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12192000"/>
  <p:notesSz cx="6858000" cy="9144000"/>
  <p:embeddedFontLst>
    <p:embeddedFont>
      <p:font typeface="Century Schoolbook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vI4yAAnRoWN2uemzsthtUF2w3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CenturySchoolbook-bold.fntdata"/><Relationship Id="rId25" Type="http://schemas.openxmlformats.org/officeDocument/2006/relationships/font" Target="fonts/CenturySchoolbook-regular.fntdata"/><Relationship Id="rId28" Type="http://schemas.openxmlformats.org/officeDocument/2006/relationships/font" Target="fonts/CenturySchoolbook-boldItalic.fntdata"/><Relationship Id="rId27" Type="http://schemas.openxmlformats.org/officeDocument/2006/relationships/font" Target="fonts/CenturySchoolbook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7eca94eba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7eca94eba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37eca94eba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7eca94eba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7eca94eba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37eca94eba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7eca94eba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7eca94eba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37eca94eba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7eca94eba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7eca94eba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37eca94eba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7eca94eba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7eca94eba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337eca94eba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7eca94eba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7eca94eba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37eca94eba_0_4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7eca94eba_0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7eca94eba_0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37eca94eba_0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rgbClr val="343437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p1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4"/>
          <p:cNvSpPr txBox="1"/>
          <p:nvPr>
            <p:ph type="title"/>
          </p:nvPr>
        </p:nvSpPr>
        <p:spPr>
          <a:xfrm>
            <a:off x="914400" y="5257800"/>
            <a:ext cx="9982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Schoolbook"/>
              <a:buNone/>
              <a:defRPr b="0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/>
          <p:nvPr>
            <p:ph idx="2" type="pic"/>
          </p:nvPr>
        </p:nvSpPr>
        <p:spPr>
          <a:xfrm>
            <a:off x="0" y="0"/>
            <a:ext cx="11292840" cy="51289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914400" y="6108589"/>
            <a:ext cx="9982200" cy="597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3383884" y="-293212"/>
            <a:ext cx="4351337" cy="8595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/>
          <p:nvPr>
            <p:ph type="title"/>
          </p:nvPr>
        </p:nvSpPr>
        <p:spPr>
          <a:xfrm rot="5400000">
            <a:off x="6938169" y="2091531"/>
            <a:ext cx="5897562" cy="247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" type="body"/>
          </p:nvPr>
        </p:nvSpPr>
        <p:spPr>
          <a:xfrm rot="5400000">
            <a:off x="1680369" y="-537369"/>
            <a:ext cx="589756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showMasterSp="0" type="title">
  <p:cSld name="TITLE">
    <p:bg>
      <p:bgPr>
        <a:solidFill>
          <a:srgbClr val="343437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BFBFBF"/>
                </a:solidFill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7F7F7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A5A5A5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A5A5A5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2" name="Google Shape;42;p15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entury Schoolbook"/>
              <a:buNone/>
              <a:defRPr b="0"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760"/>
              <a:buNone/>
              <a:defRPr sz="22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18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1261872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6126480" y="1828800"/>
            <a:ext cx="44805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54" name="Google Shape;54;p19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" type="body"/>
          </p:nvPr>
        </p:nvSpPr>
        <p:spPr>
          <a:xfrm>
            <a:off x="1261872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0"/>
          <p:cNvSpPr txBox="1"/>
          <p:nvPr>
            <p:ph idx="2" type="body"/>
          </p:nvPr>
        </p:nvSpPr>
        <p:spPr>
          <a:xfrm>
            <a:off x="1261872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0"/>
          <p:cNvSpPr txBox="1"/>
          <p:nvPr>
            <p:ph idx="3" type="body"/>
          </p:nvPr>
        </p:nvSpPr>
        <p:spPr>
          <a:xfrm>
            <a:off x="6126480" y="1713655"/>
            <a:ext cx="4480560" cy="7315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20"/>
          <p:cNvSpPr txBox="1"/>
          <p:nvPr>
            <p:ph idx="4" type="body"/>
          </p:nvPr>
        </p:nvSpPr>
        <p:spPr>
          <a:xfrm>
            <a:off x="6126480" y="2507550"/>
            <a:ext cx="4480560" cy="3664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44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841248" y="457200"/>
            <a:ext cx="3200400" cy="1600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Schoolbook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" type="body"/>
          </p:nvPr>
        </p:nvSpPr>
        <p:spPr>
          <a:xfrm>
            <a:off x="4504267" y="685800"/>
            <a:ext cx="6079066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16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78" name="Google Shape;78;p23"/>
          <p:cNvSpPr txBox="1"/>
          <p:nvPr>
            <p:ph idx="2" type="body"/>
          </p:nvPr>
        </p:nvSpPr>
        <p:spPr>
          <a:xfrm>
            <a:off x="841248" y="2099734"/>
            <a:ext cx="32004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4000"/>
              </a:lnSpc>
              <a:spcBef>
                <a:spcPts val="800"/>
              </a:spcBef>
              <a:spcAft>
                <a:spcPts val="0"/>
              </a:spcAft>
              <a:buSzPts val="1040"/>
              <a:buNone/>
              <a:defRPr sz="13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A7A1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FEFEFE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F6F5F4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E6E4D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4343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262626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0" type="dt"/>
          </p:nvPr>
        </p:nvSpPr>
        <p:spPr>
          <a:xfrm rot="-5400000">
            <a:off x="10797542" y="998537"/>
            <a:ext cx="1904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 rot="-5400000">
            <a:off x="9959341" y="4046537"/>
            <a:ext cx="3581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rgbClr val="DADADA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3600" u="none" cap="none" strike="noStrike">
                <a:solidFill>
                  <a:srgbClr val="8E8E93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ru-RU"/>
              <a:t>Исследовательский проект</a:t>
            </a:r>
            <a:endParaRPr/>
          </a:p>
        </p:txBody>
      </p:sp>
      <p:sp>
        <p:nvSpPr>
          <p:cNvPr id="107" name="Google Shape;107;p1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/>
              <a:t>Для НИСа «Анализ данных в Python»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ru-RU"/>
              <a:t>Выполнил: Шикалов Андрей Артемович, БПИ233</a:t>
            </a:r>
            <a:endParaRPr/>
          </a:p>
        </p:txBody>
      </p:sp>
      <p:sp>
        <p:nvSpPr>
          <p:cNvPr id="108" name="Google Shape;108;p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7eca94eba_0_10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Модель предсказания сожженных калорий</a:t>
            </a:r>
            <a:endParaRPr/>
          </a:p>
        </p:txBody>
      </p:sp>
      <p:sp>
        <p:nvSpPr>
          <p:cNvPr id="173" name="Google Shape;173;g337eca94eba_0_10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74" name="Google Shape;174;g337eca94eba_0_10"/>
          <p:cNvPicPr preferRelativeResize="0"/>
          <p:nvPr/>
        </p:nvPicPr>
        <p:blipFill rotWithShape="1">
          <a:blip r:embed="rId3">
            <a:alphaModFix/>
          </a:blip>
          <a:srcRect b="891" l="852" r="0" t="0"/>
          <a:stretch/>
        </p:blipFill>
        <p:spPr>
          <a:xfrm>
            <a:off x="424075" y="2188275"/>
            <a:ext cx="4976000" cy="366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37eca94eb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0500" y="2184514"/>
            <a:ext cx="4832974" cy="35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Модель предсказания сожженных калорий</a:t>
            </a:r>
            <a:endParaRPr/>
          </a:p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Использованы предикторы: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Пол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Потребление воды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Тип тренировки (силовая/</a:t>
            </a:r>
            <a:r>
              <a:rPr lang="ru-RU"/>
              <a:t>несиловая</a:t>
            </a:r>
            <a:r>
              <a:rPr lang="ru-RU"/>
              <a:t>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Длительность тренировки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Средняя частота сердцебиений на тренировке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Построена значимая модель, предсказывающая 95.6% изменений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Тип тренировки и потребление воды как предикторы оказались не значимы</a:t>
            </a:r>
            <a:endParaRPr/>
          </a:p>
        </p:txBody>
      </p:sp>
      <p:sp>
        <p:nvSpPr>
          <p:cNvPr id="182" name="Google Shape;182;p10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7eca94eba_0_19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Модели предсказания индекса массы тела и процента подкожного жира</a:t>
            </a:r>
            <a:endParaRPr/>
          </a:p>
        </p:txBody>
      </p:sp>
      <p:sp>
        <p:nvSpPr>
          <p:cNvPr id="189" name="Google Shape;189;g337eca94eba_0_19"/>
          <p:cNvSpPr txBox="1"/>
          <p:nvPr>
            <p:ph idx="1" type="body"/>
          </p:nvPr>
        </p:nvSpPr>
        <p:spPr>
          <a:xfrm>
            <a:off x="1261875" y="1828800"/>
            <a:ext cx="8595300" cy="44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rPr lang="ru-RU"/>
              <a:t>Предиктор с самым большим коэффициентом корреляции - потребление воды</a:t>
            </a:r>
            <a:endParaRPr/>
          </a:p>
        </p:txBody>
      </p:sp>
      <p:sp>
        <p:nvSpPr>
          <p:cNvPr id="190" name="Google Shape;190;g337eca94eba_0_19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1" name="Google Shape;191;g337eca94eba_0_19"/>
          <p:cNvPicPr preferRelativeResize="0"/>
          <p:nvPr/>
        </p:nvPicPr>
        <p:blipFill rotWithShape="1">
          <a:blip r:embed="rId3">
            <a:alphaModFix/>
          </a:blip>
          <a:srcRect b="0" l="0" r="0" t="1146"/>
          <a:stretch/>
        </p:blipFill>
        <p:spPr>
          <a:xfrm>
            <a:off x="152400" y="2471550"/>
            <a:ext cx="5334000" cy="40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37eca94eba_0_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8800" y="2424000"/>
            <a:ext cx="5410826" cy="41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7eca94eba_0_28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Модели предсказания индекса массы тела и процента подкожного жира</a:t>
            </a:r>
            <a:endParaRPr/>
          </a:p>
        </p:txBody>
      </p:sp>
      <p:sp>
        <p:nvSpPr>
          <p:cNvPr id="199" name="Google Shape;199;g337eca94eba_0_28"/>
          <p:cNvSpPr txBox="1"/>
          <p:nvPr>
            <p:ph idx="1" type="body"/>
          </p:nvPr>
        </p:nvSpPr>
        <p:spPr>
          <a:xfrm>
            <a:off x="1261872" y="1828800"/>
            <a:ext cx="85953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37eca94eba_0_28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eca94eba_0_1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Бинарная модель определения опыта</a:t>
            </a:r>
            <a:endParaRPr/>
          </a:p>
        </p:txBody>
      </p:sp>
      <p:sp>
        <p:nvSpPr>
          <p:cNvPr id="207" name="Google Shape;207;g337eca94eba_0_1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8" name="Google Shape;208;g337eca94eba_0_1"/>
          <p:cNvPicPr preferRelativeResize="0"/>
          <p:nvPr/>
        </p:nvPicPr>
        <p:blipFill rotWithShape="1">
          <a:blip r:embed="rId3">
            <a:alphaModFix/>
          </a:blip>
          <a:srcRect b="2003" l="2343" r="1999" t="3029"/>
          <a:stretch/>
        </p:blipFill>
        <p:spPr>
          <a:xfrm>
            <a:off x="424100" y="1924675"/>
            <a:ext cx="5143050" cy="3512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37eca94eba_0_1"/>
          <p:cNvPicPr preferRelativeResize="0"/>
          <p:nvPr/>
        </p:nvPicPr>
        <p:blipFill rotWithShape="1">
          <a:blip r:embed="rId4">
            <a:alphaModFix/>
          </a:blip>
          <a:srcRect b="1874" l="1312" r="0" t="0"/>
          <a:stretch/>
        </p:blipFill>
        <p:spPr>
          <a:xfrm>
            <a:off x="6007125" y="2024277"/>
            <a:ext cx="4458125" cy="341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Бинарная модель определения опыта</a:t>
            </a:r>
            <a:endParaRPr/>
          </a:p>
        </p:txBody>
      </p:sp>
      <p:sp>
        <p:nvSpPr>
          <p:cNvPr id="215" name="Google Shape;215;p11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6" name="Google Shape;216;p11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Зная возраст, пол, длительность тренировок, частоту тренировок, потребление воды и среднюю частоту сердцебиений за тренировку можно с вероятностью 100% сказать, является ли человек профессионалом (уровень опыта = 3)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Модель прошла кросс-валидацию без ошибок. Обучение на 20% от выборки, тест на 80% от выборки.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Наиболее значимой переменной в уравнении регрессии является длительность тренировки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Наименее значимыми переменными оказались средняя частота сердцебиений и потребление воды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/>
              <a:t>Выводы:</a:t>
            </a:r>
            <a:endParaRPr b="1"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Характерные для профессиональных тренировок черты: их частота и длительность.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Потребление воды и интенсивность работы сердца не связаны с уровнем опыта человека.</a:t>
            </a:r>
            <a:endParaRPr/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7eca94eba_0_35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Основные группы посетителей спортзала</a:t>
            </a:r>
            <a:endParaRPr/>
          </a:p>
        </p:txBody>
      </p:sp>
      <p:sp>
        <p:nvSpPr>
          <p:cNvPr id="223" name="Google Shape;223;g337eca94eba_0_35"/>
          <p:cNvSpPr txBox="1"/>
          <p:nvPr>
            <p:ph idx="1" type="body"/>
          </p:nvPr>
        </p:nvSpPr>
        <p:spPr>
          <a:xfrm>
            <a:off x="1261875" y="1828800"/>
            <a:ext cx="5428500" cy="221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spcBef>
                <a:spcPts val="14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Для кластеризации использовался метод Варда</a:t>
            </a:r>
            <a:endParaRPr/>
          </a:p>
          <a:p>
            <a:pPr indent="-320040" lvl="0" marL="4572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Выбраны 5 переменных для кластеризации: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Возраст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Индекс массы тела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Частота тренировок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Средняя частота пульса на тренировке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/>
              <a:t>Частота пульса в покое</a:t>
            </a:r>
            <a:endParaRPr/>
          </a:p>
        </p:txBody>
      </p:sp>
      <p:sp>
        <p:nvSpPr>
          <p:cNvPr id="224" name="Google Shape;224;g337eca94eba_0_35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25" name="Google Shape;225;g337eca94eba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875" y="3779825"/>
            <a:ext cx="8084900" cy="284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7eca94eba_0_4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Определение числа кластеров</a:t>
            </a:r>
            <a:endParaRPr/>
          </a:p>
        </p:txBody>
      </p:sp>
      <p:sp>
        <p:nvSpPr>
          <p:cNvPr id="232" name="Google Shape;232;g337eca94eba_0_4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33" name="Google Shape;233;g337eca94eba_0_43"/>
          <p:cNvSpPr txBox="1"/>
          <p:nvPr>
            <p:ph idx="1" type="body"/>
          </p:nvPr>
        </p:nvSpPr>
        <p:spPr>
          <a:xfrm>
            <a:off x="1261875" y="1691450"/>
            <a:ext cx="8336700" cy="20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Для определения числа кластеров использовалось два метода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Индекс Калински-Харабаша:</a:t>
            </a:r>
            <a:endParaRPr/>
          </a:p>
          <a:p>
            <a:pPr indent="-34290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-RU" sz="1800">
                <a:solidFill>
                  <a:schemeClr val="dk1"/>
                </a:solidFill>
              </a:rPr>
              <a:t>Оптимальное число кластеров - 3 или 4</a:t>
            </a:r>
            <a:endParaRPr/>
          </a:p>
          <a:p>
            <a:pPr indent="-32004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Метод локтя</a:t>
            </a:r>
            <a:endParaRPr/>
          </a:p>
          <a:p>
            <a:pPr indent="-355600" lvl="1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ru-RU" sz="1800"/>
              <a:t>Оптимальное число кластеров - 5</a:t>
            </a:r>
            <a:endParaRPr sz="1800"/>
          </a:p>
        </p:txBody>
      </p:sp>
      <p:pic>
        <p:nvPicPr>
          <p:cNvPr id="234" name="Google Shape;234;g337eca94eba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525" y="3279825"/>
            <a:ext cx="5270250" cy="33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7eca94eba_0_63"/>
          <p:cNvSpPr txBox="1"/>
          <p:nvPr>
            <p:ph type="title"/>
          </p:nvPr>
        </p:nvSpPr>
        <p:spPr>
          <a:xfrm>
            <a:off x="1261872" y="365760"/>
            <a:ext cx="96927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Характеристика кластеров</a:t>
            </a:r>
            <a:endParaRPr/>
          </a:p>
        </p:txBody>
      </p:sp>
      <p:sp>
        <p:nvSpPr>
          <p:cNvPr id="241" name="Google Shape;241;g337eca94eba_0_63"/>
          <p:cNvSpPr txBox="1"/>
          <p:nvPr>
            <p:ph idx="1" type="body"/>
          </p:nvPr>
        </p:nvSpPr>
        <p:spPr>
          <a:xfrm>
            <a:off x="499075" y="1828800"/>
            <a:ext cx="10455600" cy="4937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ru-RU" sz="6400">
                <a:highlight>
                  <a:schemeClr val="lt1"/>
                </a:highlight>
              </a:rPr>
              <a:t>Кластер 1: опытные. </a:t>
            </a:r>
            <a:r>
              <a:rPr lang="ru-RU" sz="6400">
                <a:highlight>
                  <a:schemeClr val="lt1"/>
                </a:highlight>
              </a:rPr>
              <a:t>Это группа людей среднего возраста. Они тренируются достаточно часто - в среднем 3.74 раз в неделю и имеют нормальный индекс массы тела. Также у этих людей самый низкий пульс покоя (менее 60 ударов в минуту) - известный феномен спортивной брадикардии. Вероятно, в эту группу входят тренеры и завсегдатаи спортзала.</a:t>
            </a:r>
            <a:endParaRPr sz="64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ru-RU" sz="6400">
                <a:highlight>
                  <a:schemeClr val="lt1"/>
                </a:highlight>
              </a:rPr>
              <a:t>Кластер 2: начинающие. </a:t>
            </a:r>
            <a:r>
              <a:rPr lang="ru-RU" sz="6400">
                <a:highlight>
                  <a:schemeClr val="lt1"/>
                </a:highlight>
              </a:rPr>
              <a:t>Люди в этой группе одни из самых молодых - средний возраст 30 лет и имеют самый низкий индекс массы тела - 22.92. Среднее количество занятий в неделю также самое низкое - 2.48. Это люди, которые начали заниматься, чтобы набрать мышечную массу.</a:t>
            </a:r>
            <a:endParaRPr sz="64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ru-RU" sz="6400">
                <a:highlight>
                  <a:schemeClr val="lt1"/>
                </a:highlight>
              </a:rPr>
              <a:t>Кластер 3: худеющие. </a:t>
            </a:r>
            <a:r>
              <a:rPr lang="ru-RU" sz="6400">
                <a:highlight>
                  <a:schemeClr val="lt1"/>
                </a:highlight>
              </a:rPr>
              <a:t>Люди в этой группе имеют средний индекс массы тела 39.67, что соответствует 1-й степени ожирения. Они занимаются 3 раза в неделю и имеют самый высокий пульс во время тренировки.</a:t>
            </a:r>
            <a:endParaRPr sz="64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ru-RU" sz="6400">
                <a:highlight>
                  <a:schemeClr val="lt1"/>
                </a:highlight>
              </a:rPr>
              <a:t>Кластер 4: спортсмены. </a:t>
            </a:r>
            <a:r>
              <a:rPr lang="ru-RU" sz="6400">
                <a:highlight>
                  <a:schemeClr val="lt1"/>
                </a:highlight>
              </a:rPr>
              <a:t>Люди в этой группе самые молодые и тренируются чаще всего - в среднем 4.13 раз в неделю. У них нормальный индекс массы тела и высокая нагрузка на тренировках. Это вторая самая малочисленная группа - в неё вошло 106 человек. Это, скорее всего, люди, выступающие на соревнованиях.</a:t>
            </a:r>
            <a:endParaRPr sz="6400">
              <a:highlight>
                <a:schemeClr val="lt1"/>
              </a:highlight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b="1" lang="ru-RU" sz="6400">
                <a:highlight>
                  <a:schemeClr val="lt1"/>
                </a:highlight>
              </a:rPr>
              <a:t>Кластер 5: люди в возрасте, поддерживающие форму. </a:t>
            </a:r>
            <a:r>
              <a:rPr lang="ru-RU" sz="6400">
                <a:highlight>
                  <a:schemeClr val="lt1"/>
                </a:highlight>
              </a:rPr>
              <a:t>В эту группу вошли люди с самым высоким средним возрастом - 48.5 лет. Они тренируются 3 раза в неделю и не имеют много мышечной массы - средний индекс массы тела равен 23.68.</a:t>
            </a:r>
            <a:endParaRPr sz="64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37eca94eba_0_63"/>
          <p:cNvSpPr txBox="1"/>
          <p:nvPr>
            <p:ph idx="12" type="sldNum"/>
          </p:nvPr>
        </p:nvSpPr>
        <p:spPr>
          <a:xfrm>
            <a:off x="11292840" y="6172200"/>
            <a:ext cx="914400" cy="593700"/>
          </a:xfrm>
          <a:prstGeom prst="rect">
            <a:avLst/>
          </a:prstGeom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ctrTitle"/>
          </p:nvPr>
        </p:nvSpPr>
        <p:spPr>
          <a:xfrm>
            <a:off x="1261872" y="758952"/>
            <a:ext cx="9418320" cy="40416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entury Schoolbook"/>
              <a:buNone/>
            </a:pPr>
            <a:r>
              <a:rPr lang="ru-RU"/>
              <a:t>Исследовательский проект</a:t>
            </a:r>
            <a:endParaRPr/>
          </a:p>
        </p:txBody>
      </p:sp>
      <p:sp>
        <p:nvSpPr>
          <p:cNvPr id="248" name="Google Shape;248;p12"/>
          <p:cNvSpPr txBox="1"/>
          <p:nvPr>
            <p:ph idx="1" type="subTitle"/>
          </p:nvPr>
        </p:nvSpPr>
        <p:spPr>
          <a:xfrm>
            <a:off x="1261872" y="4800600"/>
            <a:ext cx="9418320" cy="1691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ru-RU"/>
              <a:t>Для НИСа «Анализ данных в Python»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760"/>
              <a:buNone/>
            </a:pPr>
            <a:r>
              <a:rPr lang="ru-RU"/>
              <a:t>Выполнил: Шикалов Андрей Артемович, БПИ233</a:t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Выбор датасета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1261872" y="1828800"/>
            <a:ext cx="8595360" cy="4812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ct val="79999"/>
              <a:buChar char="•"/>
            </a:pPr>
            <a:r>
              <a:rPr lang="ru-RU"/>
              <a:t>В качестве данных для исследования выбран датасет, содержащий информацию о людях, посещающих спортзал.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ru-RU"/>
              <a:t>Источник: </a:t>
            </a:r>
            <a:r>
              <a:rPr b="0" lang="ru-RU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kaggle.com/datasets/valakhorasani/gym-members-exercise-dataset</a:t>
            </a:r>
            <a:endParaRPr b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b="0" lang="ru-RU"/>
              <a:t>Всего наблюдений: 973. Пустых полей: 0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ct val="79999"/>
              <a:buChar char="•"/>
            </a:pPr>
            <a:r>
              <a:rPr lang="ru-RU"/>
              <a:t>Переменные: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Пол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Возраст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Рост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Вес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Частота тренировок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Тип тренировок (силовая, кардио, йога, кроссфит)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Средняя длительность тренировок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Частота сердцебиений во время тренировки (средняя и максимальная)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Количество сжигаемых калорий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Индекс массы тела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●"/>
            </a:pPr>
            <a:r>
              <a:rPr lang="ru-RU"/>
              <a:t>Процент подкожного жира</a:t>
            </a:r>
            <a:endParaRPr/>
          </a:p>
          <a:p>
            <a:pPr indent="-889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89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890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Задачи исследования</a:t>
            </a:r>
            <a:endParaRPr/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Влияние пола и возраста на количество сжигаемых калорий, индекс массы тела, процент подкожного жира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Влияние типа тренировок, их длительности и частоты на те же показатели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Модель определения количества сжигаемых калорий на основе информации о тренировках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Определение основных тенденций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Модель определение уровня опытности спортсмена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Выявление ключевых групп людей, посещающих спортзал</a:t>
            </a:r>
            <a:endParaRPr/>
          </a:p>
          <a:p>
            <a:pPr indent="-9144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22" name="Google Shape;122;p3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Сжигание калорий</a:t>
            </a:r>
            <a:endParaRPr/>
          </a:p>
        </p:txBody>
      </p:sp>
      <p:sp>
        <p:nvSpPr>
          <p:cNvPr id="128" name="Google Shape;128;p4"/>
          <p:cNvSpPr txBox="1"/>
          <p:nvPr>
            <p:ph idx="1" type="body"/>
          </p:nvPr>
        </p:nvSpPr>
        <p:spPr>
          <a:xfrm>
            <a:off x="1261872" y="1828800"/>
            <a:ext cx="8595360" cy="2078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Построена сводная таблица среднего количества сжигаемых калорий в зависимости от пола, типа тренировок и их частоты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Мужчины, как правило, сжигают немного больше калорий при прочих равных показателях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Частота тренировок влияет намного больше, чем их тип</a:t>
            </a:r>
            <a:endParaRPr/>
          </a:p>
        </p:txBody>
      </p:sp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872" y="4251794"/>
            <a:ext cx="8420830" cy="1920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Процент подкожного жира</a:t>
            </a:r>
            <a:endParaRPr/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261872" y="1905000"/>
            <a:ext cx="859536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Всё то же самое можно сказать и про процент подкожного жира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Больше всего влияет частота тренировок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У женщин показатель в среднем немного больше</a:t>
            </a:r>
            <a:endParaRPr/>
          </a:p>
        </p:txBody>
      </p:sp>
      <p:sp>
        <p:nvSpPr>
          <p:cNvPr id="137" name="Google Shape;137;p5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512" y="3888774"/>
            <a:ext cx="8311198" cy="211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Отличия у мужчин и женщин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Выдвинута гипотеза: существуют значимые отличия между показателями мужчин и женщин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Произведен тест хи-квадрат на взаимосвязь между количеством сжигаемых калорий и полом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p = 0.313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X = 636.2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Существенной взаимосвязи не выявлено</a:t>
            </a:r>
            <a:endParaRPr/>
          </a:p>
        </p:txBody>
      </p:sp>
      <p:sp>
        <p:nvSpPr>
          <p:cNvPr id="145" name="Google Shape;145;p6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Центральные тенденции</a:t>
            </a:r>
            <a:endParaRPr/>
          </a:p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1261872" y="1828800"/>
            <a:ext cx="8595360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Средний индекс массы тела – 24.9, медианный – 24.1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Средние количество сжигаемых калорий – 905, медианное – 893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Среднее количество тренировок в неделю – 3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Средняя частота сердцебиения за тренировку – 143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Средний процент подкожного жира – 24.9, медианный – 26.2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Средняя продолжительность тренировки (в часах) – 1.25, медианная – 1.26</a:t>
            </a:r>
            <a:endParaRPr/>
          </a:p>
          <a:p>
            <a:pPr indent="0" lvl="0" marL="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None/>
            </a:pPr>
            <a:r>
              <a:rPr b="1" lang="ru-RU"/>
              <a:t>Выводы: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Интенсивность и продолжительность тренировок предположительно распределены симметрично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Результаты тренировок (процент жира и сжигание калорий) предположительно асимметричны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Вариация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Показатели асимметрии: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Индекс массы тела: 0.76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Процент жира: -0.63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Как и ожидалось, в распределении процента жира имеется левосторонняя асимметрия, а в распределении индекса массы тела – правосторонняя. То есть людей с лучшими показателями меньше, чем людей с худшими.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6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Показатели вариации: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Количество сожженных калорий: 74333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Наблюдается большой разброс в количестве сжигаемых калорий. То есть разница между профессионалами и новичками велика по сравнению со средним показателем.</a:t>
            </a:r>
            <a:endParaRPr/>
          </a:p>
        </p:txBody>
      </p:sp>
      <p:sp>
        <p:nvSpPr>
          <p:cNvPr id="159" name="Google Shape;159;p8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"/>
          <p:cNvSpPr txBox="1"/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Schoolbook"/>
              <a:buNone/>
            </a:pPr>
            <a:r>
              <a:rPr lang="ru-RU"/>
              <a:t>Корреляции</a:t>
            </a:r>
            <a:endParaRPr/>
          </a:p>
        </p:txBody>
      </p:sp>
      <p:sp>
        <p:nvSpPr>
          <p:cNvPr id="165" name="Google Shape;165;p9"/>
          <p:cNvSpPr txBox="1"/>
          <p:nvPr>
            <p:ph idx="1" type="body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Выявлены существенные взаимосвязи между: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Длительностью тренировки и сжиганием калорий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Опытом и сжиганием калорий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Частотой тренировок и сжиганием калорий</a:t>
            </a:r>
            <a:endParaRPr/>
          </a:p>
          <a:p>
            <a:pPr indent="-182880" lvl="0" marL="182880" rtl="0" algn="l">
              <a:lnSpc>
                <a:spcPct val="95000"/>
              </a:lnSpc>
              <a:spcBef>
                <a:spcPts val="1700"/>
              </a:spcBef>
              <a:spcAft>
                <a:spcPts val="0"/>
              </a:spcAft>
              <a:buSzPts val="1440"/>
              <a:buChar char="•"/>
            </a:pPr>
            <a:r>
              <a:rPr lang="ru-RU"/>
              <a:t>Отвергнуты взаимосвязи между: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Средней частотой сердцебиения и сжиганием калорий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Потреблением воды и сжиганием калорий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ru-RU"/>
              <a:t>Потреблением воды и процентом подкожного жира</a:t>
            </a:r>
            <a:endParaRPr/>
          </a:p>
        </p:txBody>
      </p:sp>
      <p:sp>
        <p:nvSpPr>
          <p:cNvPr id="166" name="Google Shape;166;p9"/>
          <p:cNvSpPr txBox="1"/>
          <p:nvPr>
            <p:ph idx="12" type="sldNum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2025-02-20T07:13:13Z</dcterms:created>
  <dc:creator>Андрей Шикалов</dc:creator>
</cp:coreProperties>
</file>