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65" r:id="rId2"/>
    <p:sldId id="266" r:id="rId3"/>
    <p:sldId id="256" r:id="rId4"/>
    <p:sldId id="271" r:id="rId5"/>
    <p:sldId id="272" r:id="rId6"/>
    <p:sldId id="278" r:id="rId7"/>
    <p:sldId id="279" r:id="rId8"/>
    <p:sldId id="259" r:id="rId9"/>
    <p:sldId id="260" r:id="rId10"/>
    <p:sldId id="268" r:id="rId11"/>
    <p:sldId id="261" r:id="rId12"/>
    <p:sldId id="273" r:id="rId13"/>
    <p:sldId id="277" r:id="rId14"/>
    <p:sldId id="275" r:id="rId15"/>
    <p:sldId id="276" r:id="rId16"/>
    <p:sldId id="263"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38" autoAdjust="0"/>
    <p:restoredTop sz="94660"/>
  </p:normalViewPr>
  <p:slideViewPr>
    <p:cSldViewPr snapToGrid="0">
      <p:cViewPr varScale="1">
        <p:scale>
          <a:sx n="68" d="100"/>
          <a:sy n="68" d="100"/>
        </p:scale>
        <p:origin x="-74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C6456-7507-4BCC-A5BC-DDD84D2AA74A}" type="datetimeFigureOut">
              <a:rPr lang="en-IN" smtClean="0"/>
              <a:pPr/>
              <a:t>12-05-2021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1BD2A-73B9-42AF-A7C7-0E4E74608B00}" type="slidenum">
              <a:rPr lang="en-IN" smtClean="0"/>
              <a:pPr/>
              <a:t>‹#›</a:t>
            </a:fld>
            <a:endParaRPr lang="en-IN"/>
          </a:p>
        </p:txBody>
      </p:sp>
    </p:spTree>
    <p:extLst>
      <p:ext uri="{BB962C8B-B14F-4D97-AF65-F5344CB8AC3E}">
        <p14:creationId xmlns="" xmlns:p14="http://schemas.microsoft.com/office/powerpoint/2010/main" val="2120206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01BD2A-73B9-42AF-A7C7-0E4E74608B00}" type="slidenum">
              <a:rPr lang="en-IN" smtClean="0"/>
              <a:pPr/>
              <a:t>11</a:t>
            </a:fld>
            <a:endParaRPr lang="en-IN"/>
          </a:p>
        </p:txBody>
      </p:sp>
    </p:spTree>
    <p:extLst>
      <p:ext uri="{BB962C8B-B14F-4D97-AF65-F5344CB8AC3E}">
        <p14:creationId xmlns="" xmlns:p14="http://schemas.microsoft.com/office/powerpoint/2010/main" val="648731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8EFFB91A-61F3-4406-899C-9823D7CFFF73}" type="datetimeFigureOut">
              <a:rPr lang="en-IN" smtClean="0"/>
              <a:pPr/>
              <a:t>12-05-2021</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E258F7CA-B35C-4D76-93E5-0E6621382C7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FFB91A-61F3-4406-899C-9823D7CFFF73}" type="datetimeFigureOut">
              <a:rPr lang="en-IN" smtClean="0"/>
              <a:pPr/>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8F7CA-B35C-4D76-93E5-0E6621382C7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FFB91A-61F3-4406-899C-9823D7CFFF73}" type="datetimeFigureOut">
              <a:rPr lang="en-IN" smtClean="0"/>
              <a:pPr/>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8F7CA-B35C-4D76-93E5-0E6621382C7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EFFB91A-61F3-4406-899C-9823D7CFFF73}" type="datetimeFigureOut">
              <a:rPr lang="en-IN" smtClean="0"/>
              <a:pPr/>
              <a:t>12-05-2021</a:t>
            </a:fld>
            <a:endParaRPr lang="en-IN"/>
          </a:p>
        </p:txBody>
      </p:sp>
      <p:sp>
        <p:nvSpPr>
          <p:cNvPr id="9" name="Slide Number Placeholder 8"/>
          <p:cNvSpPr>
            <a:spLocks noGrp="1"/>
          </p:cNvSpPr>
          <p:nvPr>
            <p:ph type="sldNum" sz="quarter" idx="15"/>
          </p:nvPr>
        </p:nvSpPr>
        <p:spPr/>
        <p:txBody>
          <a:bodyPr rtlCol="0"/>
          <a:lstStyle/>
          <a:p>
            <a:fld id="{E258F7CA-B35C-4D76-93E5-0E6621382C75}"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8EFFB91A-61F3-4406-899C-9823D7CFFF73}" type="datetimeFigureOut">
              <a:rPr lang="en-IN" smtClean="0"/>
              <a:pPr/>
              <a:t>12-05-2021</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E258F7CA-B35C-4D76-93E5-0E6621382C7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FFB91A-61F3-4406-899C-9823D7CFFF73}" type="datetimeFigureOut">
              <a:rPr lang="en-IN" smtClean="0"/>
              <a:pPr/>
              <a:t>12-05-2021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58F7CA-B35C-4D76-93E5-0E6621382C75}" type="slidenum">
              <a:rPr lang="en-IN" smtClean="0"/>
              <a:pPr/>
              <a:t>‹#›</a:t>
            </a:fld>
            <a:endParaRPr lang="en-IN"/>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EFFB91A-61F3-4406-899C-9823D7CFFF73}" type="datetimeFigureOut">
              <a:rPr lang="en-IN" smtClean="0"/>
              <a:pPr/>
              <a:t>12-05-2021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58F7CA-B35C-4D76-93E5-0E6621382C75}" type="slidenum">
              <a:rPr lang="en-IN" smtClean="0"/>
              <a:pPr/>
              <a:t>‹#›</a:t>
            </a:fld>
            <a:endParaRPr lang="en-IN"/>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EFFB91A-61F3-4406-899C-9823D7CFFF73}" type="datetimeFigureOut">
              <a:rPr lang="en-IN" smtClean="0"/>
              <a:pPr/>
              <a:t>12-05-2021</a:t>
            </a:fld>
            <a:endParaRPr lang="en-IN"/>
          </a:p>
        </p:txBody>
      </p:sp>
      <p:sp>
        <p:nvSpPr>
          <p:cNvPr id="7" name="Slide Number Placeholder 6"/>
          <p:cNvSpPr>
            <a:spLocks noGrp="1"/>
          </p:cNvSpPr>
          <p:nvPr>
            <p:ph type="sldNum" sz="quarter" idx="11"/>
          </p:nvPr>
        </p:nvSpPr>
        <p:spPr/>
        <p:txBody>
          <a:bodyPr rtlCol="0"/>
          <a:lstStyle/>
          <a:p>
            <a:fld id="{E258F7CA-B35C-4D76-93E5-0E6621382C75}"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FB91A-61F3-4406-899C-9823D7CFFF73}" type="datetimeFigureOut">
              <a:rPr lang="en-IN" smtClean="0"/>
              <a:pPr/>
              <a:t>12-05-2021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58F7CA-B35C-4D76-93E5-0E6621382C7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EFFB91A-61F3-4406-899C-9823D7CFFF73}" type="datetimeFigureOut">
              <a:rPr lang="en-IN" smtClean="0"/>
              <a:pPr/>
              <a:t>12-05-2021</a:t>
            </a:fld>
            <a:endParaRPr lang="en-IN"/>
          </a:p>
        </p:txBody>
      </p:sp>
      <p:sp>
        <p:nvSpPr>
          <p:cNvPr id="22" name="Slide Number Placeholder 21"/>
          <p:cNvSpPr>
            <a:spLocks noGrp="1"/>
          </p:cNvSpPr>
          <p:nvPr>
            <p:ph type="sldNum" sz="quarter" idx="15"/>
          </p:nvPr>
        </p:nvSpPr>
        <p:spPr/>
        <p:txBody>
          <a:bodyPr rtlCol="0"/>
          <a:lstStyle/>
          <a:p>
            <a:fld id="{E258F7CA-B35C-4D76-93E5-0E6621382C75}"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EFFB91A-61F3-4406-899C-9823D7CFFF73}" type="datetimeFigureOut">
              <a:rPr lang="en-IN" smtClean="0"/>
              <a:pPr/>
              <a:t>12-05-2021</a:t>
            </a:fld>
            <a:endParaRPr lang="en-IN"/>
          </a:p>
        </p:txBody>
      </p:sp>
      <p:sp>
        <p:nvSpPr>
          <p:cNvPr id="18" name="Slide Number Placeholder 17"/>
          <p:cNvSpPr>
            <a:spLocks noGrp="1"/>
          </p:cNvSpPr>
          <p:nvPr>
            <p:ph type="sldNum" sz="quarter" idx="11"/>
          </p:nvPr>
        </p:nvSpPr>
        <p:spPr/>
        <p:txBody>
          <a:bodyPr rtlCol="0"/>
          <a:lstStyle/>
          <a:p>
            <a:fld id="{E258F7CA-B35C-4D76-93E5-0E6621382C75}"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8EFFB91A-61F3-4406-899C-9823D7CFFF73}" type="datetimeFigureOut">
              <a:rPr lang="en-IN" smtClean="0"/>
              <a:pPr/>
              <a:t>12-05-2021</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E258F7CA-B35C-4D76-93E5-0E6621382C7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2099" y="0"/>
            <a:ext cx="9906069" cy="2357454"/>
          </a:xfrm>
        </p:spPr>
        <p:txBody>
          <a:bodyPr>
            <a:normAutofit/>
          </a:bodyPr>
          <a:lstStyle/>
          <a:p>
            <a:pPr algn="ctr"/>
            <a:r>
              <a:rPr lang="en-US" sz="4000" b="1" dirty="0" smtClean="0">
                <a:solidFill>
                  <a:schemeClr val="tx1"/>
                </a:solidFill>
                <a:latin typeface="Times New Roman" pitchFamily="18" charset="0"/>
                <a:cs typeface="Times New Roman" pitchFamily="18" charset="0"/>
              </a:rPr>
              <a:t>ADVANCED TECHNICAL TRANING CENTER</a:t>
            </a:r>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1266352" y="1983545"/>
            <a:ext cx="9620317" cy="3501990"/>
          </a:xfrm>
        </p:spPr>
        <p:txBody>
          <a:bodyPr>
            <a:normAutofit/>
          </a:bodyPr>
          <a:lstStyle/>
          <a:p>
            <a:pPr algn="ctr"/>
            <a:r>
              <a:rPr lang="en-US" sz="2600" dirty="0" smtClean="0">
                <a:solidFill>
                  <a:schemeClr val="tx1"/>
                </a:solidFill>
                <a:latin typeface="Times New Roman" pitchFamily="18" charset="0"/>
                <a:cs typeface="Times New Roman" pitchFamily="18" charset="0"/>
              </a:rPr>
              <a:t>ATTC COMMUNITY FORUM</a:t>
            </a:r>
          </a:p>
          <a:p>
            <a:pPr algn="ctr"/>
            <a:r>
              <a:rPr lang="en-US" sz="2000" dirty="0" smtClean="0">
                <a:solidFill>
                  <a:schemeClr val="tx1"/>
                </a:solidFill>
                <a:latin typeface="Times New Roman" pitchFamily="18" charset="0"/>
                <a:cs typeface="Times New Roman" pitchFamily="18" charset="0"/>
              </a:rPr>
              <a:t>Presented by:</a:t>
            </a:r>
          </a:p>
          <a:p>
            <a:pPr algn="ctr"/>
            <a:endParaRPr lang="en-GB" sz="2600" dirty="0" smtClean="0">
              <a:solidFill>
                <a:schemeClr val="tx1"/>
              </a:solidFill>
              <a:latin typeface="Times New Roman" pitchFamily="18" charset="0"/>
              <a:cs typeface="Times New Roman" pitchFamily="18" charset="0"/>
            </a:endParaRPr>
          </a:p>
          <a:p>
            <a:pPr algn="ctr"/>
            <a:r>
              <a:rPr lang="en-GB" sz="2600" dirty="0" smtClean="0">
                <a:solidFill>
                  <a:schemeClr val="tx1"/>
                </a:solidFill>
                <a:latin typeface="Times New Roman" pitchFamily="18" charset="0"/>
                <a:cs typeface="Times New Roman" pitchFamily="18" charset="0"/>
              </a:rPr>
              <a:t>	Andronicus Lepcha 			A18DCE-04</a:t>
            </a:r>
          </a:p>
          <a:p>
            <a:pPr algn="ctr"/>
            <a:r>
              <a:rPr lang="en-GB" sz="2600" dirty="0" smtClean="0">
                <a:solidFill>
                  <a:schemeClr val="tx1"/>
                </a:solidFill>
                <a:latin typeface="Times New Roman" pitchFamily="18" charset="0"/>
                <a:cs typeface="Times New Roman" pitchFamily="18" charset="0"/>
              </a:rPr>
              <a:t>	Sachin Kumar Sharma	 		A18DCE-36</a:t>
            </a:r>
          </a:p>
          <a:p>
            <a:pPr algn="ctr"/>
            <a:r>
              <a:rPr lang="en-GB" sz="2600" dirty="0" smtClean="0">
                <a:solidFill>
                  <a:schemeClr val="tx1"/>
                </a:solidFill>
                <a:latin typeface="Times New Roman" pitchFamily="18" charset="0"/>
                <a:cs typeface="Times New Roman" pitchFamily="18" charset="0"/>
              </a:rPr>
              <a:t>	 Rose Mary Rai				A19DCEL-02</a:t>
            </a:r>
          </a:p>
          <a:p>
            <a:pPr algn="ctr"/>
            <a:r>
              <a:rPr lang="en-GB" sz="2600" dirty="0" smtClean="0">
                <a:latin typeface="Times New Roman" pitchFamily="18" charset="0"/>
                <a:cs typeface="Times New Roman" pitchFamily="18" charset="0"/>
              </a:rPr>
              <a:t> 	</a:t>
            </a:r>
            <a:r>
              <a:rPr lang="en-GB" sz="2600" dirty="0" smtClean="0">
                <a:solidFill>
                  <a:schemeClr val="tx1"/>
                </a:solidFill>
                <a:latin typeface="Times New Roman" pitchFamily="18" charset="0"/>
                <a:cs typeface="Times New Roman" pitchFamily="18" charset="0"/>
              </a:rPr>
              <a:t>Manish Kumar Dhobi</a:t>
            </a:r>
            <a:r>
              <a:rPr lang="en-GB" sz="2600" dirty="0" smtClean="0">
                <a:latin typeface="Times New Roman" pitchFamily="18" charset="0"/>
                <a:cs typeface="Times New Roman" pitchFamily="18" charset="0"/>
              </a:rPr>
              <a:t> 			 </a:t>
            </a:r>
            <a:r>
              <a:rPr lang="en-GB" sz="2600" dirty="0" smtClean="0">
                <a:solidFill>
                  <a:schemeClr val="tx1"/>
                </a:solidFill>
                <a:latin typeface="Times New Roman" pitchFamily="18" charset="0"/>
                <a:cs typeface="Times New Roman" pitchFamily="18" charset="0"/>
              </a:rPr>
              <a:t>A18DCE-20</a:t>
            </a:r>
            <a:endParaRPr lang="en-US" sz="2600" dirty="0" smtClean="0">
              <a:solidFill>
                <a:schemeClr val="tx1"/>
              </a:solidFill>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5" name="TextBox 4"/>
          <p:cNvSpPr txBox="1"/>
          <p:nvPr/>
        </p:nvSpPr>
        <p:spPr>
          <a:xfrm>
            <a:off x="4307626" y="5442233"/>
            <a:ext cx="2717474" cy="1107996"/>
          </a:xfrm>
          <a:prstGeom prst="rect">
            <a:avLst/>
          </a:prstGeom>
          <a:noFill/>
        </p:spPr>
        <p:txBody>
          <a:bodyPr wrap="none" rtlCol="0">
            <a:spAutoFit/>
          </a:bodyPr>
          <a:lstStyle/>
          <a:p>
            <a:pPr algn="ctr"/>
            <a:r>
              <a:rPr lang="en-US" sz="26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Under the guidance of </a:t>
            </a:r>
          </a:p>
          <a:p>
            <a:pPr algn="ctr"/>
            <a:r>
              <a:rPr lang="en-US" sz="2000" dirty="0" smtClean="0">
                <a:latin typeface="Times New Roman" pitchFamily="18" charset="0"/>
                <a:cs typeface="Times New Roman" pitchFamily="18" charset="0"/>
              </a:rPr>
              <a:t>Mr. Nirnay Pradhan</a:t>
            </a:r>
          </a:p>
          <a:p>
            <a:pPr algn="ctr"/>
            <a:r>
              <a:rPr lang="en-US" sz="2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(Lecturer)ATTC , Bardang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ADDCE-11EB-4A94-88DB-7840321E7A7A}"/>
              </a:ext>
            </a:extLst>
          </p:cNvPr>
          <p:cNvSpPr>
            <a:spLocks noGrp="1"/>
          </p:cNvSpPr>
          <p:nvPr>
            <p:ph type="title"/>
          </p:nvPr>
        </p:nvSpPr>
        <p:spPr/>
        <p:txBody>
          <a:bodyPr>
            <a:normAutofit fontScale="90000"/>
          </a:bodyPr>
          <a:lstStyle/>
          <a:p>
            <a:pPr algn="ctr"/>
            <a:r>
              <a:rPr lang="en-IN" dirty="0" smtClean="0">
                <a:latin typeface="Calibri" panose="020F0502020204030204" pitchFamily="34" charset="0"/>
                <a:ea typeface="Calibri" panose="020F0502020204030204" pitchFamily="34" charset="0"/>
                <a:cs typeface="Times New Roman" panose="02020603050405020304" pitchFamily="18" charset="0"/>
              </a:rPr>
              <a:t/>
            </a:r>
            <a:br>
              <a:rPr lang="en-IN" dirty="0" smtClean="0">
                <a:latin typeface="Calibri" panose="020F0502020204030204" pitchFamily="34" charset="0"/>
                <a:ea typeface="Calibri" panose="020F0502020204030204" pitchFamily="34" charset="0"/>
                <a:cs typeface="Times New Roman" panose="02020603050405020304" pitchFamily="18" charset="0"/>
              </a:rPr>
            </a:br>
            <a:r>
              <a:rPr lang="en-IN" sz="4900" b="1" dirty="0" smtClean="0">
                <a:latin typeface="Times New Roman" pitchFamily="18" charset="0"/>
                <a:ea typeface="Calibri" panose="020F0502020204030204" pitchFamily="34" charset="0"/>
                <a:cs typeface="Times New Roman" pitchFamily="18" charset="0"/>
              </a:rPr>
              <a:t>MODULES</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16ECC2B9-A894-423E-9AFA-C19875BD04EA}"/>
              </a:ext>
            </a:extLst>
          </p:cNvPr>
          <p:cNvSpPr>
            <a:spLocks noGrp="1"/>
          </p:cNvSpPr>
          <p:nvPr>
            <p:ph sz="quarter" idx="1"/>
          </p:nvPr>
        </p:nvSpPr>
        <p:spPr/>
        <p:txBody>
          <a:bodyPr>
            <a:normAutofit/>
          </a:bodyPr>
          <a:lstStyle/>
          <a:p>
            <a:pPr algn="just">
              <a:lnSpc>
                <a:spcPct val="115000"/>
              </a:lnSpc>
              <a:spcAft>
                <a:spcPts val="1000"/>
              </a:spcAft>
            </a:pPr>
            <a:r>
              <a:rPr lang="en-IN" sz="2400" dirty="0" smtClean="0">
                <a:effectLst/>
                <a:latin typeface="Calibri(body)"/>
                <a:ea typeface="Calibri" panose="020F0502020204030204" pitchFamily="34" charset="0"/>
                <a:cs typeface="Times New Roman" panose="02020603050405020304" pitchFamily="18" charset="0"/>
              </a:rPr>
              <a:t>User </a:t>
            </a:r>
            <a:r>
              <a:rPr lang="en-IN" sz="2400" dirty="0">
                <a:effectLst/>
                <a:latin typeface="Calibri(body)"/>
                <a:ea typeface="Calibri" panose="020F0502020204030204" pitchFamily="34" charset="0"/>
                <a:cs typeface="Times New Roman" panose="02020603050405020304" pitchFamily="18" charset="0"/>
              </a:rPr>
              <a:t>verification</a:t>
            </a:r>
          </a:p>
          <a:p>
            <a:pPr algn="just">
              <a:lnSpc>
                <a:spcPct val="115000"/>
              </a:lnSpc>
              <a:spcAft>
                <a:spcPts val="1000"/>
              </a:spcAft>
            </a:pPr>
            <a:r>
              <a:rPr lang="en-IN" sz="2400" dirty="0" smtClean="0">
                <a:effectLst/>
                <a:latin typeface="Calibri(body)"/>
                <a:ea typeface="Calibri" panose="020F0502020204030204" pitchFamily="34" charset="0"/>
                <a:cs typeface="Times New Roman" panose="02020603050405020304" pitchFamily="18" charset="0"/>
              </a:rPr>
              <a:t>Easy </a:t>
            </a:r>
            <a:r>
              <a:rPr lang="en-IN" sz="2400" dirty="0">
                <a:effectLst/>
                <a:latin typeface="Calibri(body)"/>
                <a:ea typeface="Calibri" panose="020F0502020204030204" pitchFamily="34" charset="0"/>
                <a:cs typeface="Times New Roman" panose="02020603050405020304" pitchFamily="18" charset="0"/>
              </a:rPr>
              <a:t>to use </a:t>
            </a:r>
            <a:r>
              <a:rPr lang="en-IN" sz="2400" dirty="0" smtClean="0">
                <a:latin typeface="Calibri(body)"/>
                <a:ea typeface="Calibri" panose="020F0502020204030204" pitchFamily="34" charset="0"/>
                <a:cs typeface="Times New Roman" panose="02020603050405020304" pitchFamily="18" charset="0"/>
              </a:rPr>
              <a:t>u</a:t>
            </a:r>
            <a:r>
              <a:rPr lang="en-IN" sz="2400" dirty="0" smtClean="0">
                <a:effectLst/>
                <a:latin typeface="Calibri(body)"/>
                <a:ea typeface="Calibri" panose="020F0502020204030204" pitchFamily="34" charset="0"/>
                <a:cs typeface="Times New Roman" panose="02020603050405020304" pitchFamily="18" charset="0"/>
              </a:rPr>
              <a:t>ser </a:t>
            </a:r>
            <a:r>
              <a:rPr lang="en-IN" sz="2400" dirty="0" smtClean="0">
                <a:latin typeface="Calibri(body)"/>
                <a:ea typeface="Calibri" panose="020F0502020204030204" pitchFamily="34" charset="0"/>
                <a:cs typeface="Times New Roman" panose="02020603050405020304" pitchFamily="18" charset="0"/>
              </a:rPr>
              <a:t>i</a:t>
            </a:r>
            <a:r>
              <a:rPr lang="en-IN" sz="2400" dirty="0" smtClean="0">
                <a:effectLst/>
                <a:latin typeface="Calibri(body)"/>
                <a:ea typeface="Calibri" panose="020F0502020204030204" pitchFamily="34" charset="0"/>
                <a:cs typeface="Times New Roman" panose="02020603050405020304" pitchFamily="18" charset="0"/>
              </a:rPr>
              <a:t>nterface</a:t>
            </a:r>
            <a:endParaRPr lang="en-IN" sz="2400" dirty="0">
              <a:effectLst/>
              <a:latin typeface="Calibri(body)"/>
              <a:ea typeface="Calibri" panose="020F0502020204030204" pitchFamily="34" charset="0"/>
              <a:cs typeface="Times New Roman" panose="02020603050405020304" pitchFamily="18" charset="0"/>
            </a:endParaRPr>
          </a:p>
          <a:p>
            <a:pPr algn="just">
              <a:lnSpc>
                <a:spcPct val="115000"/>
              </a:lnSpc>
              <a:spcAft>
                <a:spcPts val="1000"/>
              </a:spcAft>
            </a:pPr>
            <a:r>
              <a:rPr lang="en-IN" sz="2400" dirty="0" smtClean="0">
                <a:effectLst/>
                <a:latin typeface="Calibri(body)"/>
                <a:ea typeface="Calibri" panose="020F0502020204030204" pitchFamily="34" charset="0"/>
                <a:cs typeface="Times New Roman" panose="02020603050405020304" pitchFamily="18" charset="0"/>
              </a:rPr>
              <a:t>Feedback (using up votes and down votes)</a:t>
            </a:r>
            <a:endParaRPr lang="en-IN" sz="2400" dirty="0">
              <a:effectLst/>
              <a:latin typeface="Calibri(body)"/>
              <a:ea typeface="Calibri" panose="020F0502020204030204" pitchFamily="34" charset="0"/>
              <a:cs typeface="Times New Roman" panose="02020603050405020304" pitchFamily="18" charset="0"/>
            </a:endParaRPr>
          </a:p>
          <a:p>
            <a:pPr algn="just">
              <a:lnSpc>
                <a:spcPct val="115000"/>
              </a:lnSpc>
              <a:spcAft>
                <a:spcPts val="1000"/>
              </a:spcAft>
            </a:pPr>
            <a:r>
              <a:rPr lang="en-IN" sz="2400" dirty="0" smtClean="0">
                <a:effectLst/>
                <a:latin typeface="Calibri(body)"/>
                <a:ea typeface="Calibri" panose="020F0502020204030204" pitchFamily="34" charset="0"/>
                <a:cs typeface="Times New Roman" panose="02020603050405020304" pitchFamily="18" charset="0"/>
              </a:rPr>
              <a:t>Useful </a:t>
            </a:r>
            <a:r>
              <a:rPr lang="en-IN" sz="2400" dirty="0">
                <a:effectLst/>
                <a:latin typeface="Calibri(body)"/>
                <a:ea typeface="Calibri" panose="020F0502020204030204" pitchFamily="34" charset="0"/>
                <a:cs typeface="Times New Roman" panose="02020603050405020304" pitchFamily="18" charset="0"/>
              </a:rPr>
              <a:t>resources </a:t>
            </a:r>
            <a:r>
              <a:rPr lang="en-IN" sz="2400" dirty="0" smtClean="0">
                <a:effectLst/>
                <a:latin typeface="Calibri(body)"/>
                <a:ea typeface="Calibri" panose="020F0502020204030204" pitchFamily="34" charset="0"/>
                <a:cs typeface="Times New Roman" panose="02020603050405020304" pitchFamily="18" charset="0"/>
              </a:rPr>
              <a:t>links</a:t>
            </a:r>
          </a:p>
          <a:p>
            <a:pPr algn="just">
              <a:lnSpc>
                <a:spcPct val="115000"/>
              </a:lnSpc>
              <a:spcAft>
                <a:spcPts val="1000"/>
              </a:spcAft>
            </a:pPr>
            <a:r>
              <a:rPr lang="en-IN" sz="2400" dirty="0" smtClean="0">
                <a:latin typeface="Calibri(body)"/>
                <a:ea typeface="Calibri" panose="020F0502020204030204" pitchFamily="34" charset="0"/>
                <a:cs typeface="Times New Roman" panose="02020603050405020304" pitchFamily="18" charset="0"/>
              </a:rPr>
              <a:t>Filter(search, categories, and tags)</a:t>
            </a:r>
          </a:p>
          <a:p>
            <a:pPr algn="just">
              <a:lnSpc>
                <a:spcPct val="115000"/>
              </a:lnSpc>
              <a:spcAft>
                <a:spcPts val="1000"/>
              </a:spcAft>
            </a:pPr>
            <a:r>
              <a:rPr lang="en-IN" sz="2400" dirty="0" smtClean="0">
                <a:effectLst/>
                <a:latin typeface="Calibri(body)"/>
                <a:ea typeface="Calibri" panose="020F0502020204030204" pitchFamily="34" charset="0"/>
                <a:cs typeface="Times New Roman" panose="02020603050405020304" pitchFamily="18" charset="0"/>
              </a:rPr>
              <a:t>Media(images and GIF’s)</a:t>
            </a:r>
          </a:p>
          <a:p>
            <a:pPr algn="just">
              <a:lnSpc>
                <a:spcPct val="115000"/>
              </a:lnSpc>
              <a:spcAft>
                <a:spcPts val="1000"/>
              </a:spcAft>
            </a:pPr>
            <a:r>
              <a:rPr lang="en-IN" sz="2400" dirty="0" smtClean="0">
                <a:latin typeface="Calibri(body)"/>
                <a:ea typeface="Calibri" panose="020F0502020204030204" pitchFamily="34" charset="0"/>
                <a:cs typeface="Times New Roman" panose="02020603050405020304" pitchFamily="18" charset="0"/>
              </a:rPr>
              <a:t>Email Verification</a:t>
            </a:r>
            <a:endParaRPr lang="en-IN" sz="2400" dirty="0" smtClean="0">
              <a:effectLst/>
              <a:latin typeface="Calibri(body)"/>
              <a:ea typeface="Calibri" panose="020F0502020204030204" pitchFamily="34" charset="0"/>
              <a:cs typeface="Times New Roman" panose="02020603050405020304" pitchFamily="18" charset="0"/>
            </a:endParaRPr>
          </a:p>
          <a:p>
            <a:pPr algn="just">
              <a:lnSpc>
                <a:spcPct val="115000"/>
              </a:lnSpc>
              <a:spcAft>
                <a:spcPts val="1000"/>
              </a:spcAft>
            </a:pP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503191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C9F68A-D187-45F5-9412-DC39EC927FD9}"/>
              </a:ext>
            </a:extLst>
          </p:cNvPr>
          <p:cNvSpPr>
            <a:spLocks noGrp="1"/>
          </p:cNvSpPr>
          <p:nvPr>
            <p:ph type="title"/>
          </p:nvPr>
        </p:nvSpPr>
        <p:spPr/>
        <p:txBody>
          <a:bodyPr>
            <a:normAutofit/>
          </a:bodyPr>
          <a:lstStyle/>
          <a:p>
            <a:pPr algn="ctr"/>
            <a:r>
              <a:rPr lang="en-US" sz="4400" b="1" dirty="0" smtClean="0">
                <a:latin typeface="Times New Roman" pitchFamily="18" charset="0"/>
                <a:cs typeface="Times New Roman" pitchFamily="18" charset="0"/>
              </a:rPr>
              <a:t>SOLUTION STRATEGY</a:t>
            </a:r>
            <a:endParaRPr lang="en-IN" sz="44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4F17D77-EAD7-435C-A2D3-10BF3AE15728}"/>
              </a:ext>
            </a:extLst>
          </p:cNvPr>
          <p:cNvSpPr>
            <a:spLocks noGrp="1"/>
          </p:cNvSpPr>
          <p:nvPr>
            <p:ph sz="quarter" idx="1"/>
          </p:nvPr>
        </p:nvSpPr>
        <p:spPr/>
        <p:txBody>
          <a:bodyPr/>
          <a:lstStyle/>
          <a:p>
            <a:r>
              <a:rPr lang="en-IN" dirty="0">
                <a:effectLst/>
                <a:ea typeface="Calibri" panose="020F0502020204030204" pitchFamily="34" charset="0"/>
                <a:cs typeface="Times New Roman" panose="02020603050405020304" pitchFamily="18" charset="0"/>
              </a:rPr>
              <a:t>A verified mark will be there on the </a:t>
            </a:r>
            <a:r>
              <a:rPr lang="en-IN" dirty="0" smtClean="0">
                <a:ea typeface="Calibri" panose="020F0502020204030204" pitchFamily="34" charset="0"/>
                <a:cs typeface="Times New Roman" panose="02020603050405020304" pitchFamily="18" charset="0"/>
              </a:rPr>
              <a:t>authorised user:</a:t>
            </a:r>
            <a:r>
              <a:rPr lang="en-US" dirty="0" smtClean="0"/>
              <a:t> With the help of this feature we all can see is the post from a verified person or not mostly the verified mark will be on the teachers account and the executive body of the institution. </a:t>
            </a:r>
            <a:endParaRPr lang="en-IN" dirty="0" smtClean="0"/>
          </a:p>
          <a:p>
            <a:pPr>
              <a:buNone/>
            </a:pPr>
            <a:endParaRPr lang="en-IN" dirty="0">
              <a:effectLst/>
              <a:ea typeface="Calibri" panose="020F0502020204030204" pitchFamily="34" charset="0"/>
              <a:cs typeface="Times New Roman" panose="02020603050405020304" pitchFamily="18" charset="0"/>
            </a:endParaRPr>
          </a:p>
          <a:p>
            <a:r>
              <a:rPr lang="en-IN" dirty="0" smtClean="0">
                <a:effectLst/>
                <a:ea typeface="Calibri" panose="020F0502020204030204" pitchFamily="34" charset="0"/>
                <a:cs typeface="Times New Roman" panose="02020603050405020304" pitchFamily="18" charset="0"/>
              </a:rPr>
              <a:t>Users can </a:t>
            </a:r>
            <a:r>
              <a:rPr lang="en-IN" dirty="0">
                <a:ea typeface="Calibri" panose="020F0502020204030204" pitchFamily="34" charset="0"/>
                <a:cs typeface="Times New Roman" panose="02020603050405020304" pitchFamily="18" charset="0"/>
              </a:rPr>
              <a:t>u</a:t>
            </a:r>
            <a:r>
              <a:rPr lang="en-IN" dirty="0" smtClean="0">
                <a:effectLst/>
                <a:ea typeface="Calibri" panose="020F0502020204030204" pitchFamily="34" charset="0"/>
                <a:cs typeface="Times New Roman" panose="02020603050405020304" pitchFamily="18" charset="0"/>
              </a:rPr>
              <a:t>p </a:t>
            </a:r>
            <a:r>
              <a:rPr lang="en-IN" dirty="0">
                <a:ea typeface="Calibri" panose="020F0502020204030204" pitchFamily="34" charset="0"/>
                <a:cs typeface="Times New Roman" panose="02020603050405020304" pitchFamily="18" charset="0"/>
              </a:rPr>
              <a:t>v</a:t>
            </a:r>
            <a:r>
              <a:rPr lang="en-IN" dirty="0" smtClean="0">
                <a:effectLst/>
                <a:ea typeface="Calibri" panose="020F0502020204030204" pitchFamily="34" charset="0"/>
                <a:cs typeface="Times New Roman" panose="02020603050405020304" pitchFamily="18" charset="0"/>
              </a:rPr>
              <a:t>ote </a:t>
            </a:r>
            <a:r>
              <a:rPr lang="en-IN" dirty="0">
                <a:effectLst/>
                <a:ea typeface="Calibri" panose="020F0502020204030204" pitchFamily="34" charset="0"/>
                <a:cs typeface="Times New Roman" panose="02020603050405020304" pitchFamily="18" charset="0"/>
              </a:rPr>
              <a:t>and </a:t>
            </a:r>
            <a:r>
              <a:rPr lang="en-IN" dirty="0" smtClean="0">
                <a:effectLst/>
                <a:ea typeface="Calibri" panose="020F0502020204030204" pitchFamily="34" charset="0"/>
                <a:cs typeface="Times New Roman" panose="02020603050405020304" pitchFamily="18" charset="0"/>
              </a:rPr>
              <a:t>down </a:t>
            </a:r>
            <a:r>
              <a:rPr lang="en-IN" dirty="0" smtClean="0">
                <a:ea typeface="Calibri" panose="020F0502020204030204" pitchFamily="34" charset="0"/>
                <a:cs typeface="Times New Roman" panose="02020603050405020304" pitchFamily="18" charset="0"/>
              </a:rPr>
              <a:t>v</a:t>
            </a:r>
            <a:r>
              <a:rPr lang="en-IN" dirty="0" smtClean="0">
                <a:effectLst/>
                <a:ea typeface="Calibri" panose="020F0502020204030204" pitchFamily="34" charset="0"/>
                <a:cs typeface="Times New Roman" panose="02020603050405020304" pitchFamily="18" charset="0"/>
              </a:rPr>
              <a:t>ote post</a:t>
            </a:r>
            <a:r>
              <a:rPr lang="en-IN" dirty="0" smtClean="0">
                <a:ea typeface="Calibri" panose="020F0502020204030204" pitchFamily="34" charset="0"/>
                <a:cs typeface="Times New Roman" panose="02020603050405020304" pitchFamily="18" charset="0"/>
              </a:rPr>
              <a:t>:</a:t>
            </a:r>
            <a:r>
              <a:rPr lang="en-US" dirty="0" smtClean="0"/>
              <a:t>This feature can help the person to see which of the post is mostly genuine if it has more Up Votes then they can say it’s more genuine.</a:t>
            </a:r>
            <a:endParaRPr lang="en-IN" dirty="0" smtClean="0"/>
          </a:p>
          <a:p>
            <a:endParaRPr lang="en-IN" dirty="0" smtClean="0">
              <a:effectLst/>
              <a:ea typeface="Calibri" panose="020F0502020204030204" pitchFamily="34" charset="0"/>
              <a:cs typeface="Times New Roman" panose="02020603050405020304" pitchFamily="18" charset="0"/>
            </a:endParaRPr>
          </a:p>
          <a:p>
            <a:endParaRPr lang="en-IN" dirty="0" smtClean="0">
              <a:effectLst/>
              <a:ea typeface="Calibri" panose="020F0502020204030204" pitchFamily="34" charset="0"/>
              <a:cs typeface="Times New Roman" panose="02020603050405020304" pitchFamily="18" charset="0"/>
            </a:endParaRPr>
          </a:p>
          <a:p>
            <a:pPr>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 xmlns:p14="http://schemas.microsoft.com/office/powerpoint/2010/main" val="625464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smtClean="0"/>
              <a:t>methodology</a:t>
            </a:r>
            <a:endParaRPr lang="en-IN" sz="4400" b="1" dirty="0"/>
          </a:p>
        </p:txBody>
      </p:sp>
      <p:sp>
        <p:nvSpPr>
          <p:cNvPr id="3" name="Content Placeholder 2"/>
          <p:cNvSpPr>
            <a:spLocks noGrp="1"/>
          </p:cNvSpPr>
          <p:nvPr>
            <p:ph sz="quarter" idx="1"/>
          </p:nvPr>
        </p:nvSpPr>
        <p:spPr/>
        <p:txBody>
          <a:bodyPr/>
          <a:lstStyle/>
          <a:p>
            <a:r>
              <a:rPr lang="en-US" dirty="0" smtClean="0"/>
              <a:t>In this web-based Online Community Forum, there will be four types of users who will interact with this system and control the various activities.</a:t>
            </a:r>
          </a:p>
          <a:p>
            <a:r>
              <a:rPr lang="en-US" dirty="0" smtClean="0"/>
              <a:t>Users will be responsible to enter questions in a particular forum, get their answers, make replies to existing posts, check votes of different posts, and make changes through their profile settings. </a:t>
            </a:r>
          </a:p>
          <a:p>
            <a:r>
              <a:rPr lang="en-US" dirty="0" smtClean="0"/>
              <a:t>It’s the admin, who will have the authority to remove questions and answers posted by the registered users or even removing the users.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850777"/>
          </a:xfrm>
        </p:spPr>
        <p:txBody>
          <a:bodyPr>
            <a:normAutofit/>
          </a:bodyPr>
          <a:lstStyle/>
          <a:p>
            <a:pPr algn="ctr"/>
            <a:r>
              <a:rPr lang="en-IN" sz="4400" b="1" dirty="0" smtClean="0"/>
              <a:t>er diagram</a:t>
            </a:r>
            <a:endParaRPr lang="en-IN" sz="4400" b="1" dirty="0"/>
          </a:p>
        </p:txBody>
      </p:sp>
      <p:pic>
        <p:nvPicPr>
          <p:cNvPr id="1026" name="Picture 2"/>
          <p:cNvPicPr>
            <a:picLocks noChangeAspect="1" noChangeArrowheads="1"/>
          </p:cNvPicPr>
          <p:nvPr/>
        </p:nvPicPr>
        <p:blipFill>
          <a:blip r:embed="rId2"/>
          <a:srcRect/>
          <a:stretch>
            <a:fillRect/>
          </a:stretch>
        </p:blipFill>
        <p:spPr bwMode="auto">
          <a:xfrm>
            <a:off x="2574388" y="1250064"/>
            <a:ext cx="6464837" cy="513630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smtClean="0"/>
              <a:t>gantt chart</a:t>
            </a:r>
            <a:endParaRPr lang="en-IN" sz="4400" b="1" dirty="0"/>
          </a:p>
        </p:txBody>
      </p:sp>
      <p:pic>
        <p:nvPicPr>
          <p:cNvPr id="1029" name="Picture 5"/>
          <p:cNvPicPr>
            <a:picLocks noChangeAspect="1" noChangeArrowheads="1"/>
          </p:cNvPicPr>
          <p:nvPr/>
        </p:nvPicPr>
        <p:blipFill>
          <a:blip r:embed="rId2"/>
          <a:srcRect/>
          <a:stretch>
            <a:fillRect/>
          </a:stretch>
        </p:blipFill>
        <p:spPr bwMode="auto">
          <a:xfrm>
            <a:off x="2818301" y="1397390"/>
            <a:ext cx="6170954" cy="4830492"/>
          </a:xfrm>
          <a:prstGeom prst="rect">
            <a:avLst/>
          </a:prstGeom>
          <a:noFill/>
          <a:ln w="9525">
            <a:noFill/>
            <a:miter lim="800000"/>
            <a:headEnd/>
            <a:tailEnd/>
          </a:ln>
          <a:effectLst/>
        </p:spPr>
      </p:pic>
      <p:sp>
        <p:nvSpPr>
          <p:cNvPr id="4" name="Rectangle 3"/>
          <p:cNvSpPr/>
          <p:nvPr/>
        </p:nvSpPr>
        <p:spPr>
          <a:xfrm>
            <a:off x="6499274" y="6316394"/>
            <a:ext cx="196947" cy="19694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3882682" y="6260123"/>
            <a:ext cx="1438214" cy="276999"/>
          </a:xfrm>
          <a:prstGeom prst="rect">
            <a:avLst/>
          </a:prstGeom>
          <a:noFill/>
        </p:spPr>
        <p:txBody>
          <a:bodyPr wrap="none" rtlCol="0">
            <a:spAutoFit/>
          </a:bodyPr>
          <a:lstStyle/>
          <a:p>
            <a:r>
              <a:rPr lang="en-IN" sz="1200" dirty="0" smtClean="0"/>
              <a:t>Proposed Activity</a:t>
            </a:r>
            <a:endParaRPr lang="en-IN" sz="1200" dirty="0"/>
          </a:p>
        </p:txBody>
      </p:sp>
      <p:sp>
        <p:nvSpPr>
          <p:cNvPr id="6" name="TextBox 5"/>
          <p:cNvSpPr txBox="1"/>
          <p:nvPr/>
        </p:nvSpPr>
        <p:spPr>
          <a:xfrm>
            <a:off x="6724357" y="6274190"/>
            <a:ext cx="1436612" cy="276999"/>
          </a:xfrm>
          <a:prstGeom prst="rect">
            <a:avLst/>
          </a:prstGeom>
          <a:noFill/>
        </p:spPr>
        <p:txBody>
          <a:bodyPr wrap="none" rtlCol="0">
            <a:spAutoFit/>
          </a:bodyPr>
          <a:lstStyle/>
          <a:p>
            <a:r>
              <a:rPr lang="en-IN" sz="1200" dirty="0" smtClean="0"/>
              <a:t>Achieved Activity</a:t>
            </a:r>
          </a:p>
        </p:txBody>
      </p:sp>
      <p:sp>
        <p:nvSpPr>
          <p:cNvPr id="7" name="Rectangle 6"/>
          <p:cNvSpPr/>
          <p:nvPr/>
        </p:nvSpPr>
        <p:spPr>
          <a:xfrm>
            <a:off x="3559126" y="6302326"/>
            <a:ext cx="225083"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smtClean="0"/>
              <a:t>use case diagram</a:t>
            </a:r>
            <a:endParaRPr lang="en-IN" sz="4400" b="1" dirty="0"/>
          </a:p>
        </p:txBody>
      </p:sp>
      <p:pic>
        <p:nvPicPr>
          <p:cNvPr id="2051" name="Picture 3"/>
          <p:cNvPicPr>
            <a:picLocks noChangeAspect="1" noChangeArrowheads="1"/>
          </p:cNvPicPr>
          <p:nvPr/>
        </p:nvPicPr>
        <p:blipFill>
          <a:blip r:embed="rId2"/>
          <a:srcRect/>
          <a:stretch>
            <a:fillRect/>
          </a:stretch>
        </p:blipFill>
        <p:spPr bwMode="auto">
          <a:xfrm>
            <a:off x="2588456" y="1350498"/>
            <a:ext cx="6372664" cy="522297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8EA41F-D383-4DA2-8C54-6D1BD7C4DFBF}"/>
              </a:ext>
            </a:extLst>
          </p:cNvPr>
          <p:cNvSpPr>
            <a:spLocks noGrp="1"/>
          </p:cNvSpPr>
          <p:nvPr>
            <p:ph type="title"/>
          </p:nvPr>
        </p:nvSpPr>
        <p:spPr/>
        <p:txBody>
          <a:bodyPr>
            <a:normAutofit/>
          </a:bodyPr>
          <a:lstStyle/>
          <a:p>
            <a:pPr algn="ctr"/>
            <a:r>
              <a:rPr lang="en-US" sz="4400" b="1" dirty="0" smtClean="0">
                <a:latin typeface="Times New Roman" pitchFamily="18" charset="0"/>
                <a:cs typeface="Times New Roman" pitchFamily="18" charset="0"/>
              </a:rPr>
              <a:t>conclusion </a:t>
            </a:r>
            <a:endParaRPr lang="en-IN" sz="44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2E8E4EE-3CB5-4693-99CF-CC9B09226CF1}"/>
              </a:ext>
            </a:extLst>
          </p:cNvPr>
          <p:cNvSpPr>
            <a:spLocks noGrp="1"/>
          </p:cNvSpPr>
          <p:nvPr>
            <p:ph sz="quarter" idx="1"/>
          </p:nvPr>
        </p:nvSpPr>
        <p:spPr>
          <a:xfrm>
            <a:off x="838200" y="1552076"/>
            <a:ext cx="10515600" cy="4624889"/>
          </a:xfrm>
        </p:spPr>
        <p:txBody>
          <a:bodyPr>
            <a:normAutofit/>
          </a:bodyPr>
          <a:lstStyle/>
          <a:p>
            <a:pPr>
              <a:buNone/>
            </a:pPr>
            <a:r>
              <a:rPr lang="en-US" dirty="0" smtClean="0">
                <a:cs typeface="Times New Roman" pitchFamily="18" charset="0"/>
              </a:rPr>
              <a:t>   Hence, ATTC Community Forum can be useful in educational institution like colleges and schools. </a:t>
            </a:r>
            <a:r>
              <a:rPr lang="en-US" dirty="0" smtClean="0"/>
              <a:t>It’s also a great way for students to feel more engaged in participating in the group discussion; allow them to provide and share their opinions with others at any time and location.</a:t>
            </a:r>
            <a:endParaRPr lang="en-IN" dirty="0">
              <a:cs typeface="Times New Roman" pitchFamily="18" charset="0"/>
            </a:endParaRPr>
          </a:p>
        </p:txBody>
      </p:sp>
    </p:spTree>
    <p:extLst>
      <p:ext uri="{BB962C8B-B14F-4D97-AF65-F5344CB8AC3E}">
        <p14:creationId xmlns="" xmlns:p14="http://schemas.microsoft.com/office/powerpoint/2010/main" val="3604097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1046" y="1323535"/>
            <a:ext cx="8229600" cy="1894362"/>
          </a:xfrm>
        </p:spPr>
        <p:txBody>
          <a:bodyPr>
            <a:normAutofit/>
          </a:bodyPr>
          <a:lstStyle/>
          <a:p>
            <a:r>
              <a:rPr lang="en-IN" sz="4400" b="1" dirty="0" smtClean="0">
                <a:latin typeface="Times New Roman" pitchFamily="18" charset="0"/>
                <a:cs typeface="Times New Roman" pitchFamily="18" charset="0"/>
              </a:rPr>
              <a:t>THANK YOU</a:t>
            </a:r>
            <a:endParaRPr lang="en-IN" sz="44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smtClean="0">
                <a:latin typeface="Times New Roman" pitchFamily="18" charset="0"/>
                <a:cs typeface="Times New Roman" pitchFamily="18" charset="0"/>
              </a:rPr>
              <a:t>CONTENTS</a:t>
            </a:r>
            <a:endParaRPr lang="en-IN" sz="44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r>
              <a:rPr lang="en-IN" dirty="0" smtClean="0">
                <a:cs typeface="Times New Roman" pitchFamily="18" charset="0"/>
              </a:rPr>
              <a:t>Introduction</a:t>
            </a:r>
          </a:p>
          <a:p>
            <a:r>
              <a:rPr lang="en-IN" dirty="0" smtClean="0">
                <a:cs typeface="Times New Roman" pitchFamily="18" charset="0"/>
              </a:rPr>
              <a:t>Languages </a:t>
            </a:r>
            <a:r>
              <a:rPr lang="en-IN" dirty="0" smtClean="0">
                <a:cs typeface="Times New Roman" pitchFamily="18" charset="0"/>
              </a:rPr>
              <a:t>Used</a:t>
            </a:r>
          </a:p>
          <a:p>
            <a:r>
              <a:rPr lang="en-IN" dirty="0" smtClean="0">
                <a:cs typeface="Times New Roman" pitchFamily="18" charset="0"/>
              </a:rPr>
              <a:t>Framework Used</a:t>
            </a:r>
          </a:p>
          <a:p>
            <a:r>
              <a:rPr lang="en-IN" dirty="0" smtClean="0">
                <a:cs typeface="Times New Roman" pitchFamily="18" charset="0"/>
              </a:rPr>
              <a:t>Software </a:t>
            </a:r>
            <a:r>
              <a:rPr lang="en-IN" dirty="0" smtClean="0">
                <a:cs typeface="Times New Roman" pitchFamily="18" charset="0"/>
              </a:rPr>
              <a:t>Used</a:t>
            </a:r>
            <a:endParaRPr lang="en-IN" dirty="0" smtClean="0">
              <a:cs typeface="Times New Roman" pitchFamily="18" charset="0"/>
            </a:endParaRPr>
          </a:p>
          <a:p>
            <a:r>
              <a:rPr lang="en-IN" dirty="0" smtClean="0">
                <a:cs typeface="Times New Roman" pitchFamily="18" charset="0"/>
              </a:rPr>
              <a:t>Problem Definition </a:t>
            </a:r>
          </a:p>
          <a:p>
            <a:r>
              <a:rPr lang="en-IN" dirty="0" smtClean="0">
                <a:cs typeface="Times New Roman" pitchFamily="18" charset="0"/>
              </a:rPr>
              <a:t>Problem Analysis</a:t>
            </a:r>
          </a:p>
          <a:p>
            <a:r>
              <a:rPr lang="en-IN" dirty="0" smtClean="0">
                <a:cs typeface="Times New Roman" pitchFamily="18" charset="0"/>
              </a:rPr>
              <a:t>Modules</a:t>
            </a:r>
          </a:p>
          <a:p>
            <a:r>
              <a:rPr lang="en-IN" dirty="0" smtClean="0">
                <a:cs typeface="Times New Roman" pitchFamily="18" charset="0"/>
              </a:rPr>
              <a:t>Solution Strategy</a:t>
            </a:r>
          </a:p>
          <a:p>
            <a:r>
              <a:rPr lang="en-IN" dirty="0" smtClean="0">
                <a:cs typeface="Times New Roman" pitchFamily="18" charset="0"/>
              </a:rPr>
              <a:t>Methodology</a:t>
            </a:r>
          </a:p>
          <a:p>
            <a:r>
              <a:rPr lang="en-IN" dirty="0" smtClean="0">
                <a:cs typeface="Times New Roman" pitchFamily="18" charset="0"/>
              </a:rPr>
              <a:t>ER Diagram</a:t>
            </a:r>
            <a:r>
              <a:rPr lang="en-IN" dirty="0" smtClean="0">
                <a:cs typeface="Times New Roman" pitchFamily="18" charset="0"/>
              </a:rPr>
              <a:t> </a:t>
            </a:r>
            <a:endParaRPr lang="en-IN" dirty="0" smtClean="0">
              <a:cs typeface="Times New Roman" pitchFamily="18" charset="0"/>
            </a:endParaRPr>
          </a:p>
          <a:p>
            <a:r>
              <a:rPr lang="en-IN" dirty="0" smtClean="0">
                <a:cs typeface="Times New Roman" pitchFamily="18" charset="0"/>
              </a:rPr>
              <a:t>Gantt Chart</a:t>
            </a:r>
          </a:p>
          <a:p>
            <a:r>
              <a:rPr lang="en-IN" dirty="0" smtClean="0">
                <a:cs typeface="Times New Roman" pitchFamily="18" charset="0"/>
              </a:rPr>
              <a:t>Use case Diagram</a:t>
            </a:r>
            <a:endParaRPr lang="en-IN" dirty="0" smtClean="0">
              <a:cs typeface="Times New Roman" pitchFamily="18" charset="0"/>
            </a:endParaRPr>
          </a:p>
          <a:p>
            <a:r>
              <a:rPr lang="en-IN" dirty="0" smtClean="0">
                <a:cs typeface="Times New Roman" pitchFamily="18" charset="0"/>
              </a:rPr>
              <a:t>Conclusion</a:t>
            </a:r>
            <a:endParaRPr lang="en-IN" dirty="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0ABE52-F362-44C3-83B2-DCBA8739CAFD}"/>
              </a:ext>
            </a:extLst>
          </p:cNvPr>
          <p:cNvSpPr>
            <a:spLocks noGrp="1"/>
          </p:cNvSpPr>
          <p:nvPr>
            <p:ph type="title"/>
          </p:nvPr>
        </p:nvSpPr>
        <p:spPr>
          <a:xfrm>
            <a:off x="609600" y="190232"/>
            <a:ext cx="9956800" cy="1143000"/>
          </a:xfrm>
        </p:spPr>
        <p:txBody>
          <a:bodyPr>
            <a:normAutofit/>
          </a:bodyPr>
          <a:lstStyle/>
          <a:p>
            <a:pPr algn="ctr"/>
            <a:r>
              <a:rPr lang="en-US" sz="4400" b="1" dirty="0" smtClean="0">
                <a:latin typeface="Times New Roman" pitchFamily="18" charset="0"/>
                <a:cs typeface="Times New Roman" pitchFamily="18" charset="0"/>
              </a:rPr>
              <a:t>INTRODUCTION</a:t>
            </a:r>
            <a:endParaRPr lang="en-IN" sz="44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9B6E298-8E51-4496-89CE-F987EB3C2EA2}"/>
              </a:ext>
            </a:extLst>
          </p:cNvPr>
          <p:cNvSpPr>
            <a:spLocks noGrp="1"/>
          </p:cNvSpPr>
          <p:nvPr>
            <p:ph sz="quarter" idx="1"/>
          </p:nvPr>
        </p:nvSpPr>
        <p:spPr>
          <a:xfrm>
            <a:off x="824132" y="1558339"/>
            <a:ext cx="10515600" cy="4351338"/>
          </a:xfrm>
        </p:spPr>
        <p:txBody>
          <a:bodyPr>
            <a:normAutofit/>
          </a:bodyPr>
          <a:lstStyle/>
          <a:p>
            <a:pPr>
              <a:buNone/>
            </a:pPr>
            <a:r>
              <a:rPr lang="en-US" dirty="0" smtClean="0"/>
              <a:t>   “ATTC Community Forum ” is a web-based platform where persons after creating their account can make discussions on various topics. It’s a community discussion forum, where all the teachers, staff, and students will able to both enter questions and get answers on various categories and other tags. For example, the categories can be related to sports, admission, accounts, subjects, etc. </a:t>
            </a:r>
            <a:endParaRPr lang="en-IN" dirty="0" smtClean="0"/>
          </a:p>
          <a:p>
            <a:pPr marL="0" indent="0">
              <a:buNone/>
            </a:pP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681216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smtClean="0">
                <a:latin typeface="Times New Roman" pitchFamily="18" charset="0"/>
                <a:cs typeface="Times New Roman" pitchFamily="18" charset="0"/>
              </a:rPr>
              <a:t>LANGUAGES USED</a:t>
            </a:r>
            <a:endParaRPr lang="en-IN" sz="4400" b="1" dirty="0"/>
          </a:p>
        </p:txBody>
      </p:sp>
      <p:sp>
        <p:nvSpPr>
          <p:cNvPr id="3" name="Content Placeholder 2"/>
          <p:cNvSpPr>
            <a:spLocks noGrp="1"/>
          </p:cNvSpPr>
          <p:nvPr>
            <p:ph sz="quarter" idx="1"/>
          </p:nvPr>
        </p:nvSpPr>
        <p:spPr/>
        <p:txBody>
          <a:bodyPr/>
          <a:lstStyle/>
          <a:p>
            <a:pPr>
              <a:buFont typeface="Arial" pitchFamily="34" charset="0"/>
              <a:buChar char="•"/>
            </a:pPr>
            <a:r>
              <a:rPr lang="en-IN" dirty="0" smtClean="0">
                <a:cs typeface="Times New Roman" pitchFamily="18" charset="0"/>
              </a:rPr>
              <a:t>HTML 5.0 :</a:t>
            </a:r>
            <a:r>
              <a:rPr lang="en-US" dirty="0" smtClean="0"/>
              <a:t>The Hypertext Markup Language or HTML is the standard mark up language for documents designed to be displayed in a web browser</a:t>
            </a:r>
            <a:r>
              <a:rPr lang="en-US" dirty="0" smtClean="0"/>
              <a:t>.</a:t>
            </a:r>
          </a:p>
          <a:p>
            <a:pPr>
              <a:buFont typeface="Arial" pitchFamily="34" charset="0"/>
              <a:buChar char="•"/>
            </a:pPr>
            <a:endParaRPr lang="en-US" dirty="0" smtClean="0"/>
          </a:p>
          <a:p>
            <a:pPr>
              <a:buFont typeface="Arial" pitchFamily="34" charset="0"/>
              <a:buChar char="•"/>
            </a:pPr>
            <a:r>
              <a:rPr lang="en-US" dirty="0" smtClean="0">
                <a:cs typeface="Times New Roman" pitchFamily="18" charset="0"/>
              </a:rPr>
              <a:t>PYTHON: </a:t>
            </a:r>
            <a:r>
              <a:rPr lang="en-US" dirty="0" smtClean="0"/>
              <a:t>Python has a simple syntax similar to the English language. Python has syntax that allows developers to write programs with fewer lines than some other programming language</a:t>
            </a:r>
            <a:endParaRPr lang="en-IN" dirty="0" smtClean="0">
              <a:cs typeface="Times New Roman"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CASCADING </a:t>
            </a:r>
            <a:r>
              <a:rPr lang="en-US" dirty="0" smtClean="0"/>
              <a:t>STYLE SHEET: - Cascading Style Sheets is a simple mechanism for adding style e.g., fonts, colors, spacing) to Web documents.</a:t>
            </a:r>
            <a:endParaRPr lang="en-IN"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smtClean="0"/>
              <a:t>f</a:t>
            </a:r>
            <a:r>
              <a:rPr lang="en-IN" sz="4400" b="1" dirty="0" smtClean="0"/>
              <a:t>ramework used </a:t>
            </a:r>
            <a:endParaRPr lang="en-IN" sz="4400" b="1" dirty="0"/>
          </a:p>
        </p:txBody>
      </p:sp>
      <p:sp>
        <p:nvSpPr>
          <p:cNvPr id="3" name="Content Placeholder 2"/>
          <p:cNvSpPr>
            <a:spLocks noGrp="1"/>
          </p:cNvSpPr>
          <p:nvPr>
            <p:ph sz="quarter" idx="1"/>
          </p:nvPr>
        </p:nvSpPr>
        <p:spPr/>
        <p:txBody>
          <a:bodyPr/>
          <a:lstStyle/>
          <a:p>
            <a:r>
              <a:rPr lang="en-IN" dirty="0" smtClean="0"/>
              <a:t>DJANGO: </a:t>
            </a:r>
            <a:r>
              <a:rPr lang="en-US" dirty="0" err="1" smtClean="0"/>
              <a:t>Django</a:t>
            </a:r>
            <a:r>
              <a:rPr lang="en-US" dirty="0" smtClean="0"/>
              <a:t> is a high-level Python Web framework that encourages rapid development and clean, pragmatic design</a:t>
            </a:r>
            <a:r>
              <a:rPr lang="en-US" dirty="0" smtClean="0"/>
              <a:t>.</a:t>
            </a:r>
          </a:p>
          <a:p>
            <a:pPr>
              <a:buFont typeface="Arial" pitchFamily="34" charset="0"/>
              <a:buChar char="•"/>
            </a:pPr>
            <a:endParaRPr lang="en-US" dirty="0" smtClean="0"/>
          </a:p>
          <a:p>
            <a:pPr>
              <a:buFont typeface="Arial" pitchFamily="34" charset="0"/>
              <a:buChar char="•"/>
            </a:pPr>
            <a:r>
              <a:rPr lang="en-US" dirty="0" smtClean="0">
                <a:cs typeface="Times New Roman" pitchFamily="18" charset="0"/>
              </a:rPr>
              <a:t>BOOTSTRAP: </a:t>
            </a:r>
            <a:r>
              <a:rPr lang="en-US" dirty="0" smtClean="0"/>
              <a:t>Bootstrap is a free and open source front end development framework for the creation of websites and web apps.</a:t>
            </a:r>
          </a:p>
          <a:p>
            <a:endParaRPr lang="en-US"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smtClean="0"/>
              <a:t>s</a:t>
            </a:r>
            <a:r>
              <a:rPr lang="en-IN" sz="4400" b="1" dirty="0" smtClean="0"/>
              <a:t>oftware used </a:t>
            </a:r>
            <a:endParaRPr lang="en-IN" sz="4400" b="1" dirty="0"/>
          </a:p>
        </p:txBody>
      </p:sp>
      <p:sp>
        <p:nvSpPr>
          <p:cNvPr id="3" name="Content Placeholder 2"/>
          <p:cNvSpPr>
            <a:spLocks noGrp="1"/>
          </p:cNvSpPr>
          <p:nvPr>
            <p:ph sz="quarter" idx="1"/>
          </p:nvPr>
        </p:nvSpPr>
        <p:spPr/>
        <p:txBody>
          <a:bodyPr/>
          <a:lstStyle/>
          <a:p>
            <a:r>
              <a:rPr lang="en-IN" dirty="0" smtClean="0"/>
              <a:t>Visual Studio </a:t>
            </a:r>
            <a:r>
              <a:rPr lang="en-IN" dirty="0" smtClean="0"/>
              <a:t>Code: it is </a:t>
            </a:r>
            <a:r>
              <a:rPr lang="en-IN" dirty="0" smtClean="0"/>
              <a:t>is a freeware source-code </a:t>
            </a:r>
            <a:r>
              <a:rPr lang="en-IN" dirty="0" smtClean="0"/>
              <a:t>editor </a:t>
            </a:r>
            <a:r>
              <a:rPr lang="en-IN" dirty="0" smtClean="0"/>
              <a:t>made by Microsoft for Windows, Linux and </a:t>
            </a:r>
            <a:r>
              <a:rPr lang="en-IN" dirty="0" err="1" smtClean="0"/>
              <a:t>macOS</a:t>
            </a:r>
            <a:r>
              <a:rPr lang="en-IN" dirty="0" smtClean="0"/>
              <a:t> </a:t>
            </a:r>
            <a:r>
              <a:rPr lang="en-IN" dirty="0" smtClean="0"/>
              <a:t>. Users can change the theme, keyboard shortcuts, preferences, and install extensions that add additional functionality.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E522A4-EBA1-44DD-9F7D-C0516DA0C8FE}"/>
              </a:ext>
            </a:extLst>
          </p:cNvPr>
          <p:cNvSpPr>
            <a:spLocks noGrp="1"/>
          </p:cNvSpPr>
          <p:nvPr>
            <p:ph type="title"/>
          </p:nvPr>
        </p:nvSpPr>
        <p:spPr/>
        <p:txBody>
          <a:bodyPr>
            <a:normAutofit fontScale="90000"/>
          </a:bodyPr>
          <a:lstStyle/>
          <a:p>
            <a:pPr algn="ctr"/>
            <a:r>
              <a:rPr lang="en-IN" sz="4400" dirty="0" smtClean="0">
                <a:effectLst/>
                <a:latin typeface="Calibri" panose="020F0502020204030204" pitchFamily="34" charset="0"/>
                <a:ea typeface="Calibri" panose="020F0502020204030204" pitchFamily="34" charset="0"/>
                <a:cs typeface="Times New Roman" panose="02020603050405020304" pitchFamily="18" charset="0"/>
              </a:rPr>
              <a:t/>
            </a:r>
            <a:br>
              <a:rPr lang="en-IN" sz="4400" dirty="0" smtClean="0">
                <a:effectLst/>
                <a:latin typeface="Calibri" panose="020F0502020204030204" pitchFamily="34" charset="0"/>
                <a:ea typeface="Calibri" panose="020F0502020204030204" pitchFamily="34" charset="0"/>
                <a:cs typeface="Times New Roman" panose="02020603050405020304" pitchFamily="18" charset="0"/>
              </a:rPr>
            </a:br>
            <a:r>
              <a:rPr lang="en-IN" sz="4900" b="1" dirty="0" smtClean="0">
                <a:effectLst/>
                <a:latin typeface="Times New Roman" pitchFamily="18" charset="0"/>
                <a:ea typeface="Calibri" panose="020F0502020204030204" pitchFamily="34" charset="0"/>
                <a:cs typeface="Times New Roman" pitchFamily="18" charset="0"/>
              </a:rPr>
              <a:t>PROBLEM DEFINITION</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TextBox 4">
            <a:extLst>
              <a:ext uri="{FF2B5EF4-FFF2-40B4-BE49-F238E27FC236}">
                <a16:creationId xmlns="" xmlns:a16="http://schemas.microsoft.com/office/drawing/2014/main" id="{7956EDB1-796D-4C1F-9799-7C2E74E5999E}"/>
              </a:ext>
            </a:extLst>
          </p:cNvPr>
          <p:cNvSpPr txBox="1"/>
          <p:nvPr/>
        </p:nvSpPr>
        <p:spPr>
          <a:xfrm>
            <a:off x="1125418" y="1617786"/>
            <a:ext cx="10241279" cy="1835374"/>
          </a:xfrm>
          <a:prstGeom prst="rect">
            <a:avLst/>
          </a:prstGeom>
          <a:noFill/>
        </p:spPr>
        <p:txBody>
          <a:bodyPr wrap="square">
            <a:spAutoFit/>
          </a:bodyPr>
          <a:lstStyle/>
          <a:p>
            <a:pPr>
              <a:lnSpc>
                <a:spcPct val="115000"/>
              </a:lnSpc>
              <a:spcAft>
                <a:spcPts val="1000"/>
              </a:spcAft>
              <a:buFont typeface="Arial" pitchFamily="34" charset="0"/>
              <a:buChar char="•"/>
            </a:pPr>
            <a:r>
              <a:rPr lang="en-IN" sz="2800" dirty="0" smtClean="0">
                <a:effectLst/>
                <a:ea typeface="Calibri" panose="020F0502020204030204" pitchFamily="34" charset="0"/>
                <a:cs typeface="Times New Roman" panose="02020603050405020304" pitchFamily="18" charset="0"/>
              </a:rPr>
              <a:t> We </a:t>
            </a:r>
            <a:r>
              <a:rPr lang="en-IN" sz="2800" dirty="0">
                <a:effectLst/>
                <a:ea typeface="Calibri" panose="020F0502020204030204" pitchFamily="34" charset="0"/>
                <a:cs typeface="Times New Roman" panose="02020603050405020304" pitchFamily="18" charset="0"/>
              </a:rPr>
              <a:t>do not have any such platform for asking and answering </a:t>
            </a:r>
            <a:r>
              <a:rPr lang="en-IN" sz="2800" dirty="0" smtClean="0">
                <a:effectLst/>
                <a:ea typeface="Calibri" panose="020F0502020204030204" pitchFamily="34" charset="0"/>
                <a:cs typeface="Times New Roman" panose="02020603050405020304" pitchFamily="18" charset="0"/>
              </a:rPr>
              <a:t>questions online.</a:t>
            </a:r>
            <a:endParaRPr lang="en-IN" sz="2800" dirty="0">
              <a:effectLst/>
              <a:ea typeface="Calibri" panose="020F0502020204030204" pitchFamily="34" charset="0"/>
              <a:cs typeface="Times New Roman" panose="02020603050405020304" pitchFamily="18" charset="0"/>
            </a:endParaRPr>
          </a:p>
          <a:p>
            <a:pPr>
              <a:lnSpc>
                <a:spcPct val="115000"/>
              </a:lnSpc>
              <a:spcAft>
                <a:spcPts val="1000"/>
              </a:spcAft>
              <a:buFont typeface="Arial" pitchFamily="34" charset="0"/>
              <a:buChar char="•"/>
            </a:pPr>
            <a:r>
              <a:rPr lang="en-IN" sz="2800" dirty="0" smtClean="0">
                <a:effectLst/>
                <a:ea typeface="Calibri" panose="020F0502020204030204" pitchFamily="34" charset="0"/>
                <a:cs typeface="Times New Roman" panose="02020603050405020304" pitchFamily="18" charset="0"/>
              </a:rPr>
              <a:t> A </a:t>
            </a:r>
            <a:r>
              <a:rPr lang="en-IN" sz="2800" dirty="0">
                <a:effectLst/>
                <a:ea typeface="Calibri" panose="020F0502020204030204" pitchFamily="34" charset="0"/>
                <a:cs typeface="Times New Roman" panose="02020603050405020304" pitchFamily="18" charset="0"/>
              </a:rPr>
              <a:t>small group of faculties answering and clearing all the doubts.</a:t>
            </a:r>
          </a:p>
          <a:p>
            <a:pPr>
              <a:lnSpc>
                <a:spcPct val="115000"/>
              </a:lnSpc>
              <a:spcAft>
                <a:spcPts val="1000"/>
              </a:spcAft>
              <a:buFont typeface="Arial" pitchFamily="34" charset="0"/>
              <a:buChar char="•"/>
            </a:pPr>
            <a:r>
              <a:rPr lang="en-IN" sz="2800" dirty="0" smtClean="0">
                <a:effectLst/>
                <a:ea typeface="Calibri" panose="020F0502020204030204" pitchFamily="34" charset="0"/>
                <a:cs typeface="Times New Roman" panose="02020603050405020304" pitchFamily="18" charset="0"/>
              </a:rPr>
              <a:t> Students </a:t>
            </a:r>
            <a:r>
              <a:rPr lang="en-IN" sz="2800" dirty="0">
                <a:effectLst/>
                <a:ea typeface="Calibri" panose="020F0502020204030204" pitchFamily="34" charset="0"/>
                <a:cs typeface="Times New Roman" panose="02020603050405020304" pitchFamily="18" charset="0"/>
              </a:rPr>
              <a:t>are relying on </a:t>
            </a:r>
            <a:r>
              <a:rPr lang="en-IN" sz="2800" dirty="0" smtClean="0">
                <a:ea typeface="Calibri" panose="020F0502020204030204" pitchFamily="34" charset="0"/>
                <a:cs typeface="Times New Roman" panose="02020603050405020304" pitchFamily="18" charset="0"/>
              </a:rPr>
              <a:t>wrong information </a:t>
            </a:r>
            <a:r>
              <a:rPr lang="en-IN" sz="2800" dirty="0" smtClean="0">
                <a:effectLst/>
                <a:ea typeface="Calibri" panose="020F0502020204030204" pitchFamily="34" charset="0"/>
                <a:cs typeface="Times New Roman" panose="02020603050405020304" pitchFamily="18" charset="0"/>
              </a:rPr>
              <a:t>spread </a:t>
            </a:r>
            <a:r>
              <a:rPr lang="en-IN" sz="2800" dirty="0">
                <a:effectLst/>
                <a:ea typeface="Calibri" panose="020F0502020204030204" pitchFamily="34" charset="0"/>
                <a:cs typeface="Times New Roman" panose="02020603050405020304" pitchFamily="18" charset="0"/>
              </a:rPr>
              <a:t>by </a:t>
            </a:r>
            <a:r>
              <a:rPr lang="en-IN" sz="2800" dirty="0" smtClean="0">
                <a:effectLst/>
                <a:ea typeface="Calibri" panose="020F0502020204030204" pitchFamily="34" charset="0"/>
                <a:cs typeface="Times New Roman" panose="02020603050405020304" pitchFamily="18" charset="0"/>
              </a:rPr>
              <a:t>unauthorised  users.</a:t>
            </a:r>
            <a:endParaRPr lang="en-IN" sz="2800" dirty="0">
              <a:effectLst/>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1803669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9DCC2B-D11C-46C0-ADD9-6956EA548C92}"/>
              </a:ext>
            </a:extLst>
          </p:cNvPr>
          <p:cNvSpPr>
            <a:spLocks noGrp="1"/>
          </p:cNvSpPr>
          <p:nvPr>
            <p:ph type="title"/>
          </p:nvPr>
        </p:nvSpPr>
        <p:spPr/>
        <p:txBody>
          <a:bodyPr>
            <a:normAutofit fontScale="90000"/>
          </a:bodyPr>
          <a:lstStyle/>
          <a:p>
            <a:pPr algn="ctr"/>
            <a:r>
              <a:rPr lang="en-IN" dirty="0" smtClean="0">
                <a:effectLst/>
                <a:latin typeface="Calibri" panose="020F0502020204030204" pitchFamily="34" charset="0"/>
                <a:ea typeface="Calibri" panose="020F0502020204030204" pitchFamily="34" charset="0"/>
                <a:cs typeface="Times New Roman" panose="02020603050405020304" pitchFamily="18" charset="0"/>
              </a:rPr>
              <a:t/>
            </a:r>
            <a:br>
              <a:rPr lang="en-IN" dirty="0" smtClean="0">
                <a:effectLst/>
                <a:latin typeface="Calibri" panose="020F0502020204030204" pitchFamily="34" charset="0"/>
                <a:ea typeface="Calibri" panose="020F0502020204030204" pitchFamily="34" charset="0"/>
                <a:cs typeface="Times New Roman" panose="02020603050405020304" pitchFamily="18" charset="0"/>
              </a:rPr>
            </a:br>
            <a:r>
              <a:rPr lang="en-IN" sz="4900" b="1" dirty="0" smtClean="0">
                <a:effectLst/>
                <a:latin typeface="Times New Roman" pitchFamily="18" charset="0"/>
                <a:ea typeface="Calibri" panose="020F0502020204030204" pitchFamily="34" charset="0"/>
                <a:cs typeface="Times New Roman" pitchFamily="18" charset="0"/>
              </a:rPr>
              <a:t>PROBLEM ANALYSIS</a:t>
            </a:r>
            <a:r>
              <a:rPr lang="en-IN" dirty="0">
                <a:effectLst/>
                <a:latin typeface="Calibri" panose="020F0502020204030204" pitchFamily="34" charset="0"/>
                <a:ea typeface="Calibri" panose="020F0502020204030204" pitchFamily="34" charset="0"/>
                <a:cs typeface="Times New Roman" panose="02020603050405020304" pitchFamily="18" charset="0"/>
              </a:rPr>
              <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7EACBCEA-CBA4-4DFE-AF83-7F0585B637D3}"/>
              </a:ext>
            </a:extLst>
          </p:cNvPr>
          <p:cNvSpPr>
            <a:spLocks noGrp="1"/>
          </p:cNvSpPr>
          <p:nvPr>
            <p:ph sz="quarter" idx="1"/>
          </p:nvPr>
        </p:nvSpPr>
        <p:spPr>
          <a:xfrm>
            <a:off x="838200" y="1656813"/>
            <a:ext cx="10515600" cy="2042990"/>
          </a:xfrm>
        </p:spPr>
        <p:txBody>
          <a:bodyPr>
            <a:noAutofit/>
          </a:bodyPr>
          <a:lstStyle/>
          <a:p>
            <a:r>
              <a:rPr lang="en-US" dirty="0" smtClean="0"/>
              <a:t>Users can ask information like college reopening date, library  related queries , sports queries or even examination dates and many more related to college.</a:t>
            </a:r>
          </a:p>
          <a:p>
            <a:r>
              <a:rPr lang="en-US" dirty="0" smtClean="0"/>
              <a:t>Users can filter question based on their categories.</a:t>
            </a:r>
          </a:p>
          <a:p>
            <a:r>
              <a:rPr lang="en-US" dirty="0" smtClean="0"/>
              <a:t>Users can search question or answers  from all the categories and tags.</a:t>
            </a:r>
            <a:endParaRPr lang="en-IN" dirty="0"/>
          </a:p>
        </p:txBody>
      </p:sp>
    </p:spTree>
    <p:extLst>
      <p:ext uri="{BB962C8B-B14F-4D97-AF65-F5344CB8AC3E}">
        <p14:creationId xmlns="" xmlns:p14="http://schemas.microsoft.com/office/powerpoint/2010/main" val="12253631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547</TotalTime>
  <Words>601</Words>
  <Application>Microsoft Office PowerPoint</Application>
  <PresentationFormat>Custom</PresentationFormat>
  <Paragraphs>74</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ADVANCED TECHNICAL TRANING CENTER </vt:lpstr>
      <vt:lpstr>CONTENTS</vt:lpstr>
      <vt:lpstr>INTRODUCTION</vt:lpstr>
      <vt:lpstr>LANGUAGES USED</vt:lpstr>
      <vt:lpstr>Slide 5</vt:lpstr>
      <vt:lpstr>framework used </vt:lpstr>
      <vt:lpstr>software used </vt:lpstr>
      <vt:lpstr> PROBLEM DEFINITION </vt:lpstr>
      <vt:lpstr> PROBLEM ANALYSIS </vt:lpstr>
      <vt:lpstr> MODULES </vt:lpstr>
      <vt:lpstr>SOLUTION STRATEGY</vt:lpstr>
      <vt:lpstr>methodology</vt:lpstr>
      <vt:lpstr>er diagram</vt:lpstr>
      <vt:lpstr>gantt chart</vt:lpstr>
      <vt:lpstr>use case diagram</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arjun newar</dc:creator>
  <cp:lastModifiedBy>Windows User</cp:lastModifiedBy>
  <cp:revision>76</cp:revision>
  <dcterms:created xsi:type="dcterms:W3CDTF">2021-03-08T03:51:49Z</dcterms:created>
  <dcterms:modified xsi:type="dcterms:W3CDTF">2021-05-12T04:31:48Z</dcterms:modified>
</cp:coreProperties>
</file>