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70" r:id="rId2"/>
    <p:sldId id="271" r:id="rId3"/>
    <p:sldId id="278" r:id="rId4"/>
    <p:sldId id="275" r:id="rId5"/>
    <p:sldId id="279" r:id="rId6"/>
    <p:sldId id="280" r:id="rId7"/>
    <p:sldId id="276" r:id="rId8"/>
    <p:sldId id="282" r:id="rId9"/>
    <p:sldId id="300" r:id="rId10"/>
    <p:sldId id="303" r:id="rId11"/>
    <p:sldId id="302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4" r:id="rId29"/>
    <p:sldId id="305" r:id="rId30"/>
    <p:sldId id="306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otis Arkoudeas" initials="P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AD3"/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86" autoAdjust="0"/>
  </p:normalViewPr>
  <p:slideViewPr>
    <p:cSldViewPr>
      <p:cViewPr varScale="1">
        <p:scale>
          <a:sx n="114" d="100"/>
          <a:sy n="114" d="100"/>
        </p:scale>
        <p:origin x="13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2C28F-83DF-4A94-BB46-10267AEE2F7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8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BF77CC44-A053-40D7-931F-166C5A61B4B5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642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CBAE93-06AC-4832-A6F6-170F7BEDB2E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73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381A1-3897-42F4-8CDB-DD955017887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852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054041-EEE1-4227-965F-DC2D19F0AD3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996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7686A5-5EF2-46AB-9064-1FA9A34D0C66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06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545A85-C36E-4A12-8CE8-BAC7F1B0BF8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8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B11346-78A8-49A3-97AC-47C7F0A01256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954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2B9125-DC35-41DE-9172-1744FEF9173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24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1B9752-CC17-46F8-B60D-509F2267AB5C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5511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2A10AC-6982-4C46-8F14-976F043F472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428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FF2F37B-66F7-445B-A1C2-B0313DA7F49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89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3AABA4-3639-4697-ACC5-3220CCE21E9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522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0099BBB-8DDB-4FDC-B732-49E73D96D31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536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A4FE0A-41B8-47C4-9B38-CA5370AB885F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661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1AE55C-9EED-47B5-873E-8CC2F73085AF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276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40523B-4C82-49F6-AECE-7BCDAFBE526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273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0AA92A-7272-47A4-907F-7E106B0FC20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43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01E9C4-4BE7-4D55-9A2A-A948AB7F9C7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533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B23102-416C-476B-9BD9-F5CF6AF030F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760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275DF2-BB82-40AC-92F1-ED5B41E556E4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126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FFC68F-655D-47D6-A5E5-B73CCD22406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39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354AD5-CB6C-491A-86DA-B01BB1DA684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34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5DBCDA-8486-4A61-AF34-B248D509BB2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02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2019, Elsevier Inc. All rights reserved.</a:t>
            </a:r>
          </a:p>
        </p:txBody>
      </p:sp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88702" y="914400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55131" y="5589240"/>
            <a:ext cx="5257800" cy="574799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l-GR" sz="900" dirty="0">
                <a:solidFill>
                  <a:srgbClr val="000000"/>
                </a:solidFill>
                <a:effectLst/>
              </a:rPr>
              <a:t>Διαφάνειες διδασκαλίας του πρωτότυπου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βιβλίου μεταφρασμένες στα Ελληνικά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μετάφραση</a:t>
            </a:r>
            <a:r>
              <a:rPr lang="el-GR" sz="900" baseline="0" dirty="0">
                <a:solidFill>
                  <a:srgbClr val="000000"/>
                </a:solidFill>
                <a:effectLst/>
              </a:rPr>
              <a:t> και επιστημονική ε</a:t>
            </a:r>
            <a:r>
              <a:rPr lang="el-GR" sz="900" dirty="0">
                <a:solidFill>
                  <a:srgbClr val="000000"/>
                </a:solidFill>
                <a:effectLst/>
              </a:rPr>
              <a:t>πιμέλεια</a:t>
            </a:r>
            <a:r>
              <a:rPr lang="en-US" sz="900" dirty="0">
                <a:solidFill>
                  <a:srgbClr val="000000"/>
                </a:solidFill>
                <a:effectLst/>
              </a:rPr>
              <a:t>:</a:t>
            </a:r>
            <a:r>
              <a:rPr lang="el-GR" sz="900" dirty="0">
                <a:solidFill>
                  <a:srgbClr val="000000"/>
                </a:solidFill>
                <a:effectLst/>
              </a:rPr>
              <a:t>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Δημήτρης Γκιζόπουλος, Πανεπιστήμιο Αθηνών</a:t>
            </a:r>
            <a:endParaRPr lang="en-AU" sz="9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6" y="817555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2093912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2019, Elsevier Inc.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980728"/>
            <a:ext cx="8631561" cy="525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/>
              <a:t>Copyright © 2019, Elsevier Inc. All rights reserved.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B2D3-1D67-4CCB-835B-046955292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07504" y="6342654"/>
            <a:ext cx="1872208" cy="512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07504" y="6326188"/>
            <a:ext cx="1872208" cy="4897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53001"/>
            <a:ext cx="792162" cy="460375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16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1024806" y="6417915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90" y="6354404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Copyright © 2019, Elsevier Inc. All rights reserved.</a:t>
            </a:r>
          </a:p>
          <a:p>
            <a:r>
              <a:rPr lang="en-US" dirty="0">
                <a:solidFill>
                  <a:srgbClr val="FFFF00"/>
                </a:solidFill>
              </a:rPr>
              <a:t>Copyright © 2021, </a:t>
            </a:r>
            <a:r>
              <a:rPr lang="el-GR" dirty="0">
                <a:solidFill>
                  <a:srgbClr val="FFFF00"/>
                </a:solidFill>
              </a:rPr>
              <a:t>Εκδόσεις Κλειδάριθμος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224151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0099"/>
                </a:solidFill>
                <a:latin typeface="Arial" charset="0"/>
              </a:rPr>
              <a:t>Κεφάλαιο </a:t>
            </a:r>
            <a:r>
              <a:rPr lang="en-AU" dirty="0">
                <a:solidFill>
                  <a:srgbClr val="000099"/>
                </a:solidFill>
                <a:latin typeface="Arial" charset="0"/>
              </a:rPr>
              <a:t>1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solidFill>
                  <a:srgbClr val="0066FF"/>
                </a:solidFill>
                <a:latin typeface="Arial" charset="0"/>
              </a:rPr>
              <a:t>Τα βασικά της ποσοτικής σχεδίασης και ανάλυσης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08394" y="-100013"/>
            <a:ext cx="4463851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Times New Roman" pitchFamily="18" charset="0"/>
              </a:rPr>
              <a:t>Αρχιτεκτονική Υπολογιστών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l-GR" sz="2000" dirty="0">
                <a:solidFill>
                  <a:schemeClr val="bg1"/>
                </a:solidFill>
                <a:latin typeface="Arial" charset="0"/>
              </a:rPr>
              <a:t>Μια ποσοτική προσέγγιση</a:t>
            </a:r>
            <a:r>
              <a:rPr lang="en-US" sz="2000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l-GR" sz="2000" dirty="0">
                <a:solidFill>
                  <a:schemeClr val="bg1"/>
                </a:solidFill>
                <a:latin typeface="Arial" charset="0"/>
              </a:rPr>
              <a:t>6η έκδοση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συνόλου εντολών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Διευθυνσιοδότηση μνήμης</a:t>
            </a:r>
            <a:endParaRPr lang="en-US" sz="2800" dirty="0"/>
          </a:p>
          <a:p>
            <a:pPr lvl="1"/>
            <a:r>
              <a:rPr lang="en-US" sz="2400" dirty="0"/>
              <a:t>RISC-V: </a:t>
            </a:r>
            <a:r>
              <a:rPr lang="el-GR" sz="2400" dirty="0"/>
              <a:t>διευθυνσιοδότηση ανά </a:t>
            </a:r>
            <a:r>
              <a:rPr lang="en-US" sz="2400" dirty="0"/>
              <a:t>byte, </a:t>
            </a:r>
            <a:r>
              <a:rPr lang="el-GR" sz="2400" dirty="0"/>
              <a:t>ευθυγραμμισμένες (</a:t>
            </a:r>
            <a:r>
              <a:rPr lang="en-US" sz="2400" dirty="0"/>
              <a:t>aligned</a:t>
            </a:r>
            <a:r>
              <a:rPr lang="el-GR" sz="2400" dirty="0"/>
              <a:t>)</a:t>
            </a:r>
            <a:r>
              <a:rPr lang="en-US" sz="2400" dirty="0"/>
              <a:t> </a:t>
            </a:r>
            <a:r>
              <a:rPr lang="el-GR" sz="2400" dirty="0"/>
              <a:t>προσπελάσεις ταχύτερες</a:t>
            </a:r>
            <a:endParaRPr lang="en-US" sz="2400" dirty="0"/>
          </a:p>
          <a:p>
            <a:r>
              <a:rPr lang="el-GR" sz="2800" dirty="0"/>
              <a:t>Τρόποι διευθυνσιοδότησης (</a:t>
            </a:r>
            <a:r>
              <a:rPr lang="en-US" sz="2800" dirty="0"/>
              <a:t>addressing modes)</a:t>
            </a:r>
          </a:p>
          <a:p>
            <a:pPr lvl="1"/>
            <a:r>
              <a:rPr lang="en-US" sz="2400" dirty="0"/>
              <a:t>RISC-V: </a:t>
            </a:r>
            <a:r>
              <a:rPr lang="el-GR" sz="2400" dirty="0"/>
              <a:t>μέσω καταχωρητή (</a:t>
            </a:r>
            <a:r>
              <a:rPr lang="en-US" sz="2400" dirty="0"/>
              <a:t>register), </a:t>
            </a:r>
            <a:r>
              <a:rPr lang="el-GR" sz="2400" dirty="0"/>
              <a:t>άμεσος (</a:t>
            </a:r>
            <a:r>
              <a:rPr lang="en-US" sz="2400" dirty="0"/>
              <a:t>immediate</a:t>
            </a:r>
            <a:r>
              <a:rPr lang="el-GR" sz="2400" dirty="0"/>
              <a:t>)</a:t>
            </a:r>
            <a:r>
              <a:rPr lang="en-US" sz="2400" dirty="0"/>
              <a:t>, </a:t>
            </a:r>
            <a:r>
              <a:rPr lang="el-GR" sz="2400" dirty="0"/>
              <a:t>μετατόπισης (</a:t>
            </a:r>
            <a:r>
              <a:rPr lang="en-US" sz="2400" dirty="0"/>
              <a:t>displacement</a:t>
            </a:r>
            <a:r>
              <a:rPr lang="el-GR" sz="2400" dirty="0"/>
              <a:t>)</a:t>
            </a:r>
            <a:r>
              <a:rPr lang="en-US" sz="2400" dirty="0"/>
              <a:t> (</a:t>
            </a:r>
            <a:r>
              <a:rPr lang="el-GR" sz="2400" dirty="0"/>
              <a:t>βάση+σχετική απόσταση – </a:t>
            </a:r>
            <a:r>
              <a:rPr lang="en-US" sz="2400" dirty="0"/>
              <a:t>base+offset)</a:t>
            </a:r>
          </a:p>
          <a:p>
            <a:pPr lvl="1"/>
            <a:r>
              <a:rPr lang="el-GR" sz="2400" dirty="0"/>
              <a:t>Άλλα παραδείγματα</a:t>
            </a:r>
            <a:r>
              <a:rPr lang="en-US" sz="2400" dirty="0"/>
              <a:t>: </a:t>
            </a:r>
            <a:r>
              <a:rPr lang="el-GR" sz="2400" dirty="0"/>
              <a:t>αυτόματης αύξησης (</a:t>
            </a:r>
            <a:r>
              <a:rPr lang="en-US" sz="2400" dirty="0"/>
              <a:t>autoincrement), </a:t>
            </a:r>
            <a:r>
              <a:rPr lang="el-GR" sz="2400" dirty="0"/>
              <a:t>μέσω δείκτη (</a:t>
            </a:r>
            <a:r>
              <a:rPr lang="en-US" sz="2400" dirty="0"/>
              <a:t>indexed</a:t>
            </a:r>
            <a:r>
              <a:rPr lang="el-GR" sz="2400" dirty="0"/>
              <a:t>)</a:t>
            </a:r>
            <a:r>
              <a:rPr lang="en-US" sz="2400" dirty="0"/>
              <a:t>, </a:t>
            </a:r>
            <a:r>
              <a:rPr lang="el-GR" sz="2400" dirty="0"/>
              <a:t>σχετική ως προς τον </a:t>
            </a:r>
            <a:r>
              <a:rPr lang="en-US" sz="2400" dirty="0"/>
              <a:t>PC (PC-relative)</a:t>
            </a:r>
          </a:p>
          <a:p>
            <a:r>
              <a:rPr lang="el-GR" sz="2800" dirty="0"/>
              <a:t>Τύποι και μεγέθη τελεστέων</a:t>
            </a:r>
            <a:endParaRPr lang="en-US" sz="2800" dirty="0"/>
          </a:p>
          <a:p>
            <a:pPr lvl="1"/>
            <a:r>
              <a:rPr lang="en-US" sz="2400" dirty="0"/>
              <a:t>RISC-V: 8-bit, 32-bit, 64-bit</a:t>
            </a:r>
          </a:p>
          <a:p>
            <a:pPr lvl="1"/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54366" y="1814111"/>
            <a:ext cx="401257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Ορισμός αρχιτεκτονικής υπολογιστών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2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συνόλου εντολών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Λειτουργίες</a:t>
            </a:r>
            <a:endParaRPr lang="en-US" sz="2800" dirty="0"/>
          </a:p>
          <a:p>
            <a:pPr lvl="1"/>
            <a:r>
              <a:rPr lang="en-US" sz="2400" dirty="0"/>
              <a:t>RISC-V: </a:t>
            </a:r>
            <a:r>
              <a:rPr lang="el-GR" sz="2400" dirty="0"/>
              <a:t>μεταφορά δεδομένων, αριθμητικές, λογικές, ελέγχου, κινητή υποδιαστολή</a:t>
            </a:r>
            <a:endParaRPr lang="en-US" sz="2400" dirty="0"/>
          </a:p>
          <a:p>
            <a:pPr lvl="1"/>
            <a:r>
              <a:rPr lang="el-GR" sz="2400" dirty="0"/>
              <a:t>Δείτε την Εικόνα 1.5 του βιβλίου</a:t>
            </a:r>
            <a:endParaRPr lang="en-US" sz="2400" dirty="0"/>
          </a:p>
          <a:p>
            <a:r>
              <a:rPr lang="el-GR" sz="2800" dirty="0"/>
              <a:t>Εντολές ελέγχου ροής</a:t>
            </a:r>
            <a:endParaRPr lang="en-US" sz="2800" dirty="0"/>
          </a:p>
          <a:p>
            <a:pPr lvl="1"/>
            <a:r>
              <a:rPr lang="el-GR" sz="2400" dirty="0"/>
              <a:t>Χρήση περιεχομένου καταχωρητών </a:t>
            </a:r>
            <a:r>
              <a:rPr lang="en-US" sz="2400" dirty="0"/>
              <a:t>(RISC-V) </a:t>
            </a:r>
            <a:r>
              <a:rPr lang="el-GR" sz="2400" dirty="0"/>
              <a:t>έναντι</a:t>
            </a:r>
            <a:r>
              <a:rPr lang="en-US" sz="2400" dirty="0"/>
              <a:t> bit </a:t>
            </a:r>
            <a:r>
              <a:rPr lang="el-GR" sz="2400" dirty="0"/>
              <a:t>κατάστασης (</a:t>
            </a:r>
            <a:r>
              <a:rPr lang="en-US" sz="2400" dirty="0"/>
              <a:t>status) (x86, ARMv7, ARMv8)</a:t>
            </a:r>
          </a:p>
          <a:p>
            <a:pPr lvl="1"/>
            <a:r>
              <a:rPr lang="el-GR" sz="2400" dirty="0"/>
              <a:t>Διεύθυνση επιστροφής σε καταχωρητή </a:t>
            </a:r>
            <a:r>
              <a:rPr lang="en-US" sz="2400" dirty="0"/>
              <a:t>(RISC-V, ARMv7, ARMv8) </a:t>
            </a:r>
            <a:r>
              <a:rPr lang="el-GR" sz="2400" dirty="0"/>
              <a:t>έναντι της στοίβας</a:t>
            </a:r>
            <a:r>
              <a:rPr lang="en-US" sz="2400" dirty="0"/>
              <a:t> (x86)</a:t>
            </a:r>
          </a:p>
          <a:p>
            <a:r>
              <a:rPr lang="el-GR" sz="2800" dirty="0"/>
              <a:t>Κωδικοποίηση </a:t>
            </a:r>
            <a:endParaRPr lang="en-US" sz="2800" dirty="0"/>
          </a:p>
          <a:p>
            <a:pPr lvl="1"/>
            <a:r>
              <a:rPr lang="el-GR" sz="2400" dirty="0"/>
              <a:t>Σταθερή</a:t>
            </a:r>
            <a:r>
              <a:rPr lang="en-US" sz="2400" dirty="0"/>
              <a:t> (RISC-V, ARMv7/v8 </a:t>
            </a:r>
            <a:r>
              <a:rPr lang="el-GR" sz="2400" dirty="0"/>
              <a:t>εκτός από τα «συμπαγή» σύνολα εντολών τους</a:t>
            </a:r>
            <a:r>
              <a:rPr lang="en-US" sz="2400" dirty="0"/>
              <a:t>) </a:t>
            </a:r>
            <a:r>
              <a:rPr lang="el-GR" sz="2400" dirty="0"/>
              <a:t>έναντι μεταβλητού μεγέθους </a:t>
            </a:r>
            <a:r>
              <a:rPr lang="en-US" sz="2400" dirty="0"/>
              <a:t>(x86)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54366" y="1814111"/>
            <a:ext cx="401257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Ορισμός αρχιτεκτονικής υπολογιστών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0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Τάσεις της τεχνολογίας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 dirty="0"/>
              <a:t>Τεχνολογία ολοκληρωμένων κυκλωμάτων </a:t>
            </a:r>
            <a:r>
              <a:rPr lang="en-US" sz="2000" dirty="0"/>
              <a:t>(</a:t>
            </a:r>
            <a:r>
              <a:rPr lang="el-GR" sz="2000" dirty="0"/>
              <a:t>νόμος του </a:t>
            </a:r>
            <a:r>
              <a:rPr lang="en-US" sz="2000" dirty="0"/>
              <a:t>Moore)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Πυκνότητα τρανζίστορ</a:t>
            </a:r>
            <a:r>
              <a:rPr lang="en-US" sz="1800" dirty="0"/>
              <a:t>: 35%/</a:t>
            </a:r>
            <a:r>
              <a:rPr lang="el-GR" sz="1800" dirty="0"/>
              <a:t>έτος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Μέγεθος τσιπ</a:t>
            </a:r>
            <a:r>
              <a:rPr lang="en-US" sz="1800" dirty="0"/>
              <a:t>: 10-20%/</a:t>
            </a:r>
            <a:r>
              <a:rPr lang="el-GR" sz="1800" dirty="0"/>
              <a:t>έτος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Συνολική ολοκλήρωση</a:t>
            </a:r>
            <a:r>
              <a:rPr lang="en-US" sz="1800" dirty="0"/>
              <a:t>: 40-55%/</a:t>
            </a:r>
            <a:r>
              <a:rPr lang="el-GR" sz="1800" dirty="0"/>
              <a:t>έτος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dirty="0"/>
              <a:t>Χωρητικότητα </a:t>
            </a:r>
            <a:r>
              <a:rPr lang="en-US" sz="2000" dirty="0"/>
              <a:t>DRAM: 25-40%/</a:t>
            </a:r>
            <a:r>
              <a:rPr lang="el-GR" sz="2000" dirty="0"/>
              <a:t>έτος</a:t>
            </a:r>
            <a:r>
              <a:rPr lang="en-US" sz="2000" dirty="0"/>
              <a:t> (</a:t>
            </a:r>
            <a:r>
              <a:rPr lang="el-GR" sz="2000" dirty="0"/>
              <a:t>μειώνεται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8 Gb (2014), 16 Gb (2019), </a:t>
            </a:r>
            <a:r>
              <a:rPr lang="el-GR" sz="1800" dirty="0"/>
              <a:t>ενδεχομένως όχι στα</a:t>
            </a:r>
            <a:r>
              <a:rPr lang="en-US" sz="1800" dirty="0"/>
              <a:t> 32 Gb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Χωρητικότητα Φλας (</a:t>
            </a:r>
            <a:r>
              <a:rPr lang="en-US" sz="2000" dirty="0"/>
              <a:t>flash): 50-60%/</a:t>
            </a:r>
            <a:r>
              <a:rPr lang="el-GR" sz="2000" dirty="0"/>
              <a:t>έτος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8-10X </a:t>
            </a:r>
            <a:r>
              <a:rPr lang="el-GR" sz="1800" dirty="0"/>
              <a:t>φθηνότερη</a:t>
            </a:r>
            <a:r>
              <a:rPr lang="en-US" sz="1800" dirty="0"/>
              <a:t>/bit </a:t>
            </a:r>
            <a:r>
              <a:rPr lang="el-GR" sz="1800" dirty="0"/>
              <a:t>από την</a:t>
            </a:r>
            <a:r>
              <a:rPr lang="en-US" sz="1800" dirty="0"/>
              <a:t> DRAM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Χωρητικότητα μαγνητικού δίσκου</a:t>
            </a:r>
            <a:r>
              <a:rPr lang="en-US" sz="2000" dirty="0"/>
              <a:t>: </a:t>
            </a:r>
            <a:r>
              <a:rPr lang="el-GR" sz="2000" dirty="0"/>
              <a:t>πρόσφατα μειώθηκε σε </a:t>
            </a:r>
            <a:r>
              <a:rPr lang="en-US" sz="2000" dirty="0"/>
              <a:t>5%/</a:t>
            </a:r>
            <a:r>
              <a:rPr lang="el-GR" sz="2000" dirty="0"/>
              <a:t>έτος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Αυξήσεις χωρητικότητας μπορεί να μην είναι πλέον εφικτές, ίσως αύξηση από τις 7 στις 9 πλάκες (</a:t>
            </a:r>
            <a:r>
              <a:rPr lang="en-US" sz="1800" dirty="0"/>
              <a:t>platters</a:t>
            </a:r>
            <a:r>
              <a:rPr lang="el-GR" sz="1800" dirty="0"/>
              <a:t>)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8-10X </a:t>
            </a:r>
            <a:r>
              <a:rPr lang="el-GR" sz="1800" dirty="0"/>
              <a:t>φθηνότερος/</a:t>
            </a:r>
            <a:r>
              <a:rPr lang="en-US" sz="1800" dirty="0"/>
              <a:t>bit </a:t>
            </a:r>
            <a:r>
              <a:rPr lang="el-GR" sz="1800" dirty="0"/>
              <a:t>από την Φλας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200-300X </a:t>
            </a:r>
            <a:r>
              <a:rPr lang="el-GR" sz="1800" dirty="0"/>
              <a:t>φθηνότερος</a:t>
            </a:r>
            <a:r>
              <a:rPr lang="en-US" sz="1800" dirty="0"/>
              <a:t>/bit</a:t>
            </a:r>
            <a:r>
              <a:rPr lang="el-GR" sz="1800" dirty="0"/>
              <a:t> από την </a:t>
            </a:r>
            <a:r>
              <a:rPr lang="en-US" sz="1800" dirty="0"/>
              <a:t>DRAM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07039" y="1055932"/>
            <a:ext cx="250459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τεχνολογίας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Εύρος ζώνης και λανθάνων χρόνος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Εύρος ζώνης (</a:t>
            </a:r>
            <a:r>
              <a:rPr lang="en-US" sz="2800" dirty="0"/>
              <a:t>bandwidth) </a:t>
            </a:r>
            <a:r>
              <a:rPr lang="el-GR" sz="2800" dirty="0"/>
              <a:t>ή</a:t>
            </a:r>
            <a:r>
              <a:rPr lang="en-US" sz="2800" dirty="0"/>
              <a:t> </a:t>
            </a:r>
            <a:r>
              <a:rPr lang="el-GR" sz="2800" dirty="0"/>
              <a:t>διεκπεραιωτική ικανότητα (</a:t>
            </a:r>
            <a:r>
              <a:rPr lang="en-US" sz="2800" dirty="0"/>
              <a:t>throughput</a:t>
            </a:r>
            <a:r>
              <a:rPr lang="el-GR" sz="2800" dirty="0"/>
              <a:t>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Συνολικό έργο που γίνεται σε δεδομένο χρόνο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32,000-40,000X </a:t>
            </a:r>
            <a:r>
              <a:rPr lang="el-GR" sz="2400" dirty="0"/>
              <a:t>βελτίωση για τους επεξεργαστές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300-1200X </a:t>
            </a:r>
            <a:r>
              <a:rPr lang="el-GR" sz="2400" dirty="0"/>
              <a:t>βελτίωση για τη μνήμη και τους δίσκους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Λανθάνων χρόνος (</a:t>
            </a:r>
            <a:r>
              <a:rPr lang="en-US" sz="2800" dirty="0"/>
              <a:t>latency) </a:t>
            </a:r>
            <a:r>
              <a:rPr lang="el-GR" sz="2800" dirty="0"/>
              <a:t>ή χρόνος απόκρισης (</a:t>
            </a:r>
            <a:r>
              <a:rPr lang="en-US" sz="2800" dirty="0"/>
              <a:t>response time)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Χρόνος ανάμεσα στην έναρξη και την ολοκλήρωση ενός συμβάντος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50-90X </a:t>
            </a:r>
            <a:r>
              <a:rPr lang="el-GR" sz="2400" dirty="0"/>
              <a:t>βελτίωση για τους επεξεργαστές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6-8X </a:t>
            </a:r>
            <a:r>
              <a:rPr lang="el-GR" sz="2400" dirty="0"/>
              <a:t>βελτίωση για τη μνήμη και τους δίσκους</a:t>
            </a: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707039" y="1055932"/>
            <a:ext cx="250459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τεχνολογίας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Εύρος ζώνης και λανθάνων χρόνος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0" y="5867980"/>
            <a:ext cx="9108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solidFill>
                  <a:srgbClr val="000066"/>
                </a:solidFill>
                <a:latin typeface="Arial" charset="0"/>
              </a:rPr>
              <a:t>Πλήρως λογαριθμικό διάγραμμα με ορόσημα εύρους ζώνης και λανθάνοντος χρόνου</a:t>
            </a:r>
            <a:endParaRPr lang="en-GB" sz="18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707039" y="1055932"/>
            <a:ext cx="250459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τεχνολογίας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616624" cy="499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Τρανζίστορ και καλωδίωση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Χαρακτηριστικό μέγεθος (</a:t>
            </a:r>
            <a:r>
              <a:rPr lang="en-US" dirty="0"/>
              <a:t>feature size)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Ελάχιστο μέγεθος ενός τρανζίστορ ή ενός αγωγού σε οποιαδήποτε διάσταση </a:t>
            </a:r>
            <a:r>
              <a:rPr lang="en-US" dirty="0"/>
              <a:t>x </a:t>
            </a:r>
            <a:r>
              <a:rPr lang="el-GR" dirty="0"/>
              <a:t>ή</a:t>
            </a:r>
            <a:r>
              <a:rPr lang="en-US" dirty="0"/>
              <a:t> 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10 </a:t>
            </a:r>
            <a:r>
              <a:rPr lang="el-GR" dirty="0"/>
              <a:t>μικρόμετρα (</a:t>
            </a:r>
            <a:r>
              <a:rPr lang="en-US" dirty="0"/>
              <a:t>microns</a:t>
            </a:r>
            <a:r>
              <a:rPr lang="el-GR" dirty="0"/>
              <a:t> - μ</a:t>
            </a:r>
            <a:r>
              <a:rPr lang="en-US" dirty="0"/>
              <a:t>m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το </a:t>
            </a:r>
            <a:r>
              <a:rPr lang="en-US" dirty="0"/>
              <a:t>1971 </a:t>
            </a:r>
            <a:r>
              <a:rPr lang="el-GR" dirty="0"/>
              <a:t>στα 0</a:t>
            </a:r>
            <a:r>
              <a:rPr lang="en-US" dirty="0"/>
              <a:t>.016 microns </a:t>
            </a:r>
            <a:r>
              <a:rPr lang="el-GR" dirty="0"/>
              <a:t>(16 νανόμετρα – </a:t>
            </a:r>
            <a:r>
              <a:rPr lang="en-US" dirty="0"/>
              <a:t>nm) </a:t>
            </a:r>
            <a:r>
              <a:rPr lang="el-GR" dirty="0"/>
              <a:t>το </a:t>
            </a:r>
            <a:r>
              <a:rPr lang="en-US" dirty="0"/>
              <a:t>2017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Η απόδοση των τρανζίστορ κλιμακώνεται γραμμικά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Η καθυστέρηση των αγωγών δεν βελτιώνεται με το χαρακτηριστικό μέγεθος</a:t>
            </a:r>
            <a:r>
              <a:rPr lang="en-US" dirty="0"/>
              <a:t>!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Η πυκνότητα της ολοκλήρωσης κλιμακώνεται τετραγωνικά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707039" y="1055932"/>
            <a:ext cx="250459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τεχνολογίας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Ηλεκτρική ισχύς και ενέργεια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779825" cy="5256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Πρόβλημα</a:t>
            </a:r>
            <a:r>
              <a:rPr lang="en-US" sz="2800" dirty="0"/>
              <a:t>: </a:t>
            </a:r>
            <a:r>
              <a:rPr lang="el-GR" sz="2800" dirty="0"/>
              <a:t>εισαγωγή ηλεκτρικής ισχύος, απαγωγή θερμότητας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Ισχύς θερμικής σχεδίασης (</a:t>
            </a:r>
            <a:r>
              <a:rPr lang="en-US" sz="2800" dirty="0"/>
              <a:t>Thermal Design Power </a:t>
            </a:r>
            <a:r>
              <a:rPr lang="el-GR" sz="2800" dirty="0"/>
              <a:t>– </a:t>
            </a:r>
            <a:r>
              <a:rPr lang="en-US" sz="2800" dirty="0"/>
              <a:t>TDP)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Χαρακτηρίζει την διατηρήσιμη κατανάλωση ηλεκτρικής ισχύος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Χρησιμοποιείται ως στόχος για την παροχή ισχύος και το σύστημα ψύξης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Μικρότερη από την μέγιστη ισχύ </a:t>
            </a:r>
            <a:r>
              <a:rPr lang="en-US" sz="2400" dirty="0"/>
              <a:t>(</a:t>
            </a:r>
            <a:r>
              <a:rPr lang="el-GR" sz="2400" dirty="0"/>
              <a:t>που είναι </a:t>
            </a:r>
            <a:r>
              <a:rPr lang="en-US" sz="2400" dirty="0"/>
              <a:t>1.5X </a:t>
            </a:r>
            <a:r>
              <a:rPr lang="el-GR" sz="2400" dirty="0"/>
              <a:t>υψηλότερη</a:t>
            </a:r>
            <a:r>
              <a:rPr lang="en-US" sz="2400" dirty="0"/>
              <a:t>), </a:t>
            </a:r>
            <a:r>
              <a:rPr lang="el-GR" sz="2400" dirty="0"/>
              <a:t>μεγαλύτερη από την μέση ισχύ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Ο ρυθμός ρολογιού μπορεί να μειωθεί δυναμικά ώστε να περιοριστεί η κατανάλωση ισχύος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Η ενέργεια ανά εργασία είναι συχνά καλύτερο μέτρο</a:t>
            </a:r>
            <a:endParaRPr lang="en-US" sz="28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97019" y="2062135"/>
            <a:ext cx="452463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ηλεκτρικής ισχύος και ενέργειας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Δυναμική ενέργεια και ισχύς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Δυναμική ενέργεια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Τα τρανζίστορ αλλάζουν τιμή από </a:t>
            </a:r>
            <a:r>
              <a:rPr lang="en-US" sz="2400" dirty="0"/>
              <a:t>0 -&gt; 1 </a:t>
            </a:r>
            <a:r>
              <a:rPr lang="el-GR" sz="2400" dirty="0"/>
              <a:t>ή από</a:t>
            </a:r>
            <a:r>
              <a:rPr lang="en-US" sz="2400" dirty="0"/>
              <a:t> 1 -&gt; 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½ x </a:t>
            </a:r>
            <a:r>
              <a:rPr lang="el-GR" sz="2400" dirty="0"/>
              <a:t>Χωρητικό φορτίο</a:t>
            </a:r>
            <a:r>
              <a:rPr lang="en-US" sz="2400" dirty="0"/>
              <a:t> x </a:t>
            </a:r>
            <a:r>
              <a:rPr lang="el-GR" sz="2400" dirty="0"/>
              <a:t>Τάση</a:t>
            </a:r>
            <a:r>
              <a:rPr lang="en-US" sz="2400" baseline="30000" dirty="0"/>
              <a:t>2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sz="2800" dirty="0"/>
              <a:t>Δυναμική ισχύς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½ x </a:t>
            </a:r>
            <a:r>
              <a:rPr lang="el-GR" sz="2400" dirty="0"/>
              <a:t>Χωρητικό φορτίο</a:t>
            </a:r>
            <a:r>
              <a:rPr lang="en-US" sz="2400" dirty="0"/>
              <a:t> x </a:t>
            </a:r>
            <a:r>
              <a:rPr lang="el-GR" sz="2400" dirty="0"/>
              <a:t>Τάση</a:t>
            </a:r>
            <a:r>
              <a:rPr lang="en-US" sz="2400" baseline="30000" dirty="0"/>
              <a:t>2</a:t>
            </a:r>
            <a:r>
              <a:rPr lang="en-US" sz="2400" dirty="0"/>
              <a:t> x </a:t>
            </a:r>
            <a:r>
              <a:rPr lang="el-GR" sz="2400" dirty="0"/>
              <a:t>Συχνότητα μεταβάσεων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Η μείωση του ρυθμού ρολογιού μειώνει την ηλεκτρική ισχύ, όχι την ενέργεια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697019" y="2062135"/>
            <a:ext cx="452463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ηλεκτρικής ισχύος και ενέργειας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00" y="1556792"/>
            <a:ext cx="554201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Ηλεκτρική ισχύς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5538"/>
            <a:ext cx="324035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Ο </a:t>
            </a:r>
            <a:r>
              <a:rPr lang="en-US" sz="2400" dirty="0"/>
              <a:t>Intel 80386 </a:t>
            </a:r>
            <a:r>
              <a:rPr lang="el-GR" sz="2400" dirty="0"/>
              <a:t>κατανάλωνε</a:t>
            </a:r>
            <a:r>
              <a:rPr lang="en-US" sz="2400" dirty="0"/>
              <a:t> ~ 2 W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Ο </a:t>
            </a:r>
            <a:r>
              <a:rPr lang="en-US" sz="2400" dirty="0"/>
              <a:t>Intel Core i7 </a:t>
            </a:r>
            <a:r>
              <a:rPr lang="el-GR" sz="2400" dirty="0"/>
              <a:t>στα </a:t>
            </a:r>
            <a:r>
              <a:rPr lang="en-US" sz="2400" dirty="0"/>
              <a:t>3.3 GHz </a:t>
            </a:r>
            <a:r>
              <a:rPr lang="el-GR" sz="2400" dirty="0"/>
              <a:t>καταναλώνει </a:t>
            </a:r>
            <a:r>
              <a:rPr lang="en-US" sz="2400" dirty="0"/>
              <a:t>130 W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Η θερμότητα πρέπει να απάγεται από ένα τσιπ διαστάσεων </a:t>
            </a:r>
            <a:r>
              <a:rPr lang="en-US" sz="2400" dirty="0"/>
              <a:t>1.5 x 1.5 cm 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Αυτό είναι το όριο για το τι μπορεί να ψυχθεί μέσω αέρα</a:t>
            </a:r>
            <a:endParaRPr 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697019" y="2062135"/>
            <a:ext cx="452463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ηλεκτρικής ισχύος και ενέργειας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της ηλεκτρικής ισχύος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847585" cy="54726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Τεχνικές μείωσης ισχύος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Μην κάνεις τίποτε σωστά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Δυναμική κλιμάκωση τάσης-συχνότητας (</a:t>
            </a:r>
            <a:r>
              <a:rPr lang="en-US" sz="2400" dirty="0"/>
              <a:t>Dynamic Voltage-Frequency Scaling)</a:t>
            </a:r>
            <a:endParaRPr lang="el-GR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Κατάσταση χαμηλής ισχύος για </a:t>
            </a:r>
            <a:r>
              <a:rPr lang="en-US" sz="2400" dirty="0"/>
              <a:t>DRAM, </a:t>
            </a:r>
            <a:r>
              <a:rPr lang="el-GR" sz="2400" dirty="0"/>
              <a:t>δίσκους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Υπερχρονισμός (</a:t>
            </a:r>
            <a:r>
              <a:rPr lang="en-US" sz="2400" dirty="0"/>
              <a:t>overclocking), </a:t>
            </a:r>
            <a:r>
              <a:rPr lang="el-GR" sz="2400" dirty="0"/>
              <a:t>απενεργοποίηση πυρήνων</a:t>
            </a:r>
            <a:endParaRPr 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697019" y="2062135"/>
            <a:ext cx="452463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ηλεκτρικής ισχύος και ενέργειας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420888"/>
            <a:ext cx="578080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Τεχνολογία υπολογιστών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Βελτιώσεις απόδοσης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Βελτιώσεις στην τεχνολογία ημιαγωγών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Χαρακτηριστικό μέγεθος, ταχύτητα ρολογιού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Βελτιώσεις στις αρχιτεκτονικές υπολογιστών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Επιτεύχθηκαν με τους μεταγλωττιστές γλωσσών υψηλού επιπέδου και το </a:t>
            </a:r>
            <a:r>
              <a:rPr lang="en-US" dirty="0"/>
              <a:t>Unix</a:t>
            </a:r>
          </a:p>
          <a:p>
            <a:pPr lvl="2">
              <a:lnSpc>
                <a:spcPct val="90000"/>
              </a:lnSpc>
            </a:pPr>
            <a:r>
              <a:rPr lang="el-GR" dirty="0"/>
              <a:t>Οδήγησαν στις αρχιτεκτονικές </a:t>
            </a:r>
            <a:r>
              <a:rPr lang="en-US" dirty="0"/>
              <a:t>RISC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Μαζί έκαναν εφικτή την δημιουργία</a:t>
            </a:r>
            <a:r>
              <a:rPr lang="en-US" dirty="0"/>
              <a:t>:</a:t>
            </a:r>
          </a:p>
          <a:p>
            <a:pPr lvl="2">
              <a:lnSpc>
                <a:spcPct val="90000"/>
              </a:lnSpc>
            </a:pPr>
            <a:r>
              <a:rPr lang="el-GR" dirty="0"/>
              <a:t>Υπολογιστών μικρών διαστάσεων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Γλωσσών προγραμματισμού που εστιάζουν στην παραγωγικότητα μέσω διαχείρισης/διερμηνείας (</a:t>
            </a:r>
            <a:r>
              <a:rPr lang="en-US" dirty="0"/>
              <a:t>managed/interpreted programming languages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58557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Στατική ισχύς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Στατική κατανάλωση ηλεκτρικής ισχύος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25-50% </a:t>
            </a:r>
            <a:r>
              <a:rPr lang="el-GR" sz="2400" dirty="0"/>
              <a:t>της συνολικής ισχύος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Ρεύμα</a:t>
            </a:r>
            <a:r>
              <a:rPr lang="el-GR" sz="2400" baseline="-25000" dirty="0"/>
              <a:t>στατικό</a:t>
            </a:r>
            <a:r>
              <a:rPr lang="en-US" sz="2400" dirty="0"/>
              <a:t> x </a:t>
            </a:r>
            <a:r>
              <a:rPr lang="el-GR" sz="2400" dirty="0"/>
              <a:t>Τάση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Κλιμακώνεται με τον αριθμό των τρανζίστορ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Για να μειωθεί</a:t>
            </a:r>
            <a:r>
              <a:rPr lang="en-US" sz="2400" dirty="0"/>
              <a:t>: </a:t>
            </a:r>
            <a:r>
              <a:rPr lang="el-GR" sz="2400" dirty="0"/>
              <a:t>διακοπή παροχής ισχύος (</a:t>
            </a:r>
            <a:r>
              <a:rPr lang="en-US" sz="2400" dirty="0"/>
              <a:t>power gating</a:t>
            </a:r>
            <a:r>
              <a:rPr lang="el-GR" sz="2400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697019" y="2062135"/>
            <a:ext cx="452463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της ηλεκτρικής ισχύος και ενέργειας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4207"/>
            <a:ext cx="6984776" cy="324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Τάσεις του κόστους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Το κόστος μειώνεται μέσω της καμπύλης μάθησης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Εσοδεία (</a:t>
            </a:r>
            <a:r>
              <a:rPr lang="en-US" dirty="0"/>
              <a:t>Yield</a:t>
            </a:r>
            <a:r>
              <a:rPr lang="el-GR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DRAM: </a:t>
            </a:r>
            <a:r>
              <a:rPr lang="el-GR" dirty="0"/>
              <a:t>η τιμή παρακολουθεί από κοντά το κόστος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Μικροεπεξεργαστές</a:t>
            </a:r>
            <a:r>
              <a:rPr lang="en-US" dirty="0"/>
              <a:t>: </a:t>
            </a:r>
            <a:r>
              <a:rPr lang="el-GR" dirty="0"/>
              <a:t>η τιμή εξαρτάται από τον όγκο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10% </a:t>
            </a:r>
            <a:r>
              <a:rPr lang="el-GR" dirty="0"/>
              <a:t>μικρότερη τιμή για κάθε διπλασιασμό του όγκου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84908" y="873761"/>
            <a:ext cx="214885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του κόστους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75577" cy="5256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Ολοκληρωμένο κύκλωμα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Τύπος </a:t>
            </a:r>
            <a:r>
              <a:rPr lang="en-US" sz="2000" dirty="0"/>
              <a:t>Bose-Einstein: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Ατέλειες ανά μονάδα επιφάνειας</a:t>
            </a:r>
            <a:r>
              <a:rPr lang="en-US" sz="2000" dirty="0"/>
              <a:t> = 0.016-0.057 </a:t>
            </a:r>
            <a:r>
              <a:rPr lang="el-GR" sz="2000" dirty="0"/>
              <a:t>ατέλειες ανά </a:t>
            </a:r>
            <a:r>
              <a:rPr lang="en-US" sz="2000" dirty="0"/>
              <a:t>cm</a:t>
            </a:r>
            <a:r>
              <a:rPr lang="en-US" sz="2000" baseline="30000" dirty="0"/>
              <a:t>2</a:t>
            </a:r>
            <a:r>
              <a:rPr lang="en-US" sz="2000" dirty="0"/>
              <a:t> (2010)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 = </a:t>
            </a:r>
            <a:r>
              <a:rPr lang="el-GR" sz="2000" dirty="0"/>
              <a:t>συντελεστής πολυπλοκότητας διαδικασίας </a:t>
            </a:r>
            <a:r>
              <a:rPr lang="en-US" sz="2000" dirty="0"/>
              <a:t>= 11.5-15.5 (40 nm, 2010)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7" y="1484781"/>
            <a:ext cx="8572433" cy="52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5888"/>
            <a:ext cx="8635809" cy="701675"/>
          </a:xfrm>
        </p:spPr>
        <p:txBody>
          <a:bodyPr>
            <a:normAutofit fontScale="90000"/>
          </a:bodyPr>
          <a:lstStyle/>
          <a:p>
            <a:r>
              <a:rPr lang="el-GR" dirty="0"/>
              <a:t>Κόστος ολοκληρωμένων κυκλωμάτων</a:t>
            </a:r>
            <a:endParaRPr lang="en-AU" dirty="0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 rot="5400000">
            <a:off x="7884908" y="862379"/>
            <a:ext cx="214885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Τάσεις του κόστους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3" y="2564903"/>
            <a:ext cx="4609508" cy="6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1" y="3558527"/>
            <a:ext cx="6486683" cy="6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5" y="4941165"/>
            <a:ext cx="8009281" cy="33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Φερεγγυότητα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Αξιοπιστία μονάδας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Μέσος χρόνος έως την αστοχία (</a:t>
            </a:r>
            <a:r>
              <a:rPr lang="en-US" sz="2400" dirty="0"/>
              <a:t>Mean time to failure</a:t>
            </a:r>
            <a:r>
              <a:rPr lang="el-GR" sz="2400" dirty="0"/>
              <a:t> – </a:t>
            </a:r>
            <a:r>
              <a:rPr lang="en-US" sz="2400" dirty="0"/>
              <a:t>MTTF)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Μέσος χρόνος έως την επιδιόρθωση (</a:t>
            </a:r>
            <a:r>
              <a:rPr lang="en-US" sz="2400" dirty="0"/>
              <a:t>Mean time to repair</a:t>
            </a:r>
            <a:r>
              <a:rPr lang="el-GR" sz="2400" dirty="0"/>
              <a:t> – </a:t>
            </a:r>
            <a:r>
              <a:rPr lang="en-US" sz="2400" dirty="0"/>
              <a:t>MTTR)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Μέσος χρόνος μεταξύ αστοχιών (</a:t>
            </a:r>
            <a:r>
              <a:rPr lang="en-US" sz="2400" dirty="0"/>
              <a:t>Mean time between failures </a:t>
            </a:r>
            <a:r>
              <a:rPr lang="el-GR" sz="2400" dirty="0"/>
              <a:t>– </a:t>
            </a:r>
            <a:r>
              <a:rPr lang="en-US" sz="2400" dirty="0"/>
              <a:t>MTBF) = MTTF + MTTR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Διαθεσιμότητα (</a:t>
            </a:r>
            <a:r>
              <a:rPr lang="en-US" sz="2400" dirty="0"/>
              <a:t>Availability</a:t>
            </a:r>
            <a:r>
              <a:rPr lang="el-GR" sz="2400" dirty="0"/>
              <a:t>) </a:t>
            </a:r>
            <a:r>
              <a:rPr lang="en-US" sz="2400" dirty="0"/>
              <a:t>= MTTF / MTBF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44914" y="607767"/>
            <a:ext cx="162884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Φερεγγυότητα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Μέτρηση της απόδοσης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44"/>
            <a:ext cx="8631561" cy="5256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dirty="0"/>
              <a:t>Τυπικά μέτρα απόδοσης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Χρόνος απόκρισης (</a:t>
            </a:r>
            <a:r>
              <a:rPr lang="en-US" sz="1800" dirty="0"/>
              <a:t>response time)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Διεκπεραιωτική ικανότητα (</a:t>
            </a:r>
            <a:r>
              <a:rPr lang="en-US" sz="1800" dirty="0"/>
              <a:t>throughput</a:t>
            </a:r>
            <a:r>
              <a:rPr lang="el-GR" sz="1800" dirty="0"/>
              <a:t>)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dirty="0"/>
              <a:t>Επιτάχυνση (</a:t>
            </a:r>
            <a:r>
              <a:rPr lang="en-US" sz="2000" dirty="0"/>
              <a:t>speedup) </a:t>
            </a:r>
            <a:r>
              <a:rPr lang="el-GR" sz="2000" dirty="0"/>
              <a:t>του </a:t>
            </a:r>
            <a:r>
              <a:rPr lang="en-US" sz="2000" dirty="0"/>
              <a:t>X </a:t>
            </a:r>
            <a:r>
              <a:rPr lang="el-GR" sz="2000" dirty="0"/>
              <a:t>σε σχέση με τον </a:t>
            </a:r>
            <a:r>
              <a:rPr lang="en-US" sz="2000" dirty="0"/>
              <a:t>Y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Χρόνος εκτέλεσης</a:t>
            </a:r>
            <a:r>
              <a:rPr lang="en-US" sz="1800" baseline="-25000" dirty="0"/>
              <a:t>Y</a:t>
            </a:r>
            <a:r>
              <a:rPr lang="en-US" sz="1800" dirty="0"/>
              <a:t> / </a:t>
            </a:r>
            <a:r>
              <a:rPr lang="el-GR" sz="1800" dirty="0"/>
              <a:t>Χρόνος εκτέλεσης</a:t>
            </a:r>
            <a:r>
              <a:rPr lang="en-US" sz="1800" baseline="-25000" dirty="0"/>
              <a:t>X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dirty="0"/>
              <a:t>Χρόνος εκτέλεσης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Χρόνος ρολογιού τοίχου (</a:t>
            </a:r>
            <a:r>
              <a:rPr lang="en-US" sz="1800" dirty="0"/>
              <a:t>Wall clock time): </a:t>
            </a:r>
            <a:r>
              <a:rPr lang="el-GR" sz="1800" dirty="0"/>
              <a:t>συμπεριλαμβάνει όλες τις επιβαρύνσεις του συστήματος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Χρόνος </a:t>
            </a:r>
            <a:r>
              <a:rPr lang="en-US" sz="1800" dirty="0"/>
              <a:t>CPU: </a:t>
            </a:r>
            <a:r>
              <a:rPr lang="el-GR" sz="1800" dirty="0"/>
              <a:t>μόνο ο χρόνος υπολογισμού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dirty="0"/>
              <a:t>Μετροπρογράμματα (</a:t>
            </a:r>
            <a:r>
              <a:rPr lang="en-US" sz="2000" dirty="0"/>
              <a:t>benchmarks)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Πυρήνες (</a:t>
            </a:r>
            <a:r>
              <a:rPr lang="en-US" sz="1800" dirty="0"/>
              <a:t>kernels) (</a:t>
            </a:r>
            <a:r>
              <a:rPr lang="el-GR" sz="1800" dirty="0"/>
              <a:t>π.χ.</a:t>
            </a:r>
            <a:r>
              <a:rPr lang="en-US" sz="1800" dirty="0"/>
              <a:t> </a:t>
            </a:r>
            <a:r>
              <a:rPr lang="el-GR" sz="1800" dirty="0"/>
              <a:t>Πολλαπλασιασμός πινάκων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Προγράμματα-παιχνίδια (</a:t>
            </a:r>
            <a:r>
              <a:rPr lang="en-US" sz="1800" dirty="0"/>
              <a:t>toy programs) (</a:t>
            </a:r>
            <a:r>
              <a:rPr lang="el-GR" sz="1800" dirty="0"/>
              <a:t>π.χ.</a:t>
            </a:r>
            <a:r>
              <a:rPr lang="en-US" sz="1800" dirty="0"/>
              <a:t> </a:t>
            </a:r>
            <a:r>
              <a:rPr lang="el-GR" sz="1800" dirty="0"/>
              <a:t>ταξινόμηση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Συνθετικά μετροπρογράμματα </a:t>
            </a:r>
            <a:r>
              <a:rPr lang="en-US" sz="1800" dirty="0"/>
              <a:t>(</a:t>
            </a:r>
            <a:r>
              <a:rPr lang="el-GR" sz="1800" dirty="0"/>
              <a:t>π.χ.</a:t>
            </a:r>
            <a:r>
              <a:rPr lang="en-US" sz="1800" dirty="0"/>
              <a:t> Dhrystone)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Σουίτες μετροπρογραμμάτων </a:t>
            </a:r>
            <a:r>
              <a:rPr lang="en-US" sz="1800" dirty="0"/>
              <a:t>(</a:t>
            </a:r>
            <a:r>
              <a:rPr lang="el-GR" sz="1800" dirty="0"/>
              <a:t>π.χ.</a:t>
            </a:r>
            <a:r>
              <a:rPr lang="en-US" sz="1800" dirty="0"/>
              <a:t> SPEC06fp, TPC-C)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7494" y="899793"/>
            <a:ext cx="222368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Μέτρηση απόδοσης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Αρχές σχεδίασης υπολογιστών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Εκμετάλλευση παραλληλίας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π.χ. πολλοί επεξεργαστές, δίσκοι, σειρές μνήμης, διοχέτευση, πολλές λειτουργικές μονάδες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Αρχή της τοπικότητας (</a:t>
            </a:r>
            <a:r>
              <a:rPr lang="en-US" sz="2800" dirty="0"/>
              <a:t>locality)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Επαναχρησιμοποίηση δεδομένων και εντολών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Εστίαση στη συνηθισμένη περίπτωση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Νόμος του </a:t>
            </a:r>
            <a:r>
              <a:rPr lang="en-US" sz="2400" dirty="0"/>
              <a:t>Amdahl (Amdahl’s Law)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556820" y="190465"/>
            <a:ext cx="80502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Αρχές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797152"/>
            <a:ext cx="68913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5456833"/>
            <a:ext cx="6338887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Αρχές σχεδίασης υπολογιστών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Η εξίσωση της απόδοσης του επεξεργαστή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556819" y="190465"/>
            <a:ext cx="80502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Αρχές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8" y="1844818"/>
            <a:ext cx="8603720" cy="45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5918316" cy="7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63" y="3573016"/>
            <a:ext cx="4979729" cy="6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8160498" cy="35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2" y="5229200"/>
            <a:ext cx="8186570" cy="68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Αρχές σχεδίασης υπολογιστών</a:t>
            </a:r>
            <a:endParaRPr lang="en-AU" dirty="0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Διαφορετικοί τύποι εντολών έχουν διαφορετικά </a:t>
            </a:r>
            <a:r>
              <a:rPr lang="en-US" dirty="0"/>
              <a:t>CPI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 rot="5400000">
            <a:off x="8556819" y="190465"/>
            <a:ext cx="80502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Αρχές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1" y="2763816"/>
            <a:ext cx="5188304" cy="6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4" y="4581118"/>
            <a:ext cx="7195838" cy="6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Πλάνες και παγίδες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928992" cy="5256560"/>
          </a:xfrm>
        </p:spPr>
        <p:txBody>
          <a:bodyPr/>
          <a:lstStyle/>
          <a:p>
            <a:r>
              <a:rPr lang="el-GR" dirty="0"/>
              <a:t>Όλοι οι εκθετικοί νόμοι φτάνουν σε ένα τέλος</a:t>
            </a:r>
            <a:endParaRPr lang="en-US" dirty="0"/>
          </a:p>
          <a:p>
            <a:pPr lvl="1"/>
            <a:r>
              <a:rPr lang="el-GR" dirty="0"/>
              <a:t>Κλιμάκωση </a:t>
            </a:r>
            <a:r>
              <a:rPr lang="en-US" dirty="0"/>
              <a:t>Dennard (</a:t>
            </a:r>
            <a:r>
              <a:rPr lang="el-GR" dirty="0"/>
              <a:t>σταθερή πυκνότητα ηλεκτρικής ισχύος</a:t>
            </a:r>
            <a:r>
              <a:rPr lang="en-US" dirty="0"/>
              <a:t>)</a:t>
            </a:r>
          </a:p>
          <a:p>
            <a:pPr lvl="2"/>
            <a:r>
              <a:rPr lang="el-GR" dirty="0"/>
              <a:t>Σταμάτησε λόγω τάσης κατωφλίου (</a:t>
            </a:r>
            <a:r>
              <a:rPr lang="en-US" dirty="0"/>
              <a:t>threshold voltage</a:t>
            </a:r>
            <a:r>
              <a:rPr lang="el-GR" dirty="0"/>
              <a:t>)</a:t>
            </a:r>
            <a:endParaRPr lang="en-US" dirty="0"/>
          </a:p>
          <a:p>
            <a:pPr lvl="1"/>
            <a:r>
              <a:rPr lang="el-GR" dirty="0"/>
              <a:t>Χωρητικότητα δίσκου</a:t>
            </a:r>
            <a:endParaRPr lang="en-US" dirty="0"/>
          </a:p>
          <a:p>
            <a:pPr lvl="2"/>
            <a:r>
              <a:rPr lang="en-US" dirty="0"/>
              <a:t>30-100% </a:t>
            </a:r>
            <a:r>
              <a:rPr lang="el-GR" dirty="0"/>
              <a:t>ανά έτος σε </a:t>
            </a:r>
            <a:r>
              <a:rPr lang="en-US" dirty="0"/>
              <a:t>5% </a:t>
            </a:r>
            <a:r>
              <a:rPr lang="el-GR" dirty="0"/>
              <a:t>ανά έτος</a:t>
            </a:r>
            <a:endParaRPr lang="en-US" dirty="0"/>
          </a:p>
          <a:p>
            <a:pPr lvl="1"/>
            <a:r>
              <a:rPr lang="el-GR" dirty="0"/>
              <a:t>Νόμος του </a:t>
            </a:r>
            <a:r>
              <a:rPr lang="en-US" dirty="0"/>
              <a:t>Moore (Moore’s Law)</a:t>
            </a:r>
          </a:p>
          <a:p>
            <a:pPr lvl="2"/>
            <a:r>
              <a:rPr lang="el-GR" dirty="0"/>
              <a:t>Πιο ορατός στη χωρητικότητα της </a:t>
            </a:r>
            <a:r>
              <a:rPr lang="en-US" dirty="0"/>
              <a:t>DRAM</a:t>
            </a:r>
          </a:p>
          <a:p>
            <a:pPr lvl="2"/>
            <a:r>
              <a:rPr lang="el-GR" dirty="0"/>
              <a:t>Το </a:t>
            </a:r>
            <a:r>
              <a:rPr lang="en-US" dirty="0"/>
              <a:t>ITRS </a:t>
            </a:r>
            <a:r>
              <a:rPr lang="el-GR" dirty="0"/>
              <a:t>έπαψε να υπάρχει </a:t>
            </a:r>
            <a:endParaRPr lang="en-US" dirty="0"/>
          </a:p>
          <a:p>
            <a:pPr lvl="2"/>
            <a:r>
              <a:rPr lang="el-GR" dirty="0"/>
              <a:t>Έμειναν μόνο τέσσερις κατασκευάστριες εταιρείες εξελιγμένων τσιπ λογικής</a:t>
            </a:r>
            <a:endParaRPr lang="en-US" dirty="0"/>
          </a:p>
          <a:p>
            <a:pPr lvl="2"/>
            <a:r>
              <a:rPr lang="en-US" dirty="0"/>
              <a:t>11 nm, </a:t>
            </a:r>
            <a:r>
              <a:rPr lang="el-GR" dirty="0"/>
              <a:t>ίσως τα </a:t>
            </a:r>
            <a:r>
              <a:rPr lang="en-US" dirty="0"/>
              <a:t>3 nm </a:t>
            </a:r>
            <a:r>
              <a:rPr lang="el-GR" dirty="0"/>
              <a:t>να είναι το όριο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Πλάνες και παγίδες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631561" cy="5256560"/>
          </a:xfrm>
        </p:spPr>
        <p:txBody>
          <a:bodyPr/>
          <a:lstStyle/>
          <a:p>
            <a:r>
              <a:rPr lang="el-GR" sz="2800" dirty="0"/>
              <a:t>Οι μικροεπεξεργαστές αποτελούν</a:t>
            </a:r>
            <a:r>
              <a:rPr lang="en-US" sz="2800" dirty="0"/>
              <a:t> </a:t>
            </a:r>
            <a:r>
              <a:rPr lang="el-GR" sz="2800" dirty="0"/>
              <a:t>πανάκεια («ασημένια σφαίρα») </a:t>
            </a:r>
            <a:endParaRPr lang="en-US" sz="2800" dirty="0"/>
          </a:p>
          <a:p>
            <a:pPr lvl="1"/>
            <a:r>
              <a:rPr lang="el-GR" sz="2400" dirty="0"/>
              <a:t>Η απόδοση είναι πλέον φορτίο του προγραμματιστή</a:t>
            </a:r>
            <a:endParaRPr lang="en-US" sz="2400" dirty="0"/>
          </a:p>
          <a:p>
            <a:r>
              <a:rPr lang="el-GR" sz="2800" dirty="0"/>
              <a:t>Είναι το θύμα του νόμου του </a:t>
            </a:r>
            <a:r>
              <a:rPr lang="en-US" sz="2800" dirty="0"/>
              <a:t>Amdahl</a:t>
            </a:r>
          </a:p>
          <a:p>
            <a:r>
              <a:rPr lang="el-GR" sz="2800" dirty="0"/>
              <a:t>Μοναδικό σημείο αστοχίας </a:t>
            </a:r>
            <a:r>
              <a:rPr lang="el-GR" sz="2000" dirty="0"/>
              <a:t>(</a:t>
            </a:r>
            <a:r>
              <a:rPr lang="en-US" sz="2000" dirty="0"/>
              <a:t>single point of failure)</a:t>
            </a:r>
            <a:endParaRPr lang="en-US" sz="2800" dirty="0"/>
          </a:p>
          <a:p>
            <a:r>
              <a:rPr lang="el-GR" sz="2800" dirty="0"/>
              <a:t>Βελτιώσεις του υλικού που αυξάνουν την απόδοση, επίσης βελτιώνουν την ενεργειακή αποδοτικότητα, ή τουλάχιστον είναι ενεργειακά ουδέτερες</a:t>
            </a:r>
            <a:endParaRPr lang="en-US" sz="2800" dirty="0"/>
          </a:p>
          <a:p>
            <a:r>
              <a:rPr lang="el-GR" sz="2800" dirty="0"/>
              <a:t>Τα μετροπρογράμματα παραμένουν έγκυρα επ’ αόριστον</a:t>
            </a:r>
            <a:endParaRPr lang="en-US" sz="2800" dirty="0"/>
          </a:p>
          <a:p>
            <a:pPr lvl="1"/>
            <a:r>
              <a:rPr lang="el-GR" sz="2400" dirty="0"/>
              <a:t>Οι βελτιστοποιήσεις των μεταγλωττιστών στοχεύουν τα μετροπρογράμματα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1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μονού επεξεργαστή</a:t>
            </a:r>
            <a:endParaRPr lang="en-GB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8358557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78145" y="-693047"/>
            <a:ext cx="4752529" cy="896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Πλάνες και παγίδες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Ο μετρημένος μέσος χρόνος έως την αστοχία (</a:t>
            </a:r>
            <a:r>
              <a:rPr lang="en-US" sz="2800" dirty="0"/>
              <a:t>MTTF) </a:t>
            </a:r>
            <a:r>
              <a:rPr lang="el-GR" sz="2800" dirty="0"/>
              <a:t>των δίσκων είναι </a:t>
            </a:r>
            <a:r>
              <a:rPr lang="en-US" sz="2800" dirty="0"/>
              <a:t>1</a:t>
            </a:r>
            <a:r>
              <a:rPr lang="el-GR" sz="2800" dirty="0"/>
              <a:t>.</a:t>
            </a:r>
            <a:r>
              <a:rPr lang="en-US" sz="2800" dirty="0"/>
              <a:t>200</a:t>
            </a:r>
            <a:r>
              <a:rPr lang="el-GR" sz="2800" dirty="0"/>
              <a:t>.</a:t>
            </a:r>
            <a:r>
              <a:rPr lang="en-US" sz="2800" dirty="0"/>
              <a:t>000 </a:t>
            </a:r>
            <a:r>
              <a:rPr lang="el-GR" sz="2800" dirty="0"/>
              <a:t>ώρες ή σχεδόν </a:t>
            </a:r>
            <a:r>
              <a:rPr lang="en-US" sz="2800" dirty="0"/>
              <a:t>140 </a:t>
            </a:r>
            <a:r>
              <a:rPr lang="el-GR" sz="2800" dirty="0"/>
              <a:t>χρόνια, άρα οι δίσκοι πρακτικά δεν αστοχούν ποτέ</a:t>
            </a:r>
            <a:endParaRPr lang="en-US" sz="2800" dirty="0"/>
          </a:p>
          <a:p>
            <a:pPr lvl="1"/>
            <a:r>
              <a:rPr lang="el-GR" sz="2400" dirty="0"/>
              <a:t>Η τιμή του </a:t>
            </a:r>
            <a:r>
              <a:rPr lang="en-US" sz="2400" dirty="0"/>
              <a:t>MTTF </a:t>
            </a:r>
            <a:r>
              <a:rPr lang="el-GR" sz="2400" dirty="0"/>
              <a:t>από τους κατασκευαστές υποθέτει αντικατάσταση σε τακτικά διαστήματα</a:t>
            </a:r>
            <a:endParaRPr lang="en-US" sz="2400" dirty="0"/>
          </a:p>
          <a:p>
            <a:r>
              <a:rPr lang="el-GR" sz="2800" dirty="0"/>
              <a:t>Η μέγιστη απόδοση συμβαδίζει με την παρατηρούμενη απόδοση</a:t>
            </a:r>
            <a:endParaRPr lang="en-US" sz="2800" dirty="0"/>
          </a:p>
          <a:p>
            <a:r>
              <a:rPr lang="el-GR" sz="2800" dirty="0"/>
              <a:t>Η ανίχνευση ελαττωμάτων μπορεί να μειώσει τη διαθεσιμότητα</a:t>
            </a:r>
            <a:endParaRPr lang="en-US" sz="2800" dirty="0"/>
          </a:p>
          <a:p>
            <a:pPr lvl="1"/>
            <a:r>
              <a:rPr lang="el-GR" sz="2400" dirty="0"/>
              <a:t>Δεν είναι απαραίτητες όλες οι λειτουργίες για να είναι ορθή η εκτέλεση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71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5888"/>
            <a:ext cx="8425631" cy="701675"/>
          </a:xfrm>
        </p:spPr>
        <p:txBody>
          <a:bodyPr>
            <a:normAutofit fontScale="90000"/>
          </a:bodyPr>
          <a:lstStyle/>
          <a:p>
            <a:r>
              <a:rPr lang="el-GR" dirty="0"/>
              <a:t>Τρέχουσες τάσεις στην αρχιτεκτονική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Δεν μπορεί να συνεχιστεί η μόχλευση της παραλληλίας επιπέδου εντολής (</a:t>
            </a:r>
            <a:r>
              <a:rPr lang="en-US" sz="2800" dirty="0"/>
              <a:t>Instruction-Level parallelism </a:t>
            </a:r>
            <a:r>
              <a:rPr lang="el-GR" sz="2800" dirty="0"/>
              <a:t>– </a:t>
            </a:r>
            <a:r>
              <a:rPr lang="en-US" sz="2800" dirty="0"/>
              <a:t>ILP)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Η βελτίωση της απόδοσης του μονού επεξεργαστή τελείωσε το 2003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Νέα μοντέλα για απόδοση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δεδομένων (</a:t>
            </a:r>
            <a:r>
              <a:rPr lang="en-US" sz="2400" dirty="0"/>
              <a:t>data-level parallelism – DLP)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νήματος (</a:t>
            </a:r>
            <a:r>
              <a:rPr lang="en-US" sz="2400" dirty="0"/>
              <a:t>Thread-level parallelism – TLP)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αιτήματος (</a:t>
            </a:r>
            <a:r>
              <a:rPr lang="en-US" sz="2400" dirty="0"/>
              <a:t>Request-level parallelism – RLP)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Αυτά απαιτούν ρητή αναδόμηση της εφαρμογής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358557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υπολογιστών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70875" cy="5111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dirty="0"/>
              <a:t>Προσωπική φορητή συσκευή (</a:t>
            </a:r>
            <a:r>
              <a:rPr lang="en-US" sz="2000" dirty="0"/>
              <a:t>Personal Mobile Device </a:t>
            </a:r>
            <a:r>
              <a:rPr lang="el-GR" sz="2000" dirty="0"/>
              <a:t>– </a:t>
            </a:r>
            <a:r>
              <a:rPr lang="en-US" sz="2000" dirty="0"/>
              <a:t>PMD)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π.χ.</a:t>
            </a:r>
            <a:r>
              <a:rPr lang="en-US" sz="1800" dirty="0"/>
              <a:t> smart phones, tablets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Έμφαση στην ενεργειακή αποδοτικότητα (</a:t>
            </a:r>
            <a:r>
              <a:rPr lang="en-US" sz="1800" dirty="0"/>
              <a:t>energy efficiency) </a:t>
            </a:r>
            <a:r>
              <a:rPr lang="el-GR" sz="1800" dirty="0"/>
              <a:t>και την εκτέλεση σε πραγματικό χρόνο (</a:t>
            </a:r>
            <a:r>
              <a:rPr lang="en-US" sz="1800" dirty="0"/>
              <a:t>real-time</a:t>
            </a:r>
            <a:r>
              <a:rPr lang="el-GR" sz="1800" dirty="0"/>
              <a:t>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dirty="0"/>
              <a:t>Επιτραπέζια υπολογιστική (</a:t>
            </a:r>
            <a:r>
              <a:rPr lang="en-US" sz="2000" dirty="0"/>
              <a:t>Desktop Computing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Έμφαση στη σχέση τιμής και απόδοσης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dirty="0"/>
              <a:t>Διακομιστές (</a:t>
            </a:r>
            <a:r>
              <a:rPr lang="en-US" sz="2000" dirty="0"/>
              <a:t>Servers)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Έμφαση στη διαθεσιμότητα (</a:t>
            </a:r>
            <a:r>
              <a:rPr lang="en-US" sz="1800" dirty="0"/>
              <a:t>availability), </a:t>
            </a:r>
            <a:r>
              <a:rPr lang="el-GR" sz="1800" dirty="0"/>
              <a:t>κλιμάκωση (</a:t>
            </a:r>
            <a:r>
              <a:rPr lang="en-US" sz="1800" dirty="0"/>
              <a:t>scalability</a:t>
            </a:r>
            <a:r>
              <a:rPr lang="el-GR" sz="1800" dirty="0"/>
              <a:t>)</a:t>
            </a:r>
            <a:r>
              <a:rPr lang="en-US" sz="1800" dirty="0"/>
              <a:t>, </a:t>
            </a:r>
            <a:r>
              <a:rPr lang="el-GR" sz="1800" dirty="0"/>
              <a:t>διεκπεραιωτική ικανότητα (</a:t>
            </a:r>
            <a:r>
              <a:rPr lang="en-US" sz="1800" dirty="0"/>
              <a:t>throughput</a:t>
            </a:r>
            <a:r>
              <a:rPr lang="el-GR" sz="1800" dirty="0"/>
              <a:t>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dirty="0"/>
              <a:t>Συστοιχίες (</a:t>
            </a:r>
            <a:r>
              <a:rPr lang="en-US" sz="2000" dirty="0"/>
              <a:t>Clusters</a:t>
            </a:r>
            <a:r>
              <a:rPr lang="el-GR" sz="2000" dirty="0"/>
              <a:t>)</a:t>
            </a:r>
            <a:r>
              <a:rPr lang="en-US" sz="2000" dirty="0"/>
              <a:t> / </a:t>
            </a:r>
            <a:r>
              <a:rPr lang="el-GR" sz="2000" dirty="0"/>
              <a:t>Υπολογιστές κλίμακας αποθήκης (</a:t>
            </a:r>
            <a:r>
              <a:rPr lang="en-US" sz="2000" dirty="0"/>
              <a:t>Warehouse Scale Computers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Χρήση για «Λογισμικό ως Υπηρεσία» (</a:t>
            </a:r>
            <a:r>
              <a:rPr lang="en-US" sz="1800" dirty="0"/>
              <a:t>“Software as a Service </a:t>
            </a:r>
            <a:r>
              <a:rPr lang="el-GR" sz="1800" dirty="0"/>
              <a:t>– </a:t>
            </a:r>
            <a:r>
              <a:rPr lang="en-US" sz="1800" dirty="0"/>
              <a:t>SaaS”</a:t>
            </a:r>
            <a:r>
              <a:rPr lang="el-GR" sz="1800" dirty="0"/>
              <a:t>)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Έμφαση στη διαθεσιμότητα και τη σχέση τιμής και απόδοσης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Υποκατηγορία</a:t>
            </a:r>
            <a:r>
              <a:rPr lang="en-US" sz="1800" dirty="0"/>
              <a:t>: </a:t>
            </a:r>
            <a:r>
              <a:rPr lang="el-GR" sz="1800" dirty="0"/>
              <a:t>Υπερυπολογιστές (</a:t>
            </a:r>
            <a:r>
              <a:rPr lang="en-US" sz="1800" dirty="0"/>
              <a:t>Supercomputers), </a:t>
            </a:r>
            <a:r>
              <a:rPr lang="el-GR" sz="1800" dirty="0"/>
              <a:t>έμφαση</a:t>
            </a:r>
            <a:r>
              <a:rPr lang="en-US" sz="1800" dirty="0"/>
              <a:t>: </a:t>
            </a:r>
            <a:r>
              <a:rPr lang="el-GR" sz="1800" dirty="0"/>
              <a:t>απόδοση κινητής υποδιαστολής και γρήγορα εσωτερικά δίκτυα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dirty="0"/>
              <a:t>Διαδίκτυο πραγμάτων (</a:t>
            </a:r>
            <a:r>
              <a:rPr lang="en-US" sz="2000" dirty="0"/>
              <a:t>Internet of Things</a:t>
            </a:r>
            <a:r>
              <a:rPr lang="el-GR" sz="2000" dirty="0"/>
              <a:t>)</a:t>
            </a:r>
            <a:r>
              <a:rPr lang="en-US" sz="2000" dirty="0"/>
              <a:t>/</a:t>
            </a:r>
            <a:r>
              <a:rPr lang="el-GR" sz="2000" dirty="0"/>
              <a:t> Ενσωματωμένοι υπολογιστές (</a:t>
            </a:r>
            <a:r>
              <a:rPr lang="en-US" sz="2000" dirty="0"/>
              <a:t>Embedded Computers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Έμφαση</a:t>
            </a:r>
            <a:r>
              <a:rPr lang="en-US" sz="1800" dirty="0"/>
              <a:t>: </a:t>
            </a:r>
            <a:r>
              <a:rPr lang="el-GR" sz="1800" dirty="0"/>
              <a:t>τιμή</a:t>
            </a:r>
            <a:endParaRPr lang="en-US" sz="18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595341" y="1153260"/>
            <a:ext cx="273061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Κατηγορίες υπολογιστών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Παραλληλία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784976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Κατηγορίες παραλληλίας στις εφαρμογές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δεδομένων (</a:t>
            </a:r>
            <a:r>
              <a:rPr lang="en-US" sz="2400" dirty="0"/>
              <a:t>Data-Level </a:t>
            </a:r>
            <a:br>
              <a:rPr lang="en-US" sz="2400" dirty="0"/>
            </a:br>
            <a:r>
              <a:rPr lang="en-US" sz="2400" dirty="0"/>
              <a:t>Parallelism </a:t>
            </a:r>
            <a:r>
              <a:rPr lang="el-GR" sz="2400" dirty="0"/>
              <a:t>– </a:t>
            </a:r>
            <a:r>
              <a:rPr lang="en-US" sz="2400" dirty="0"/>
              <a:t>DLP)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εργασίας (</a:t>
            </a:r>
            <a:r>
              <a:rPr lang="en-US" sz="2400" dirty="0"/>
              <a:t>Task-Level </a:t>
            </a:r>
            <a:br>
              <a:rPr lang="en-US" sz="2400" dirty="0"/>
            </a:br>
            <a:r>
              <a:rPr lang="en-US" sz="2400" dirty="0"/>
              <a:t>Parallelism </a:t>
            </a:r>
            <a:r>
              <a:rPr lang="el-GR" sz="2400" dirty="0"/>
              <a:t>– </a:t>
            </a:r>
            <a:r>
              <a:rPr lang="en-US" sz="2400" dirty="0"/>
              <a:t>TLP)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Κατηγορίες αρχιτεκτονικής παραλληλίας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εντολής (</a:t>
            </a:r>
            <a:r>
              <a:rPr lang="en-US" sz="2400" dirty="0"/>
              <a:t>Instruction-Level Parallelism </a:t>
            </a:r>
            <a:r>
              <a:rPr lang="el-GR" sz="2400" dirty="0"/>
              <a:t>– </a:t>
            </a:r>
            <a:r>
              <a:rPr lang="en-US" sz="2400" dirty="0"/>
              <a:t>ILP)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Διανυσματικές αρχιτεκτονικές (</a:t>
            </a:r>
            <a:r>
              <a:rPr lang="en-US" sz="2400" dirty="0"/>
              <a:t>Vector architectures</a:t>
            </a:r>
            <a:r>
              <a:rPr lang="el-GR" sz="2400" dirty="0"/>
              <a:t>)</a:t>
            </a:r>
            <a:r>
              <a:rPr lang="en-US" sz="2400" dirty="0"/>
              <a:t>/</a:t>
            </a:r>
            <a:r>
              <a:rPr lang="el-GR" sz="2400" dirty="0"/>
              <a:t>Μονάδες επεξεργασίας γραφικών (</a:t>
            </a:r>
            <a:r>
              <a:rPr lang="en-US" sz="2400" dirty="0"/>
              <a:t>Graphic Processor Units </a:t>
            </a:r>
            <a:r>
              <a:rPr lang="el-GR" sz="2400" dirty="0"/>
              <a:t>– </a:t>
            </a:r>
            <a:r>
              <a:rPr lang="en-US" sz="2400" dirty="0"/>
              <a:t>GPUs)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νήματος (</a:t>
            </a:r>
            <a:r>
              <a:rPr lang="en-US" sz="2400" dirty="0"/>
              <a:t>Thread-Level Parallelism</a:t>
            </a:r>
            <a:r>
              <a:rPr lang="el-GR" sz="2400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Παραλληλία επιπέδου αιτήματος (</a:t>
            </a:r>
            <a:r>
              <a:rPr lang="en-US" sz="2400" dirty="0"/>
              <a:t>Request-Level Parallelism</a:t>
            </a:r>
            <a:r>
              <a:rPr lang="el-GR" sz="2400" dirty="0"/>
              <a:t>)</a:t>
            </a: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595341" y="1153260"/>
            <a:ext cx="273061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Κατηγορίες υπολογιστών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Ταξινόμηση του </a:t>
            </a:r>
            <a:r>
              <a:rPr lang="en-US" dirty="0"/>
              <a:t>Flynn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Ένα ρεύμα εντολών, ένα ρεύμα δεδομένων (</a:t>
            </a:r>
            <a:r>
              <a:rPr lang="en-US" sz="2400" dirty="0"/>
              <a:t>single instruction stream, single data stream – SISD)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Ένα ρεύμα εντολών, πολλά ρεύματα δεδομένων (</a:t>
            </a:r>
            <a:r>
              <a:rPr lang="en-US" sz="2400" dirty="0"/>
              <a:t>single instruction stream, multiple data streams – SIMD)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Διανυσματικές αρχιτεκτονικές (</a:t>
            </a:r>
            <a:r>
              <a:rPr lang="en-US" sz="2000" dirty="0"/>
              <a:t>vector architectures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Επεκτάσεις πολυμέσων (</a:t>
            </a:r>
            <a:r>
              <a:rPr lang="en-US" sz="2000" dirty="0"/>
              <a:t>multimedia extensions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Μονάδες επεξεργασίας γραφικών (</a:t>
            </a:r>
            <a:r>
              <a:rPr lang="en-US" sz="2000" dirty="0"/>
              <a:t>graphics processor units)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Πολλά ρεύματα εντολών, ένα ρεύμα δεδομένων (</a:t>
            </a:r>
            <a:r>
              <a:rPr lang="en-US" sz="2400" dirty="0"/>
              <a:t>multiple instruction streams, single data stream </a:t>
            </a:r>
            <a:r>
              <a:rPr lang="el-GR" sz="2400" dirty="0"/>
              <a:t>– </a:t>
            </a:r>
            <a:r>
              <a:rPr lang="en-US" sz="2400" dirty="0"/>
              <a:t>MISD)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Δεν υπάρχει εμπορική υλοποίηση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Πολλά ρεύματα εντολών, πολλά ρεύματα δεδομένων (</a:t>
            </a:r>
            <a:r>
              <a:rPr lang="en-US" sz="2400" dirty="0"/>
              <a:t>multiple instruction streams, multiple data streams – MIMD)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Ισχυρής σύζευξης (</a:t>
            </a:r>
            <a:r>
              <a:rPr lang="en-US" sz="2000" dirty="0"/>
              <a:t>tightly-coupled) MIMD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Χαλαρής σύζευξης (</a:t>
            </a:r>
            <a:r>
              <a:rPr lang="en-US" sz="2000" dirty="0"/>
              <a:t>loosely-coupled) MIMD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595341" y="1153260"/>
            <a:ext cx="273061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Κατηγορίες υπολογιστών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5888"/>
            <a:ext cx="8569647" cy="701675"/>
          </a:xfrm>
        </p:spPr>
        <p:txBody>
          <a:bodyPr>
            <a:normAutofit fontScale="90000"/>
          </a:bodyPr>
          <a:lstStyle/>
          <a:p>
            <a:r>
              <a:rPr lang="el-GR" dirty="0"/>
              <a:t>Ορισμός αρχιτεκτονικής υπολογιστών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“</a:t>
            </a:r>
            <a:r>
              <a:rPr lang="el-GR" sz="2800" dirty="0"/>
              <a:t>Παλιά</a:t>
            </a:r>
            <a:r>
              <a:rPr lang="en-US" sz="2800" dirty="0"/>
              <a:t>” </a:t>
            </a:r>
            <a:r>
              <a:rPr lang="el-GR" sz="2800" dirty="0"/>
              <a:t>όψη της αρχιτεκτονικής υπολογιστών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Σχεδίαση της αρχιτεκτονικής συνόλου εντολών (</a:t>
            </a:r>
            <a:r>
              <a:rPr lang="en-US" sz="2400" dirty="0"/>
              <a:t>Instruction Set Architecture – ISA) 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δηλαδή αποφάσεις που αφορούν</a:t>
            </a:r>
            <a:r>
              <a:rPr lang="en-US" sz="2400" dirty="0"/>
              <a:t>: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καταχωρητές, διευθυνσιοδότηση μνήμης, τρόπους διευθυνσιοδότησης, τελεστέους εντολών, διαθέσιμες λειτουργίες, εντολές ελέγχου ροής, κωδικοποίηση εντολών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“</a:t>
            </a:r>
            <a:r>
              <a:rPr lang="el-GR" sz="2800" dirty="0"/>
              <a:t>Πραγματική</a:t>
            </a:r>
            <a:r>
              <a:rPr lang="en-US" sz="2800" dirty="0"/>
              <a:t>” </a:t>
            </a:r>
            <a:r>
              <a:rPr lang="el-GR" sz="2800" dirty="0"/>
              <a:t>αρχιτεκτονική υπολογιστών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Συγκεκριμένες απαιτήσεις της μηχανής στόχου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Σχεδίαση για μεγιστοποίηση της απόδοσης εντός περιορισμών</a:t>
            </a:r>
            <a:r>
              <a:rPr lang="en-US" sz="2400" dirty="0"/>
              <a:t>:</a:t>
            </a:r>
            <a:r>
              <a:rPr lang="el-GR" sz="2400" dirty="0"/>
              <a:t> κόστος, ηλεκτρική ισχύς, και διαθεσιμότητα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Συμπεριλαμβάνει</a:t>
            </a:r>
            <a:r>
              <a:rPr lang="en-US" sz="2400" dirty="0"/>
              <a:t>: ISA, </a:t>
            </a:r>
            <a:r>
              <a:rPr lang="el-GR" sz="2400" dirty="0"/>
              <a:t>μικροαρχιτεκτονική</a:t>
            </a:r>
            <a:r>
              <a:rPr lang="en-US" sz="2400" dirty="0"/>
              <a:t>, </a:t>
            </a:r>
            <a:r>
              <a:rPr lang="el-GR" sz="2400" dirty="0"/>
              <a:t>υλικό</a:t>
            </a: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954366" y="1814111"/>
            <a:ext cx="401257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Ορισμός αρχιτεκτονικής υπολογιστών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954366" y="1814111"/>
            <a:ext cx="401257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Ορισμός αρχιτεκτονικής υπολογιστών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Αρχιτεκτονική συνόλου εντολών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28"/>
            <a:ext cx="8631561" cy="5256560"/>
          </a:xfrm>
        </p:spPr>
        <p:txBody>
          <a:bodyPr/>
          <a:lstStyle/>
          <a:p>
            <a:r>
              <a:rPr lang="el-GR" sz="2400" dirty="0"/>
              <a:t>Κατηγορία αρχιτεκτονικής συνόλου εντολών (</a:t>
            </a:r>
            <a:r>
              <a:rPr lang="en-US" sz="2400" dirty="0"/>
              <a:t>class of ISA)</a:t>
            </a:r>
          </a:p>
          <a:p>
            <a:pPr lvl="1"/>
            <a:r>
              <a:rPr lang="el-GR" sz="2000" dirty="0"/>
              <a:t>Καταχωρητές γενικού σκοπού (</a:t>
            </a:r>
            <a:r>
              <a:rPr lang="en-US" sz="2000" dirty="0"/>
              <a:t>general-purpose registers</a:t>
            </a:r>
            <a:r>
              <a:rPr lang="el-GR" sz="2000" dirty="0"/>
              <a:t>)</a:t>
            </a:r>
            <a:endParaRPr lang="en-US" sz="2000" dirty="0"/>
          </a:p>
          <a:p>
            <a:pPr lvl="1"/>
            <a:r>
              <a:rPr lang="el-GR" sz="2000" dirty="0"/>
              <a:t>Καταχωρητή-μνήμης (</a:t>
            </a:r>
            <a:r>
              <a:rPr lang="en-US" sz="2000" dirty="0"/>
              <a:t>register-memory) </a:t>
            </a:r>
            <a:r>
              <a:rPr lang="el-GR" sz="2000" dirty="0"/>
              <a:t>έναντι φόρτωσης-αποθήκευσης (</a:t>
            </a:r>
            <a:r>
              <a:rPr lang="en-US" sz="2000" dirty="0"/>
              <a:t>load-store</a:t>
            </a:r>
            <a:r>
              <a:rPr lang="el-GR" sz="2000" dirty="0"/>
              <a:t>)</a:t>
            </a:r>
            <a:endParaRPr lang="en-US" sz="2000" dirty="0"/>
          </a:p>
          <a:p>
            <a:r>
              <a:rPr lang="el-GR" sz="2400" dirty="0"/>
              <a:t>Καταχωρητές της </a:t>
            </a:r>
            <a:r>
              <a:rPr lang="en-US" sz="2400" dirty="0"/>
              <a:t>RISC-V</a:t>
            </a:r>
          </a:p>
          <a:p>
            <a:pPr lvl="1"/>
            <a:r>
              <a:rPr lang="en-US" sz="2000" dirty="0"/>
              <a:t>32 </a:t>
            </a:r>
            <a:r>
              <a:rPr lang="el-GR" sz="2000" dirty="0"/>
              <a:t>γεν. σκοπού</a:t>
            </a:r>
            <a:r>
              <a:rPr lang="en-US" sz="2000" dirty="0"/>
              <a:t>, </a:t>
            </a:r>
            <a:br>
              <a:rPr lang="el-GR" sz="2000" dirty="0"/>
            </a:br>
            <a:r>
              <a:rPr lang="en-US" sz="2000" dirty="0"/>
              <a:t>32 </a:t>
            </a:r>
            <a:r>
              <a:rPr lang="el-GR" sz="2000" dirty="0"/>
              <a:t>κιν. υποδ.</a:t>
            </a:r>
            <a:endParaRPr lang="en-US" sz="2000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58859"/>
              </p:ext>
            </p:extLst>
          </p:nvPr>
        </p:nvGraphicFramePr>
        <p:xfrm>
          <a:off x="35496" y="3380576"/>
          <a:ext cx="4256107" cy="2712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465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/>
                        <a:t>Καταχωρ</a:t>
                      </a:r>
                      <a:r>
                        <a:rPr lang="el-GR" sz="1300" dirty="0"/>
                        <a:t>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Όνομα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Χρήση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Διατήρηση</a:t>
                      </a:r>
                      <a:br>
                        <a:rPr lang="el-GR" sz="1300" dirty="0"/>
                      </a:br>
                      <a:r>
                        <a:rPr lang="el-GR" sz="1300" dirty="0"/>
                        <a:t>από</a:t>
                      </a:r>
                      <a:endParaRPr lang="en-US" sz="13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rgbClr val="9FC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σταθερά </a:t>
                      </a:r>
                      <a:r>
                        <a:rPr lang="en-US" sz="13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Δ.Ε.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7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δ/νση επιστροφής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καλούντα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δείκτης στοίβας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καλούμενο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0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καθολικός</a:t>
                      </a:r>
                      <a:r>
                        <a:rPr lang="el-GR" sz="1300" baseline="0" dirty="0"/>
                        <a:t> δείκτης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6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δείκτης</a:t>
                      </a:r>
                      <a:r>
                        <a:rPr lang="el-GR" sz="1300" baseline="0" dirty="0"/>
                        <a:t> νήματος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x5-x7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t0-t2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προσωρινοί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καλούντα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9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s0/fp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αποθηκευμένος</a:t>
                      </a:r>
                      <a:r>
                        <a:rPr lang="en-US" sz="1300" dirty="0"/>
                        <a:t>/</a:t>
                      </a:r>
                      <a:br>
                        <a:rPr lang="el-GR" sz="1300" dirty="0"/>
                      </a:br>
                      <a:r>
                        <a:rPr lang="el-GR" sz="1300" dirty="0"/>
                        <a:t>δείκτης πλαισίου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καλούμενο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27250"/>
              </p:ext>
            </p:extLst>
          </p:nvPr>
        </p:nvGraphicFramePr>
        <p:xfrm>
          <a:off x="4272030" y="2675266"/>
          <a:ext cx="4548442" cy="35620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9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Καταχωρ.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Όνομα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Χρήση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>
                          <a:solidFill>
                            <a:schemeClr val="bg1"/>
                          </a:solidFill>
                        </a:rPr>
                        <a:t>Διατήρηση </a:t>
                      </a:r>
                      <a:br>
                        <a:rPr lang="el-GR" sz="1300" dirty="0">
                          <a:solidFill>
                            <a:schemeClr val="bg1"/>
                          </a:solidFill>
                        </a:rPr>
                      </a:br>
                      <a:r>
                        <a:rPr lang="el-GR" sz="1300" dirty="0">
                          <a:solidFill>
                            <a:schemeClr val="bg1"/>
                          </a:solidFill>
                        </a:rPr>
                        <a:t>από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FC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αποθηκευμένος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καλούμενο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x10-x17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a0-a7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ορίσματα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καλούντα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x18-x27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s2-s11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αποθηκευμένοι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καλούμενο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x28-x31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t3-t6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προσωρινοί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καλούντα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f0-f7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ft0-ft7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προσωρινοί Κ.Υ.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καλούντα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f8-f9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fs0-fs1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αποθηκευμένοι</a:t>
                      </a:r>
                      <a:r>
                        <a:rPr lang="el-GR" sz="1300" baseline="0" dirty="0"/>
                        <a:t> Κ.Υ.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καλούμενο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23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f10-f17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fa0-fa7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ορίσματα </a:t>
                      </a:r>
                      <a:r>
                        <a:rPr lang="en-US" sz="13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καλούμενο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f18-f27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fs2-fs21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αποθηκευμένοι</a:t>
                      </a:r>
                      <a:r>
                        <a:rPr lang="el-GR" sz="1300" baseline="0" dirty="0"/>
                        <a:t> Κ.Υ.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καλούμενο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01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f28-f31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ft8-ft11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προσωρινοί Κ.Υ.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/>
                        <a:t>καλούντα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50466"/>
      </p:ext>
    </p:extLst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15250</TotalTime>
  <Words>2407</Words>
  <Application>Microsoft Office PowerPoint</Application>
  <PresentationFormat>On-screen Show (4:3)</PresentationFormat>
  <Paragraphs>433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Times New Roman</vt:lpstr>
      <vt:lpstr>Wingdings</vt:lpstr>
      <vt:lpstr>1_cod4e</vt:lpstr>
      <vt:lpstr>PowerPoint Presentation</vt:lpstr>
      <vt:lpstr>Τεχνολογία υπολογιστών</vt:lpstr>
      <vt:lpstr>Απόδοση μονού επεξεργαστή</vt:lpstr>
      <vt:lpstr>Τρέχουσες τάσεις στην αρχιτεκτονική </vt:lpstr>
      <vt:lpstr>Κατηγορίες υπολογιστών</vt:lpstr>
      <vt:lpstr>Παραλληλία</vt:lpstr>
      <vt:lpstr>Ταξινόμηση του Flynn</vt:lpstr>
      <vt:lpstr>Ορισμός αρχιτεκτονικής υπολογιστών</vt:lpstr>
      <vt:lpstr>Αρχιτεκτονική συνόλου εντολών</vt:lpstr>
      <vt:lpstr>Αρχιτεκτονική συνόλου εντολών</vt:lpstr>
      <vt:lpstr>Αρχιτεκτονική συνόλου εντολών</vt:lpstr>
      <vt:lpstr>Τάσεις της τεχνολογίας</vt:lpstr>
      <vt:lpstr>Εύρος ζώνης και λανθάνων χρόνος</vt:lpstr>
      <vt:lpstr>Εύρος ζώνης και λανθάνων χρόνος</vt:lpstr>
      <vt:lpstr>Τρανζίστορ και καλωδίωση</vt:lpstr>
      <vt:lpstr>Ηλεκτρική ισχύς και ενέργεια</vt:lpstr>
      <vt:lpstr>Δυναμική ενέργεια και ισχύς</vt:lpstr>
      <vt:lpstr>Ηλεκτρική ισχύς</vt:lpstr>
      <vt:lpstr>Μείωση της ηλεκτρικής ισχύος</vt:lpstr>
      <vt:lpstr>Στατική ισχύς</vt:lpstr>
      <vt:lpstr>Τάσεις του κόστους</vt:lpstr>
      <vt:lpstr>Κόστος ολοκληρωμένων κυκλωμάτων</vt:lpstr>
      <vt:lpstr>Φερεγγυότητα</vt:lpstr>
      <vt:lpstr>Μέτρηση της απόδοσης</vt:lpstr>
      <vt:lpstr>Αρχές σχεδίασης υπολογιστών</vt:lpstr>
      <vt:lpstr>Αρχές σχεδίασης υπολογιστών</vt:lpstr>
      <vt:lpstr>Αρχές σχεδίασης υπολογιστών</vt:lpstr>
      <vt:lpstr>Πλάνες και παγίδες</vt:lpstr>
      <vt:lpstr>Πλάνες και παγίδες</vt:lpstr>
      <vt:lpstr>Πλάνες και παγίδες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Panagiotis Arkoudeas</cp:lastModifiedBy>
  <cp:revision>174</cp:revision>
  <dcterms:created xsi:type="dcterms:W3CDTF">2008-07-27T22:34:41Z</dcterms:created>
  <dcterms:modified xsi:type="dcterms:W3CDTF">2021-12-07T06:09:53Z</dcterms:modified>
</cp:coreProperties>
</file>