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70" r:id="rId2"/>
    <p:sldId id="271" r:id="rId3"/>
    <p:sldId id="275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313" r:id="rId13"/>
    <p:sldId id="314" r:id="rId14"/>
    <p:sldId id="323" r:id="rId15"/>
    <p:sldId id="315" r:id="rId16"/>
    <p:sldId id="316" r:id="rId17"/>
    <p:sldId id="317" r:id="rId18"/>
    <p:sldId id="318" r:id="rId19"/>
    <p:sldId id="319" r:id="rId20"/>
    <p:sldId id="320" r:id="rId21"/>
    <p:sldId id="324" r:id="rId22"/>
    <p:sldId id="321" r:id="rId23"/>
    <p:sldId id="325" r:id="rId24"/>
    <p:sldId id="322" r:id="rId25"/>
    <p:sldId id="326" r:id="rId26"/>
    <p:sldId id="287" r:id="rId27"/>
    <p:sldId id="289" r:id="rId28"/>
    <p:sldId id="285" r:id="rId29"/>
    <p:sldId id="290" r:id="rId30"/>
    <p:sldId id="292" r:id="rId31"/>
    <p:sldId id="291" r:id="rId32"/>
    <p:sldId id="293" r:id="rId33"/>
    <p:sldId id="294" r:id="rId34"/>
    <p:sldId id="296" r:id="rId35"/>
    <p:sldId id="327" r:id="rId36"/>
    <p:sldId id="328" r:id="rId37"/>
    <p:sldId id="295" r:id="rId38"/>
    <p:sldId id="329" r:id="rId39"/>
    <p:sldId id="297" r:id="rId40"/>
    <p:sldId id="331" r:id="rId41"/>
    <p:sldId id="330" r:id="rId42"/>
    <p:sldId id="298" r:id="rId43"/>
    <p:sldId id="336" r:id="rId44"/>
    <p:sldId id="332" r:id="rId45"/>
    <p:sldId id="311" r:id="rId46"/>
    <p:sldId id="333" r:id="rId47"/>
    <p:sldId id="312" r:id="rId48"/>
    <p:sldId id="334" r:id="rId49"/>
    <p:sldId id="335" r:id="rId5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otis Arkoudeas" initials="P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7" autoAdjust="0"/>
    <p:restoredTop sz="94686" autoAdjust="0"/>
  </p:normalViewPr>
  <p:slideViewPr>
    <p:cSldViewPr>
      <p:cViewPr varScale="1">
        <p:scale>
          <a:sx n="108" d="100"/>
          <a:sy n="108" d="100"/>
        </p:scale>
        <p:origin x="130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0A673-DFB7-431D-AAB3-40F6E4283697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3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DB8244DE-24FA-410F-9EE8-6A8A6BDF62F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87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D43477-CA19-498B-9134-7AEC053E278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798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00FB8D-9831-47D8-8569-8435F9CA9F9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59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88C28-8DF4-4E56-B535-CBCE9C66FD46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81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42B7D5-5508-4309-8DA0-A063CC04726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066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A4930D-B15F-4BEB-9319-4946B80ED7A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3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589F08-0363-4088-8210-EF791861DF51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541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270C9D-B501-4679-8C5F-CA47EAFAC225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919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0D0A4F-BDE4-4DF1-B3A1-5933C85DB83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044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03176D-6F42-4A01-B291-BCCE1F21A6A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51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4A3812-CFA5-49D8-BE6D-C02B383E75DF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74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8D714-5924-44A4-97DB-57B359F900E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800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A72EC6-03E2-4D61-A0EB-E6D7003922C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488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1707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9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E342EB-44C8-4DA2-B03B-9BF0AB3C2F6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33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B30A88-6164-4802-9D83-A75DFB83B01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894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41795F-4311-492E-839E-ED8E52AE8AF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5989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A17DF9-94FA-4B52-AF7B-0882844E5767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475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2849-FB21-4505-8961-47A20793CC7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1925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A41E7A-92F9-4800-A13C-F76FA207A72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4658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9BB51C-A1FD-43DE-AEAF-AD2B58AA388F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6886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18C96C-A268-4A7F-875E-F29323DFF3B8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39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9422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34CB46-245E-4F76-BBB0-6B4B2CF01D9B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6038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490BBB-9878-466C-85DE-C93A07BC8DE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70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55E37D-A24F-49AD-9E27-5E7A23DB8426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1321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2533EC-9608-4E95-B2D3-90C34D35FA2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938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171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5469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9787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1975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27F39E-B6E1-44D2-B88F-A1CFB74F583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093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27F39E-B6E1-44D2-B88F-A1CFB74F583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09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228F26-2137-4CF1-8AE9-CC04065D9468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6318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F725DD-F17F-4C43-B603-4E937A707A9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37983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B92312-E28C-4C21-A238-5638A6F4ECF6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840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B92312-E28C-4C21-A238-5638A6F4ECF6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5188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8DE6A2-63C4-4EE4-968D-7CF2C4E3950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2634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8DE6A2-63C4-4EE4-968D-7CF2C4E3950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61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531D-FA34-4A31-AD47-EFE34C577A6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605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A9064D-1DF6-4F3A-AC75-E89D790105F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706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B8D5D3-8360-4705-BC19-D13483BB291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62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76C3A1A-9B71-4D8B-85A6-15B62B0CD537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4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4407BC-1BF5-4F9D-96D9-43E22F086ABC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551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pic>
        <p:nvPicPr>
          <p:cNvPr id="15" name="Picture 17" descr="MK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88702" y="914400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55131" y="5589240"/>
            <a:ext cx="5257800" cy="574799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l-GR" sz="900" dirty="0">
                <a:solidFill>
                  <a:srgbClr val="000000"/>
                </a:solidFill>
                <a:effectLst/>
              </a:rPr>
              <a:t>Διαφάνειες διδασκαλίας του πρωτότυπου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βιβλίου μεταφρασμένες στα Ελληνικά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μετάφραση</a:t>
            </a:r>
            <a:r>
              <a:rPr lang="el-GR" sz="900" baseline="0" dirty="0">
                <a:solidFill>
                  <a:srgbClr val="000000"/>
                </a:solidFill>
                <a:effectLst/>
              </a:rPr>
              <a:t> και επιστημονική ε</a:t>
            </a:r>
            <a:r>
              <a:rPr lang="el-GR" sz="900" dirty="0">
                <a:solidFill>
                  <a:srgbClr val="000000"/>
                </a:solidFill>
                <a:effectLst/>
              </a:rPr>
              <a:t>πιμέλεια</a:t>
            </a:r>
            <a:r>
              <a:rPr lang="en-US" sz="900" dirty="0">
                <a:solidFill>
                  <a:srgbClr val="000000"/>
                </a:solidFill>
                <a:effectLst/>
              </a:rPr>
              <a:t>:</a:t>
            </a:r>
            <a:r>
              <a:rPr lang="el-GR" sz="900" dirty="0">
                <a:solidFill>
                  <a:srgbClr val="000000"/>
                </a:solidFill>
                <a:effectLst/>
              </a:rPr>
              <a:t>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Δημήτρης Γκιζόπουλος, Πανεπιστήμιο Αθηνών</a:t>
            </a:r>
            <a:endParaRPr lang="en-AU" sz="9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6" y="817555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2093912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980728"/>
            <a:ext cx="849706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7504" y="6342654"/>
            <a:ext cx="1872208" cy="512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07504" y="6326188"/>
            <a:ext cx="1872208" cy="4897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13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53001"/>
            <a:ext cx="792162" cy="460375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 rotWithShape="1">
          <a:blip r:embed="rId16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1024806" y="6417915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90" y="6354404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Copyright © 2019, Elsevier Inc. All rights Reserved</a:t>
            </a:r>
            <a:endParaRPr lang="el-GR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Copyright © 2021, </a:t>
            </a:r>
            <a:r>
              <a:rPr lang="el-GR" dirty="0">
                <a:solidFill>
                  <a:srgbClr val="FFFF00"/>
                </a:solidFill>
              </a:rPr>
              <a:t>Εκδόσεις Κλειδάριθμος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224151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0099"/>
                </a:solidFill>
                <a:latin typeface="Arial" charset="0"/>
              </a:rPr>
              <a:t>Κεφάλαιο 2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solidFill>
                  <a:srgbClr val="0066FF"/>
                </a:solidFill>
                <a:latin typeface="Arial" charset="0"/>
              </a:rPr>
              <a:t>Σχεδίαση της ιεραρχίας μνήμης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808393" y="-100013"/>
            <a:ext cx="4463851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Times New Roman" pitchFamily="18" charset="0"/>
              </a:rPr>
              <a:t>Αρχιτεκτονική Υπολογιστών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l-GR" sz="2000" dirty="0">
                <a:solidFill>
                  <a:schemeClr val="bg1"/>
                </a:solidFill>
                <a:latin typeface="Arial" charset="0"/>
              </a:rPr>
              <a:t>Μια ποσοτική προσέγγιση</a:t>
            </a:r>
            <a:r>
              <a:rPr lang="en-US" sz="2000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l-GR" sz="2000" dirty="0">
                <a:solidFill>
                  <a:schemeClr val="bg1"/>
                </a:solidFill>
                <a:latin typeface="Arial" charset="0"/>
              </a:rPr>
              <a:t>6η έκδοση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 βασικά της ιεραρχίας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Οι επεξεργαστές με εικασίας (</a:t>
            </a:r>
            <a:r>
              <a:rPr lang="en-US" sz="2800" dirty="0"/>
              <a:t>speculation)</a:t>
            </a:r>
            <a:r>
              <a:rPr lang="el-GR" sz="2800" dirty="0"/>
              <a:t> και πολυνημάτωση </a:t>
            </a:r>
            <a:r>
              <a:rPr lang="en-US" sz="2800" dirty="0"/>
              <a:t>(multithreading) </a:t>
            </a:r>
            <a:r>
              <a:rPr lang="el-GR" sz="2800" dirty="0"/>
              <a:t>μπορεί να εκτελούν άλλες εντολές κατά τη διάρκεια μιας αστοχίας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Μειώνεται η επίπτωση των αστοχιών στην απόδοση</a:t>
            </a:r>
            <a:endParaRPr lang="en-US" sz="2400" dirty="0"/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"/>
          <a:stretch/>
        </p:blipFill>
        <p:spPr bwMode="auto">
          <a:xfrm>
            <a:off x="334168" y="1268749"/>
            <a:ext cx="8759432" cy="6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74"/>
            <a:ext cx="837604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 βασικά της ιεραρχίας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8497069" cy="518457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Έξι βασικές βελτιστοποιήσεις κρυφών μνημών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Μεγαλύτερο μέγεθος μπλοκ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Μειώνει τις υποχρεωτικές αστοχίες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Αυξάνει τις αστοχίες χωρητικότητας και διένεξης, αυξάνει την ποινή αστοχίας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Μεγαλύτερη συνολική χωρητικότητα κρυφής μνήμης για μείωση του ρυθμού αστοχίας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Αυξάνει τον χρόνο ευστοχίας, αυξάνει την κατανάλωση ισχύος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Μεγαλύτερη συσχετιστικότητα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Μειώνει τις αστοχίες διένεξης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Αυξάνει τον χρόνο ευστοχίας, αυξάνει την κατανάλωση ισχύος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Μεγαλύτερος αριθμός επιπέδων κρυφής μνήμης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Μειώνει τον συνολικό χρόνο προσπέλασης μνήμης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Παροχή προτεραιότητας στις αστοχίες ανάγνωσης έναντι των αστοχιών εγγραφής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Μειώνει την ποινή αστοχίας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Αποφυγή της μετάφρασης διευθύνσεων κατά την δεικτοδότηση της κρυφής μνήμης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1600" dirty="0"/>
              <a:t>Μειώνει τον χρόνο ευστοχίας</a:t>
            </a:r>
            <a:endParaRPr lang="en-US" sz="1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453" y="173251"/>
            <a:ext cx="8524217" cy="600164"/>
          </a:xfrm>
        </p:spPr>
        <p:txBody>
          <a:bodyPr/>
          <a:lstStyle/>
          <a:p>
            <a:r>
              <a:rPr lang="el-GR" sz="3300" dirty="0"/>
              <a:t>Τεχνολογία μνήμης και βελτιστοποιήσεις</a:t>
            </a:r>
            <a:endParaRPr lang="en-AU" sz="33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5498"/>
            <a:ext cx="8595158" cy="5111774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Μέτρα απόδοσης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Ο λανθάνων χρόνος αφορά τις κρυφές μνήμες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Το εύρος ζώνης αφορά τους πολυεπεξεργαστές και την είσοδο/έξοδο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Χρόνος προσπέλασης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Χρόνος μεταξύ του αιτήματος ανάγνωσης και της στιγμής που φθάνει η επιθυμητή λέξη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Χρόνος κύκλου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Ελάχιστος χρόνος μεταξύ μη σχετιζόμενων αιτημάτων προς τη μνήμη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800" dirty="0"/>
              <a:t>Η μνήμη </a:t>
            </a:r>
            <a:r>
              <a:rPr lang="en-US" sz="2800" dirty="0"/>
              <a:t>SRAM </a:t>
            </a:r>
            <a:r>
              <a:rPr lang="el-GR" sz="2800" dirty="0"/>
              <a:t>έχει χαμηλό λανθάνοντα χρόνο, χρησιμοποιείται για κρυφή μνήμη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Οργάνωση των τσιπ </a:t>
            </a:r>
            <a:r>
              <a:rPr lang="en-US" sz="2800" dirty="0"/>
              <a:t>DRAM </a:t>
            </a:r>
            <a:r>
              <a:rPr lang="el-GR" sz="2800" dirty="0"/>
              <a:t>σε σειρές (</a:t>
            </a:r>
            <a:r>
              <a:rPr lang="en-US" sz="2800" dirty="0"/>
              <a:t>banks) </a:t>
            </a:r>
            <a:r>
              <a:rPr lang="el-GR" sz="2800" dirty="0"/>
              <a:t>για μεγάλο εύρος ζώνης, χρήση ως κύρια μνήμη</a:t>
            </a:r>
            <a:endParaRPr lang="en-US" sz="28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7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Τεχνολογία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SRAM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Απαιτεί χαμηλή ισχύ για τη διατήρηση των </a:t>
            </a:r>
            <a:r>
              <a:rPr lang="en-US" sz="2400" dirty="0"/>
              <a:t>bit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Απαιτεί </a:t>
            </a:r>
            <a:r>
              <a:rPr lang="en-US" sz="2400" dirty="0"/>
              <a:t>6 </a:t>
            </a:r>
            <a:r>
              <a:rPr lang="el-GR" sz="2400" dirty="0"/>
              <a:t>τρανζίστορ ανά </a:t>
            </a:r>
            <a:r>
              <a:rPr lang="en-US" sz="2400" dirty="0"/>
              <a:t>bit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DRAM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Πρέπει να ξαναγράφεται αφού διαβαστεί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Πρέπει επίσης να ανανεώνεται (</a:t>
            </a:r>
            <a:r>
              <a:rPr lang="en-US" sz="2400" dirty="0"/>
              <a:t>refresh)</a:t>
            </a:r>
            <a:r>
              <a:rPr lang="el-GR" sz="2400" dirty="0"/>
              <a:t> περιοδικά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Κάθε </a:t>
            </a:r>
            <a:r>
              <a:rPr lang="en-US" sz="2000" dirty="0"/>
              <a:t>~ 8 ms (</a:t>
            </a:r>
            <a:r>
              <a:rPr lang="el-GR" sz="2000" dirty="0"/>
              <a:t>περίπου </a:t>
            </a:r>
            <a:r>
              <a:rPr lang="en-US" sz="2000" dirty="0"/>
              <a:t>5% </a:t>
            </a:r>
            <a:r>
              <a:rPr lang="el-GR" sz="2000" dirty="0"/>
              <a:t>του χρόνου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Κάθε γραμμή πρέπει να ανανεώνεται ταυτόχρονα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Ένα τρανζίστορ ανά </a:t>
            </a:r>
            <a:r>
              <a:rPr lang="en-US" sz="2400" dirty="0"/>
              <a:t>bit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Οι γραμμές διεύθυνσης πολυπλέκονται</a:t>
            </a:r>
            <a:r>
              <a:rPr lang="en-US" sz="2400" dirty="0"/>
              <a:t>: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Πάνω μισό της διεύθυνσης</a:t>
            </a:r>
            <a:r>
              <a:rPr lang="en-US" sz="2000" dirty="0"/>
              <a:t>: </a:t>
            </a:r>
            <a:r>
              <a:rPr lang="el-GR" sz="2000" dirty="0"/>
              <a:t>στροβός προσπέλασης γραμμής (</a:t>
            </a:r>
            <a:r>
              <a:rPr lang="en-US" sz="2000" dirty="0"/>
              <a:t>row access strobe – RAS)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Κάτω μισό της διεύθυνσης</a:t>
            </a:r>
            <a:r>
              <a:rPr lang="en-US" sz="2000" dirty="0"/>
              <a:t>: </a:t>
            </a:r>
            <a:r>
              <a:rPr lang="el-GR" sz="2000" dirty="0"/>
              <a:t>στροβός προσπέλασης στήλης (</a:t>
            </a:r>
            <a:r>
              <a:rPr lang="en-US" sz="2000" dirty="0"/>
              <a:t>column access strobe – CAS)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Εσωτερική οργάνωση </a:t>
            </a:r>
            <a:r>
              <a:rPr lang="en-US" dirty="0"/>
              <a:t>DRAM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916832"/>
            <a:ext cx="8460924" cy="29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03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Τεχνολογία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Amdahl: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Η χωρητικότητα μνήμης πρέπει να αυξάνει γραμμικά με την ταχύτητα του επεξεργαστή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Δυστυχώς, η χωρητικότητα και η ταχύτητα της μνήμης δεν μπόρεσε να παρακολουθήσει τους επεξεργαστές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Κάποιες βελτιστοποιήσεις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Πολλαπλές προσπελάσεις στην ίδια γραμμή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Σύγχρονη </a:t>
            </a:r>
            <a:r>
              <a:rPr lang="en-US" sz="2000" dirty="0"/>
              <a:t>(synchronous) DRAM (SDRAM)</a:t>
            </a:r>
          </a:p>
          <a:p>
            <a:pPr lvl="2">
              <a:lnSpc>
                <a:spcPct val="90000"/>
              </a:lnSpc>
            </a:pPr>
            <a:r>
              <a:rPr lang="el-GR" sz="1800" dirty="0"/>
              <a:t>Προσθήκη ρολογιού στη διασύνδεση της </a:t>
            </a:r>
            <a:r>
              <a:rPr lang="en-US" sz="1800" dirty="0"/>
              <a:t>DRAM</a:t>
            </a:r>
          </a:p>
          <a:p>
            <a:pPr lvl="2">
              <a:lnSpc>
                <a:spcPct val="90000"/>
              </a:lnSpc>
            </a:pPr>
            <a:r>
              <a:rPr lang="el-GR" sz="1800" dirty="0"/>
              <a:t>Τρόπος λειτουργίας ριπής (</a:t>
            </a:r>
            <a:r>
              <a:rPr lang="en-US" sz="1800" dirty="0"/>
              <a:t>burst)</a:t>
            </a:r>
            <a:r>
              <a:rPr lang="el-GR" sz="1800" dirty="0"/>
              <a:t> με την κρίσιμη λέξη πρώτα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Φαρδύτερες διασυνδέσεις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Διπλός ρυθμός δεδομένων (</a:t>
            </a:r>
            <a:r>
              <a:rPr lang="en-US" sz="2000" dirty="0"/>
              <a:t>double data rate </a:t>
            </a:r>
            <a:r>
              <a:rPr lang="el-GR" sz="2000" dirty="0"/>
              <a:t>– </a:t>
            </a:r>
            <a:r>
              <a:rPr lang="en-US" sz="2000" dirty="0"/>
              <a:t>DDR)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Πολλαπλές σειρές (</a:t>
            </a:r>
            <a:r>
              <a:rPr lang="en-US" sz="2000" dirty="0"/>
              <a:t>banks)</a:t>
            </a:r>
            <a:r>
              <a:rPr lang="el-GR" sz="2000" dirty="0"/>
              <a:t> σε κάθε τσιπ </a:t>
            </a:r>
            <a:r>
              <a:rPr lang="en-US" sz="2000" dirty="0"/>
              <a:t>DRAM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Βελτιστοποιήσεις μνήμης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91628"/>
            <a:ext cx="8818248" cy="27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6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Βελτιστοποιήσεις μνήμης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94192" cy="326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68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Βελτιστοποιήσεις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DDR: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DDR2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Χαμηλότερη ισχύς </a:t>
            </a:r>
            <a:r>
              <a:rPr lang="en-US" sz="2000" dirty="0"/>
              <a:t>(2.5 V -&gt; 1.8 V)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Υψηλότεροι ρυθμοί ρολογιού </a:t>
            </a:r>
            <a:r>
              <a:rPr lang="en-US" sz="2000" dirty="0"/>
              <a:t>(266 MHz, 333 MHz, 400 MHz)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DDR3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1.5 V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800 MHz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DDR4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1-1.2 V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1333 MHz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800" dirty="0"/>
              <a:t>Η </a:t>
            </a:r>
            <a:r>
              <a:rPr lang="en-US" sz="2800" dirty="0"/>
              <a:t>GDDR5 </a:t>
            </a:r>
            <a:r>
              <a:rPr lang="el-GR" sz="2800" dirty="0"/>
              <a:t>είναι μνήμη γραφικών που βασίζεται στην </a:t>
            </a:r>
            <a:r>
              <a:rPr lang="en-US" sz="2800" dirty="0"/>
              <a:t>DDR3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4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Βελτιστοποιήσεις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Μείωση της κατανάλωσης ισχύος στις </a:t>
            </a:r>
            <a:r>
              <a:rPr lang="en-US" sz="2800" dirty="0"/>
              <a:t> SDRAM: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Χαμηλότερη τάση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Κατάσταση λειτουργίας χαμηλής ισχύος (</a:t>
            </a:r>
            <a:r>
              <a:rPr lang="en-US" sz="2400" dirty="0"/>
              <a:t>low power mode) (</a:t>
            </a:r>
            <a:r>
              <a:rPr lang="el-GR" sz="2400" dirty="0"/>
              <a:t>αγνοεί το ρολόι, αλλά συνεχίζει να κάνει ανανέωση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Μνήμη γραφικών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Επίτευξη </a:t>
            </a:r>
            <a:r>
              <a:rPr lang="en-US" sz="2400" dirty="0"/>
              <a:t>2-5 X </a:t>
            </a:r>
            <a:r>
              <a:rPr lang="el-GR" sz="2400" dirty="0"/>
              <a:t>μεγαλύτερο εύρος ζώνης ανά </a:t>
            </a:r>
            <a:r>
              <a:rPr lang="en-US" sz="2400" dirty="0"/>
              <a:t>DRAM</a:t>
            </a:r>
            <a:r>
              <a:rPr lang="el-GR" sz="2400" dirty="0"/>
              <a:t> σε σχέση με την</a:t>
            </a:r>
            <a:r>
              <a:rPr lang="en-US" sz="2400" dirty="0"/>
              <a:t> DDR3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Φαρδύτερες διασυνδέσεις </a:t>
            </a:r>
            <a:r>
              <a:rPr lang="en-US" sz="2000" dirty="0"/>
              <a:t>(32 </a:t>
            </a:r>
            <a:r>
              <a:rPr lang="el-GR" sz="2000" dirty="0"/>
              <a:t>έναντι</a:t>
            </a:r>
            <a:r>
              <a:rPr lang="en-US" sz="2000" dirty="0"/>
              <a:t> 16 bit)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Υψηλότερος ρυθμός ρολογιού</a:t>
            </a: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l-GR" sz="1600" dirty="0"/>
              <a:t>Εφικτό επειδή συνδέονται με συγκόλληση (</a:t>
            </a:r>
            <a:r>
              <a:rPr lang="en-US" sz="1600" dirty="0"/>
              <a:t>soldering)</a:t>
            </a:r>
            <a:r>
              <a:rPr lang="el-GR" sz="1600" dirty="0"/>
              <a:t> και όχι μέσω υποδοχών (</a:t>
            </a:r>
            <a:r>
              <a:rPr lang="en-US" sz="1600" dirty="0"/>
              <a:t>sockets) </a:t>
            </a:r>
            <a:r>
              <a:rPr lang="el-GR" sz="1600" dirty="0"/>
              <a:t>για μονάδες </a:t>
            </a:r>
            <a:r>
              <a:rPr lang="en-US" sz="1600" dirty="0"/>
              <a:t>DIMM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0728"/>
            <a:ext cx="827087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Οι προγραμματιστές επιθυμούν απεριόριστες ποσότητες μνήμης με χαμηλό λανθάνοντα χρόνο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Η τεχνολογία γρήγορης μνήμης είναι πιο ακριβή ανά </a:t>
            </a:r>
            <a:r>
              <a:rPr lang="en-US" sz="2400" dirty="0"/>
              <a:t>bit</a:t>
            </a:r>
            <a:r>
              <a:rPr lang="el-GR" sz="2400" dirty="0"/>
              <a:t> από την πιο αργή μνήμη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Λύση</a:t>
            </a:r>
            <a:r>
              <a:rPr lang="en-US" sz="2400" dirty="0"/>
              <a:t>: </a:t>
            </a:r>
            <a:r>
              <a:rPr lang="el-GR" sz="2400" dirty="0"/>
              <a:t>οργάνωση του συστήματος μνήμης ως ιεραρχία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Όλος ο διευθυνσιοδοτήσιμος χώρος μνήμης είναι διαθέσιμος στην μεγαλύτερη και πιο αργή μνήμη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Όλο και μικρότερες αλλά και ταχύτερες μνήμες, καθεμία από τις οποίες περιέχει ένα υποσύνολο της μνήμης που βρίσκεται από κάτω της, τοποθετούνται διαδοχικά προς το ανώτερο επίπεδο που είναι ο επεξεργαστής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Η χρονική και χωρική τοπικότητα εγγυάται ότι σχεδόν όλες οι αναφορές μπορούν να βρεθούν σε μικρότερες μνήμες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Δίνει την ψευδαίσθηση μιας μεγάλης, γρήγορης μνήμης που εμφανίζεται στον επεξεργαστή</a:t>
            </a: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Κατανάλωση ισχύος μνήμης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05963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41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1232"/>
            <a:ext cx="8497639" cy="646331"/>
          </a:xfrm>
        </p:spPr>
        <p:txBody>
          <a:bodyPr/>
          <a:lstStyle/>
          <a:p>
            <a:r>
              <a:rPr lang="el-GR" sz="3600" dirty="0"/>
              <a:t>Στοιβαγμένες/ενσωματωμένες </a:t>
            </a:r>
            <a:r>
              <a:rPr lang="en-US" sz="3600" dirty="0"/>
              <a:t>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97069" cy="5184576"/>
          </a:xfrm>
        </p:spPr>
        <p:txBody>
          <a:bodyPr/>
          <a:lstStyle/>
          <a:p>
            <a:r>
              <a:rPr lang="el-GR" dirty="0"/>
              <a:t>Στοιβαγμένες (</a:t>
            </a:r>
            <a:r>
              <a:rPr lang="en-US" dirty="0"/>
              <a:t>stacked)</a:t>
            </a:r>
            <a:r>
              <a:rPr lang="el-GR" dirty="0"/>
              <a:t> </a:t>
            </a:r>
            <a:r>
              <a:rPr lang="en-US" dirty="0"/>
              <a:t>DRAM</a:t>
            </a:r>
            <a:r>
              <a:rPr lang="el-GR" dirty="0"/>
              <a:t> στην ίδια συσκευασία με τον επεξεργαστή</a:t>
            </a:r>
            <a:endParaRPr lang="en-US" dirty="0"/>
          </a:p>
          <a:p>
            <a:pPr lvl="1"/>
            <a:r>
              <a:rPr lang="el-GR" dirty="0"/>
              <a:t>Μνήμη μεγάλου εύρους ζώνης (</a:t>
            </a:r>
            <a:r>
              <a:rPr lang="en-US" dirty="0"/>
              <a:t>High Bandwidth Memory </a:t>
            </a:r>
            <a:r>
              <a:rPr lang="el-GR" dirty="0"/>
              <a:t>– </a:t>
            </a:r>
            <a:r>
              <a:rPr lang="en-US" dirty="0"/>
              <a:t>HBM)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89734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28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Μνήμη Φλας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Τύπος μνήμης </a:t>
            </a:r>
            <a:r>
              <a:rPr lang="en-US" sz="2800" dirty="0"/>
              <a:t>EEPROM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Τύποι</a:t>
            </a:r>
            <a:r>
              <a:rPr lang="en-US" sz="2800" dirty="0"/>
              <a:t>: NAND (</a:t>
            </a:r>
            <a:r>
              <a:rPr lang="el-GR" sz="2800" dirty="0"/>
              <a:t>πιο πυκνή</a:t>
            </a:r>
            <a:r>
              <a:rPr lang="en-US" sz="2800" dirty="0"/>
              <a:t>) </a:t>
            </a:r>
            <a:r>
              <a:rPr lang="el-GR" sz="2800" dirty="0"/>
              <a:t>και</a:t>
            </a:r>
            <a:r>
              <a:rPr lang="en-US" sz="2800" dirty="0"/>
              <a:t> NOR (</a:t>
            </a:r>
            <a:r>
              <a:rPr lang="el-GR" sz="2800" dirty="0"/>
              <a:t>πιο γρήγορη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Μνήμη </a:t>
            </a:r>
            <a:r>
              <a:rPr lang="en-US" sz="2800" dirty="0"/>
              <a:t>NAND </a:t>
            </a:r>
            <a:r>
              <a:rPr lang="el-GR" sz="2800" dirty="0"/>
              <a:t>Φλας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Οι αναγνώσεις είναι ακολουθιακές, διαβάζουν ολόκληρη σελίδα (0.</a:t>
            </a:r>
            <a:r>
              <a:rPr lang="en-US" sz="2400" dirty="0"/>
              <a:t>5 </a:t>
            </a:r>
            <a:r>
              <a:rPr lang="el-GR" sz="2400" dirty="0"/>
              <a:t>ως</a:t>
            </a:r>
            <a:r>
              <a:rPr lang="en-US" sz="2400" dirty="0"/>
              <a:t> 4 KiB)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25 </a:t>
            </a:r>
            <a:r>
              <a:rPr lang="el-GR" sz="2400" dirty="0"/>
              <a:t>μ</a:t>
            </a:r>
            <a:r>
              <a:rPr lang="en-US" sz="2400" dirty="0"/>
              <a:t>s</a:t>
            </a:r>
            <a:r>
              <a:rPr lang="el-GR" sz="2400" dirty="0"/>
              <a:t> για το πρώτο </a:t>
            </a:r>
            <a:r>
              <a:rPr lang="en-US" sz="2400" dirty="0"/>
              <a:t>byte, 40 MiB/s </a:t>
            </a:r>
            <a:r>
              <a:rPr lang="el-GR" sz="2400" dirty="0"/>
              <a:t>για τα επόμενα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SDRAM: 40 ns </a:t>
            </a:r>
            <a:r>
              <a:rPr lang="el-GR" sz="2400" dirty="0"/>
              <a:t>για το πρώτο </a:t>
            </a:r>
            <a:r>
              <a:rPr lang="en-US" sz="2400" dirty="0"/>
              <a:t>byte, 4.8 GB/s </a:t>
            </a:r>
            <a:r>
              <a:rPr lang="el-GR" sz="2400" dirty="0"/>
              <a:t>για τα επόμενα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2 KiB </a:t>
            </a:r>
            <a:r>
              <a:rPr lang="el-GR" sz="2400" dirty="0"/>
              <a:t>μεταφορά</a:t>
            </a:r>
            <a:r>
              <a:rPr lang="en-US" sz="2400" dirty="0"/>
              <a:t>: 75 </a:t>
            </a:r>
            <a:r>
              <a:rPr lang="el-GR" sz="2400" dirty="0"/>
              <a:t>μ</a:t>
            </a:r>
            <a:r>
              <a:rPr lang="en-US" sz="2400" dirty="0"/>
              <a:t>s </a:t>
            </a:r>
            <a:r>
              <a:rPr lang="el-GR" sz="2400" dirty="0"/>
              <a:t>έναντι</a:t>
            </a:r>
            <a:r>
              <a:rPr lang="en-US" sz="2400" dirty="0"/>
              <a:t> 500 ns </a:t>
            </a:r>
            <a:r>
              <a:rPr lang="el-GR" sz="2400" dirty="0"/>
              <a:t>της </a:t>
            </a:r>
            <a:r>
              <a:rPr lang="en-US" sz="2400" dirty="0"/>
              <a:t>SDRAM, 150X </a:t>
            </a:r>
            <a:r>
              <a:rPr lang="el-GR" sz="2400" dirty="0"/>
              <a:t>πιο αργή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300 </a:t>
            </a:r>
            <a:r>
              <a:rPr lang="el-GR" sz="2400" dirty="0"/>
              <a:t>ως</a:t>
            </a:r>
            <a:r>
              <a:rPr lang="en-US" sz="2400" dirty="0"/>
              <a:t> 500X </a:t>
            </a:r>
            <a:r>
              <a:rPr lang="el-GR" sz="2400" dirty="0"/>
              <a:t>ταχύτερη από τον μαγνητικό δίσκο</a:t>
            </a:r>
            <a:endParaRPr 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8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Μνήμη Φλας </a:t>
            </a:r>
            <a:r>
              <a:rPr lang="en-US" dirty="0"/>
              <a:t>NAND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1522"/>
            <a:ext cx="8307126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Πρέπει να διαγραφεί (σε μπλοκ) πριν να επανεγγραφεί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Μη πτητική (</a:t>
            </a:r>
            <a:r>
              <a:rPr lang="en-US" sz="2800" dirty="0"/>
              <a:t>nonvolatile), </a:t>
            </a:r>
            <a:r>
              <a:rPr lang="el-GR" sz="2800" dirty="0"/>
              <a:t>μπορεί να χρησιμοποιεί μηδενική ηλεκτρική ισχύ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Περιορισμένος αριθμός κύκλων εγγραφής </a:t>
            </a:r>
            <a:br>
              <a:rPr lang="el-GR" sz="2800" dirty="0"/>
            </a:br>
            <a:r>
              <a:rPr lang="en-US" sz="2800" dirty="0"/>
              <a:t>(~100</a:t>
            </a:r>
            <a:r>
              <a:rPr lang="el-GR" sz="2800" dirty="0"/>
              <a:t> </a:t>
            </a:r>
            <a:r>
              <a:rPr lang="en-US" sz="2800" dirty="0"/>
              <a:t>000)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$2/GiB, </a:t>
            </a:r>
            <a:r>
              <a:rPr lang="el-GR" sz="2800" dirty="0"/>
              <a:t>σε σύγκριση με τα </a:t>
            </a:r>
            <a:r>
              <a:rPr lang="en-US" sz="2800" dirty="0"/>
              <a:t>$20-40/GiB </a:t>
            </a:r>
            <a:r>
              <a:rPr lang="el-GR" sz="2800" dirty="0"/>
              <a:t>της </a:t>
            </a:r>
            <a:r>
              <a:rPr lang="en-US" sz="2800" dirty="0"/>
              <a:t>SDRAM </a:t>
            </a:r>
            <a:r>
              <a:rPr lang="el-GR" sz="2800" dirty="0"/>
              <a:t>και</a:t>
            </a:r>
            <a:r>
              <a:rPr lang="en-US" sz="2800" dirty="0"/>
              <a:t> </a:t>
            </a:r>
            <a:r>
              <a:rPr lang="el-GR" sz="2800" dirty="0"/>
              <a:t>τα </a:t>
            </a:r>
            <a:r>
              <a:rPr lang="en-US" sz="2800" dirty="0"/>
              <a:t>$0.09</a:t>
            </a:r>
            <a:r>
              <a:rPr lang="el-GR" sz="2800" dirty="0"/>
              <a:t>/</a:t>
            </a:r>
            <a:r>
              <a:rPr lang="en-US" sz="2800" dirty="0"/>
              <a:t>GiB </a:t>
            </a:r>
            <a:r>
              <a:rPr lang="el-GR" sz="2800" dirty="0"/>
              <a:t>του μαγνητικού δίσκου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Μνήμη αλλαγής φάσης (</a:t>
            </a:r>
            <a:r>
              <a:rPr lang="en-US" sz="2800" dirty="0"/>
              <a:t>Phase-Change</a:t>
            </a:r>
            <a:r>
              <a:rPr lang="el-GR" sz="2800" dirty="0"/>
              <a:t> </a:t>
            </a:r>
            <a:r>
              <a:rPr lang="en-US" sz="2800" dirty="0"/>
              <a:t>Memory </a:t>
            </a:r>
            <a:r>
              <a:rPr lang="el-GR" sz="2800" dirty="0"/>
              <a:t>ή </a:t>
            </a:r>
            <a:r>
              <a:rPr lang="en-US" sz="2800" dirty="0"/>
              <a:t>Memristor – memory resistor</a:t>
            </a:r>
            <a:r>
              <a:rPr lang="el-GR" sz="2800" dirty="0"/>
              <a:t>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Ενδεχομένως </a:t>
            </a:r>
            <a:r>
              <a:rPr lang="en-US" sz="2400" dirty="0"/>
              <a:t>10X </a:t>
            </a:r>
            <a:r>
              <a:rPr lang="el-GR" sz="2400" dirty="0"/>
              <a:t>βελτίωση στην απόδοση εγγραφής και </a:t>
            </a:r>
            <a:r>
              <a:rPr lang="en-US" sz="2400" dirty="0"/>
              <a:t>2X </a:t>
            </a:r>
            <a:r>
              <a:rPr lang="el-GR" sz="2400" dirty="0"/>
              <a:t>βελτίωση στην απόδοση ανάγνωσης</a:t>
            </a:r>
            <a:endParaRPr 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4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Φερεγγυότητα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736"/>
            <a:ext cx="7992243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Η μνήμη είναι ευπαθής σε κοσμική ακτινοβολία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i="1" dirty="0"/>
              <a:t>Ήπια σφάλματα (</a:t>
            </a:r>
            <a:r>
              <a:rPr lang="en-US" sz="2800" i="1" dirty="0"/>
              <a:t>Soft errors</a:t>
            </a:r>
            <a:r>
              <a:rPr lang="el-GR" sz="2800" i="1" dirty="0"/>
              <a:t>)</a:t>
            </a:r>
            <a:r>
              <a:rPr lang="en-US" sz="2800" dirty="0"/>
              <a:t>: </a:t>
            </a:r>
            <a:r>
              <a:rPr lang="el-GR" sz="2800" dirty="0"/>
              <a:t>δυναμικά σφάλματα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Ανιχνεύονται και διορθώνονται με κώδικες διόρθωσης σφαλμάτων (</a:t>
            </a:r>
            <a:r>
              <a:rPr lang="en-US" sz="2400" dirty="0"/>
              <a:t>error correcting codes – ECC)</a:t>
            </a:r>
          </a:p>
          <a:p>
            <a:pPr>
              <a:lnSpc>
                <a:spcPct val="90000"/>
              </a:lnSpc>
            </a:pPr>
            <a:r>
              <a:rPr lang="el-GR" sz="2800" i="1" dirty="0"/>
              <a:t>Σκληρά σφάλματα (</a:t>
            </a:r>
            <a:r>
              <a:rPr lang="en-US" sz="2800" i="1" dirty="0"/>
              <a:t>Hard errors</a:t>
            </a:r>
            <a:r>
              <a:rPr lang="el-GR" sz="2800" i="1" dirty="0"/>
              <a:t>)</a:t>
            </a:r>
            <a:r>
              <a:rPr lang="en-US" sz="2800" dirty="0"/>
              <a:t>: </a:t>
            </a:r>
            <a:r>
              <a:rPr lang="el-GR" sz="2800" dirty="0"/>
              <a:t>μόνιμα σφάλματα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Χρήση εφεδρικών σειρών προς αντικατάσταση των ελαττωματικών σειρών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Chipkill (</a:t>
            </a:r>
            <a:r>
              <a:rPr lang="el-GR" sz="2800" dirty="0"/>
              <a:t>«Φόνος» τσιπ</a:t>
            </a:r>
            <a:r>
              <a:rPr lang="en-US" sz="2800" dirty="0"/>
              <a:t>): </a:t>
            </a:r>
            <a:r>
              <a:rPr lang="el-GR" sz="2800" dirty="0"/>
              <a:t>τεχνική ανάκαμψης από σφάλματα που μοιάζει με </a:t>
            </a:r>
            <a:r>
              <a:rPr lang="en-US" sz="2800" dirty="0"/>
              <a:t>RAID</a:t>
            </a:r>
            <a:r>
              <a:rPr lang="el-GR" sz="2800" dirty="0"/>
              <a:t> </a:t>
            </a:r>
            <a:endParaRPr lang="en-US" sz="28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28497" y="1918790"/>
            <a:ext cx="42616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Τεχνολογία μνήμης και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Προηγμένες βελτιστοποιήσεις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Μείωση χρόνου ευστοχίας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Μικρές και απλές κρυφές μνήμες πρώτου επιπέδου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Πρόβλεψη δρόμου (</a:t>
            </a:r>
            <a:r>
              <a:rPr lang="en-US" sz="2000" dirty="0"/>
              <a:t>way prediction)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Αύξηση εύρους ζώνης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Κρυφές μνήμες με διοχέτευση (</a:t>
            </a:r>
            <a:r>
              <a:rPr lang="en-US" sz="2000" dirty="0"/>
              <a:t>pipelining)</a:t>
            </a:r>
            <a:r>
              <a:rPr lang="el-GR" sz="2000" dirty="0"/>
              <a:t>, κρυφές μνήμες με πολλές σειρές (</a:t>
            </a:r>
            <a:r>
              <a:rPr lang="en-US" sz="2000" dirty="0"/>
              <a:t>multibanked), </a:t>
            </a:r>
            <a:r>
              <a:rPr lang="el-GR" sz="2000" dirty="0"/>
              <a:t>μη ανασταλτικές (</a:t>
            </a:r>
            <a:r>
              <a:rPr lang="en-US" sz="2000" dirty="0"/>
              <a:t>non-blocking</a:t>
            </a:r>
            <a:r>
              <a:rPr lang="el-GR" sz="2000" dirty="0"/>
              <a:t>) κρυφές μνήμες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Μείωση ποινής αστοχίας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Πρώτα η κρίσιμη λέξη, συγχώνευση των προσωρινών μνημών εγγραφής (</a:t>
            </a:r>
            <a:r>
              <a:rPr lang="en-US" sz="2000" dirty="0"/>
              <a:t>write buffers</a:t>
            </a:r>
            <a:r>
              <a:rPr lang="el-GR" sz="2000" dirty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Μείωση ρυθμού αστοχίας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Βελτιστοποιήσεις μεταγλωττιστή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Μείωση ποινής αστοχίας ή ρυθμού αστοχίας μέσω παραλληλοποίησης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Προ-προσκόμιση (</a:t>
            </a:r>
            <a:r>
              <a:rPr lang="en-US" sz="2000" dirty="0"/>
              <a:t>prefetching)</a:t>
            </a:r>
            <a:r>
              <a:rPr lang="el-GR" sz="2000" dirty="0"/>
              <a:t> μέσω υλικού ή μεταγλωττιστή</a:t>
            </a:r>
            <a:endParaRPr lang="en-US" sz="20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6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9677"/>
            <a:ext cx="8281987" cy="707886"/>
          </a:xfrm>
        </p:spPr>
        <p:txBody>
          <a:bodyPr/>
          <a:lstStyle/>
          <a:p>
            <a:r>
              <a:rPr lang="el-GR" dirty="0"/>
              <a:t>Μέγεθος </a:t>
            </a:r>
            <a:r>
              <a:rPr lang="en-US" dirty="0"/>
              <a:t>L1 </a:t>
            </a:r>
            <a:r>
              <a:rPr lang="el-GR" dirty="0"/>
              <a:t>και συσχετιστικότητα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5805264"/>
            <a:ext cx="9144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l-GR" sz="25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</a:rPr>
              <a:t>Χρόνος προσπέλασης ως προς </a:t>
            </a:r>
            <a:r>
              <a:rPr kumimoji="0" lang="el-GR" sz="25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</a:rPr>
              <a:t>μέγεθος και συσχετιστικότητα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811276"/>
            <a:ext cx="6853281" cy="484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5888"/>
            <a:ext cx="8281987" cy="701675"/>
          </a:xfrm>
        </p:spPr>
        <p:txBody>
          <a:bodyPr/>
          <a:lstStyle/>
          <a:p>
            <a:r>
              <a:rPr lang="el-GR" dirty="0"/>
              <a:t>Μέγεθος </a:t>
            </a:r>
            <a:r>
              <a:rPr lang="en-US" dirty="0"/>
              <a:t>L1 </a:t>
            </a:r>
            <a:r>
              <a:rPr lang="el-GR" dirty="0"/>
              <a:t>και συσχετιστικότητα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5805264"/>
            <a:ext cx="892899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</a:rPr>
              <a:t>Ενέργεια ανά ανάγνωση ως προς μέγεθος και συσχετιστικότητα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94974"/>
            <a:ext cx="7056784" cy="501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Πρόβλεψη δρόμου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928992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Για τη βελτίωση του χρόνου ευστοχίας, πρόβλεψε τον δρόμο για να τεθεί νωρίς τιμή στον πολυπλέκτη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Μια εσφαλμένη πρόβλεψη δίνει μεγαλύτερο χρόνο ευστοχίας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Ακρίβεια πρόβλεψης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&gt; 90% </a:t>
            </a:r>
            <a:r>
              <a:rPr lang="el-GR" sz="2000" dirty="0"/>
              <a:t>για δύο δρόμων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&gt; 80% </a:t>
            </a:r>
            <a:r>
              <a:rPr lang="el-GR" sz="2000" dirty="0"/>
              <a:t>για τέσσερις δρόμους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Κρυφή μνήμη εντολών</a:t>
            </a:r>
            <a:r>
              <a:rPr lang="en-US" sz="2000" dirty="0"/>
              <a:t>:</a:t>
            </a:r>
            <a:r>
              <a:rPr lang="el-GR" sz="2000" dirty="0"/>
              <a:t> καλύτερη ακρίβεια από των δεδομένων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Πρωτοχρησιμοποιήθηκε στον </a:t>
            </a:r>
            <a:r>
              <a:rPr lang="en-US" sz="2400" dirty="0"/>
              <a:t>MIPS R10000 </a:t>
            </a:r>
            <a:r>
              <a:rPr lang="el-GR" sz="2400" dirty="0"/>
              <a:t>στα μέσα της δεκαετίας του 1990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Χρησιμοποιείται στον </a:t>
            </a:r>
            <a:r>
              <a:rPr lang="en-US" sz="2400" dirty="0"/>
              <a:t>ARM Cortex-A8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Επέκταση για πρόβλεψη και του μπλοκ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“</a:t>
            </a:r>
            <a:r>
              <a:rPr lang="el-GR" sz="2400" dirty="0"/>
              <a:t>Επιλογή δρόμου</a:t>
            </a:r>
            <a:r>
              <a:rPr lang="en-US" sz="2400" dirty="0"/>
              <a:t>” (“Way selection”)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Αυξάνει την ποινή της εσφαλμένης πρόβλεψης</a:t>
            </a: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Κρυφές μνήμες με διοχέτευση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411" y="980728"/>
            <a:ext cx="8497069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Χρησιμοποίησε διοχέτευση στην προσπέλαση της κρυφής μνήμης για αύξηση του εύρους ζώνης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Παραδείγματα</a:t>
            </a:r>
            <a:r>
              <a:rPr lang="en-US" sz="24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Pentium: 1 </a:t>
            </a:r>
            <a:r>
              <a:rPr lang="el-GR" sz="2000" dirty="0"/>
              <a:t>κύκλος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Pentium Pro – Pentium III: 2 </a:t>
            </a:r>
            <a:r>
              <a:rPr lang="el-GR" sz="2000" dirty="0"/>
              <a:t>κύκλοι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Pentium 4 – Core i7: 4 </a:t>
            </a:r>
            <a:r>
              <a:rPr lang="el-GR" sz="2000" dirty="0"/>
              <a:t>κύκλοι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800" dirty="0"/>
              <a:t>Αυξάνει την ποινή της εσφαλμένης πρόβλεψης διακλάδωσης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Καθιστά ευκολότερη την αύξηση της συσχετιστικότητας</a:t>
            </a:r>
            <a:endParaRPr lang="en-US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Ιεραρχία μνήμης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15" y="787616"/>
            <a:ext cx="5291633" cy="552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Κρυφές μνήμες πολλών σειρών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Οργάνωσε την κρυφή μνήμη ως ανεξάρτητες σειρές (</a:t>
            </a:r>
            <a:r>
              <a:rPr lang="en-US" sz="2800" dirty="0"/>
              <a:t>banks)</a:t>
            </a:r>
            <a:r>
              <a:rPr lang="el-GR" sz="2800" dirty="0"/>
              <a:t> για υποστήριξη ταυτόχρονης προσπέλασης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Ο </a:t>
            </a:r>
            <a:r>
              <a:rPr lang="en-US" sz="2400" dirty="0"/>
              <a:t>ARM Cortex-A8 </a:t>
            </a:r>
            <a:r>
              <a:rPr lang="el-GR" sz="2400" dirty="0"/>
              <a:t>υποστηρίζει </a:t>
            </a:r>
            <a:r>
              <a:rPr lang="en-US" sz="2400" dirty="0"/>
              <a:t>1-4 </a:t>
            </a:r>
            <a:r>
              <a:rPr lang="el-GR" sz="2400" dirty="0"/>
              <a:t>σειρές για </a:t>
            </a:r>
            <a:r>
              <a:rPr lang="en-US" sz="2400" dirty="0"/>
              <a:t>L2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Ο </a:t>
            </a:r>
            <a:r>
              <a:rPr lang="en-US" sz="2400" dirty="0"/>
              <a:t>Intel i7 </a:t>
            </a:r>
            <a:r>
              <a:rPr lang="el-GR" sz="2400" dirty="0"/>
              <a:t>υποστηρίζει </a:t>
            </a:r>
            <a:r>
              <a:rPr lang="en-US" sz="2400" dirty="0"/>
              <a:t>4 </a:t>
            </a:r>
            <a:r>
              <a:rPr lang="el-GR" sz="2400" dirty="0"/>
              <a:t>σειρές για </a:t>
            </a:r>
            <a:r>
              <a:rPr lang="en-US" sz="2400" dirty="0"/>
              <a:t>L1 </a:t>
            </a:r>
            <a:r>
              <a:rPr lang="el-GR" sz="2400" dirty="0"/>
              <a:t>και </a:t>
            </a:r>
            <a:r>
              <a:rPr lang="en-US" sz="2400" dirty="0"/>
              <a:t>8 </a:t>
            </a:r>
            <a:r>
              <a:rPr lang="el-GR" sz="2400" dirty="0"/>
              <a:t>σειρές για </a:t>
            </a:r>
            <a:r>
              <a:rPr lang="en-US" sz="2400" dirty="0"/>
              <a:t>L2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Πλέξη (</a:t>
            </a:r>
            <a:r>
              <a:rPr lang="en-US" sz="2800" dirty="0"/>
              <a:t>interleave)</a:t>
            </a:r>
            <a:r>
              <a:rPr lang="el-GR" sz="2800" dirty="0"/>
              <a:t> των σειρών με βάση τη διεύθυνση μπλοκ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5" y="4581128"/>
            <a:ext cx="8730743" cy="147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01258"/>
            <a:ext cx="5976664" cy="3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Μη ανασταλτικές κρυφές μνήμες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321" y="765498"/>
            <a:ext cx="8523151" cy="22314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Επίτρεψε τις ευστοχίες πριν να ολοκληρωθούν οι προηγούμενες αστοχίες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Ευστοχία στη διάρκεια αστοχίας (</a:t>
            </a:r>
            <a:r>
              <a:rPr lang="en-US" sz="2000" dirty="0"/>
              <a:t>“Hit under miss”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Ευστοχία στη διάρκεια πολλών αστοχιών (</a:t>
            </a:r>
            <a:r>
              <a:rPr lang="en-US" sz="2000" dirty="0"/>
              <a:t>“Hit under multiple miss”</a:t>
            </a:r>
            <a:r>
              <a:rPr lang="el-GR" sz="2000" dirty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400" dirty="0"/>
              <a:t>Η </a:t>
            </a:r>
            <a:r>
              <a:rPr lang="en-US" sz="2400" dirty="0"/>
              <a:t>L2 </a:t>
            </a:r>
            <a:r>
              <a:rPr lang="el-GR" sz="2400" dirty="0"/>
              <a:t>πρέπει να το υποστηρίζει αυτό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Γενικά, οι επεξεργαστές μπορούν να κρύβουν την ποινή της αστοχίας </a:t>
            </a:r>
            <a:r>
              <a:rPr lang="en-US" sz="2400" dirty="0"/>
              <a:t>L1</a:t>
            </a:r>
            <a:r>
              <a:rPr lang="el-GR" sz="2400" dirty="0"/>
              <a:t> αλλά όχι την ποινή της αστοχίας </a:t>
            </a:r>
            <a:r>
              <a:rPr lang="en-US" sz="2400" dirty="0"/>
              <a:t>L2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94343"/>
            <a:ext cx="8641655" cy="523220"/>
          </a:xfrm>
        </p:spPr>
        <p:txBody>
          <a:bodyPr/>
          <a:lstStyle/>
          <a:p>
            <a:r>
              <a:rPr lang="el-GR" sz="2800" dirty="0"/>
              <a:t>Κρίσιμη λέξη πρώτη, Πρώιμη επανεκκίνηση</a:t>
            </a:r>
            <a:endParaRPr lang="en-AU" sz="28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125538"/>
            <a:ext cx="8379134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Κρίσιμη λέξη πρώτη (</a:t>
            </a:r>
            <a:r>
              <a:rPr lang="en-US" sz="2800" dirty="0"/>
              <a:t>critical word first)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Αίτηση να έρθει από τη μνήμη η πρώτη λέξη που αστοχεί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Στείλε τη στον επεξεργαστή μόλις φτάσει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Πρώιμη επανεκκίνηση (</a:t>
            </a:r>
            <a:r>
              <a:rPr lang="en-US" sz="2800" dirty="0"/>
              <a:t>early restart)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Αιτήσεις λέξεων στην κανονική σειρά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Στείλε την λέξη που αστόχησε στον επεξεργαστή μόλις φτάσει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Η αποτελεσματικότητα αυτών των στρατηγικών εξαρτάται από το μέγεθος του μπλοκ και την πιθανότητα μιας άλλης προσπέλασης στο τμήμα του μπλοκ που δεν έχει προσκομιστεί ακόμη</a:t>
            </a:r>
            <a:endParaRPr lang="en-US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94343"/>
            <a:ext cx="8569647" cy="523220"/>
          </a:xfrm>
        </p:spPr>
        <p:txBody>
          <a:bodyPr/>
          <a:lstStyle/>
          <a:p>
            <a:r>
              <a:rPr lang="el-GR" sz="2800" dirty="0"/>
              <a:t>Συγχώνευση προσωρινής μνήμης εγγραφής</a:t>
            </a:r>
            <a:endParaRPr lang="en-AU" sz="28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92696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Κατά την αποθήκευση σε ένα μπλοκ που βρίσκεται ήδη σε αναμονή στην προσωρινή μνήμη εγγραφής (</a:t>
            </a:r>
            <a:r>
              <a:rPr lang="en-US" sz="2400" dirty="0"/>
              <a:t>write buffer)</a:t>
            </a:r>
            <a:r>
              <a:rPr lang="el-GR" sz="2400" dirty="0"/>
              <a:t>, ενημέρωσε και την προσωρινή μνήμη εγγραφής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Μειώνει τις καθυστερήσεις που οφείλονται σε μια γεμάτη προσωρινή μνήμη εγγραφής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Δεν εφαρμόζεται σε διευθύνσεις εισόδου/εξόδου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3573016"/>
            <a:ext cx="3307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3399"/>
                </a:solidFill>
                <a:latin typeface="+mn-lt"/>
              </a:rPr>
              <a:t>Χωρίς συγχώνευση προσωρινής μνήμης εγγραφής</a:t>
            </a:r>
            <a:endParaRPr lang="en-US" sz="2400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5013176"/>
            <a:ext cx="3091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3399"/>
                </a:solidFill>
                <a:latin typeface="+mn-lt"/>
              </a:rPr>
              <a:t>Με συγχώνευση προσωρινής μνήμης εγγραφής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46" y="3285944"/>
            <a:ext cx="3870506" cy="30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Βελτιστοποιήσεις μεταγλωττιστή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Εναλλαγή βρόχου (</a:t>
            </a:r>
            <a:r>
              <a:rPr lang="en-US" sz="2800" dirty="0"/>
              <a:t>loop interchange)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Εναλλαγή ένθετων βρόχων για να γίνει η προσπέλαση μνήμης σε ακολουθιακή σειρά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Διαίρεση σε μπλοκ (</a:t>
            </a:r>
            <a:r>
              <a:rPr lang="en-US" sz="2800" dirty="0"/>
              <a:t>blocking)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Αντί για προσπέλαση ολόκληρων σειρών ή στηλών, διαίρεση τους πίνακες σε μπλοκ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Απαιτεί περισσότερες προσπελάσεις μνήμης αλλά βελτιώνει την τοπικότητα των αναφορών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Διαίρεση σε μπλοκ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3533"/>
            <a:ext cx="4320480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 = i + 1)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(j = 0; j &lt; N; j = j + 1)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 =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(k = 0; k &lt; N; k = k + 1)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 = r + y[i][k]*z[k][j];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x[i][j] = r;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17125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278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Διαίρεση σε μπλοκ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6444133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(jj = 0; jj &lt; N; jj = jj + B)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(kk = 0; kk &lt; N; kk = kk + B)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 = 0; i &lt; N; i = i + 1)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 = jj; j &lt; min(jj + B,N); j = j + 1)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(k = kk; k &lt; min(kk + B,N); k = k + 1)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 = r + y[i][k]*z[k][j];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x[i][j] = x[i][j] + r;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645024"/>
            <a:ext cx="756061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949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Προ-προσκόμιση μέσω υλικού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Hardware prefetching</a:t>
            </a:r>
            <a:endParaRPr lang="el-GR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Προσκόμιση δύο μπλοκ σε περίπτωση αστοχίας </a:t>
            </a:r>
            <a:r>
              <a:rPr lang="en-US" sz="2800" dirty="0"/>
              <a:t>(</a:t>
            </a:r>
            <a:r>
              <a:rPr lang="el-GR" sz="2800" dirty="0"/>
              <a:t>μαζί το επόμενο στη σειρά μπλοκ)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847655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003399"/>
                </a:solidFill>
                <a:latin typeface="+mn-lt"/>
              </a:rPr>
              <a:t>Προ-προσκόμιση στον </a:t>
            </a:r>
            <a:r>
              <a:rPr lang="en-US" sz="2400" dirty="0">
                <a:solidFill>
                  <a:srgbClr val="003399"/>
                </a:solidFill>
                <a:latin typeface="+mn-lt"/>
              </a:rPr>
              <a:t>Pentium 4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6696744" cy="360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Προ-προσκόμιση μεταγλωττιστή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9514"/>
            <a:ext cx="8676460" cy="5111774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Εισαγωγή εντολών προ-προσκόμισης πριν να απαιτηθούν τα δεδομένα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Δεν προκαλεί σφάλμα (</a:t>
            </a:r>
            <a:r>
              <a:rPr lang="en-US" sz="2800" dirty="0"/>
              <a:t>non-faulting): </a:t>
            </a:r>
            <a:r>
              <a:rPr lang="el-GR" sz="2800" dirty="0"/>
              <a:t>η προ-προσκόμιση δεν προκαλεί εξαιρέσεις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Προ-προσκόμιση σε καταχωρητή </a:t>
            </a:r>
            <a:r>
              <a:rPr lang="en-US" sz="2800" dirty="0"/>
              <a:t>(register prefetch)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Φορτώνει δεδομένα σε καταχωρητή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Προ-προσκόμιση σε κρυφή μνήμη (</a:t>
            </a:r>
            <a:r>
              <a:rPr lang="en-US" sz="2800" dirty="0"/>
              <a:t>cache prefetch)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Φορτώνει δεδομένα στην κρυφή μνήμη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Συνδυάζεται με ξετύλιγμα βρόχου και διοχέτευση με λογισμικό (</a:t>
            </a:r>
            <a:r>
              <a:rPr lang="en-US" sz="2800" dirty="0"/>
              <a:t>software pipelining</a:t>
            </a:r>
            <a:r>
              <a:rPr lang="el-GR" sz="2800" dirty="0"/>
              <a:t>)</a:t>
            </a:r>
            <a:endParaRPr lang="en-US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17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94343"/>
            <a:ext cx="8569647" cy="523220"/>
          </a:xfrm>
        </p:spPr>
        <p:txBody>
          <a:bodyPr/>
          <a:lstStyle/>
          <a:p>
            <a:r>
              <a:rPr lang="el-GR" sz="2800" dirty="0"/>
              <a:t>Χρήση μνήμης </a:t>
            </a:r>
            <a:r>
              <a:rPr lang="en-US" sz="2800" dirty="0"/>
              <a:t>HBM </a:t>
            </a:r>
            <a:r>
              <a:rPr lang="el-GR" sz="2800" dirty="0"/>
              <a:t>για επέκταση της ιεραρχίας</a:t>
            </a:r>
            <a:endParaRPr lang="en-AU" sz="28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980728"/>
            <a:ext cx="8568952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High bandwidth memory (HBM) – </a:t>
            </a:r>
            <a:r>
              <a:rPr lang="el-GR" sz="2800" dirty="0"/>
              <a:t>μνήμη μεγάλου εύρους ζώνης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128 MiB </a:t>
            </a:r>
            <a:r>
              <a:rPr lang="el-GR" sz="2800" dirty="0"/>
              <a:t>έως</a:t>
            </a:r>
            <a:r>
              <a:rPr lang="en-US" sz="2800" dirty="0"/>
              <a:t> 1 GiB</a:t>
            </a:r>
          </a:p>
          <a:p>
            <a:pPr>
              <a:lnSpc>
                <a:spcPct val="90000"/>
              </a:lnSpc>
            </a:pPr>
            <a:r>
              <a:rPr lang="el-GR" sz="2800" dirty="0"/>
              <a:t>Τα μικρότερα μπλοκ απαιτούν σημαντικό χώρο για την αποθήκευση ετικετών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Τα μεγαλύτερα μπλοκ είναι πιθανόν μη αποδοτικά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l-GR" sz="2800" dirty="0"/>
              <a:t>Μια προσέγγιση </a:t>
            </a:r>
            <a:r>
              <a:rPr lang="en-US" sz="2800" dirty="0"/>
              <a:t>(L-H</a:t>
            </a:r>
            <a:r>
              <a:rPr lang="el-GR" sz="2800" dirty="0"/>
              <a:t> – </a:t>
            </a:r>
            <a:r>
              <a:rPr lang="en-US" sz="2800" dirty="0"/>
              <a:t>Loh-Hill):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Κάθε γραμμή της </a:t>
            </a:r>
            <a:r>
              <a:rPr lang="en-US" sz="2400" dirty="0"/>
              <a:t>SDRAM </a:t>
            </a:r>
            <a:r>
              <a:rPr lang="el-GR" sz="2400" dirty="0"/>
              <a:t>είναι ένας αριθμοδείκτης μπλοκ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Κάθε γραμμή περιέχει σύνολο ετικετών και 29 τμήματα δεδομένων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Συσχετιστική συνόλου </a:t>
            </a:r>
            <a:r>
              <a:rPr lang="en-US" sz="2400" dirty="0"/>
              <a:t>29</a:t>
            </a:r>
            <a:r>
              <a:rPr lang="el-GR" sz="2400" dirty="0"/>
              <a:t> δρόμων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Η ευστοχία απαιτεί προσπέλαση στήλης (</a:t>
            </a:r>
            <a:r>
              <a:rPr lang="en-US" sz="2400" dirty="0"/>
              <a:t>CAS</a:t>
            </a:r>
            <a:r>
              <a:rPr lang="el-GR" sz="2400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Χάσμα απόδοσης μνήμης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8" y="1484784"/>
            <a:ext cx="8600310" cy="405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136544"/>
            <a:ext cx="8569647" cy="954107"/>
          </a:xfrm>
        </p:spPr>
        <p:txBody>
          <a:bodyPr/>
          <a:lstStyle/>
          <a:p>
            <a:r>
              <a:rPr lang="el-GR" sz="2800" dirty="0"/>
              <a:t>Χρήση μνήμης </a:t>
            </a:r>
            <a:r>
              <a:rPr lang="en-US" sz="2800" dirty="0"/>
              <a:t>HBM </a:t>
            </a:r>
            <a:r>
              <a:rPr lang="el-GR" sz="2800" dirty="0"/>
              <a:t>για επέκταση της ιεραρχίας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Μια άλλη προσέγγιση</a:t>
            </a:r>
            <a:r>
              <a:rPr lang="en-US" sz="2800" dirty="0"/>
              <a:t> (</a:t>
            </a:r>
            <a:r>
              <a:rPr lang="el-GR" sz="2800" dirty="0"/>
              <a:t>κρυφή μνήμη κράμα – </a:t>
            </a:r>
            <a:r>
              <a:rPr lang="en-US" sz="2800" dirty="0"/>
              <a:t>alloy cache):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Τοποθετεί μαζί την ετικέτα και τα δεδομένα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Χρησιμοποιεί άμεση απεικόνιση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Και οι δύο μέθοδοι απαιτούν δύο προσπελάσεις της </a:t>
            </a:r>
            <a:r>
              <a:rPr lang="en-US" sz="2800" dirty="0"/>
              <a:t>DRAM </a:t>
            </a:r>
            <a:r>
              <a:rPr lang="el-GR" sz="2800" dirty="0"/>
              <a:t>για τις αστοχίες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Δύο λύσεις</a:t>
            </a:r>
            <a:r>
              <a:rPr lang="en-US" sz="2400" dirty="0"/>
              <a:t>: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Χρήση χάρτη για την παρακολούθηση των μπλοκ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Πρόβλεψη πιθανών αστοχιών</a:t>
            </a:r>
            <a:endParaRPr 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36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94343"/>
            <a:ext cx="8569647" cy="523220"/>
          </a:xfrm>
        </p:spPr>
        <p:txBody>
          <a:bodyPr/>
          <a:lstStyle/>
          <a:p>
            <a:r>
              <a:rPr lang="el-GR" sz="2800" dirty="0"/>
              <a:t>Χρήση μνήμης </a:t>
            </a:r>
            <a:r>
              <a:rPr lang="en-US" sz="2800" dirty="0"/>
              <a:t>HBM </a:t>
            </a:r>
            <a:r>
              <a:rPr lang="el-GR" sz="2800" dirty="0"/>
              <a:t>για επέκταση της ιεραρχίας</a:t>
            </a:r>
            <a:endParaRPr lang="en-AU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60960"/>
            <a:ext cx="7886393" cy="520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0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Σύνοψη (1)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45"/>
          <a:stretch/>
        </p:blipFill>
        <p:spPr bwMode="auto">
          <a:xfrm>
            <a:off x="434479" y="764704"/>
            <a:ext cx="7881937" cy="553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Σύνοψη (2)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57873" y="1426846"/>
            <a:ext cx="32029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Προηγμένες βελτιστοποιήσεις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41"/>
          <a:stretch/>
        </p:blipFill>
        <p:spPr bwMode="auto">
          <a:xfrm>
            <a:off x="395536" y="1457154"/>
            <a:ext cx="7881937" cy="351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656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l-GR" sz="3200" dirty="0"/>
              <a:t>Εικονική μνήμη και εικονικές μηχανές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720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Προστασία μέσω εικονικής μνήμης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Διατηρεί τις διεργασίες στον δικό τους χώρο μνήμης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Ρόλος της αρχιτεκτονικής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Παροχή τρόπου λειτουργίας χρήστη και τρόπου λειτουργίας επόπτη (</a:t>
            </a:r>
            <a:r>
              <a:rPr lang="en-US" sz="2400" dirty="0"/>
              <a:t>supervisor)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Προστασία συγκεκριμένων πτυχών της κατάστασης της </a:t>
            </a:r>
            <a:r>
              <a:rPr lang="en-US" sz="2400" dirty="0"/>
              <a:t>CPU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Παροχή μηχανισμών για μετάβαση μεταξύ τρόπου λειτουργίας χρήστη και επόπτη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Παροχή μηχανισμών για τον περιορισμό των προσπελάσεων μνήμης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Παροχή </a:t>
            </a:r>
            <a:r>
              <a:rPr lang="en-US" sz="2400" dirty="0"/>
              <a:t>TLB </a:t>
            </a:r>
            <a:r>
              <a:rPr lang="el-GR" sz="2400" dirty="0"/>
              <a:t>για μετάφραση διευθύνσεων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78796" y="1768492"/>
            <a:ext cx="39610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Εικονική μνήμη και εικονικές μηχανές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7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Εικονικές μηχανές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189" y="837506"/>
            <a:ext cx="7992243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Υποστήριξη απομόνωσης και ασφάλειας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Διαμοιρασμός ενός υπολογιστή μεταξύ πολλών μη σχετιζόμενων χρηστών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Έγιναν εφικτές λόγω της καθαρής ταχύτητας των επεξεργαστών, αφού η επιβάρυνση έγινε πιο αποδεκτή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Επιτρέπει την εμφάνιση προς τον χρήστη διαφορετικών αρχιτεκτονικών συνόλου εντολών και λειτουργικών συστημάτων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“</a:t>
            </a:r>
            <a:r>
              <a:rPr lang="el-GR" sz="2000" dirty="0"/>
              <a:t>Εικονικές μηχανές συστήματος</a:t>
            </a:r>
            <a:r>
              <a:rPr lang="en-US" sz="2000" dirty="0"/>
              <a:t>”</a:t>
            </a:r>
            <a:r>
              <a:rPr lang="el-GR" sz="2000" dirty="0"/>
              <a:t> (</a:t>
            </a:r>
            <a:r>
              <a:rPr lang="en-US" sz="2000" dirty="0"/>
              <a:t>System Virtual Machines – SVM)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Το λογισμικό των </a:t>
            </a:r>
            <a:r>
              <a:rPr lang="en-US" sz="2000" dirty="0"/>
              <a:t>SVM </a:t>
            </a:r>
            <a:r>
              <a:rPr lang="el-GR" sz="2000" dirty="0"/>
              <a:t>ονομάζεται «πρόγραμμα παρακολούθηση εικονικής μηχανής» (</a:t>
            </a:r>
            <a:r>
              <a:rPr lang="en-US" sz="2000" dirty="0"/>
              <a:t>“virtual machine monitor”</a:t>
            </a:r>
            <a:r>
              <a:rPr lang="el-GR" sz="2000" dirty="0"/>
              <a:t>) ή «υπερεπόπτης» (</a:t>
            </a:r>
            <a:r>
              <a:rPr lang="en-US" sz="2000" dirty="0"/>
              <a:t>“hypervisor”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Οι μεμονωμένες εικονικές μηχανές που εκτελούνται υπό το πρόγραμμα παρακολούθησης ονομάζονται «εικονικές μηχανές επισκέπτες» (</a:t>
            </a:r>
            <a:r>
              <a:rPr lang="en-US" sz="2000" dirty="0"/>
              <a:t>“guest VMs”</a:t>
            </a:r>
            <a:r>
              <a:rPr lang="el-GR" sz="2000" dirty="0"/>
              <a:t>)</a:t>
            </a:r>
            <a:endParaRPr 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78796" y="1768492"/>
            <a:ext cx="39610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Εικονική μνήμη και εικονικές μηχανές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1232"/>
            <a:ext cx="8569647" cy="646331"/>
          </a:xfrm>
        </p:spPr>
        <p:txBody>
          <a:bodyPr/>
          <a:lstStyle/>
          <a:p>
            <a:r>
              <a:rPr lang="el-GR" sz="3600" dirty="0"/>
              <a:t>Απαιτήσεις των προγραμμάτων </a:t>
            </a:r>
            <a:r>
              <a:rPr lang="en-US" sz="3600" dirty="0"/>
              <a:t>VMM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Το λογισμικό επισκέπτης πρέπει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Να συμπεριφέρεται σαν να εκτελείται σε εγγενές υλικό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Να μην μπορεί να αλλάζει την κατανομή των πόρων του πραγματικού συστήματος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dirty="0"/>
              <a:t>Οι </a:t>
            </a:r>
            <a:r>
              <a:rPr lang="en-US" dirty="0"/>
              <a:t>VMM </a:t>
            </a:r>
            <a:r>
              <a:rPr lang="el-GR" dirty="0"/>
              <a:t>πρέπει να μπορούν να εκτελούν μεταγωγή περιβάλλοντος (</a:t>
            </a:r>
            <a:r>
              <a:rPr lang="en-US" dirty="0"/>
              <a:t>context switch</a:t>
            </a:r>
            <a:r>
              <a:rPr lang="el-GR" dirty="0"/>
              <a:t>) μεταξύ επισκεπτών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Το υλικό πρέπει να επιτρέπει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Τρόπους λειτουργίας συστήματος και χρήστη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Προνομιούχο (</a:t>
            </a:r>
            <a:r>
              <a:rPr lang="en-US" sz="2400" dirty="0"/>
              <a:t>privileged</a:t>
            </a:r>
            <a:r>
              <a:rPr lang="el-GR" sz="2400" dirty="0"/>
              <a:t>) υποσύνολο εντολών για κατανομή των πόρων του συστήματος</a:t>
            </a:r>
            <a:endParaRPr lang="en-US" sz="1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78796" y="1768492"/>
            <a:ext cx="39610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Εικονική μνήμη και εικονικές μηχανές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3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74989"/>
            <a:ext cx="8569647" cy="892552"/>
          </a:xfrm>
        </p:spPr>
        <p:txBody>
          <a:bodyPr/>
          <a:lstStyle/>
          <a:p>
            <a:r>
              <a:rPr lang="el-GR" sz="2600" dirty="0"/>
              <a:t>Επίδραση των εικονικών μηχανών </a:t>
            </a:r>
            <a:br>
              <a:rPr lang="el-GR" sz="2600" dirty="0"/>
            </a:br>
            <a:r>
              <a:rPr lang="el-GR" sz="2600" dirty="0"/>
              <a:t>στην εικονική μνήμη</a:t>
            </a:r>
            <a:endParaRPr lang="en-AU" sz="2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8064896" cy="467972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Κάθε λειτουργικό σύστημα επισκέπτης διατηρεί το δικό του σύνολο πινάκων σελίδων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Το </a:t>
            </a:r>
            <a:r>
              <a:rPr lang="en-US" sz="2400" dirty="0"/>
              <a:t>VMM </a:t>
            </a:r>
            <a:r>
              <a:rPr lang="el-GR" sz="2400" dirty="0"/>
              <a:t>προσθέτει ένα επίπεδο μνήμης μεταξύ της φυσικής και της εικονικής μνήμης που ονομάζεται «πραγματική» μνήμη (</a:t>
            </a:r>
            <a:r>
              <a:rPr lang="en-US" sz="2400" dirty="0"/>
              <a:t>real memory)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Το </a:t>
            </a:r>
            <a:r>
              <a:rPr lang="en-US" sz="2400" dirty="0"/>
              <a:t>VMM</a:t>
            </a:r>
            <a:r>
              <a:rPr lang="el-GR" sz="2400" dirty="0"/>
              <a:t> διατηρεί έναν σκιώδη </a:t>
            </a:r>
            <a:r>
              <a:rPr lang="en-US" sz="2400" dirty="0"/>
              <a:t>(shadow)</a:t>
            </a:r>
            <a:r>
              <a:rPr lang="el-GR" sz="2400" dirty="0"/>
              <a:t> πίνακα σελίδων που απεικονίζει τις εικονικές διευθύνσεις επισκέπτη σε φυσικές διευθύνσεις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Απαιτείται το </a:t>
            </a:r>
            <a:r>
              <a:rPr lang="en-US" sz="2000" dirty="0"/>
              <a:t>VMM </a:t>
            </a:r>
            <a:r>
              <a:rPr lang="el-GR" sz="2000" dirty="0"/>
              <a:t>να ανιχνεύει τις αλλαγές του επισκέπτη στον δικό του πίνακα σελίδων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Συμβαίνει φυσιολογικά αν η προσπέλαση του δείκτη πίνακα σελίδων είναι μια προνομιούχος λειτουργία</a:t>
            </a:r>
            <a:endParaRPr lang="en-US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78796" y="1768492"/>
            <a:ext cx="39610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Εικονική μνήμη και εικονικές μηχανές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41655" cy="646331"/>
          </a:xfrm>
        </p:spPr>
        <p:txBody>
          <a:bodyPr/>
          <a:lstStyle/>
          <a:p>
            <a:r>
              <a:rPr lang="el-GR" sz="3600" dirty="0"/>
              <a:t>Επέκταση της </a:t>
            </a:r>
            <a:r>
              <a:rPr lang="en-US" sz="3600" dirty="0"/>
              <a:t>ISA</a:t>
            </a:r>
            <a:r>
              <a:rPr lang="el-GR" sz="3600" dirty="0"/>
              <a:t> για εικονικοποίηση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3530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Στόχοι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Αποφυγή εκκένωσης των </a:t>
            </a:r>
            <a:r>
              <a:rPr lang="en-US" sz="2400" dirty="0"/>
              <a:t>TLB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Χρήση ένθετων πινάκων σελίδων αντί για σκιώδεις πίνακες σελίδων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Άδεια στις συσκευές να χρησιμοποιούν την </a:t>
            </a:r>
            <a:r>
              <a:rPr lang="en-US" sz="2400" dirty="0"/>
              <a:t>DMA</a:t>
            </a:r>
            <a:r>
              <a:rPr lang="el-GR" sz="2400" dirty="0"/>
              <a:t> για την μετακίνηση δεδομένων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Άδεια στο λειτουργικό σύστημα επισκέπτη να χειρίζεται διακοπές συσκευών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Για ασφάλεια</a:t>
            </a:r>
            <a:r>
              <a:rPr lang="en-US" sz="2400" dirty="0"/>
              <a:t>:</a:t>
            </a:r>
            <a:r>
              <a:rPr lang="el-GR" sz="2400" dirty="0"/>
              <a:t> άδεια στα προγράμματα να διαχειρίζονται κρυπτογραφημένα μέρη κώδικα και δεδομένων</a:t>
            </a: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78796" y="1768492"/>
            <a:ext cx="39610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Εικονική μνήμη και εικονικές μηχανές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267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Πλάνες και παγίδες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Πρόβλεψη απόδοσης της κρυφής μνήμης για ένα πρόγραμμα από ένα άλλο</a:t>
            </a:r>
          </a:p>
          <a:p>
            <a:r>
              <a:rPr lang="el-GR" dirty="0"/>
              <a:t>Προσομοίωση αρκετών εντολών για λήψη ακριβών μετρήσεων απόδοσης της ιεραρχίας μνήμης</a:t>
            </a:r>
          </a:p>
          <a:p>
            <a:r>
              <a:rPr lang="el-GR" dirty="0"/>
              <a:t>Παράλειψη παροχής μεγάλου εύρους ζώνης μνήμης σε ένα σύστημα που βασίζεται σε κρυφή μνήμη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85937" y="874787"/>
            <a:ext cx="2146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Πλάνες και παγίδες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Σχεδίαση ιεραρχίας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928992" cy="53285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600" dirty="0"/>
              <a:t>Η σχεδίαση της ιεραρχίας μνήμης γίνεται πιο κρίσιμης σημασίας στους πρόσφατους πολυπύρηνους επεξεργαστές</a:t>
            </a:r>
            <a:r>
              <a:rPr lang="en-US" sz="2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200" dirty="0"/>
              <a:t>Το συνολικό μέγιστο εύρος ζώνης αυξάνεται με το πλήθος των πυρήνων</a:t>
            </a:r>
            <a:r>
              <a:rPr lang="en-US" sz="2200" dirty="0"/>
              <a:t>: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Ο </a:t>
            </a:r>
            <a:r>
              <a:rPr lang="en-US" sz="2000" dirty="0"/>
              <a:t>Intel Core i7 </a:t>
            </a:r>
            <a:r>
              <a:rPr lang="el-GR" sz="2000" dirty="0"/>
              <a:t>μπορεί να παράγει δύο αναφορές ανά πυρήνα ανά κύκλο ρολογιού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Με τέσσερις πυρήνες και ρολόι στα </a:t>
            </a:r>
            <a:r>
              <a:rPr lang="en-US" sz="2000" dirty="0"/>
              <a:t>3.2 GHz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25.6 </a:t>
            </a:r>
            <a:r>
              <a:rPr lang="el-GR" dirty="0"/>
              <a:t>δις αναφορές δεδομένων των </a:t>
            </a:r>
            <a:r>
              <a:rPr lang="en-US" dirty="0"/>
              <a:t>64-bit</a:t>
            </a:r>
            <a:r>
              <a:rPr lang="el-GR" dirty="0"/>
              <a:t> ανά </a:t>
            </a:r>
            <a:r>
              <a:rPr lang="en-US" dirty="0"/>
              <a:t>sec</a:t>
            </a:r>
            <a:r>
              <a:rPr lang="el-GR" dirty="0"/>
              <a:t> </a:t>
            </a:r>
            <a:r>
              <a:rPr lang="en-US" dirty="0"/>
              <a:t>+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12.8 </a:t>
            </a:r>
            <a:r>
              <a:rPr lang="el-GR" dirty="0"/>
              <a:t>δις αναφορές εντολών των </a:t>
            </a:r>
            <a:r>
              <a:rPr lang="en-US" dirty="0"/>
              <a:t>128-bit </a:t>
            </a:r>
            <a:r>
              <a:rPr lang="el-GR" dirty="0"/>
              <a:t>ανά </a:t>
            </a:r>
            <a:r>
              <a:rPr lang="en-US" dirty="0"/>
              <a:t>sec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l-GR" sz="2200" dirty="0"/>
              <a:t>Το εύρος ζώνης της </a:t>
            </a:r>
            <a:r>
              <a:rPr lang="en-US" sz="2200" dirty="0"/>
              <a:t>DRAM </a:t>
            </a:r>
            <a:r>
              <a:rPr lang="el-GR" sz="2200" dirty="0"/>
              <a:t>είναι μόνο </a:t>
            </a:r>
            <a:r>
              <a:rPr lang="en-US" sz="2200" dirty="0"/>
              <a:t>8% </a:t>
            </a:r>
            <a:r>
              <a:rPr lang="el-GR" sz="2200" dirty="0"/>
              <a:t>αυτού</a:t>
            </a:r>
            <a:r>
              <a:rPr lang="en-US" sz="2200" dirty="0"/>
              <a:t> (34.1 GB/s)</a:t>
            </a:r>
          </a:p>
          <a:p>
            <a:pPr lvl="2">
              <a:lnSpc>
                <a:spcPct val="90000"/>
              </a:lnSpc>
            </a:pPr>
            <a:r>
              <a:rPr lang="el-GR" sz="2200" dirty="0"/>
              <a:t>Απαιτεί</a:t>
            </a:r>
            <a:r>
              <a:rPr lang="en-US" sz="2200" dirty="0"/>
              <a:t>:</a:t>
            </a:r>
          </a:p>
          <a:p>
            <a:pPr lvl="3">
              <a:lnSpc>
                <a:spcPct val="90000"/>
              </a:lnSpc>
            </a:pPr>
            <a:r>
              <a:rPr lang="el-GR" dirty="0"/>
              <a:t>Κρυφές μνήμες με πολλαπλές θύρες (</a:t>
            </a:r>
            <a:r>
              <a:rPr lang="en-US" dirty="0"/>
              <a:t>multi-port) </a:t>
            </a:r>
            <a:r>
              <a:rPr lang="el-GR" dirty="0"/>
              <a:t>και διοχέτευση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l-GR" dirty="0"/>
              <a:t>Δύο επίπεδα κρυφής μνήμης ανά πυρήνα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l-GR" dirty="0"/>
              <a:t>Κοινόχρηστη κρυφή μνήμη τρίτου επιπέδου μέσα στο τσιπ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και ηλεκτρική ισχύς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Οι μικροεπεξεργαστές υψηλών επιδόσεων έχουν κρυφές μνήμες μέσα στο τσιπ με μέγεθος </a:t>
            </a:r>
            <a:r>
              <a:rPr lang="en-US" sz="2800" dirty="0"/>
              <a:t>&gt;10 MB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Η κρυφή μνήμη καταναλώνει μεγάλα ποσά επιφάνειας κυκλώματος και ηλεκτρικής ισχύος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 βασικά της ιεραρχίας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Όταν μια λέξη δεν βρίσκεται στην κρυφή μνήμη, συμβαίνει μια </a:t>
            </a:r>
            <a:r>
              <a:rPr lang="el-GR" sz="2800" i="1" dirty="0"/>
              <a:t>αστοχία</a:t>
            </a:r>
            <a:r>
              <a:rPr lang="el-GR" sz="2800" dirty="0"/>
              <a:t> (</a:t>
            </a:r>
            <a:r>
              <a:rPr lang="en-US" sz="2800" dirty="0"/>
              <a:t>miss):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Προσκόμιση της λέξης από χαμηλότερο επίπεδο της ιεραρχίας, που απαιτεί μια αναφορά με μεγαλύτερο λανθάνοντα χρόνο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Το χαμηλότερο επίπεδο μπορεί να είναι μία άλλη κρυφή μνήμη ή η κύρια μνήμη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Προσκομίζονται επίσης και οι άλλες λέξεις που περιέχονται μέσα στο </a:t>
            </a:r>
            <a:r>
              <a:rPr lang="el-GR" sz="2400" i="1" dirty="0"/>
              <a:t>μπλοκ</a:t>
            </a:r>
            <a:r>
              <a:rPr lang="el-GR" sz="2400" dirty="0"/>
              <a:t> (</a:t>
            </a:r>
            <a:r>
              <a:rPr lang="en-US" sz="2400" dirty="0"/>
              <a:t>block</a:t>
            </a:r>
            <a:r>
              <a:rPr lang="el-GR" sz="2400" dirty="0"/>
              <a:t>)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Εκμεταλλεύεται την χωρική τοπικότητα (</a:t>
            </a:r>
            <a:r>
              <a:rPr lang="en-US" sz="2000" dirty="0"/>
              <a:t>spatial locality</a:t>
            </a:r>
            <a:r>
              <a:rPr lang="el-GR" sz="2000" dirty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Τοποθέτηση του μπλοκ στην κρυφή μνήμη σε οποιαδήποτε θέση μέσα στο </a:t>
            </a:r>
            <a:r>
              <a:rPr lang="el-GR" sz="2400" i="1" dirty="0"/>
              <a:t>σύνολό </a:t>
            </a:r>
            <a:r>
              <a:rPr lang="el-GR" sz="2400" dirty="0"/>
              <a:t>της (</a:t>
            </a:r>
            <a:r>
              <a:rPr lang="en-US" sz="2400" dirty="0"/>
              <a:t>set)</a:t>
            </a:r>
            <a:r>
              <a:rPr lang="el-GR" sz="2400" dirty="0"/>
              <a:t>, που προσδιορίζεται από την διεύθυνση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διεύθυνση μπλοκ </a:t>
            </a:r>
            <a:r>
              <a:rPr lang="en-US" sz="2000" dirty="0"/>
              <a:t>MOD </a:t>
            </a:r>
            <a:r>
              <a:rPr lang="el-GR" sz="2000" dirty="0"/>
              <a:t>πλήθος συνόλων κρυφής μνήμης</a:t>
            </a:r>
            <a:endParaRPr 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 βασικά της ιεραρχίας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052736"/>
            <a:ext cx="8349086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l-GR" sz="2800" dirty="0"/>
              <a:t>σύνολα (</a:t>
            </a:r>
            <a:r>
              <a:rPr lang="en-US" sz="2800" dirty="0"/>
              <a:t>sets</a:t>
            </a:r>
            <a:r>
              <a:rPr lang="el-GR" sz="2800" dirty="0"/>
              <a:t>)</a:t>
            </a:r>
            <a:r>
              <a:rPr lang="en-US" sz="2800" dirty="0"/>
              <a:t> =&gt; </a:t>
            </a:r>
            <a:r>
              <a:rPr lang="el-GR" sz="2800" dirty="0"/>
              <a:t>συσχετιστική συνόλου </a:t>
            </a:r>
            <a:r>
              <a:rPr lang="en-US" sz="2800" i="1" dirty="0"/>
              <a:t>n</a:t>
            </a:r>
            <a:r>
              <a:rPr lang="en-US" sz="2800" dirty="0"/>
              <a:t>-</a:t>
            </a:r>
            <a:r>
              <a:rPr lang="el-GR" sz="2800" dirty="0"/>
              <a:t>δρόμων (</a:t>
            </a:r>
            <a:r>
              <a:rPr lang="en-US" sz="2800" i="1" dirty="0"/>
              <a:t>n-way set associative</a:t>
            </a:r>
            <a:r>
              <a:rPr lang="el-GR" sz="2800" dirty="0"/>
              <a:t>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i="1" dirty="0"/>
              <a:t>Κρυφή μνήμη άμεσης απεικόνισης (</a:t>
            </a:r>
            <a:r>
              <a:rPr lang="en-US" sz="2400" i="1" dirty="0"/>
              <a:t>direct-mapped cache) =&gt; </a:t>
            </a:r>
            <a:r>
              <a:rPr lang="el-GR" sz="2400" dirty="0"/>
              <a:t>ένα μπλοκ σε κάθε σύνολο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l-GR" sz="2400" i="1" dirty="0"/>
              <a:t>Πλήρως συσχετιστική (</a:t>
            </a:r>
            <a:r>
              <a:rPr lang="en-US" sz="2400" i="1" dirty="0"/>
              <a:t>fully associative) </a:t>
            </a:r>
            <a:r>
              <a:rPr lang="en-US" sz="2400" dirty="0"/>
              <a:t>=&gt; </a:t>
            </a:r>
            <a:r>
              <a:rPr lang="el-GR" sz="2400" dirty="0"/>
              <a:t>ένα σύνολο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Εγγραφή στην κρυφή μνήμη</a:t>
            </a:r>
            <a:r>
              <a:rPr lang="en-US" sz="2800" dirty="0"/>
              <a:t>: </a:t>
            </a:r>
            <a:r>
              <a:rPr lang="el-GR" sz="2800" dirty="0"/>
              <a:t>δύο στρατηγικές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i="1" dirty="0"/>
              <a:t>Ταυτόχρονη εγγραφή (</a:t>
            </a:r>
            <a:r>
              <a:rPr lang="en-US" sz="2400" i="1" dirty="0"/>
              <a:t>write-through)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Άμεση ενημέρωση των χαμηλότερων επιπέδων της ιεραρχίας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i="1" dirty="0"/>
              <a:t>Ετερόχρονη εγγραφή (</a:t>
            </a:r>
            <a:r>
              <a:rPr lang="en-US" sz="2400" i="1" dirty="0"/>
              <a:t>write-back)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Ενημέρωση των χαμηλότερων επιπέδων της ιεραρχίας μόνο όταν ένα ενημερωμένο (γραμμένο) μπλοκ αντικαθίσταται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Και οι δύο στρατηγικές χρησιμοποιούν μια </a:t>
            </a:r>
            <a:r>
              <a:rPr lang="el-GR" sz="2400" i="1" dirty="0"/>
              <a:t>προσωρινή μνήμη εγγραφής </a:t>
            </a:r>
            <a:r>
              <a:rPr lang="el-GR" sz="2400" dirty="0"/>
              <a:t>(</a:t>
            </a:r>
            <a:r>
              <a:rPr lang="en-US" sz="2400" i="1" dirty="0"/>
              <a:t>write buffer</a:t>
            </a:r>
            <a:r>
              <a:rPr lang="el-GR" sz="2400" dirty="0"/>
              <a:t>)</a:t>
            </a:r>
            <a:r>
              <a:rPr lang="en-US" sz="2400" i="1" dirty="0"/>
              <a:t> </a:t>
            </a:r>
            <a:r>
              <a:rPr lang="el-GR" sz="2400" dirty="0"/>
              <a:t>για να κάνουν τις εγγραφές ασύγχρονες</a:t>
            </a:r>
            <a:endParaRPr 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 βασικά της ιεραρχίας μνήμης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800" dirty="0"/>
              <a:t>Ρυθμός αστοχίας (</a:t>
            </a:r>
            <a:r>
              <a:rPr lang="en-US" sz="2800" dirty="0"/>
              <a:t>miss rate)</a:t>
            </a:r>
          </a:p>
          <a:p>
            <a:pPr lvl="1">
              <a:lnSpc>
                <a:spcPct val="90000"/>
              </a:lnSpc>
            </a:pPr>
            <a:r>
              <a:rPr lang="el-GR" sz="2400" dirty="0"/>
              <a:t>Κλάσμα των προσπελάσεων κρυφής μνήμης που έχουν αποτέλεσμα αστοχία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800" dirty="0"/>
              <a:t>Αιτίες αστοχίας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Υποχρεωτικές (</a:t>
            </a:r>
            <a:r>
              <a:rPr lang="en-US" sz="2400" dirty="0"/>
              <a:t>Compulsory)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Πρώτη αναφορά σε ένα μπλοκ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Χωρητικότητας (</a:t>
            </a:r>
            <a:r>
              <a:rPr lang="en-US" sz="2400" dirty="0"/>
              <a:t>Capacity</a:t>
            </a:r>
            <a:r>
              <a:rPr lang="el-GR" sz="2400" dirty="0"/>
              <a:t>)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l-GR" sz="2000" dirty="0"/>
              <a:t>Κάποια μπλοκ απορρίπτονται και αργότερα ανακτώνται πάλι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400" dirty="0"/>
              <a:t>Διένεξης (</a:t>
            </a:r>
            <a:r>
              <a:rPr lang="en-US" sz="2400" dirty="0"/>
              <a:t>Conflict)</a:t>
            </a:r>
          </a:p>
          <a:p>
            <a:pPr lvl="2">
              <a:lnSpc>
                <a:spcPct val="90000"/>
              </a:lnSpc>
            </a:pPr>
            <a:r>
              <a:rPr lang="el-GR" sz="2000" dirty="0"/>
              <a:t>Το πρόγραμμα κάνει επαναλαμβανόμενες αναφορές σε πολλές διευθύνσεις από διαφορετικά μπλοκ που απεικονίζονται στην ίδια θέση της κρυφής μνήμης</a:t>
            </a:r>
            <a:endParaRPr 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8358558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22889</TotalTime>
  <Words>3746</Words>
  <Application>Microsoft Office PowerPoint</Application>
  <PresentationFormat>On-screen Show (4:3)</PresentationFormat>
  <Paragraphs>564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Black</vt:lpstr>
      <vt:lpstr>Courier New</vt:lpstr>
      <vt:lpstr>Times New Roman</vt:lpstr>
      <vt:lpstr>Wingdings</vt:lpstr>
      <vt:lpstr>1_cod4e</vt:lpstr>
      <vt:lpstr>PowerPoint Presentation</vt:lpstr>
      <vt:lpstr>Εισαγωγή</vt:lpstr>
      <vt:lpstr>Ιεραρχία μνήμης</vt:lpstr>
      <vt:lpstr>Χάσμα απόδοσης μνήμης</vt:lpstr>
      <vt:lpstr>Σχεδίαση ιεραρχίας μνήμης</vt:lpstr>
      <vt:lpstr>Απόδοση και ηλεκτρική ισχύς</vt:lpstr>
      <vt:lpstr>Τα βασικά της ιεραρχίας μνήμης</vt:lpstr>
      <vt:lpstr>Τα βασικά της ιεραρχίας μνήμης</vt:lpstr>
      <vt:lpstr>Τα βασικά της ιεραρχίας μνήμης</vt:lpstr>
      <vt:lpstr>Τα βασικά της ιεραρχίας μνήμης</vt:lpstr>
      <vt:lpstr>Τα βασικά της ιεραρχίας μνήμης</vt:lpstr>
      <vt:lpstr>Τεχνολογία μνήμης και βελτιστοποιήσεις</vt:lpstr>
      <vt:lpstr>Τεχνολογία μνήμης</vt:lpstr>
      <vt:lpstr>Εσωτερική οργάνωση DRAM</vt:lpstr>
      <vt:lpstr>Τεχνολογία μνήμης</vt:lpstr>
      <vt:lpstr>Βελτιστοποιήσεις μνήμης</vt:lpstr>
      <vt:lpstr>Βελτιστοποιήσεις μνήμης</vt:lpstr>
      <vt:lpstr>Βελτιστοποιήσεις μνήμης</vt:lpstr>
      <vt:lpstr>Βελτιστοποιήσεις μνήμης</vt:lpstr>
      <vt:lpstr>Κατανάλωση ισχύος μνήμης</vt:lpstr>
      <vt:lpstr>Στοιβαγμένες/ενσωματωμένες DRAM</vt:lpstr>
      <vt:lpstr>Μνήμη Φλας</vt:lpstr>
      <vt:lpstr>Μνήμη Φλας NAND</vt:lpstr>
      <vt:lpstr>Φερεγγυότητα μνήμης</vt:lpstr>
      <vt:lpstr>Προηγμένες βελτιστοποιήσεις</vt:lpstr>
      <vt:lpstr>Μέγεθος L1 και συσχετιστικότητα</vt:lpstr>
      <vt:lpstr>Μέγεθος L1 και συσχετιστικότητα</vt:lpstr>
      <vt:lpstr>Πρόβλεψη δρόμου</vt:lpstr>
      <vt:lpstr>Κρυφές μνήμες με διοχέτευση</vt:lpstr>
      <vt:lpstr>Κρυφές μνήμες πολλών σειρών</vt:lpstr>
      <vt:lpstr>Μη ανασταλτικές κρυφές μνήμες</vt:lpstr>
      <vt:lpstr>Κρίσιμη λέξη πρώτη, Πρώιμη επανεκκίνηση</vt:lpstr>
      <vt:lpstr>Συγχώνευση προσωρινής μνήμης εγγραφής</vt:lpstr>
      <vt:lpstr>Βελτιστοποιήσεις μεταγλωττιστή</vt:lpstr>
      <vt:lpstr>Διαίρεση σε μπλοκ</vt:lpstr>
      <vt:lpstr>Διαίρεση σε μπλοκ</vt:lpstr>
      <vt:lpstr>Προ-προσκόμιση μέσω υλικού</vt:lpstr>
      <vt:lpstr>Προ-προσκόμιση μεταγλωττιστή</vt:lpstr>
      <vt:lpstr>Χρήση μνήμης HBM για επέκταση της ιεραρχίας</vt:lpstr>
      <vt:lpstr>Χρήση μνήμης HBM για επέκταση της ιεραρχίας</vt:lpstr>
      <vt:lpstr>Χρήση μνήμης HBM για επέκταση της ιεραρχίας</vt:lpstr>
      <vt:lpstr>Σύνοψη (1)</vt:lpstr>
      <vt:lpstr>Σύνοψη (2)</vt:lpstr>
      <vt:lpstr>Εικονική μνήμη και εικονικές μηχανές</vt:lpstr>
      <vt:lpstr>Εικονικές μηχανές</vt:lpstr>
      <vt:lpstr>Απαιτήσεις των προγραμμάτων VMM</vt:lpstr>
      <vt:lpstr>Επίδραση των εικονικών μηχανών  στην εικονική μνήμη</vt:lpstr>
      <vt:lpstr>Επέκταση της ISA για εικονικοποίηση</vt:lpstr>
      <vt:lpstr>Πλάνες και παγίδες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Panagiotis Arkoudeas</cp:lastModifiedBy>
  <cp:revision>279</cp:revision>
  <dcterms:created xsi:type="dcterms:W3CDTF">2008-07-27T22:34:41Z</dcterms:created>
  <dcterms:modified xsi:type="dcterms:W3CDTF">2021-12-07T06:11:52Z</dcterms:modified>
</cp:coreProperties>
</file>