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297" r:id="rId28"/>
    <p:sldId id="298" r:id="rId29"/>
    <p:sldId id="314" r:id="rId30"/>
    <p:sldId id="299" r:id="rId31"/>
    <p:sldId id="300" r:id="rId32"/>
    <p:sldId id="301" r:id="rId33"/>
    <p:sldId id="302" r:id="rId34"/>
    <p:sldId id="303" r:id="rId35"/>
    <p:sldId id="304" r:id="rId36"/>
    <p:sldId id="315" r:id="rId37"/>
    <p:sldId id="316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3" r:id="rId46"/>
    <p:sldId id="317" r:id="rId4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agiotis Arkoudeas" initials="PA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99"/>
    <a:srgbClr val="808080"/>
    <a:srgbClr val="5F5F5F"/>
    <a:srgbClr val="3399FF"/>
    <a:srgbClr val="000066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86" autoAdjust="0"/>
  </p:normalViewPr>
  <p:slideViewPr>
    <p:cSldViewPr>
      <p:cViewPr varScale="1">
        <p:scale>
          <a:sx n="108" d="100"/>
          <a:sy n="108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4348D271-38A6-4D7A-975F-011E3EA00824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93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46693AC5-E629-4F75-81C4-E80305774BA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2280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450FB8-A4D7-48B2-9CB3-5521EE1AECBC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04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56873E2-E758-47A5-BD1D-F57A3EF213F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948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F89E0-5641-4EBF-AE5D-3D7EFC77CCFD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25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59CE9D8-6107-45DA-9845-9B79CDBA575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820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463ECD-0836-4E0C-A283-51953A865579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4249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82D34EA-112E-4426-8654-71DD86CF6B4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2485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78DC073-189C-49AA-8BDC-77EE2612192D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3797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6ADE8A2-33C2-4F7C-B4E7-5615C21E92EB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8743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0F39B76-4B13-40D6-A84E-5D4FC0E400B3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2227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3079564-71B7-4D75-8E4A-FC64CAEC311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5200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E0C5B4-F19E-4C1A-BCFD-C8409342096D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151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F4836F-E334-4991-B3B9-BEC9C9173C9E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7806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1F7A81-0406-4C7C-AE0C-38F89B7C021B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03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87CCC3A-ADD5-45AA-A381-9C871AF203A7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239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DA8492D-561F-42FE-96E6-8CAD5075DD62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7543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FF8AC8-435A-4077-9E22-9AB1FC9AE6AE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358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297CC4-ACC3-4E46-AE29-30B72920501D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6245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A5F03A-DCFD-4046-9389-1D5DBD4B74A9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6112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8EB7188-B27A-4E4D-999D-182358EF1AD9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2582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FA46471-3114-4E0B-A895-482E518FD99B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2516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D25AAB-4024-4185-92F0-B0979A7AFBF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9985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D25AAB-4024-4185-92F0-B0979A7AFBF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35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3930F0-D434-4C2E-9088-C01E50F84299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1632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DEFD281-E0A6-4F8A-97D3-E281FD9FFE7C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9998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04E1AA4-5F9B-45BF-AEF2-984289476092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6741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0DE305C-46C2-43D2-A304-E04B3E8E75A4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364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999DE0-B237-4D7F-A34D-F1AE01D48DA2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0986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A862B7-7110-42E9-B601-86FB8974746A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1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97A36BF-B5A1-45AA-9284-C6E45B51EB0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080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A862B7-7110-42E9-B601-86FB8974746A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5566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A862B7-7110-42E9-B601-86FB8974746A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27308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94EF222-DDC4-4B4E-B052-006607246041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3169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F3C8C8-192C-415E-A17A-27234808909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552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E5D3C9-D828-4155-85A6-C412E4E31ADE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93725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66FE83A-E041-4C32-8791-EAB2D10A51EE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5521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2C7202-1BEA-46B7-AA99-D9D8E44EB597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9808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77A658F-25FF-4AFB-AF60-04454F2C3370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9897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7D776B9-53A3-4595-A8CC-9140EA90FAD4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34877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55014C0-73DB-4C73-94A2-45856EFE90F5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85944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1A5B9AD-0EE0-4FEF-B113-EE3A9631A42A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408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68EF3D-2D61-4DBE-8B46-02F4EBE0A942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073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D5D882-0267-43B1-8854-491873F8D89E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93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B47E5D-6EDF-4387-8E31-2214EEB67808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8616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FDF3E34-C03C-4081-96ED-F171E736DDEB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321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CDE714A-A9B0-4F7F-BA2F-168B22DAA24A}" type="datetime3">
              <a:rPr lang="en-US" smtClean="0"/>
              <a:t>7 December 2021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734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 dirty="0">
              <a:latin typeface="Arial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16" b="100000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55"/>
          <a:stretch/>
        </p:blipFill>
        <p:spPr bwMode="auto">
          <a:xfrm>
            <a:off x="88702" y="914400"/>
            <a:ext cx="450850" cy="3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55131" y="5589240"/>
            <a:ext cx="5257800" cy="574799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l-GR" sz="900" dirty="0">
                <a:solidFill>
                  <a:srgbClr val="000000"/>
                </a:solidFill>
                <a:effectLst/>
              </a:rPr>
              <a:t>Διαφάνειες διδασκαλίας του πρωτότυπου </a:t>
            </a:r>
            <a:br>
              <a:rPr lang="el-GR" sz="900" dirty="0">
                <a:solidFill>
                  <a:srgbClr val="000000"/>
                </a:solidFill>
                <a:effectLst/>
              </a:rPr>
            </a:br>
            <a:r>
              <a:rPr lang="el-GR" sz="900" dirty="0">
                <a:solidFill>
                  <a:srgbClr val="000000"/>
                </a:solidFill>
                <a:effectLst/>
              </a:rPr>
              <a:t>βιβλίου μεταφρασμένες στα Ελληνικά </a:t>
            </a:r>
            <a:br>
              <a:rPr lang="el-GR" sz="900" dirty="0">
                <a:solidFill>
                  <a:srgbClr val="000000"/>
                </a:solidFill>
                <a:effectLst/>
              </a:rPr>
            </a:br>
            <a:r>
              <a:rPr lang="el-GR" sz="900" dirty="0">
                <a:solidFill>
                  <a:srgbClr val="000000"/>
                </a:solidFill>
                <a:effectLst/>
              </a:rPr>
              <a:t>μετάφραση</a:t>
            </a:r>
            <a:r>
              <a:rPr lang="el-GR" sz="900" baseline="0" dirty="0">
                <a:solidFill>
                  <a:srgbClr val="000000"/>
                </a:solidFill>
                <a:effectLst/>
              </a:rPr>
              <a:t> και επιστημονική ε</a:t>
            </a:r>
            <a:r>
              <a:rPr lang="el-GR" sz="900" dirty="0">
                <a:solidFill>
                  <a:srgbClr val="000000"/>
                </a:solidFill>
                <a:effectLst/>
              </a:rPr>
              <a:t>πιμέλεια</a:t>
            </a:r>
            <a:r>
              <a:rPr lang="en-US" sz="900" dirty="0">
                <a:solidFill>
                  <a:srgbClr val="000000"/>
                </a:solidFill>
                <a:effectLst/>
              </a:rPr>
              <a:t>:</a:t>
            </a:r>
            <a:r>
              <a:rPr lang="el-GR" sz="900" dirty="0">
                <a:solidFill>
                  <a:srgbClr val="000000"/>
                </a:solidFill>
                <a:effectLst/>
              </a:rPr>
              <a:t> </a:t>
            </a:r>
            <a:br>
              <a:rPr lang="el-GR" sz="900" dirty="0">
                <a:solidFill>
                  <a:srgbClr val="000000"/>
                </a:solidFill>
                <a:effectLst/>
              </a:rPr>
            </a:br>
            <a:r>
              <a:rPr lang="el-GR" sz="900" dirty="0">
                <a:solidFill>
                  <a:srgbClr val="000000"/>
                </a:solidFill>
                <a:effectLst/>
              </a:rPr>
              <a:t>Δημήτρης Γκιζόπουλος, Πανεπιστήμιο Αθηνών</a:t>
            </a:r>
            <a:endParaRPr lang="en-AU" sz="9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96" y="817555"/>
            <a:ext cx="330200" cy="49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2093912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 dirty="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07504" y="6342654"/>
            <a:ext cx="1872208" cy="512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107504" y="6326188"/>
            <a:ext cx="1872208" cy="4897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13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53001"/>
            <a:ext cx="792162" cy="460375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 rotWithShape="1">
          <a:blip r:embed="rId16">
            <a:grayscl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316" b="100000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55"/>
          <a:stretch/>
        </p:blipFill>
        <p:spPr bwMode="auto">
          <a:xfrm>
            <a:off x="1024806" y="6417915"/>
            <a:ext cx="450850" cy="3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90" y="6354404"/>
            <a:ext cx="330200" cy="49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224151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000099"/>
                </a:solidFill>
                <a:latin typeface="Arial" charset="0"/>
              </a:rPr>
              <a:t>Κεφάλαιο </a:t>
            </a:r>
            <a:r>
              <a:rPr lang="en-AU" dirty="0">
                <a:solidFill>
                  <a:srgbClr val="000099"/>
                </a:solidFill>
                <a:latin typeface="Arial" charset="0"/>
              </a:rPr>
              <a:t>4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>
                <a:solidFill>
                  <a:srgbClr val="0066FF"/>
                </a:solidFill>
                <a:latin typeface="Arial" charset="0"/>
              </a:rPr>
              <a:t>Παραλληλία επιπέδου δεδομένων σε αρχιτεκτονικές διανυσματικές,</a:t>
            </a:r>
            <a:r>
              <a:rPr lang="en-AU" dirty="0">
                <a:solidFill>
                  <a:srgbClr val="0066FF"/>
                </a:solidFill>
                <a:latin typeface="Arial" charset="0"/>
              </a:rPr>
              <a:t> SIMD, </a:t>
            </a:r>
            <a:r>
              <a:rPr lang="el-GR" dirty="0">
                <a:solidFill>
                  <a:srgbClr val="0066FF"/>
                </a:solidFill>
                <a:latin typeface="Arial" charset="0"/>
              </a:rPr>
              <a:t>και </a:t>
            </a:r>
            <a:r>
              <a:rPr lang="en-US" dirty="0">
                <a:solidFill>
                  <a:srgbClr val="0066FF"/>
                </a:solidFill>
                <a:latin typeface="Arial" charset="0"/>
              </a:rPr>
              <a:t>GPU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808394" y="-100013"/>
            <a:ext cx="4463851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Times New Roman" pitchFamily="18" charset="0"/>
              </a:rPr>
              <a:t>Αρχιτεκτονική Υπολογιστών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l-GR" sz="2000" dirty="0">
                <a:solidFill>
                  <a:schemeClr val="bg1"/>
                </a:solidFill>
                <a:latin typeface="Arial" charset="0"/>
              </a:rPr>
              <a:t>Μια ποσοτική προσέγγιση</a:t>
            </a:r>
            <a:r>
              <a:rPr lang="en-US" sz="2000" dirty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l-GR" sz="2000" dirty="0">
                <a:solidFill>
                  <a:schemeClr val="bg1"/>
                </a:solidFill>
                <a:latin typeface="Arial" charset="0"/>
              </a:rPr>
              <a:t>6η έκδοση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16" b="100000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55"/>
          <a:stretch/>
        </p:blipFill>
        <p:spPr bwMode="auto">
          <a:xfrm>
            <a:off x="88702" y="914400"/>
            <a:ext cx="450850" cy="3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96" y="817555"/>
            <a:ext cx="330200" cy="49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2093912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40"/>
          <p:cNvSpPr txBox="1">
            <a:spLocks noChangeArrowheads="1"/>
          </p:cNvSpPr>
          <p:nvPr/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FF00"/>
                </a:solidFill>
                <a:latin typeface="+mn-lt"/>
              </a:rPr>
              <a:t>Copyright © 2019, Elsevier Inc. All rights Reserved</a:t>
            </a:r>
            <a:endParaRPr lang="el-GR" sz="1200" b="1" dirty="0">
              <a:solidFill>
                <a:srgbClr val="FFFF00"/>
              </a:solidFill>
              <a:latin typeface="+mn-lt"/>
            </a:endParaRPr>
          </a:p>
          <a:p>
            <a:pPr algn="ctr"/>
            <a:r>
              <a:rPr lang="en-US" sz="1200" b="1" dirty="0">
                <a:solidFill>
                  <a:srgbClr val="FFFF00"/>
                </a:solidFill>
                <a:latin typeface="+mn-lt"/>
              </a:rPr>
              <a:t>Copyright © 2021, </a:t>
            </a:r>
            <a:r>
              <a:rPr lang="el-GR" sz="1200" b="1" dirty="0">
                <a:solidFill>
                  <a:srgbClr val="FFFF00"/>
                </a:solidFill>
                <a:latin typeface="+mn-lt"/>
              </a:rPr>
              <a:t>Εκδόσεις Κλειδάριθμος</a:t>
            </a:r>
            <a:endParaRPr lang="en-AU" sz="1200" b="1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Προκλήσεις 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l-GR" sz="2000" dirty="0"/>
              <a:t>Χρόνος εκκίνησης (</a:t>
            </a:r>
            <a:r>
              <a:rPr lang="en-US" sz="2000" dirty="0"/>
              <a:t>start up time)</a:t>
            </a:r>
          </a:p>
          <a:p>
            <a:pPr lvl="1"/>
            <a:r>
              <a:rPr lang="el-GR" sz="1800" dirty="0"/>
              <a:t>Λανθάνων χρόνος της διανυσματικής λειτουργικής μονάδας</a:t>
            </a:r>
            <a:endParaRPr lang="en-US" sz="1800" dirty="0"/>
          </a:p>
          <a:p>
            <a:pPr lvl="1"/>
            <a:r>
              <a:rPr lang="el-GR" sz="1800" dirty="0"/>
              <a:t>Υποθέστε τα ίδια με τον </a:t>
            </a:r>
            <a:r>
              <a:rPr lang="en-US" sz="1800" dirty="0"/>
              <a:t>Cray-1</a:t>
            </a:r>
          </a:p>
          <a:p>
            <a:pPr lvl="2"/>
            <a:r>
              <a:rPr lang="el-GR" sz="1400" dirty="0"/>
              <a:t>Πρόσθεση κινητής υποδιαστολής </a:t>
            </a:r>
            <a:r>
              <a:rPr lang="en-US" sz="1400" dirty="0"/>
              <a:t>=&gt; 6 </a:t>
            </a:r>
            <a:r>
              <a:rPr lang="el-GR" sz="1400" dirty="0"/>
              <a:t>κύκλοι ρολογιού</a:t>
            </a:r>
            <a:endParaRPr lang="en-US" sz="1400" dirty="0"/>
          </a:p>
          <a:p>
            <a:pPr lvl="2"/>
            <a:r>
              <a:rPr lang="el-GR" sz="1400" dirty="0"/>
              <a:t>Πολλαπλασιασμός κινητής υποδιαστολής </a:t>
            </a:r>
            <a:r>
              <a:rPr lang="en-US" sz="1400" dirty="0"/>
              <a:t>=&gt; 7 </a:t>
            </a:r>
            <a:r>
              <a:rPr lang="el-GR" sz="1400" dirty="0"/>
              <a:t>κύκλοι ρολογιού</a:t>
            </a:r>
            <a:endParaRPr lang="en-US" sz="1400" dirty="0"/>
          </a:p>
          <a:p>
            <a:pPr lvl="2"/>
            <a:r>
              <a:rPr lang="el-GR" sz="1400" dirty="0"/>
              <a:t>Διαίρεση κινητής υποδιαστολής</a:t>
            </a:r>
            <a:r>
              <a:rPr lang="en-US" sz="1400" dirty="0"/>
              <a:t> =&gt; 20 </a:t>
            </a:r>
            <a:r>
              <a:rPr lang="el-GR" sz="1400" dirty="0"/>
              <a:t>κύκλοι ρολογιού</a:t>
            </a:r>
            <a:endParaRPr lang="en-US" sz="1400" dirty="0"/>
          </a:p>
          <a:p>
            <a:pPr lvl="2"/>
            <a:r>
              <a:rPr lang="el-GR" sz="1400" dirty="0"/>
              <a:t>Διανυσματική φόρτωση</a:t>
            </a:r>
            <a:r>
              <a:rPr lang="en-US" sz="1400" dirty="0"/>
              <a:t> =&gt; 12 </a:t>
            </a:r>
            <a:r>
              <a:rPr lang="el-GR" sz="1400" dirty="0"/>
              <a:t>κύκλοι ρολογιού</a:t>
            </a:r>
            <a:endParaRPr lang="en-US" sz="1400" dirty="0"/>
          </a:p>
          <a:p>
            <a:r>
              <a:rPr lang="el-GR" sz="2000" dirty="0"/>
              <a:t>Βελτιώσεις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&gt; 1 </a:t>
            </a:r>
            <a:r>
              <a:rPr lang="el-GR" sz="1800" dirty="0"/>
              <a:t>στοιχείο ανά κύκλο ρολογιού</a:t>
            </a:r>
            <a:endParaRPr lang="en-US" sz="1800" dirty="0"/>
          </a:p>
          <a:p>
            <a:pPr lvl="1"/>
            <a:r>
              <a:rPr lang="el-GR" sz="1800" dirty="0"/>
              <a:t>Διανύσματα με πλάτος όχι υποχρεωτικά 64 </a:t>
            </a:r>
            <a:r>
              <a:rPr lang="en-US" sz="1800" dirty="0"/>
              <a:t>bit</a:t>
            </a:r>
          </a:p>
          <a:p>
            <a:pPr lvl="1"/>
            <a:r>
              <a:rPr lang="el-GR" sz="1800" dirty="0"/>
              <a:t>Εντολές </a:t>
            </a:r>
            <a:r>
              <a:rPr lang="en-US" sz="1800" dirty="0"/>
              <a:t>IF</a:t>
            </a:r>
            <a:r>
              <a:rPr lang="el-GR" sz="1800" dirty="0"/>
              <a:t> σε διανυσματικό κώδικα</a:t>
            </a:r>
            <a:endParaRPr lang="en-US" sz="1800" dirty="0"/>
          </a:p>
          <a:p>
            <a:pPr lvl="1"/>
            <a:r>
              <a:rPr lang="el-GR" sz="1800" dirty="0"/>
              <a:t>Βελτιστοποιήσεις συστήματος μνήμης για υποστήριξη διανυσματικών επεξεργαστών</a:t>
            </a:r>
            <a:endParaRPr lang="en-US" sz="1800" dirty="0"/>
          </a:p>
          <a:p>
            <a:pPr lvl="1"/>
            <a:r>
              <a:rPr lang="el-GR" sz="1800" dirty="0"/>
              <a:t>Πίνακες πολλών διαστάσεων</a:t>
            </a:r>
            <a:endParaRPr lang="en-US" sz="1800" dirty="0"/>
          </a:p>
          <a:p>
            <a:pPr lvl="1"/>
            <a:r>
              <a:rPr lang="el-GR" sz="1800" dirty="0"/>
              <a:t>Αραιοί πίνακες (</a:t>
            </a:r>
            <a:r>
              <a:rPr lang="en-US" sz="1800" dirty="0"/>
              <a:t>sparse matrices)</a:t>
            </a:r>
          </a:p>
          <a:p>
            <a:pPr lvl="1"/>
            <a:r>
              <a:rPr lang="el-GR" sz="1800" dirty="0"/>
              <a:t>Προγραμματισμός ενός διανυσματικού υπολογιστή</a:t>
            </a:r>
            <a:endParaRPr lang="en-US" sz="18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376755" y="1371845"/>
            <a:ext cx="31677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Διανυσματικές αρχιτεκτονικές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00446"/>
            <a:ext cx="4536504" cy="376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Πολλαπλές λωρίδες (</a:t>
            </a:r>
            <a:r>
              <a:rPr lang="en-US" dirty="0"/>
              <a:t>lanes)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765522"/>
            <a:ext cx="8064251" cy="5111750"/>
          </a:xfrm>
        </p:spPr>
        <p:txBody>
          <a:bodyPr/>
          <a:lstStyle/>
          <a:p>
            <a:r>
              <a:rPr lang="el-GR" sz="2400" dirty="0"/>
              <a:t>Το στοιχείο </a:t>
            </a:r>
            <a:r>
              <a:rPr lang="en-US" sz="2400" i="1" dirty="0"/>
              <a:t>n </a:t>
            </a:r>
            <a:r>
              <a:rPr lang="el-GR" sz="2400" dirty="0"/>
              <a:t>του διανυσματικού καταχωρητή </a:t>
            </a:r>
            <a:r>
              <a:rPr lang="en-US" sz="2400" i="1" dirty="0"/>
              <a:t>A </a:t>
            </a:r>
            <a:r>
              <a:rPr lang="el-GR" sz="2400" dirty="0"/>
              <a:t>είναι «καλωδιωμένο» (</a:t>
            </a:r>
            <a:r>
              <a:rPr lang="en-US" sz="2400" dirty="0"/>
              <a:t>“hardwired”</a:t>
            </a:r>
            <a:r>
              <a:rPr lang="el-GR" sz="2400" dirty="0"/>
              <a:t>) με το στοιχείο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l-GR" sz="2400" dirty="0"/>
              <a:t>του διανυσματικού καταχωρητή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</a:p>
          <a:p>
            <a:pPr lvl="1"/>
            <a:r>
              <a:rPr lang="el-GR" sz="2000" dirty="0"/>
              <a:t>Επιτρέπει πολλές λωρίδες (</a:t>
            </a:r>
            <a:r>
              <a:rPr lang="en-US" sz="2000" dirty="0"/>
              <a:t>lanes)</a:t>
            </a:r>
            <a:r>
              <a:rPr lang="el-GR" sz="2000" dirty="0"/>
              <a:t> του υλικού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376755" y="1371845"/>
            <a:ext cx="31677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Διανυσματικές αρχιτεκτονικές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6" y="2383681"/>
            <a:ext cx="4234542" cy="392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l-GR" sz="3600" dirty="0"/>
              <a:t>Καταχωρητής μήκους διανύσματος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270875" cy="51117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Vector length register</a:t>
            </a:r>
            <a:endParaRPr lang="el-GR" sz="2400" dirty="0"/>
          </a:p>
          <a:p>
            <a:pPr marL="0" indent="0">
              <a:buNone/>
            </a:pPr>
            <a:r>
              <a:rPr lang="nn-NO" sz="2400" dirty="0"/>
              <a:t>for (i=0; i &lt;n; i=i+1) Y[i] = a * X[i] + Y[i];</a:t>
            </a:r>
            <a:endParaRPr lang="en-US" sz="2400" dirty="0"/>
          </a:p>
          <a:p>
            <a:pPr marL="400050" lvl="1" indent="0">
              <a:buNone/>
            </a:pPr>
            <a:r>
              <a:rPr lang="en-US" sz="1800" dirty="0"/>
              <a:t>	vsetdcfg 2 DP FP	# </a:t>
            </a:r>
            <a:r>
              <a:rPr lang="el-GR" sz="1800" dirty="0"/>
              <a:t>Ενεργοποίηση </a:t>
            </a:r>
            <a:r>
              <a:rPr lang="en-US" sz="1800" dirty="0"/>
              <a:t>2 </a:t>
            </a:r>
            <a:r>
              <a:rPr lang="el-GR" sz="1800" dirty="0"/>
              <a:t>διαν. καταχωρητών ΚΥ</a:t>
            </a:r>
            <a:r>
              <a:rPr lang="en-US" sz="1800" dirty="0"/>
              <a:t> </a:t>
            </a:r>
            <a:r>
              <a:rPr lang="el-GR" sz="1800" dirty="0"/>
              <a:t>των </a:t>
            </a:r>
            <a:r>
              <a:rPr lang="en-US" sz="1800" dirty="0"/>
              <a:t>64b </a:t>
            </a:r>
          </a:p>
          <a:p>
            <a:pPr marL="400050" lvl="1" indent="0">
              <a:buNone/>
            </a:pPr>
            <a:r>
              <a:rPr lang="en-US" sz="1800" dirty="0"/>
              <a:t>	fld f0,a		# </a:t>
            </a:r>
            <a:r>
              <a:rPr lang="el-GR" sz="1800" dirty="0"/>
              <a:t>Φόρτωση βαθμωτού </a:t>
            </a:r>
            <a:r>
              <a:rPr lang="en-US" sz="1800" dirty="0"/>
              <a:t>a</a:t>
            </a:r>
          </a:p>
          <a:p>
            <a:pPr marL="400050" lvl="1" indent="0">
              <a:buNone/>
            </a:pPr>
            <a:r>
              <a:rPr lang="en-US" sz="1800" dirty="0"/>
              <a:t>loop:	setvl t0,a0	# vl = t0 = min(mvl,n)</a:t>
            </a:r>
          </a:p>
          <a:p>
            <a:pPr marL="400050" lvl="1" indent="0">
              <a:buNone/>
            </a:pPr>
            <a:r>
              <a:rPr lang="en-US" sz="1800" dirty="0"/>
              <a:t>	vld v0,x5		# </a:t>
            </a:r>
            <a:r>
              <a:rPr lang="el-GR" sz="1800" dirty="0"/>
              <a:t>Φόρτωση διανύσματος</a:t>
            </a:r>
            <a:r>
              <a:rPr lang="en-US" sz="1800" dirty="0"/>
              <a:t> X</a:t>
            </a:r>
          </a:p>
          <a:p>
            <a:pPr marL="400050" lvl="1" indent="0">
              <a:buNone/>
            </a:pPr>
            <a:r>
              <a:rPr lang="en-US" sz="1800" dirty="0"/>
              <a:t>	slli t1,t0,3	# t1 = vl * 8 (</a:t>
            </a:r>
            <a:r>
              <a:rPr lang="el-GR" sz="1800" dirty="0"/>
              <a:t>σε</a:t>
            </a:r>
            <a:r>
              <a:rPr lang="en-US" sz="1800" dirty="0"/>
              <a:t> byte)</a:t>
            </a:r>
          </a:p>
          <a:p>
            <a:pPr marL="400050" lvl="1" indent="0">
              <a:buNone/>
            </a:pPr>
            <a:r>
              <a:rPr lang="en-US" sz="1800" dirty="0"/>
              <a:t>	add x5,x5,t1	# </a:t>
            </a:r>
            <a:r>
              <a:rPr lang="el-GR" sz="1800" dirty="0"/>
              <a:t>Αύξηση δείκτη του </a:t>
            </a:r>
            <a:r>
              <a:rPr lang="en-US" sz="1800" dirty="0"/>
              <a:t>X </a:t>
            </a:r>
            <a:r>
              <a:rPr lang="el-GR" sz="1800" dirty="0"/>
              <a:t>κατά</a:t>
            </a:r>
            <a:r>
              <a:rPr lang="en-US" sz="1800" dirty="0"/>
              <a:t> vl*8</a:t>
            </a:r>
          </a:p>
          <a:p>
            <a:pPr marL="400050" lvl="1" indent="0">
              <a:buNone/>
            </a:pPr>
            <a:r>
              <a:rPr lang="en-US" sz="1800" dirty="0"/>
              <a:t>	vmul v0,v0,f0	# </a:t>
            </a:r>
            <a:r>
              <a:rPr lang="el-GR" sz="1800" dirty="0"/>
              <a:t>Πολλαπλασιασμός διανύσματος-βαθμωτού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	vld v1,x6		# </a:t>
            </a:r>
            <a:r>
              <a:rPr lang="el-GR" sz="1800" dirty="0"/>
              <a:t>Φόρτωση διανύσματος</a:t>
            </a:r>
            <a:r>
              <a:rPr lang="en-US" sz="1800" dirty="0"/>
              <a:t> Y</a:t>
            </a:r>
          </a:p>
          <a:p>
            <a:pPr marL="400050" lvl="1" indent="0">
              <a:buNone/>
            </a:pPr>
            <a:r>
              <a:rPr lang="en-US" sz="1800" dirty="0"/>
              <a:t>	vadd v1,v0,v1	# </a:t>
            </a:r>
            <a:r>
              <a:rPr lang="el-GR" sz="1800" dirty="0"/>
              <a:t>Πρόσθεση διανύσματος-διανύσματος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	sub a0,a0,t0	# n -= vl (t0)</a:t>
            </a:r>
          </a:p>
          <a:p>
            <a:pPr marL="400050" lvl="1" indent="0">
              <a:buNone/>
            </a:pPr>
            <a:r>
              <a:rPr lang="en-US" sz="1800" dirty="0"/>
              <a:t>	vst v1,x6		# </a:t>
            </a:r>
            <a:r>
              <a:rPr lang="el-GR" sz="1800" dirty="0"/>
              <a:t>Αποθήκευση αθροίσματος στον </a:t>
            </a:r>
            <a:r>
              <a:rPr lang="en-US" sz="1800" dirty="0"/>
              <a:t>Y</a:t>
            </a:r>
          </a:p>
          <a:p>
            <a:pPr marL="400050" lvl="1" indent="0">
              <a:buNone/>
            </a:pPr>
            <a:r>
              <a:rPr lang="en-US" sz="1800" dirty="0"/>
              <a:t>	add x6,x6,t1	# </a:t>
            </a:r>
            <a:r>
              <a:rPr lang="el-GR" sz="1800" dirty="0"/>
              <a:t>Αύξηση δείκτη του</a:t>
            </a:r>
            <a:r>
              <a:rPr lang="en-US" sz="1800" dirty="0"/>
              <a:t> Y </a:t>
            </a:r>
            <a:r>
              <a:rPr lang="el-GR" sz="1800" dirty="0"/>
              <a:t>κατά</a:t>
            </a:r>
            <a:r>
              <a:rPr lang="en-US" sz="1800" dirty="0"/>
              <a:t> vl*8</a:t>
            </a:r>
          </a:p>
          <a:p>
            <a:pPr marL="400050" lvl="1" indent="0">
              <a:buNone/>
            </a:pPr>
            <a:r>
              <a:rPr lang="en-US" sz="1800" dirty="0"/>
              <a:t>	bnez a0,loop	# </a:t>
            </a:r>
            <a:r>
              <a:rPr lang="el-GR" sz="1800" dirty="0"/>
              <a:t>Επανάληψη</a:t>
            </a:r>
            <a:r>
              <a:rPr lang="en-US" sz="1800" dirty="0"/>
              <a:t> </a:t>
            </a:r>
            <a:r>
              <a:rPr lang="el-GR" sz="1800" dirty="0"/>
              <a:t>εάν</a:t>
            </a:r>
            <a:r>
              <a:rPr lang="en-US" sz="1800" dirty="0"/>
              <a:t> n != 0</a:t>
            </a:r>
          </a:p>
          <a:p>
            <a:pPr marL="400050" lvl="1" indent="0">
              <a:buNone/>
            </a:pPr>
            <a:r>
              <a:rPr lang="en-US" sz="1800" dirty="0"/>
              <a:t>	vdisable		# </a:t>
            </a:r>
            <a:r>
              <a:rPr lang="el-GR" sz="1800" dirty="0"/>
              <a:t>Απενεργοποίηση διανυσματικών καταχωρητών</a:t>
            </a:r>
            <a:endParaRPr lang="en-US" sz="20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76755" y="1371845"/>
            <a:ext cx="31677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Διανυσματικές αρχιτεκτονικές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l-GR" sz="3600" dirty="0"/>
              <a:t>Καταχωρητές μάσκας διανύσματος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765522"/>
            <a:ext cx="8270875" cy="5111750"/>
          </a:xfrm>
        </p:spPr>
        <p:txBody>
          <a:bodyPr/>
          <a:lstStyle/>
          <a:p>
            <a:r>
              <a:rPr lang="en-US" sz="2400" dirty="0"/>
              <a:t>Vector mask registers</a:t>
            </a:r>
          </a:p>
          <a:p>
            <a:r>
              <a:rPr lang="el-GR" sz="2400" dirty="0"/>
              <a:t>Θεωρήστε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nn-NO" sz="2400" dirty="0"/>
              <a:t>	for (i = 0; i &lt; 64; i=i+1)</a:t>
            </a:r>
          </a:p>
          <a:p>
            <a:pPr>
              <a:buNone/>
            </a:pPr>
            <a:r>
              <a:rPr lang="en-US" sz="2400" dirty="0"/>
              <a:t>		if (X[i] != 0)</a:t>
            </a:r>
          </a:p>
          <a:p>
            <a:pPr>
              <a:buNone/>
            </a:pPr>
            <a:r>
              <a:rPr lang="en-US" sz="2400" dirty="0"/>
              <a:t>			X[i] = X[i] – Y[i];</a:t>
            </a:r>
          </a:p>
          <a:p>
            <a:r>
              <a:rPr lang="el-GR" sz="2400" dirty="0"/>
              <a:t>Χρήση καταχωρητή κατηγορήματος (</a:t>
            </a:r>
            <a:r>
              <a:rPr lang="en-US" sz="2400" dirty="0"/>
              <a:t>predicate register) </a:t>
            </a:r>
            <a:r>
              <a:rPr lang="el-GR" sz="2400" dirty="0"/>
              <a:t>για «απενεργοποίηση» στοιχείων</a:t>
            </a:r>
            <a:r>
              <a:rPr lang="en-US" sz="2400" dirty="0"/>
              <a:t>:</a:t>
            </a:r>
          </a:p>
          <a:p>
            <a:pPr lvl="1">
              <a:buNone/>
            </a:pPr>
            <a:r>
              <a:rPr lang="en-US" sz="1400" dirty="0"/>
              <a:t>vsetdcfg	2*FP64	# </a:t>
            </a:r>
            <a:r>
              <a:rPr lang="el-GR" sz="1400" dirty="0"/>
              <a:t>Ενεργοποίηση 2 διαν. καταχωρητών ΚΥ των 64b</a:t>
            </a:r>
          </a:p>
          <a:p>
            <a:pPr lvl="1">
              <a:buNone/>
            </a:pPr>
            <a:r>
              <a:rPr lang="en-US" sz="1400" dirty="0"/>
              <a:t>vsetpcfgi	1	# </a:t>
            </a:r>
            <a:r>
              <a:rPr lang="el-GR" sz="1400" dirty="0"/>
              <a:t>Ενεργοποίηση 1 καταχωρητή κατηγορήματος</a:t>
            </a:r>
            <a:endParaRPr lang="en-US" sz="1400" dirty="0"/>
          </a:p>
          <a:p>
            <a:pPr lvl="1">
              <a:buNone/>
            </a:pPr>
            <a:r>
              <a:rPr lang="en-US" sz="1400" dirty="0"/>
              <a:t>vld			v0,x5	# </a:t>
            </a:r>
            <a:r>
              <a:rPr lang="el-GR" sz="1400" dirty="0"/>
              <a:t>Φόρτωση διανύσματος</a:t>
            </a:r>
            <a:r>
              <a:rPr lang="en-US" sz="1400" dirty="0"/>
              <a:t> X </a:t>
            </a:r>
            <a:r>
              <a:rPr lang="el-GR" sz="1400" dirty="0"/>
              <a:t>στον</a:t>
            </a:r>
            <a:r>
              <a:rPr lang="en-US" sz="1400" dirty="0"/>
              <a:t> v0</a:t>
            </a:r>
          </a:p>
          <a:p>
            <a:pPr lvl="1">
              <a:buNone/>
            </a:pPr>
            <a:r>
              <a:rPr lang="en-US" sz="1400" dirty="0"/>
              <a:t>vld			v1,x6	# </a:t>
            </a:r>
            <a:r>
              <a:rPr lang="el-GR" sz="1400" dirty="0"/>
              <a:t>Φόρτωση διανύσματος</a:t>
            </a:r>
            <a:r>
              <a:rPr lang="en-US" sz="1400" dirty="0"/>
              <a:t> Y </a:t>
            </a:r>
            <a:r>
              <a:rPr lang="el-GR" sz="1400" dirty="0"/>
              <a:t>στον </a:t>
            </a:r>
            <a:r>
              <a:rPr lang="en-US" sz="1400" dirty="0"/>
              <a:t>v1</a:t>
            </a:r>
          </a:p>
          <a:p>
            <a:pPr lvl="1">
              <a:buNone/>
            </a:pPr>
            <a:r>
              <a:rPr lang="en-US" sz="1400" dirty="0"/>
              <a:t>fmv.d.x	f0,x0	# </a:t>
            </a:r>
            <a:r>
              <a:rPr lang="el-GR" sz="1400" dirty="0"/>
              <a:t>Τοποθέτηση</a:t>
            </a:r>
            <a:r>
              <a:rPr lang="en-US" sz="1400" dirty="0"/>
              <a:t> (</a:t>
            </a:r>
            <a:r>
              <a:rPr lang="el-GR" sz="1400" dirty="0"/>
              <a:t>ΚΥ</a:t>
            </a:r>
            <a:r>
              <a:rPr lang="en-US" sz="1400" dirty="0"/>
              <a:t>) </a:t>
            </a:r>
            <a:r>
              <a:rPr lang="el-GR" sz="1400" dirty="0"/>
              <a:t>μηδέν</a:t>
            </a:r>
            <a:r>
              <a:rPr lang="en-US" sz="1400" dirty="0"/>
              <a:t> </a:t>
            </a:r>
            <a:r>
              <a:rPr lang="el-GR" sz="1400" dirty="0"/>
              <a:t>στον</a:t>
            </a:r>
            <a:r>
              <a:rPr lang="en-US" sz="1400" dirty="0"/>
              <a:t> f0</a:t>
            </a:r>
          </a:p>
          <a:p>
            <a:pPr lvl="1">
              <a:buNone/>
            </a:pPr>
            <a:r>
              <a:rPr lang="en-US" sz="1400" dirty="0"/>
              <a:t>vpne		p0,v0,f0	# </a:t>
            </a:r>
            <a:r>
              <a:rPr lang="el-GR" sz="1400" dirty="0"/>
              <a:t>Τοποθέτηση 1 στον </a:t>
            </a:r>
            <a:r>
              <a:rPr lang="en-US" sz="1400" dirty="0"/>
              <a:t>p0(i) </a:t>
            </a:r>
            <a:r>
              <a:rPr lang="el-GR" sz="1400" dirty="0"/>
              <a:t>αν</a:t>
            </a:r>
            <a:r>
              <a:rPr lang="en-US" sz="1400" dirty="0"/>
              <a:t> v0(i)!=f0</a:t>
            </a:r>
          </a:p>
          <a:p>
            <a:pPr lvl="1">
              <a:buNone/>
            </a:pPr>
            <a:r>
              <a:rPr lang="en-US" sz="1400" dirty="0"/>
              <a:t>vsub		v0,v0,v1	# </a:t>
            </a:r>
            <a:r>
              <a:rPr lang="el-GR" sz="1400" dirty="0"/>
              <a:t>Αφαίρεση με χρήση της διανυσματικής μάσκας</a:t>
            </a:r>
            <a:endParaRPr lang="en-US" sz="1400" dirty="0"/>
          </a:p>
          <a:p>
            <a:pPr lvl="1">
              <a:buNone/>
            </a:pPr>
            <a:r>
              <a:rPr lang="en-US" sz="1400" dirty="0"/>
              <a:t>vst			v0,x5	# </a:t>
            </a:r>
            <a:r>
              <a:rPr lang="el-GR" sz="1400" dirty="0"/>
              <a:t>Αποθήκευση του αποτελέσματος στον </a:t>
            </a:r>
            <a:r>
              <a:rPr lang="en-US" sz="1400" dirty="0"/>
              <a:t>X</a:t>
            </a:r>
          </a:p>
          <a:p>
            <a:pPr lvl="1">
              <a:buNone/>
            </a:pPr>
            <a:r>
              <a:rPr lang="en-US" sz="1400" dirty="0"/>
              <a:t>vdisable		# </a:t>
            </a:r>
            <a:r>
              <a:rPr lang="el-GR" sz="1400" dirty="0"/>
              <a:t>Απενεργοποίηση διανυσματικών καταχωρητών</a:t>
            </a:r>
            <a:endParaRPr lang="en-US" sz="1400" dirty="0"/>
          </a:p>
          <a:p>
            <a:pPr lvl="1">
              <a:buNone/>
            </a:pPr>
            <a:r>
              <a:rPr lang="en-US" sz="1400" dirty="0"/>
              <a:t>vpdisable		# </a:t>
            </a:r>
            <a:r>
              <a:rPr lang="el-GR" sz="1400" dirty="0"/>
              <a:t>Απενεργοποίηση καταχωρητών κατηγορήματος</a:t>
            </a:r>
            <a:endParaRPr 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376755" y="1371845"/>
            <a:ext cx="31677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Διανυσματικές αρχιτεκτονικές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Σειρές μνήμης (</a:t>
            </a:r>
            <a:r>
              <a:rPr lang="en-US" dirty="0"/>
              <a:t>Memory Banks</a:t>
            </a:r>
            <a:r>
              <a:rPr lang="el-GR" dirty="0"/>
              <a:t>)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764704"/>
            <a:ext cx="9108504" cy="5111750"/>
          </a:xfrm>
          <a:noFill/>
        </p:spPr>
        <p:txBody>
          <a:bodyPr/>
          <a:lstStyle/>
          <a:p>
            <a:r>
              <a:rPr lang="el-GR" sz="2400" dirty="0"/>
              <a:t>Το σύστημα μνήμης πρέπει να σχεδιαστεί για να υποστηρίζει μεγάλο εύρος ζώνης για διανυσματικές φορτώσεις/ αποθηκεύσεις</a:t>
            </a:r>
            <a:endParaRPr lang="en-US" sz="2400" dirty="0"/>
          </a:p>
          <a:p>
            <a:r>
              <a:rPr lang="el-GR" sz="2400" dirty="0"/>
              <a:t>Διαμοιρασμός των προσπελάσεων σε πολλές σειρές (</a:t>
            </a:r>
            <a:r>
              <a:rPr lang="en-US" sz="2400" dirty="0"/>
              <a:t>banks)</a:t>
            </a:r>
          </a:p>
          <a:p>
            <a:pPr lvl="1"/>
            <a:r>
              <a:rPr lang="el-GR" sz="2000" dirty="0"/>
              <a:t>Ανεξάρτητη προσπέλαση διευθύνσεων σειρών ελέγχου (</a:t>
            </a:r>
            <a:r>
              <a:rPr lang="en-US" sz="2000" dirty="0"/>
              <a:t>control banks)</a:t>
            </a:r>
          </a:p>
          <a:p>
            <a:pPr lvl="1"/>
            <a:r>
              <a:rPr lang="el-GR" sz="2000" dirty="0"/>
              <a:t>Φόρτωση ή αποθήκευση μη ακολουθιακών λέξεων (απαιτείται ανεξάρτητη διευθυνσιοδότηση σειρών)</a:t>
            </a:r>
            <a:endParaRPr lang="en-US" sz="2000" dirty="0"/>
          </a:p>
          <a:p>
            <a:pPr lvl="1"/>
            <a:r>
              <a:rPr lang="el-GR" sz="2000" dirty="0"/>
              <a:t>Υποστήριξη κοινής χρήσης της ίδιας μνήμης από πολλούς διανυσματικούς επεξεργαστές</a:t>
            </a:r>
            <a:endParaRPr lang="en-US" sz="2000" dirty="0"/>
          </a:p>
          <a:p>
            <a:r>
              <a:rPr lang="el-GR" sz="2400" dirty="0"/>
              <a:t>Παράδειγμα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32 </a:t>
            </a:r>
            <a:r>
              <a:rPr lang="el-GR" sz="2000" dirty="0"/>
              <a:t>επεξεργαστές</a:t>
            </a:r>
            <a:r>
              <a:rPr lang="en-US" sz="2000" dirty="0"/>
              <a:t>, </a:t>
            </a:r>
            <a:r>
              <a:rPr lang="el-GR" sz="2000" dirty="0"/>
              <a:t>καθένας δημιουργεί </a:t>
            </a:r>
            <a:r>
              <a:rPr lang="en-US" sz="2000" dirty="0"/>
              <a:t>4 </a:t>
            </a:r>
            <a:r>
              <a:rPr lang="el-GR" sz="2000" dirty="0"/>
              <a:t>φορτώσεις και </a:t>
            </a:r>
            <a:r>
              <a:rPr lang="en-US" sz="2000" dirty="0"/>
              <a:t>2 </a:t>
            </a:r>
            <a:r>
              <a:rPr lang="el-GR" sz="2000" dirty="0"/>
              <a:t>αποθηκεύσεις ανά κύκλο</a:t>
            </a:r>
            <a:endParaRPr lang="en-US" sz="2000" dirty="0"/>
          </a:p>
          <a:p>
            <a:pPr lvl="1"/>
            <a:r>
              <a:rPr lang="el-GR" sz="2000" dirty="0"/>
              <a:t>Κύκλος ρολογιού του επεξεργαστή είναι </a:t>
            </a:r>
            <a:r>
              <a:rPr lang="en-US" sz="2000" dirty="0"/>
              <a:t>2.167 ns, </a:t>
            </a:r>
            <a:r>
              <a:rPr lang="el-GR" sz="2000" dirty="0"/>
              <a:t>της </a:t>
            </a:r>
            <a:r>
              <a:rPr lang="en-US" sz="2000" dirty="0"/>
              <a:t>SRAM </a:t>
            </a:r>
            <a:r>
              <a:rPr lang="el-GR" sz="2000" dirty="0"/>
              <a:t>είναι </a:t>
            </a:r>
            <a:r>
              <a:rPr lang="en-US" sz="2000" dirty="0"/>
              <a:t>15 ns</a:t>
            </a:r>
          </a:p>
          <a:p>
            <a:pPr lvl="1"/>
            <a:r>
              <a:rPr lang="el-GR" sz="2000" dirty="0"/>
              <a:t>Πόσες σειρές μνήμης απαιτούνται</a:t>
            </a:r>
            <a:r>
              <a:rPr lang="en-US" sz="2000" dirty="0"/>
              <a:t>;</a:t>
            </a:r>
          </a:p>
          <a:p>
            <a:pPr lvl="2"/>
            <a:r>
              <a:rPr lang="en-US" sz="1600" dirty="0"/>
              <a:t>32x(4+2)x15/2.167 = ~1330 </a:t>
            </a:r>
            <a:r>
              <a:rPr lang="el-GR" sz="1600" dirty="0"/>
              <a:t>σειρές</a:t>
            </a:r>
            <a:endParaRPr lang="en-US" sz="16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376755" y="1371845"/>
            <a:ext cx="31677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Διανυσματικές αρχιτεκτονικές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Διασκελισμός (</a:t>
            </a:r>
            <a:r>
              <a:rPr lang="en-US" dirty="0"/>
              <a:t>Stride</a:t>
            </a:r>
            <a:r>
              <a:rPr lang="el-GR" dirty="0"/>
              <a:t>)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270875" cy="5111750"/>
          </a:xfrm>
        </p:spPr>
        <p:txBody>
          <a:bodyPr/>
          <a:lstStyle/>
          <a:p>
            <a:r>
              <a:rPr lang="el-GR" sz="2000" dirty="0"/>
              <a:t>Θεωρήστε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nn-NO" sz="2000" dirty="0"/>
              <a:t>	for (i = 0; i &lt; 100; i=i+1)</a:t>
            </a:r>
          </a:p>
          <a:p>
            <a:pPr>
              <a:buNone/>
            </a:pPr>
            <a:r>
              <a:rPr lang="en-US" sz="2000" dirty="0"/>
              <a:t>		for (j = 0; j &lt; 100; j=j+1) {</a:t>
            </a:r>
          </a:p>
          <a:p>
            <a:pPr>
              <a:buNone/>
            </a:pPr>
            <a:r>
              <a:rPr lang="en-US" sz="2000" dirty="0"/>
              <a:t>			A[i][j] = 0.0;</a:t>
            </a:r>
          </a:p>
          <a:p>
            <a:pPr>
              <a:buNone/>
            </a:pPr>
            <a:r>
              <a:rPr lang="nn-NO" sz="2000" dirty="0"/>
              <a:t>			for (k = 0; k &lt; 100; k=k+1)</a:t>
            </a:r>
          </a:p>
          <a:p>
            <a:pPr>
              <a:buNone/>
            </a:pPr>
            <a:r>
              <a:rPr lang="en-US" sz="2000" dirty="0"/>
              <a:t>			</a:t>
            </a:r>
            <a:r>
              <a:rPr lang="pl-PL" sz="2000" dirty="0"/>
              <a:t>A[i][j] = A[i][j] + B[i][k] * D[k][j];</a:t>
            </a:r>
          </a:p>
          <a:p>
            <a:pPr>
              <a:buNone/>
            </a:pPr>
            <a:r>
              <a:rPr lang="en-US" sz="2000" b="1" dirty="0"/>
              <a:t>		}</a:t>
            </a:r>
          </a:p>
          <a:p>
            <a:endParaRPr lang="en-US" sz="2000" b="1" dirty="0"/>
          </a:p>
          <a:p>
            <a:r>
              <a:rPr lang="el-GR" sz="2000" dirty="0"/>
              <a:t>Πρέπει να γίνει διανυσματοποίηση του πολλαπλασιασμού των γραμμών του </a:t>
            </a:r>
            <a:r>
              <a:rPr lang="en-US" sz="2000" dirty="0"/>
              <a:t>B </a:t>
            </a:r>
            <a:r>
              <a:rPr lang="el-GR" sz="2000" dirty="0"/>
              <a:t>με τις στήλες του </a:t>
            </a:r>
            <a:r>
              <a:rPr lang="en-US" sz="2000" dirty="0"/>
              <a:t>D</a:t>
            </a:r>
          </a:p>
          <a:p>
            <a:r>
              <a:rPr lang="el-GR" sz="2000" dirty="0"/>
              <a:t>Χρήση </a:t>
            </a:r>
            <a:r>
              <a:rPr lang="el-GR" sz="2000" i="1" dirty="0"/>
              <a:t>μη μοναδιαίου διασκελισμού (</a:t>
            </a:r>
            <a:r>
              <a:rPr lang="en-US" sz="2000" i="1" dirty="0"/>
              <a:t>non-unit stride</a:t>
            </a:r>
            <a:r>
              <a:rPr lang="el-GR" sz="2000" i="1" dirty="0"/>
              <a:t>)</a:t>
            </a:r>
            <a:endParaRPr lang="en-US" sz="2000" i="1" dirty="0"/>
          </a:p>
          <a:p>
            <a:r>
              <a:rPr lang="el-GR" sz="2000" dirty="0"/>
              <a:t>Διένεξη σειράς (</a:t>
            </a:r>
            <a:r>
              <a:rPr lang="en-US" sz="2000" dirty="0"/>
              <a:t>bank conflict </a:t>
            </a:r>
            <a:r>
              <a:rPr lang="el-GR" sz="2000" dirty="0"/>
              <a:t>– άρα καθυστέρηση </a:t>
            </a:r>
            <a:r>
              <a:rPr lang="en-US" sz="2000" dirty="0"/>
              <a:t>stall) </a:t>
            </a:r>
            <a:r>
              <a:rPr lang="el-GR" sz="2000" dirty="0"/>
              <a:t>συμβαίνει όταν η ίδια σειρά στοχεύεται ταχύτερα από τον χρόνο που είναι απασχολημένη (</a:t>
            </a:r>
            <a:r>
              <a:rPr lang="en-US" sz="2000" dirty="0"/>
              <a:t>bank busy time</a:t>
            </a:r>
            <a:r>
              <a:rPr lang="el-GR" sz="2000" dirty="0"/>
              <a:t>)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#</a:t>
            </a:r>
            <a:r>
              <a:rPr lang="el-GR" sz="1800" dirty="0"/>
              <a:t>σειρών</a:t>
            </a:r>
            <a:r>
              <a:rPr lang="en-US" sz="1800" dirty="0"/>
              <a:t> / </a:t>
            </a:r>
            <a:r>
              <a:rPr lang="el-GR" sz="1800" dirty="0"/>
              <a:t>ΕΚΠ</a:t>
            </a:r>
            <a:r>
              <a:rPr lang="en-US" sz="1800" dirty="0"/>
              <a:t>(</a:t>
            </a:r>
            <a:r>
              <a:rPr lang="el-GR" sz="1800" dirty="0"/>
              <a:t>διασκελισμός</a:t>
            </a:r>
            <a:r>
              <a:rPr lang="en-US" sz="1800" dirty="0"/>
              <a:t>,#</a:t>
            </a:r>
            <a:r>
              <a:rPr lang="el-GR" sz="1800" dirty="0"/>
              <a:t>σειρών</a:t>
            </a:r>
            <a:r>
              <a:rPr lang="en-US" sz="1800" dirty="0"/>
              <a:t>) &lt; </a:t>
            </a:r>
            <a:r>
              <a:rPr lang="el-GR" sz="1800" dirty="0"/>
              <a:t>χρόνος απασχόλησης σειράς</a:t>
            </a:r>
            <a:endParaRPr lang="en-US" sz="18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376755" y="1371845"/>
            <a:ext cx="31677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Διανυσματικές αρχιτεκτονικές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Διασκορπισμός-συγκέντρωση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693514"/>
            <a:ext cx="8270875" cy="5111750"/>
          </a:xfrm>
          <a:noFill/>
        </p:spPr>
        <p:txBody>
          <a:bodyPr/>
          <a:lstStyle/>
          <a:p>
            <a:r>
              <a:rPr lang="en-US" sz="2400" dirty="0"/>
              <a:t>Scatter-Gather</a:t>
            </a:r>
            <a:endParaRPr lang="el-GR" sz="2400" dirty="0"/>
          </a:p>
          <a:p>
            <a:r>
              <a:rPr lang="el-GR" sz="2400" dirty="0"/>
              <a:t>Θεωρήστε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nn-NO" sz="2400" dirty="0"/>
              <a:t>	for (i = 0; i &lt; n; i=i+1)</a:t>
            </a:r>
          </a:p>
          <a:p>
            <a:pPr>
              <a:buNone/>
            </a:pPr>
            <a:r>
              <a:rPr lang="en-US" sz="2400" dirty="0"/>
              <a:t>		A[K[i]] = A[K[i]] + C[M[i]];</a:t>
            </a:r>
          </a:p>
          <a:p>
            <a:r>
              <a:rPr lang="el-GR" sz="2400" dirty="0"/>
              <a:t>Χρήση διανύσματος δεικτών</a:t>
            </a:r>
            <a:r>
              <a:rPr lang="en-US" sz="2400" dirty="0"/>
              <a:t>:</a:t>
            </a:r>
          </a:p>
          <a:p>
            <a:pPr>
              <a:spcBef>
                <a:spcPts val="500"/>
              </a:spcBef>
              <a:buNone/>
            </a:pPr>
            <a:r>
              <a:rPr lang="en-US" sz="2400" dirty="0"/>
              <a:t>vsetdcfg	4*FP64	# 4 </a:t>
            </a:r>
            <a:r>
              <a:rPr lang="el-GR" sz="2400" dirty="0"/>
              <a:t>διανυσμ. καταχ. ΚΥ των </a:t>
            </a:r>
            <a:r>
              <a:rPr lang="en-US" sz="2400" dirty="0"/>
              <a:t>64b</a:t>
            </a:r>
          </a:p>
          <a:p>
            <a:pPr>
              <a:spcBef>
                <a:spcPts val="500"/>
              </a:spcBef>
              <a:buNone/>
            </a:pPr>
            <a:r>
              <a:rPr lang="en-US" sz="2400" dirty="0"/>
              <a:t>vld		v0, x7		# </a:t>
            </a:r>
            <a:r>
              <a:rPr lang="el-GR" sz="2400" dirty="0"/>
              <a:t>Φόρτωση</a:t>
            </a:r>
            <a:r>
              <a:rPr lang="en-US" sz="2400" dirty="0"/>
              <a:t> K[]</a:t>
            </a:r>
          </a:p>
          <a:p>
            <a:pPr>
              <a:spcBef>
                <a:spcPts val="500"/>
              </a:spcBef>
              <a:buNone/>
            </a:pPr>
            <a:r>
              <a:rPr lang="en-US" sz="2400" dirty="0"/>
              <a:t>vldx		v1, x5, v0	# </a:t>
            </a:r>
            <a:r>
              <a:rPr lang="el-GR" sz="2400" dirty="0"/>
              <a:t>Φόρτωση</a:t>
            </a:r>
            <a:r>
              <a:rPr lang="en-US" sz="2400" dirty="0"/>
              <a:t> A[K[]]</a:t>
            </a:r>
          </a:p>
          <a:p>
            <a:pPr>
              <a:spcBef>
                <a:spcPts val="500"/>
              </a:spcBef>
              <a:buNone/>
            </a:pPr>
            <a:r>
              <a:rPr lang="en-US" sz="2400" dirty="0"/>
              <a:t>vld		v2, x28	# </a:t>
            </a:r>
            <a:r>
              <a:rPr lang="el-GR" sz="2400" dirty="0"/>
              <a:t>Φόρτωση</a:t>
            </a:r>
            <a:r>
              <a:rPr lang="en-US" sz="2400" dirty="0"/>
              <a:t> M[]</a:t>
            </a:r>
          </a:p>
          <a:p>
            <a:pPr>
              <a:spcBef>
                <a:spcPts val="500"/>
              </a:spcBef>
              <a:buNone/>
            </a:pPr>
            <a:r>
              <a:rPr lang="en-US" sz="2400" dirty="0"/>
              <a:t>vldi		v3, x6, v2	# </a:t>
            </a:r>
            <a:r>
              <a:rPr lang="el-GR" sz="2400" dirty="0"/>
              <a:t>Φόρτωση</a:t>
            </a:r>
            <a:r>
              <a:rPr lang="en-US" sz="2400" dirty="0"/>
              <a:t> C[M[]]</a:t>
            </a:r>
          </a:p>
          <a:p>
            <a:pPr>
              <a:spcBef>
                <a:spcPts val="500"/>
              </a:spcBef>
              <a:buNone/>
            </a:pPr>
            <a:r>
              <a:rPr lang="en-US" sz="2400" dirty="0"/>
              <a:t>vadd		v1, v1, v3	# </a:t>
            </a:r>
            <a:r>
              <a:rPr lang="el-GR" sz="2400" dirty="0"/>
              <a:t>Πρόσθεσή τους</a:t>
            </a:r>
            <a:endParaRPr lang="en-US" sz="2400" dirty="0"/>
          </a:p>
          <a:p>
            <a:pPr>
              <a:spcBef>
                <a:spcPts val="500"/>
              </a:spcBef>
              <a:buNone/>
            </a:pPr>
            <a:r>
              <a:rPr lang="en-US" sz="2400" dirty="0"/>
              <a:t>vstx		v1, x5, v0	# </a:t>
            </a:r>
            <a:r>
              <a:rPr lang="el-GR" sz="2400" dirty="0"/>
              <a:t>Αποθήκευση</a:t>
            </a:r>
            <a:r>
              <a:rPr lang="en-US" sz="2400" dirty="0"/>
              <a:t> A[K[]]</a:t>
            </a:r>
          </a:p>
          <a:p>
            <a:pPr>
              <a:spcBef>
                <a:spcPts val="500"/>
              </a:spcBef>
              <a:buNone/>
            </a:pPr>
            <a:r>
              <a:rPr lang="en-US" sz="2400" dirty="0"/>
              <a:t>vdisable			# </a:t>
            </a:r>
            <a:r>
              <a:rPr lang="el-GR" sz="2400" dirty="0"/>
              <a:t>Απενεργοποίηση διαν. καταχ.</a:t>
            </a:r>
            <a:endParaRPr 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376755" y="1371845"/>
            <a:ext cx="31677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Διανυσματικές αρχιτεκτονικές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32788"/>
            <a:ext cx="8569647" cy="584775"/>
          </a:xfrm>
        </p:spPr>
        <p:txBody>
          <a:bodyPr/>
          <a:lstStyle/>
          <a:p>
            <a:r>
              <a:rPr lang="el-GR" sz="3200" dirty="0"/>
              <a:t>Προγρ/σμός διανυσμ. αρχιτεκτονικών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8270875" cy="5111750"/>
          </a:xfrm>
        </p:spPr>
        <p:txBody>
          <a:bodyPr/>
          <a:lstStyle/>
          <a:p>
            <a:r>
              <a:rPr lang="el-GR" sz="2400" dirty="0"/>
              <a:t>Οι μεταγλωττιστές μπορούν να παρέχουν ανάδραση στους προγραμματιστές</a:t>
            </a:r>
            <a:endParaRPr lang="en-US" sz="2400" dirty="0"/>
          </a:p>
          <a:p>
            <a:r>
              <a:rPr lang="el-GR" sz="2400" dirty="0"/>
              <a:t>Οι προγραμματιστές μπορούν να παρέχουν υποδείξεις στους μεταγλωττιστές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76755" y="1371845"/>
            <a:ext cx="31677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Διανυσματικές αρχιτεκτονικές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3" y="2346349"/>
            <a:ext cx="7739063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Επεκτάσεις </a:t>
            </a:r>
            <a:r>
              <a:rPr lang="en-US" dirty="0"/>
              <a:t>SIMD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3" y="909538"/>
            <a:ext cx="8424936" cy="5111750"/>
          </a:xfrm>
          <a:noFill/>
        </p:spPr>
        <p:txBody>
          <a:bodyPr/>
          <a:lstStyle/>
          <a:p>
            <a:r>
              <a:rPr lang="el-GR" sz="2400" dirty="0"/>
              <a:t>Οι εφαρμογές μέσων </a:t>
            </a:r>
            <a:r>
              <a:rPr lang="en-US" sz="2400" dirty="0"/>
              <a:t>(media) </a:t>
            </a:r>
            <a:r>
              <a:rPr lang="el-GR" sz="2400" dirty="0"/>
              <a:t>επενεργούν σε στενότερους τύπους δεδομένων</a:t>
            </a:r>
            <a:r>
              <a:rPr lang="en-US" sz="2400" dirty="0"/>
              <a:t> </a:t>
            </a:r>
            <a:r>
              <a:rPr lang="el-GR" sz="2400" dirty="0"/>
              <a:t>από το εγγενές μέγεθος λέξης</a:t>
            </a:r>
            <a:endParaRPr lang="en-US" sz="2400" dirty="0"/>
          </a:p>
          <a:p>
            <a:pPr lvl="1"/>
            <a:r>
              <a:rPr lang="el-GR" dirty="0"/>
              <a:t>Παράδειγμα</a:t>
            </a:r>
            <a:r>
              <a:rPr lang="en-US" dirty="0"/>
              <a:t>: </a:t>
            </a:r>
            <a:r>
              <a:rPr lang="el-GR" dirty="0"/>
              <a:t>αποσύνδεση των αλυσίδων κρατουμένου για να «διαμεριστεί» ο αθροιστής</a:t>
            </a:r>
            <a:endParaRPr lang="en-US" dirty="0"/>
          </a:p>
          <a:p>
            <a:pPr lvl="1"/>
            <a:endParaRPr lang="en-US" sz="2000" dirty="0"/>
          </a:p>
          <a:p>
            <a:r>
              <a:rPr lang="el-GR" sz="2400" dirty="0"/>
              <a:t>Περιορισμοί</a:t>
            </a:r>
            <a:r>
              <a:rPr lang="en-US" sz="2400" dirty="0"/>
              <a:t>, </a:t>
            </a:r>
            <a:r>
              <a:rPr lang="el-GR" sz="2400" dirty="0"/>
              <a:t>σε σύγκριση με τις διανυσματικές εντολές</a:t>
            </a:r>
            <a:r>
              <a:rPr lang="en-US" sz="2400" dirty="0"/>
              <a:t>:</a:t>
            </a:r>
          </a:p>
          <a:p>
            <a:pPr lvl="1"/>
            <a:r>
              <a:rPr lang="el-GR" dirty="0"/>
              <a:t>Ο αριθμός των τελεστέων δεδομένων είναι κωδικοποιημένος στο πεδίο </a:t>
            </a:r>
            <a:r>
              <a:rPr lang="en-US" dirty="0"/>
              <a:t>opcode</a:t>
            </a:r>
            <a:r>
              <a:rPr lang="el-GR" dirty="0"/>
              <a:t> (κωδικός λειτουργίας) δηλαδή στην εντολή</a:t>
            </a:r>
            <a:endParaRPr lang="en-US" dirty="0"/>
          </a:p>
          <a:p>
            <a:pPr lvl="1"/>
            <a:r>
              <a:rPr lang="el-GR" dirty="0"/>
              <a:t>Όχι εξεζητημένοι τρόποι διευθυνσιοδότησης</a:t>
            </a:r>
            <a:r>
              <a:rPr lang="en-US" dirty="0"/>
              <a:t> (</a:t>
            </a:r>
            <a:r>
              <a:rPr lang="el-GR" dirty="0"/>
              <a:t>με διασκελισμό – </a:t>
            </a:r>
            <a:r>
              <a:rPr lang="en-US" dirty="0"/>
              <a:t>strided, </a:t>
            </a:r>
            <a:r>
              <a:rPr lang="el-GR" dirty="0"/>
              <a:t>διασκορπισμού-συγκέντρωσης – </a:t>
            </a:r>
            <a:r>
              <a:rPr lang="en-US" dirty="0"/>
              <a:t>scatter-gather)</a:t>
            </a:r>
          </a:p>
          <a:p>
            <a:pPr lvl="1"/>
            <a:r>
              <a:rPr lang="el-GR" dirty="0"/>
              <a:t>Όχι καταχωρητές μάσκας</a:t>
            </a:r>
            <a:endParaRPr lang="en-US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319158" y="2428128"/>
            <a:ext cx="52803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Επεκτάσεις συνόλου εντολών </a:t>
            </a:r>
            <a:r>
              <a:rPr lang="en-US" sz="1800" dirty="0">
                <a:solidFill>
                  <a:srgbClr val="0066FF"/>
                </a:solidFill>
                <a:latin typeface="Arial" charset="0"/>
              </a:rPr>
              <a:t>SIMD </a:t>
            </a: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για πολυμέσα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Υλοποιήσεις </a:t>
            </a:r>
            <a:r>
              <a:rPr lang="en-US" dirty="0"/>
              <a:t>SIMD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764704"/>
            <a:ext cx="8270875" cy="5111750"/>
          </a:xfrm>
        </p:spPr>
        <p:txBody>
          <a:bodyPr/>
          <a:lstStyle/>
          <a:p>
            <a:r>
              <a:rPr lang="el-GR" dirty="0"/>
              <a:t>Υλοποιήσεις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Intel MMX (1996)</a:t>
            </a:r>
          </a:p>
          <a:p>
            <a:pPr lvl="2"/>
            <a:r>
              <a:rPr lang="el-GR" dirty="0"/>
              <a:t>Οκτώ ακέραιοι τελεστέοι των </a:t>
            </a:r>
            <a:r>
              <a:rPr lang="en-US" dirty="0"/>
              <a:t>8-bit </a:t>
            </a:r>
            <a:r>
              <a:rPr lang="el-GR" dirty="0"/>
              <a:t>ή τέσσερις ακέραιοι τελεστέοι των </a:t>
            </a:r>
            <a:r>
              <a:rPr lang="en-US" dirty="0"/>
              <a:t>16-bit</a:t>
            </a:r>
          </a:p>
          <a:p>
            <a:pPr lvl="1"/>
            <a:r>
              <a:rPr lang="en-US" dirty="0"/>
              <a:t>Streaming SIMD Extensions (SSE) (1999)</a:t>
            </a:r>
          </a:p>
          <a:p>
            <a:pPr lvl="2"/>
            <a:r>
              <a:rPr lang="el-GR" dirty="0"/>
              <a:t>Οκτώ ακέραιοι τελεστέοι των </a:t>
            </a:r>
            <a:r>
              <a:rPr lang="en-US" dirty="0"/>
              <a:t>16-bit</a:t>
            </a:r>
          </a:p>
          <a:p>
            <a:pPr lvl="2"/>
            <a:r>
              <a:rPr lang="el-GR" dirty="0"/>
              <a:t>Τέσσερις ακέραιοι/ΚΥ τελεστέοι των </a:t>
            </a:r>
            <a:r>
              <a:rPr lang="en-US" dirty="0"/>
              <a:t>32-bit </a:t>
            </a:r>
            <a:r>
              <a:rPr lang="el-GR" dirty="0"/>
              <a:t>ή δύο ακέραιοι/ΚΥ τελεστέοι των </a:t>
            </a:r>
            <a:r>
              <a:rPr lang="en-US" dirty="0"/>
              <a:t>64-bit</a:t>
            </a:r>
          </a:p>
          <a:p>
            <a:pPr lvl="1"/>
            <a:r>
              <a:rPr lang="en-US" dirty="0"/>
              <a:t>Advanced Vector Extensions (2010)</a:t>
            </a:r>
          </a:p>
          <a:p>
            <a:pPr lvl="2"/>
            <a:r>
              <a:rPr lang="el-GR" dirty="0"/>
              <a:t>Τέσσερις ακέραιοι/ΚΥ τελεστέοι των </a:t>
            </a:r>
            <a:r>
              <a:rPr lang="en-US" dirty="0"/>
              <a:t>64-bit</a:t>
            </a:r>
          </a:p>
          <a:p>
            <a:pPr lvl="1"/>
            <a:r>
              <a:rPr lang="en-US" dirty="0"/>
              <a:t>AVX-512 (2017)</a:t>
            </a:r>
          </a:p>
          <a:p>
            <a:pPr lvl="2"/>
            <a:r>
              <a:rPr lang="el-GR" dirty="0"/>
              <a:t>Οκτώ ακέραιο/ΚΥ τελεστέοι των </a:t>
            </a:r>
            <a:r>
              <a:rPr lang="en-US" dirty="0"/>
              <a:t>64-bit</a:t>
            </a:r>
          </a:p>
          <a:p>
            <a:pPr lvl="1"/>
            <a:r>
              <a:rPr lang="el-GR" dirty="0"/>
              <a:t>Οι τελεστέοι πρέπει να είναι σε διαδοχικές και ευθυγραμμισμένες θέσης μνήμης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6319158" y="2428128"/>
            <a:ext cx="52803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Επεκτάσεις συνόλου εντολών </a:t>
            </a:r>
            <a:r>
              <a:rPr lang="en-US" sz="1800" dirty="0">
                <a:solidFill>
                  <a:srgbClr val="0066FF"/>
                </a:solidFill>
                <a:latin typeface="Arial" charset="0"/>
              </a:rPr>
              <a:t>SIMD </a:t>
            </a: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για πολυμέσα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 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2696"/>
            <a:ext cx="8415536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dirty="0"/>
              <a:t>Οι αρχιτεκτονικές </a:t>
            </a:r>
            <a:r>
              <a:rPr lang="en-US" dirty="0"/>
              <a:t>SIMD</a:t>
            </a:r>
            <a:r>
              <a:rPr lang="el-GR" dirty="0"/>
              <a:t> μπορούν να εκμεταλλευτούν σημαντική παραλληλία επιπέδου δεδομένων για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Επιστημονικούς υπολογισμούς με πίνακες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Επεξεργαστές μέσων (</a:t>
            </a:r>
            <a:r>
              <a:rPr lang="en-US" dirty="0"/>
              <a:t>media)</a:t>
            </a:r>
            <a:r>
              <a:rPr lang="el-GR" dirty="0"/>
              <a:t> για εικόνα και ήχο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l-GR" dirty="0"/>
              <a:t>Η </a:t>
            </a:r>
            <a:r>
              <a:rPr lang="en-US" dirty="0"/>
              <a:t>SIMD </a:t>
            </a:r>
            <a:r>
              <a:rPr lang="el-GR" dirty="0"/>
              <a:t>είναι πιο αποδοτική ενεργειακά της </a:t>
            </a:r>
            <a:r>
              <a:rPr lang="en-US" dirty="0"/>
              <a:t>MIMD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Χρειάζεται να προσκομίσει μόνο μία εντολή ανά λειτουργία δεδομένων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Αυτό καθιστά την </a:t>
            </a:r>
            <a:r>
              <a:rPr lang="en-US" dirty="0"/>
              <a:t>SIMD </a:t>
            </a:r>
            <a:r>
              <a:rPr lang="el-GR" dirty="0"/>
              <a:t>ελκυστική για τις προσωπικές φορητές συσκευές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l-GR" dirty="0"/>
              <a:t>Η </a:t>
            </a:r>
            <a:r>
              <a:rPr lang="en-US" dirty="0"/>
              <a:t>SIMD </a:t>
            </a:r>
            <a:r>
              <a:rPr lang="el-GR" dirty="0"/>
              <a:t>επιτρέπει στον προγραμματιστή να εξακολουθεί να σκέφτεται ακολουθιακά</a:t>
            </a:r>
            <a:endParaRPr lang="en-US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58557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κώδικα </a:t>
            </a:r>
            <a:r>
              <a:rPr lang="en-US" dirty="0"/>
              <a:t>SIMD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25538"/>
            <a:ext cx="8487544" cy="5111750"/>
          </a:xfrm>
        </p:spPr>
        <p:txBody>
          <a:bodyPr/>
          <a:lstStyle/>
          <a:p>
            <a:r>
              <a:rPr lang="el-GR" sz="2400" dirty="0"/>
              <a:t>Παράδειγμα </a:t>
            </a:r>
            <a:r>
              <a:rPr lang="en-US" sz="2400" dirty="0"/>
              <a:t>DXPY:</a:t>
            </a:r>
          </a:p>
          <a:p>
            <a:pPr lvl="1">
              <a:buNone/>
            </a:pPr>
            <a:r>
              <a:rPr lang="en-US" sz="2000" dirty="0"/>
              <a:t>fld			f0,a		# </a:t>
            </a:r>
            <a:r>
              <a:rPr lang="el-GR" sz="2000" dirty="0"/>
              <a:t>Φόρτωση βαθμωτού </a:t>
            </a:r>
            <a:r>
              <a:rPr lang="en-US" sz="2000" dirty="0"/>
              <a:t>a</a:t>
            </a:r>
          </a:p>
          <a:p>
            <a:pPr lvl="1">
              <a:buNone/>
            </a:pPr>
            <a:r>
              <a:rPr lang="en-US" sz="2000" dirty="0"/>
              <a:t>splat.4D	f0,f0		# </a:t>
            </a:r>
            <a:r>
              <a:rPr lang="el-GR" sz="2000" dirty="0"/>
              <a:t>Κάνε 4 αντίγραφα του</a:t>
            </a:r>
            <a:r>
              <a:rPr lang="en-US" sz="2000" dirty="0"/>
              <a:t> a</a:t>
            </a:r>
          </a:p>
          <a:p>
            <a:pPr lvl="1">
              <a:buNone/>
            </a:pPr>
            <a:r>
              <a:rPr lang="en-US" sz="2000" dirty="0"/>
              <a:t>addi	x28,x5,#256	# </a:t>
            </a:r>
            <a:r>
              <a:rPr lang="el-GR" sz="2000" dirty="0"/>
              <a:t>Τελευταία δ/νση για φόρτωση</a:t>
            </a:r>
            <a:endParaRPr lang="en-US" sz="2000" dirty="0"/>
          </a:p>
          <a:p>
            <a:pPr lvl="1" indent="-742950">
              <a:buNone/>
            </a:pPr>
            <a:r>
              <a:rPr lang="en-US" sz="2000" dirty="0"/>
              <a:t>Loop: fld.4D	f1,0(x5)		# </a:t>
            </a:r>
            <a:r>
              <a:rPr lang="el-GR" sz="2000" dirty="0"/>
              <a:t>Φόρτωση</a:t>
            </a:r>
            <a:r>
              <a:rPr lang="en-US" sz="2000" dirty="0"/>
              <a:t> X[i] ... X[i+3]</a:t>
            </a:r>
          </a:p>
          <a:p>
            <a:pPr lvl="1">
              <a:buNone/>
            </a:pPr>
            <a:r>
              <a:rPr lang="en-US" sz="2000" dirty="0"/>
              <a:t>fmul.4D	f1,f1,f0		# a x X[i] ... a x X[i+3]</a:t>
            </a:r>
          </a:p>
          <a:p>
            <a:pPr lvl="1">
              <a:buNone/>
            </a:pPr>
            <a:r>
              <a:rPr lang="en-US" sz="2000" dirty="0"/>
              <a:t>fld.4D	f2,0(x6)		# </a:t>
            </a:r>
            <a:r>
              <a:rPr lang="el-GR" sz="2000" dirty="0"/>
              <a:t>Φόρτωση</a:t>
            </a:r>
            <a:r>
              <a:rPr lang="en-US" sz="2000" dirty="0"/>
              <a:t> Y[i] ... Y[i+3]</a:t>
            </a:r>
          </a:p>
          <a:p>
            <a:pPr lvl="1">
              <a:buNone/>
            </a:pPr>
            <a:r>
              <a:rPr lang="en-US" sz="2000" dirty="0"/>
              <a:t>fadd.4D	f2,f2,f1		# a x X[i]+Y[i]...</a:t>
            </a:r>
          </a:p>
          <a:p>
            <a:pPr lvl="1">
              <a:buNone/>
            </a:pPr>
            <a:r>
              <a:rPr lang="en-US" sz="2000" dirty="0"/>
              <a:t>					# a x X[i+3]+Y[i+3]</a:t>
            </a:r>
          </a:p>
          <a:p>
            <a:pPr lvl="1">
              <a:buNone/>
            </a:pPr>
            <a:r>
              <a:rPr lang="en-US" sz="2000" dirty="0"/>
              <a:t>fsd.4D	f2,0(x6)		# </a:t>
            </a:r>
            <a:r>
              <a:rPr lang="el-GR" sz="2000" dirty="0"/>
              <a:t>Αποθήκευση</a:t>
            </a:r>
            <a:r>
              <a:rPr lang="en-US" sz="2000" dirty="0"/>
              <a:t> Y[i]... Y[i+3]</a:t>
            </a:r>
          </a:p>
          <a:p>
            <a:pPr lvl="1">
              <a:buNone/>
            </a:pPr>
            <a:r>
              <a:rPr lang="en-US" sz="2000" dirty="0"/>
              <a:t>addi	x5,x5,#32	# </a:t>
            </a:r>
            <a:r>
              <a:rPr lang="el-GR" sz="2000" dirty="0"/>
              <a:t>Αύξηση δείκτη του</a:t>
            </a:r>
            <a:r>
              <a:rPr lang="en-US" sz="2000" dirty="0"/>
              <a:t> X</a:t>
            </a:r>
          </a:p>
          <a:p>
            <a:pPr lvl="1">
              <a:buNone/>
            </a:pPr>
            <a:r>
              <a:rPr lang="en-US" sz="2000" dirty="0"/>
              <a:t>addi	x6,x6,#32	# </a:t>
            </a:r>
            <a:r>
              <a:rPr lang="el-GR" sz="2000" dirty="0"/>
              <a:t>Αύξηση δείκτη του</a:t>
            </a:r>
            <a:r>
              <a:rPr lang="en-US" sz="2000" dirty="0"/>
              <a:t> Y</a:t>
            </a:r>
          </a:p>
          <a:p>
            <a:pPr lvl="1">
              <a:buNone/>
            </a:pPr>
            <a:r>
              <a:rPr lang="en-US" sz="2000" dirty="0"/>
              <a:t>bne		x28,x5,Loop	# </a:t>
            </a:r>
            <a:r>
              <a:rPr lang="el-GR" sz="2000" dirty="0"/>
              <a:t>Έλεγχος ολοκλήρωσης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6319158" y="2428128"/>
            <a:ext cx="52803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Επεκτάσεις συνόλου εντολών </a:t>
            </a:r>
            <a:r>
              <a:rPr lang="en-US" sz="1800" dirty="0">
                <a:solidFill>
                  <a:srgbClr val="0066FF"/>
                </a:solidFill>
                <a:latin typeface="Arial" charset="0"/>
              </a:rPr>
              <a:t>SIMD </a:t>
            </a: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για πολυμέσα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Μοντέλο απόδοσης </a:t>
            </a:r>
            <a:r>
              <a:rPr lang="en-US" dirty="0"/>
              <a:t>Roofline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92696"/>
            <a:ext cx="8270875" cy="5111750"/>
          </a:xfrm>
        </p:spPr>
        <p:txBody>
          <a:bodyPr/>
          <a:lstStyle/>
          <a:p>
            <a:r>
              <a:rPr lang="el-GR" sz="2400" dirty="0"/>
              <a:t>«Γραμμή οροφής» (</a:t>
            </a:r>
            <a:r>
              <a:rPr lang="en-US" sz="2400" dirty="0"/>
              <a:t>Roofline model)</a:t>
            </a:r>
            <a:r>
              <a:rPr lang="el-GR" sz="2400" dirty="0"/>
              <a:t> – Βασική ιδέα</a:t>
            </a:r>
            <a:r>
              <a:rPr lang="en-US" sz="2400" dirty="0"/>
              <a:t>:</a:t>
            </a:r>
          </a:p>
          <a:p>
            <a:pPr lvl="1"/>
            <a:r>
              <a:rPr lang="el-GR" dirty="0"/>
              <a:t>Σχεδίαση μέγιστης διεκπεραιωτικής ικανότητας ως συνάρτηση της αριθμητικής έντασης (</a:t>
            </a:r>
            <a:r>
              <a:rPr lang="en-US" dirty="0"/>
              <a:t>arithmetic intensity</a:t>
            </a:r>
            <a:r>
              <a:rPr lang="el-GR" dirty="0"/>
              <a:t>)</a:t>
            </a:r>
            <a:endParaRPr lang="en-US" dirty="0"/>
          </a:p>
          <a:p>
            <a:pPr lvl="1"/>
            <a:r>
              <a:rPr lang="el-GR" dirty="0"/>
              <a:t>Συνδέει την απόδοση κινητής υποδιαστολής και την απόδοση της μνήμης για μια μηχανή</a:t>
            </a:r>
            <a:endParaRPr lang="en-US" dirty="0"/>
          </a:p>
          <a:p>
            <a:r>
              <a:rPr lang="el-GR" sz="2400" dirty="0"/>
              <a:t>Αριθμητική ένταση</a:t>
            </a:r>
            <a:endParaRPr lang="en-US" sz="2400" dirty="0"/>
          </a:p>
          <a:p>
            <a:pPr lvl="1"/>
            <a:r>
              <a:rPr lang="el-GR" dirty="0"/>
              <a:t>Λειτουργίες ΚΥ ανά </a:t>
            </a:r>
            <a:r>
              <a:rPr lang="en-US" dirty="0"/>
              <a:t>byte</a:t>
            </a:r>
            <a:r>
              <a:rPr lang="el-GR" dirty="0"/>
              <a:t> που διαβάζεται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19158" y="2428128"/>
            <a:ext cx="52803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Επεκτάσεις συνόλου εντολών </a:t>
            </a:r>
            <a:r>
              <a:rPr lang="en-US" sz="1800" dirty="0">
                <a:solidFill>
                  <a:srgbClr val="0066FF"/>
                </a:solidFill>
                <a:latin typeface="Arial" charset="0"/>
              </a:rPr>
              <a:t>SIMD </a:t>
            </a: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για πολυμέσα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29841"/>
            <a:ext cx="4968552" cy="227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 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l-GR" sz="2400" dirty="0"/>
              <a:t>Εφικτά </a:t>
            </a:r>
            <a:r>
              <a:rPr lang="en-US" sz="2400" dirty="0"/>
              <a:t>GFLOPs/sec = </a:t>
            </a:r>
            <a:r>
              <a:rPr lang="el-GR" sz="2400" dirty="0"/>
              <a:t>Ελάχιστο</a:t>
            </a:r>
            <a:r>
              <a:rPr lang="en-US" sz="2400" dirty="0"/>
              <a:t>(</a:t>
            </a:r>
            <a:r>
              <a:rPr lang="el-GR" sz="2400" dirty="0"/>
              <a:t>Μέγιστο εύρος ζώνης μνήμης</a:t>
            </a:r>
            <a:r>
              <a:rPr lang="en-US" sz="2400" dirty="0"/>
              <a:t> × </a:t>
            </a:r>
            <a:r>
              <a:rPr lang="el-GR" sz="2400" dirty="0"/>
              <a:t>Αριθμητική ένταση, Μέγιστη απόδοση ΚΥ</a:t>
            </a:r>
            <a:r>
              <a:rPr lang="en-US" sz="2400" dirty="0"/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19158" y="2428128"/>
            <a:ext cx="52803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Επεκτάσεις συνόλου εντολών </a:t>
            </a:r>
            <a:r>
              <a:rPr lang="en-US" sz="1800" dirty="0">
                <a:solidFill>
                  <a:srgbClr val="0066FF"/>
                </a:solidFill>
                <a:latin typeface="Arial" charset="0"/>
              </a:rPr>
              <a:t>SIMD </a:t>
            </a: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για πολυμέσα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6" y="2181331"/>
            <a:ext cx="8114996" cy="405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-505876"/>
            <a:ext cx="8569647" cy="1323439"/>
          </a:xfrm>
        </p:spPr>
        <p:txBody>
          <a:bodyPr/>
          <a:lstStyle/>
          <a:p>
            <a:r>
              <a:rPr lang="el-GR" dirty="0"/>
              <a:t>Μονάδες επεξεργασίας γραφικών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581" y="1052736"/>
            <a:ext cx="8270875" cy="5111750"/>
          </a:xfrm>
        </p:spPr>
        <p:txBody>
          <a:bodyPr/>
          <a:lstStyle/>
          <a:p>
            <a:r>
              <a:rPr lang="en-US" dirty="0"/>
              <a:t>GPU</a:t>
            </a:r>
            <a:endParaRPr lang="el-GR" dirty="0"/>
          </a:p>
          <a:p>
            <a:r>
              <a:rPr lang="el-GR" dirty="0"/>
              <a:t>Βασική ιδέα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Ετερογενές μοντέλο εκτέλεσης</a:t>
            </a:r>
            <a:endParaRPr lang="en-US" dirty="0"/>
          </a:p>
          <a:p>
            <a:pPr lvl="2"/>
            <a:r>
              <a:rPr lang="el-GR" dirty="0"/>
              <a:t>Η </a:t>
            </a:r>
            <a:r>
              <a:rPr lang="en-US" dirty="0"/>
              <a:t>CPU </a:t>
            </a:r>
            <a:r>
              <a:rPr lang="el-GR" dirty="0"/>
              <a:t>είναι ο </a:t>
            </a:r>
            <a:r>
              <a:rPr lang="el-GR" i="1" dirty="0"/>
              <a:t>επεξεργαστής υπηρεσίας (</a:t>
            </a:r>
            <a:r>
              <a:rPr lang="en-US" i="1" dirty="0"/>
              <a:t>host</a:t>
            </a:r>
            <a:r>
              <a:rPr lang="el-GR" i="1" dirty="0"/>
              <a:t>)</a:t>
            </a:r>
            <a:r>
              <a:rPr lang="en-US" dirty="0"/>
              <a:t>, </a:t>
            </a:r>
            <a:r>
              <a:rPr lang="el-GR" dirty="0"/>
              <a:t>η </a:t>
            </a:r>
            <a:r>
              <a:rPr lang="en-US" dirty="0"/>
              <a:t>GPU </a:t>
            </a:r>
            <a:r>
              <a:rPr lang="el-GR" dirty="0"/>
              <a:t>είναι η </a:t>
            </a:r>
            <a:r>
              <a:rPr lang="el-GR" i="1" dirty="0"/>
              <a:t>συσκευή (</a:t>
            </a:r>
            <a:r>
              <a:rPr lang="en-US" i="1" dirty="0"/>
              <a:t>device</a:t>
            </a:r>
            <a:r>
              <a:rPr lang="el-GR" i="1" dirty="0"/>
              <a:t>)</a:t>
            </a:r>
            <a:endParaRPr lang="en-US" i="1" dirty="0"/>
          </a:p>
          <a:p>
            <a:pPr lvl="1"/>
            <a:r>
              <a:rPr lang="el-GR" dirty="0"/>
              <a:t>Ανάπτυξη μιας γλώσσας προγραμματισμού που να μοιάζει με την </a:t>
            </a:r>
            <a:r>
              <a:rPr lang="en-US" dirty="0"/>
              <a:t>C</a:t>
            </a:r>
            <a:r>
              <a:rPr lang="el-GR" dirty="0"/>
              <a:t> για τις </a:t>
            </a:r>
            <a:r>
              <a:rPr lang="en-US" dirty="0"/>
              <a:t>GPU</a:t>
            </a:r>
          </a:p>
          <a:p>
            <a:pPr lvl="1"/>
            <a:r>
              <a:rPr lang="el-GR" dirty="0"/>
              <a:t>Ενοποίηση όλων των μορφών παραλληλίας</a:t>
            </a:r>
            <a:r>
              <a:rPr lang="en-US" dirty="0"/>
              <a:t> GPU</a:t>
            </a:r>
            <a:r>
              <a:rPr lang="el-GR" dirty="0"/>
              <a:t> σε ένα</a:t>
            </a:r>
            <a:r>
              <a:rPr lang="en-US" dirty="0"/>
              <a:t> </a:t>
            </a:r>
            <a:r>
              <a:rPr lang="el-GR" i="1" dirty="0"/>
              <a:t>νήμα </a:t>
            </a:r>
            <a:r>
              <a:rPr lang="en-US" i="1" dirty="0"/>
              <a:t>CUDA (CUDA thread)</a:t>
            </a:r>
          </a:p>
          <a:p>
            <a:pPr lvl="1"/>
            <a:r>
              <a:rPr lang="el-GR" dirty="0"/>
              <a:t>Προγραμματιστικό μοντέλο «Μία εντολή πολλά νήματα» (</a:t>
            </a:r>
            <a:r>
              <a:rPr lang="en-US" dirty="0"/>
              <a:t>“Single Instruction Multiple Thread”</a:t>
            </a:r>
            <a:r>
              <a:rPr lang="el-GR" dirty="0"/>
              <a:t> – </a:t>
            </a:r>
            <a:r>
              <a:rPr lang="en-US" dirty="0"/>
              <a:t>SIMT)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Νήματα και μπλοκ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Ένα νήμα συσχετίζεται με κάθε στοιχείο δεδομένων</a:t>
            </a:r>
            <a:endParaRPr lang="en-US" dirty="0"/>
          </a:p>
          <a:p>
            <a:r>
              <a:rPr lang="el-GR" dirty="0"/>
              <a:t>Τα νήματα οργανώνονται σε μπλοκ (</a:t>
            </a:r>
            <a:r>
              <a:rPr lang="en-US" dirty="0"/>
              <a:t>block)</a:t>
            </a:r>
          </a:p>
          <a:p>
            <a:r>
              <a:rPr lang="el-GR" dirty="0"/>
              <a:t>Τα μπλοκ οργανώνονται σε πλέγμα (</a:t>
            </a:r>
            <a:r>
              <a:rPr lang="en-US" dirty="0"/>
              <a:t>grid</a:t>
            </a:r>
            <a:r>
              <a:rPr lang="el-GR" dirty="0"/>
              <a:t>)</a:t>
            </a:r>
            <a:endParaRPr lang="en-US" dirty="0"/>
          </a:p>
          <a:p>
            <a:endParaRPr lang="en-US" dirty="0"/>
          </a:p>
          <a:p>
            <a:r>
              <a:rPr lang="el-GR" dirty="0"/>
              <a:t>Τη διαχείριση των νημάτων την εκτελεί το υλικό της </a:t>
            </a:r>
            <a:r>
              <a:rPr lang="en-US" dirty="0"/>
              <a:t>GPU</a:t>
            </a:r>
            <a:r>
              <a:rPr lang="el-GR" dirty="0"/>
              <a:t> και όχι οι εφαρμογές ή το λειτουργικό σύστημα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Αρχιτεκτονική των </a:t>
            </a:r>
            <a:r>
              <a:rPr lang="en-US" dirty="0"/>
              <a:t>NVIDIA GPU 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692696"/>
            <a:ext cx="8491797" cy="5111750"/>
          </a:xfrm>
        </p:spPr>
        <p:txBody>
          <a:bodyPr/>
          <a:lstStyle/>
          <a:p>
            <a:r>
              <a:rPr lang="el-GR" dirty="0"/>
              <a:t>Ομοιότητες με διανυσματικές μηχανές</a:t>
            </a:r>
            <a:r>
              <a:rPr lang="en-US" dirty="0"/>
              <a:t>:</a:t>
            </a:r>
            <a:endParaRPr lang="el-GR" dirty="0"/>
          </a:p>
          <a:p>
            <a:pPr lvl="1"/>
            <a:r>
              <a:rPr lang="el-GR" dirty="0"/>
              <a:t>Δουλεύουν καλά για προβλήματα με παραλληλία επιπέδου δεδομένων</a:t>
            </a:r>
            <a:endParaRPr lang="en-US" dirty="0"/>
          </a:p>
          <a:p>
            <a:pPr lvl="1"/>
            <a:r>
              <a:rPr lang="el-GR" dirty="0"/>
              <a:t>Μεταφορές διασκορπισμού-συγκέντρωσης (</a:t>
            </a:r>
            <a:r>
              <a:rPr lang="en-US" dirty="0"/>
              <a:t>scatter-gather)</a:t>
            </a:r>
          </a:p>
          <a:p>
            <a:pPr lvl="1"/>
            <a:r>
              <a:rPr lang="el-GR" dirty="0"/>
              <a:t>Καταχωρητές μάσκας</a:t>
            </a:r>
            <a:endParaRPr lang="en-US" dirty="0"/>
          </a:p>
          <a:p>
            <a:pPr lvl="1"/>
            <a:r>
              <a:rPr lang="el-GR" dirty="0"/>
              <a:t>Μεγάλα αρχεία καταχωρητών</a:t>
            </a:r>
            <a:endParaRPr lang="en-US" dirty="0"/>
          </a:p>
          <a:p>
            <a:r>
              <a:rPr lang="el-GR" dirty="0"/>
              <a:t>Διαφορές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Δεν υπάρχει βαθμωτός επεξεργαστής</a:t>
            </a:r>
            <a:endParaRPr lang="en-US" dirty="0"/>
          </a:p>
          <a:p>
            <a:pPr lvl="1"/>
            <a:r>
              <a:rPr lang="el-GR" dirty="0"/>
              <a:t>Χρησιμοποιούν πολυνημάτωση για απόκρυψη του λανθάνοντος χρόνου της μνήμης</a:t>
            </a:r>
            <a:endParaRPr lang="en-US" dirty="0"/>
          </a:p>
          <a:p>
            <a:pPr lvl="1"/>
            <a:r>
              <a:rPr lang="el-GR" dirty="0"/>
              <a:t>Έχουν πολλές λειτουργικές μονάδες, σε αντίθεση με τις λίγες και με διοχέτευση μονάδες ενός διανυσματικού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559552" cy="5256560"/>
          </a:xfrm>
        </p:spPr>
        <p:txBody>
          <a:bodyPr/>
          <a:lstStyle/>
          <a:p>
            <a:r>
              <a:rPr lang="el-GR" sz="2400" dirty="0"/>
              <a:t>Ο κώδικας που δουλεύει σε όλα τα στοιχεία είναι το πλέγμα (</a:t>
            </a:r>
            <a:r>
              <a:rPr lang="en-US" sz="2400" dirty="0"/>
              <a:t>grid)</a:t>
            </a:r>
            <a:endParaRPr lang="el-GR" sz="2400" dirty="0"/>
          </a:p>
          <a:p>
            <a:r>
              <a:rPr lang="el-GR" sz="2400" dirty="0"/>
              <a:t>Τα μπλοκ νημάτων (</a:t>
            </a:r>
            <a:r>
              <a:rPr lang="en-US" sz="2400" dirty="0"/>
              <a:t>thread blocks)</a:t>
            </a:r>
            <a:r>
              <a:rPr lang="el-GR" sz="2400" dirty="0"/>
              <a:t> το χωρίζουν αυτό σε διαχειρίσιμα μεγέθη </a:t>
            </a:r>
            <a:endParaRPr lang="en-US" sz="2400" dirty="0"/>
          </a:p>
          <a:p>
            <a:pPr lvl="1"/>
            <a:r>
              <a:rPr lang="en-US" sz="2000" dirty="0"/>
              <a:t>512 </a:t>
            </a:r>
            <a:r>
              <a:rPr lang="el-GR" sz="2000" dirty="0"/>
              <a:t>νήματα ανά μπλοκ</a:t>
            </a:r>
            <a:endParaRPr lang="en-US" sz="2000" dirty="0"/>
          </a:p>
          <a:p>
            <a:r>
              <a:rPr lang="el-GR" sz="2400" dirty="0"/>
              <a:t>Μια εντολή </a:t>
            </a:r>
            <a:r>
              <a:rPr lang="en-US" sz="2400" dirty="0"/>
              <a:t>SIMD</a:t>
            </a:r>
            <a:r>
              <a:rPr lang="el-GR" sz="2400" dirty="0"/>
              <a:t> εκτελεί 32 στοιχεία κάθε φορά</a:t>
            </a:r>
            <a:endParaRPr lang="en-US" sz="2400" dirty="0"/>
          </a:p>
          <a:p>
            <a:r>
              <a:rPr lang="el-GR" sz="2400" dirty="0"/>
              <a:t>Έτσι το μέγεθος του πλέγματος είναι 16 μπλοκ</a:t>
            </a:r>
            <a:endParaRPr lang="en-US" sz="2400" dirty="0"/>
          </a:p>
          <a:p>
            <a:r>
              <a:rPr lang="el-GR" sz="2400" dirty="0"/>
              <a:t>Το μπλοκ είναι ανάλογο ενός διανυσματικού βρόχου από εξόρυξη λωρίδας (</a:t>
            </a:r>
            <a:r>
              <a:rPr lang="en-US" sz="2400" dirty="0"/>
              <a:t>strip-mined)</a:t>
            </a:r>
            <a:r>
              <a:rPr lang="el-GR" sz="2400" dirty="0"/>
              <a:t> με μέγεθος διανύσματος 32</a:t>
            </a:r>
            <a:endParaRPr lang="en-US" sz="2400" dirty="0"/>
          </a:p>
          <a:p>
            <a:r>
              <a:rPr lang="el-GR" sz="2400" dirty="0"/>
              <a:t>Το μπλοκ ανατίθεται σε έναν πολυνηματικό </a:t>
            </a:r>
            <a:r>
              <a:rPr lang="en-US" sz="2400" dirty="0"/>
              <a:t>SIMD</a:t>
            </a:r>
            <a:r>
              <a:rPr lang="el-GR" sz="2400" dirty="0"/>
              <a:t> επεξεργαστή από τον χρονοπρογραμματιστή των μπλοκ νημάτων (</a:t>
            </a:r>
            <a:r>
              <a:rPr lang="en-US" sz="2400" dirty="0"/>
              <a:t>thread block scheduler</a:t>
            </a:r>
            <a:r>
              <a:rPr lang="el-GR" sz="2400" dirty="0"/>
              <a:t>)</a:t>
            </a:r>
            <a:endParaRPr lang="en-US" sz="2400" dirty="0"/>
          </a:p>
          <a:p>
            <a:r>
              <a:rPr lang="el-GR" sz="2400" dirty="0"/>
              <a:t>Σημερινές </a:t>
            </a:r>
            <a:r>
              <a:rPr lang="en-US" sz="2400" dirty="0"/>
              <a:t>GPU:</a:t>
            </a:r>
            <a:r>
              <a:rPr lang="el-GR" sz="2400" dirty="0"/>
              <a:t> </a:t>
            </a:r>
            <a:r>
              <a:rPr lang="en-US" sz="2400" dirty="0"/>
              <a:t>7-15 </a:t>
            </a:r>
            <a:r>
              <a:rPr lang="el-GR" sz="2400" dirty="0"/>
              <a:t>πολυνηματικούς </a:t>
            </a:r>
            <a:r>
              <a:rPr lang="en-US" sz="2400" dirty="0"/>
              <a:t>SIMD </a:t>
            </a:r>
            <a:r>
              <a:rPr lang="el-GR" sz="2400" dirty="0"/>
              <a:t>επεξεργαστές</a:t>
            </a:r>
            <a:endParaRPr 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Ορολογία 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563805" cy="5111750"/>
          </a:xfrm>
        </p:spPr>
        <p:txBody>
          <a:bodyPr/>
          <a:lstStyle/>
          <a:p>
            <a:r>
              <a:rPr lang="el-GR" sz="2000" dirty="0"/>
              <a:t>Κάθε νήμα περιορίζεται σε </a:t>
            </a:r>
            <a:r>
              <a:rPr lang="en-US" sz="2000" dirty="0"/>
              <a:t>64 </a:t>
            </a:r>
            <a:r>
              <a:rPr lang="el-GR" sz="2000" dirty="0"/>
              <a:t>καταχωρητές</a:t>
            </a:r>
            <a:endParaRPr lang="en-US" sz="2000" dirty="0"/>
          </a:p>
          <a:p>
            <a:r>
              <a:rPr lang="el-GR" sz="2000" dirty="0"/>
              <a:t>Ομάδες των 32 νημάτων συνδυάζονται σε ένα νήμα </a:t>
            </a:r>
            <a:r>
              <a:rPr lang="en-US" sz="2000" dirty="0"/>
              <a:t>SIMD</a:t>
            </a:r>
            <a:r>
              <a:rPr lang="el-GR" sz="2000" dirty="0"/>
              <a:t> ή στημόνι (</a:t>
            </a:r>
            <a:r>
              <a:rPr lang="en-US" sz="2000" dirty="0"/>
              <a:t>warp)</a:t>
            </a:r>
          </a:p>
          <a:p>
            <a:pPr lvl="1"/>
            <a:r>
              <a:rPr lang="el-GR" sz="1800" dirty="0"/>
              <a:t>Απεικονίζεται σε 16 φυσικές λωρίδες (</a:t>
            </a:r>
            <a:r>
              <a:rPr lang="en-US" sz="1800" dirty="0"/>
              <a:t>lanes)</a:t>
            </a:r>
          </a:p>
          <a:p>
            <a:r>
              <a:rPr lang="el-GR" sz="2000" dirty="0"/>
              <a:t>Ως 32 στημόνια δρομολογούνται σε ένα </a:t>
            </a:r>
            <a:r>
              <a:rPr lang="en-US" sz="2000" dirty="0"/>
              <a:t>SIMD </a:t>
            </a:r>
            <a:r>
              <a:rPr lang="el-GR" sz="2000" dirty="0"/>
              <a:t>επεξεργαστή</a:t>
            </a:r>
            <a:endParaRPr lang="en-US" sz="2000" dirty="0"/>
          </a:p>
          <a:p>
            <a:pPr lvl="1"/>
            <a:r>
              <a:rPr lang="el-GR" sz="1800" dirty="0"/>
              <a:t>Κάθε στημόνι έχει τον δικό του </a:t>
            </a:r>
            <a:r>
              <a:rPr lang="en-US" sz="1800" dirty="0"/>
              <a:t>PC</a:t>
            </a:r>
          </a:p>
          <a:p>
            <a:pPr lvl="1"/>
            <a:r>
              <a:rPr lang="el-GR" sz="1800" dirty="0"/>
              <a:t>Ο χρονοπρογραμματιστής νημάτων χρησιμοποιεί πίνακα επιδόσεων (</a:t>
            </a:r>
            <a:r>
              <a:rPr lang="en-US" sz="1800" dirty="0"/>
              <a:t>scoreboard)</a:t>
            </a:r>
            <a:r>
              <a:rPr lang="el-GR" sz="1800" dirty="0"/>
              <a:t> για την διεκπεραίωση (</a:t>
            </a:r>
            <a:r>
              <a:rPr lang="en-US" sz="1800" dirty="0"/>
              <a:t>dispatch) </a:t>
            </a:r>
            <a:r>
              <a:rPr lang="el-GR" sz="1800" dirty="0"/>
              <a:t>των στημονιών</a:t>
            </a:r>
            <a:endParaRPr lang="en-US" sz="1800" dirty="0"/>
          </a:p>
          <a:p>
            <a:pPr lvl="1"/>
            <a:r>
              <a:rPr lang="el-GR" sz="1800" dirty="0"/>
              <a:t>Εξ’ ορισμού, δεν υπάρχουν εξαρτήσεις δεδομένων μεταξύ στημονιών</a:t>
            </a:r>
            <a:endParaRPr lang="en-US" sz="1800" dirty="0"/>
          </a:p>
          <a:p>
            <a:pPr lvl="1"/>
            <a:r>
              <a:rPr lang="el-GR" sz="1800" dirty="0"/>
              <a:t>Διεκπεραίωση στημονιών στην διοχέτευση, απόκρυψη λανθάνοντος χρόνου μνήμης</a:t>
            </a:r>
            <a:endParaRPr lang="en-US" sz="1800" dirty="0"/>
          </a:p>
          <a:p>
            <a:r>
              <a:rPr lang="el-GR" sz="2000" dirty="0"/>
              <a:t>Ο χρονοπρογραμματιστής μπλοκ νημάτων δρομολογεί τα μπλοκ στους</a:t>
            </a:r>
            <a:r>
              <a:rPr lang="en-US" sz="2000" dirty="0"/>
              <a:t> SIMD </a:t>
            </a:r>
            <a:r>
              <a:rPr lang="el-GR" sz="2000" dirty="0"/>
              <a:t>επεξεργαστές</a:t>
            </a:r>
            <a:endParaRPr lang="en-US" sz="2000" dirty="0"/>
          </a:p>
          <a:p>
            <a:r>
              <a:rPr lang="el-GR" sz="2000" dirty="0"/>
              <a:t>Μέσα σε κάθε </a:t>
            </a:r>
            <a:r>
              <a:rPr lang="en-US" sz="2000" dirty="0"/>
              <a:t>SIMD </a:t>
            </a:r>
            <a:r>
              <a:rPr lang="el-GR" sz="2000" dirty="0"/>
              <a:t>επεξεργαστή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32 </a:t>
            </a:r>
            <a:r>
              <a:rPr lang="el-GR" sz="1800" dirty="0"/>
              <a:t>λωρίδες </a:t>
            </a:r>
            <a:r>
              <a:rPr lang="en-US" sz="1800" dirty="0"/>
              <a:t>SIMD</a:t>
            </a:r>
          </a:p>
          <a:p>
            <a:pPr lvl="1"/>
            <a:r>
              <a:rPr lang="el-GR" sz="1800" dirty="0"/>
              <a:t>Φαρδιές και ρηχές σε σύγκριση με τους διανυσματικούς επεξεργαστές</a:t>
            </a:r>
            <a:endParaRPr lang="en-US" sz="18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05" y="764704"/>
            <a:ext cx="3841179" cy="555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Οργάνωση της </a:t>
            </a:r>
            <a:r>
              <a:rPr lang="en-US" dirty="0"/>
              <a:t>GPU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75443"/>
            <a:ext cx="7488832" cy="545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7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Παραλληλία </a:t>
            </a:r>
            <a:r>
              <a:rPr lang="en-US" dirty="0"/>
              <a:t>SIMD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dirty="0"/>
              <a:t>Διανυσματικές αρχιτεκτονικές (</a:t>
            </a:r>
            <a:r>
              <a:rPr lang="en-US" dirty="0"/>
              <a:t>Vector architectures</a:t>
            </a:r>
            <a:r>
              <a:rPr lang="el-GR" dirty="0"/>
              <a:t>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l-GR" dirty="0"/>
              <a:t>Επεκτάσεις </a:t>
            </a:r>
            <a:r>
              <a:rPr lang="en-US" dirty="0"/>
              <a:t>SIMD </a:t>
            </a:r>
            <a:r>
              <a:rPr lang="el-GR" dirty="0"/>
              <a:t>(</a:t>
            </a:r>
            <a:r>
              <a:rPr lang="en-US" dirty="0"/>
              <a:t>SIMD extensions)</a:t>
            </a:r>
          </a:p>
          <a:p>
            <a:pPr>
              <a:lnSpc>
                <a:spcPct val="90000"/>
              </a:lnSpc>
            </a:pPr>
            <a:r>
              <a:rPr lang="el-GR" dirty="0"/>
              <a:t>Μονάδες επεξεργασίας γραφικών (</a:t>
            </a:r>
            <a:r>
              <a:rPr lang="en-US" dirty="0"/>
              <a:t>Graphics Processor Units – GPUs)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l-GR" dirty="0"/>
              <a:t>Για επεξεργαστές </a:t>
            </a:r>
            <a:r>
              <a:rPr lang="en-US" dirty="0"/>
              <a:t>x86: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Προσδοκία δύο επιπλέον πυρήνων ανά τσιπ ανά έτος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Το εύρος </a:t>
            </a:r>
            <a:r>
              <a:rPr lang="en-US" dirty="0"/>
              <a:t>SIMD </a:t>
            </a:r>
            <a:r>
              <a:rPr lang="el-GR" dirty="0"/>
              <a:t>να διπλασιάζεται κάθε τέσσερα έτη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Η πιθανή επιτάχυνση από την </a:t>
            </a:r>
            <a:r>
              <a:rPr lang="en-US" dirty="0"/>
              <a:t>SIMD</a:t>
            </a:r>
            <a:r>
              <a:rPr lang="el-GR" dirty="0"/>
              <a:t> να είναι διπλάσια από αυτή που δίνει η </a:t>
            </a:r>
            <a:r>
              <a:rPr lang="en-US" dirty="0"/>
              <a:t>MIMD!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8358557" y="409998"/>
            <a:ext cx="120417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Εισαγωγή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321210"/>
            <a:ext cx="8641655" cy="1138773"/>
          </a:xfrm>
        </p:spPr>
        <p:txBody>
          <a:bodyPr/>
          <a:lstStyle/>
          <a:p>
            <a:r>
              <a:rPr lang="el-GR" sz="3400" dirty="0"/>
              <a:t>Αρχιτεκτονική συνόλου εντολών </a:t>
            </a:r>
            <a:r>
              <a:rPr lang="en-US" sz="3400" dirty="0"/>
              <a:t>NVIDIA</a:t>
            </a:r>
            <a:endParaRPr lang="en-AU" sz="34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1546"/>
            <a:ext cx="8523155" cy="5111750"/>
          </a:xfrm>
          <a:noFill/>
        </p:spPr>
        <p:txBody>
          <a:bodyPr/>
          <a:lstStyle/>
          <a:p>
            <a:r>
              <a:rPr lang="en-US" sz="2400" dirty="0"/>
              <a:t>Instruction Set Architecture (ISA)</a:t>
            </a:r>
            <a:endParaRPr lang="el-GR" sz="2400" dirty="0"/>
          </a:p>
          <a:p>
            <a:r>
              <a:rPr lang="el-GR" sz="2400" dirty="0"/>
              <a:t>Το </a:t>
            </a:r>
            <a:r>
              <a:rPr lang="en-US" sz="2400" dirty="0"/>
              <a:t>ISA </a:t>
            </a:r>
            <a:r>
              <a:rPr lang="el-GR" sz="2400" dirty="0"/>
              <a:t>είναι μια αφαίρεση (</a:t>
            </a:r>
            <a:r>
              <a:rPr lang="en-US" sz="2400" dirty="0"/>
              <a:t>abstraction</a:t>
            </a:r>
            <a:r>
              <a:rPr lang="el-GR" sz="2400" dirty="0"/>
              <a:t>) του συνόλου εντολών του υλικού</a:t>
            </a:r>
            <a:endParaRPr lang="en-US" sz="2400" dirty="0"/>
          </a:p>
          <a:p>
            <a:pPr lvl="1"/>
            <a:r>
              <a:rPr lang="en-US" sz="2000" dirty="0"/>
              <a:t>“Parallel Thread Execution (PTX)” – </a:t>
            </a:r>
            <a:r>
              <a:rPr lang="el-GR" sz="2000" dirty="0"/>
              <a:t>Παράλληλη εκτέλεση νημάτων</a:t>
            </a:r>
            <a:endParaRPr lang="en-US" sz="2000" dirty="0"/>
          </a:p>
          <a:p>
            <a:pPr lvl="2"/>
            <a:r>
              <a:rPr lang="en-US" sz="1800" dirty="0"/>
              <a:t>opcode.type d,a,b,c;</a:t>
            </a:r>
          </a:p>
          <a:p>
            <a:pPr lvl="1"/>
            <a:r>
              <a:rPr lang="el-GR" sz="2000" dirty="0"/>
              <a:t>Χρησιμοποιεί εικονικούς (</a:t>
            </a:r>
            <a:r>
              <a:rPr lang="en-US" sz="2000" dirty="0"/>
              <a:t>virtual) </a:t>
            </a:r>
            <a:r>
              <a:rPr lang="el-GR" sz="2000" dirty="0"/>
              <a:t>καταχωρητές</a:t>
            </a:r>
            <a:endParaRPr lang="en-US" sz="2000" dirty="0"/>
          </a:p>
          <a:p>
            <a:pPr lvl="1"/>
            <a:r>
              <a:rPr lang="el-GR" sz="2000" dirty="0"/>
              <a:t>Η μετάφραση σε κώδικα μηχανής γίνεται στο λογισμικό</a:t>
            </a:r>
            <a:endParaRPr lang="en-US" sz="2000" dirty="0"/>
          </a:p>
          <a:p>
            <a:pPr lvl="1"/>
            <a:r>
              <a:rPr lang="el-GR" sz="2000" dirty="0"/>
              <a:t>Παράδειγμα</a:t>
            </a:r>
            <a:r>
              <a:rPr lang="en-US" sz="2000" dirty="0"/>
              <a:t>:</a:t>
            </a:r>
          </a:p>
          <a:p>
            <a:pPr lvl="1">
              <a:buNone/>
            </a:pPr>
            <a:r>
              <a:rPr lang="en-US" sz="1600" dirty="0"/>
              <a:t>shl.s32	R8, blockIdx, 9	; Thread Block ID * Block size (512 </a:t>
            </a:r>
            <a:r>
              <a:rPr lang="el-GR" sz="1600" dirty="0"/>
              <a:t>ή</a:t>
            </a:r>
            <a:r>
              <a:rPr lang="en-US" sz="1600" dirty="0"/>
              <a:t> 29)</a:t>
            </a:r>
          </a:p>
          <a:p>
            <a:pPr lvl="1">
              <a:buNone/>
            </a:pPr>
            <a:r>
              <a:rPr lang="en-US" sz="1600" dirty="0"/>
              <a:t>add.s32	R8, R8, threadIdx	; R8 = i = my CUDA thread ID</a:t>
            </a:r>
          </a:p>
          <a:p>
            <a:pPr lvl="1">
              <a:buNone/>
            </a:pPr>
            <a:r>
              <a:rPr lang="en-US" sz="1600" dirty="0"/>
              <a:t>ld.global.f64	RD0, [X+R8]	; RD0 = X[i]</a:t>
            </a:r>
          </a:p>
          <a:p>
            <a:pPr lvl="1">
              <a:buNone/>
            </a:pPr>
            <a:r>
              <a:rPr lang="es-ES" sz="1600" dirty="0"/>
              <a:t>ld.global.f64	RD2, [Y+R8]	; RD2 = Y[i]</a:t>
            </a:r>
          </a:p>
          <a:p>
            <a:pPr lvl="1">
              <a:buNone/>
            </a:pPr>
            <a:r>
              <a:rPr lang="en-US" sz="1600" dirty="0"/>
              <a:t>mul.f64 R0D, RD0, RD4	; </a:t>
            </a:r>
            <a:r>
              <a:rPr lang="el-GR" sz="1600" dirty="0"/>
              <a:t>Γινόμενο στο</a:t>
            </a:r>
            <a:r>
              <a:rPr lang="en-US" sz="1600" dirty="0"/>
              <a:t> RD0 = RD0 * RD4 (</a:t>
            </a:r>
            <a:r>
              <a:rPr lang="el-GR" sz="1600" dirty="0"/>
              <a:t>βαθμωτός</a:t>
            </a:r>
            <a:r>
              <a:rPr lang="en-US" sz="1600" dirty="0"/>
              <a:t> a)</a:t>
            </a:r>
          </a:p>
          <a:p>
            <a:pPr lvl="1">
              <a:buNone/>
            </a:pPr>
            <a:r>
              <a:rPr lang="en-US" sz="1600" dirty="0"/>
              <a:t>add.f64 R0D, RD0, RD2	; </a:t>
            </a:r>
            <a:r>
              <a:rPr lang="el-GR" sz="1600" dirty="0"/>
              <a:t>Άθροισμα στο</a:t>
            </a:r>
            <a:r>
              <a:rPr lang="en-US" sz="1600" dirty="0"/>
              <a:t> RD0 = RD0 + RD2 (Y[i])</a:t>
            </a:r>
          </a:p>
          <a:p>
            <a:pPr lvl="1">
              <a:buNone/>
            </a:pPr>
            <a:r>
              <a:rPr lang="es-ES" sz="1600" dirty="0"/>
              <a:t>st.global.f64 [Y+R8], RD0	; Y[i] = sum (X[i]*a + Y[i])</a:t>
            </a:r>
            <a:endParaRPr lang="en-US" sz="16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Διακλάδωση υπό συνθήκη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2696"/>
            <a:ext cx="8496944" cy="5111750"/>
          </a:xfrm>
        </p:spPr>
        <p:txBody>
          <a:bodyPr/>
          <a:lstStyle/>
          <a:p>
            <a:r>
              <a:rPr lang="el-GR" sz="2400" dirty="0"/>
              <a:t>Όπως στις διανυσματικές αρχιτεκτονικές, το υλικό των διακλαδώσεων των </a:t>
            </a:r>
            <a:r>
              <a:rPr lang="en-US" sz="2400" dirty="0"/>
              <a:t>GPU</a:t>
            </a:r>
            <a:r>
              <a:rPr lang="el-GR" sz="2400" dirty="0"/>
              <a:t> χρησιμοποιεί εσωτερικές μάσκες</a:t>
            </a:r>
            <a:endParaRPr lang="en-US" sz="2400" dirty="0"/>
          </a:p>
          <a:p>
            <a:r>
              <a:rPr lang="el-GR" sz="2400" dirty="0"/>
              <a:t>Επίσης χρησιμοποιεί</a:t>
            </a:r>
            <a:endParaRPr lang="en-US" sz="2400" dirty="0"/>
          </a:p>
          <a:p>
            <a:pPr lvl="1"/>
            <a:r>
              <a:rPr lang="el-GR" sz="2000" dirty="0"/>
              <a:t>Στοίβα συγχρονισμού διακλαδώσεων (</a:t>
            </a:r>
            <a:r>
              <a:rPr lang="en-US" sz="2000" dirty="0"/>
              <a:t>branch synchroniz. stack)</a:t>
            </a:r>
          </a:p>
          <a:p>
            <a:pPr lvl="2"/>
            <a:r>
              <a:rPr lang="el-GR" sz="1800" dirty="0"/>
              <a:t>Οι καταχωρίσεις αποτελούνται από μάσκες για κάθε λωρίδα </a:t>
            </a:r>
            <a:r>
              <a:rPr lang="en-US" sz="1800" dirty="0"/>
              <a:t>SIMD</a:t>
            </a:r>
          </a:p>
          <a:p>
            <a:pPr lvl="2"/>
            <a:r>
              <a:rPr lang="el-GR" sz="1800" dirty="0"/>
              <a:t>Π.χ.</a:t>
            </a:r>
            <a:r>
              <a:rPr lang="en-US" sz="1800" dirty="0"/>
              <a:t> </a:t>
            </a:r>
            <a:r>
              <a:rPr lang="el-GR" sz="1800" dirty="0"/>
              <a:t>ποια νήματα δεσμεύουν (</a:t>
            </a:r>
            <a:r>
              <a:rPr lang="en-US" sz="1800" dirty="0"/>
              <a:t>commit) </a:t>
            </a:r>
            <a:r>
              <a:rPr lang="el-GR" sz="1800" dirty="0"/>
              <a:t>τα αποτελέσματά τους (όλα τα νήματα εκτελούνται</a:t>
            </a:r>
            <a:r>
              <a:rPr lang="en-US" sz="1800" dirty="0"/>
              <a:t>)</a:t>
            </a:r>
          </a:p>
          <a:p>
            <a:pPr lvl="1"/>
            <a:r>
              <a:rPr lang="el-GR" sz="2000" dirty="0"/>
              <a:t>«Σημειωτές» εντολών (</a:t>
            </a:r>
            <a:r>
              <a:rPr lang="en-US" sz="2000" dirty="0"/>
              <a:t>instruction markers)</a:t>
            </a:r>
            <a:r>
              <a:rPr lang="el-GR" sz="2000" dirty="0"/>
              <a:t> για τη διαχείριση του πότε μια διακλάδωση αποκλίνει σε πολλά μονοπάτια εκτέλεσης</a:t>
            </a:r>
            <a:endParaRPr lang="en-US" sz="2000" dirty="0"/>
          </a:p>
          <a:p>
            <a:pPr lvl="2"/>
            <a:r>
              <a:rPr lang="el-GR" sz="1800" dirty="0"/>
              <a:t>Γίνεται τοποθέτηση στη στοίβα (</a:t>
            </a:r>
            <a:r>
              <a:rPr lang="en-US" sz="1800" dirty="0"/>
              <a:t>push</a:t>
            </a:r>
            <a:r>
              <a:rPr lang="el-GR" sz="1800" dirty="0"/>
              <a:t>) σε διακλαδώσεις που αποκλίνουν</a:t>
            </a:r>
            <a:endParaRPr lang="en-US" sz="1800" dirty="0"/>
          </a:p>
          <a:p>
            <a:pPr lvl="1"/>
            <a:r>
              <a:rPr lang="en-US" sz="2000" dirty="0"/>
              <a:t>…</a:t>
            </a:r>
            <a:r>
              <a:rPr lang="el-GR" sz="2000" dirty="0"/>
              <a:t>και όταν τα μονοπάτια συγκλίνουν</a:t>
            </a:r>
            <a:endParaRPr lang="en-US" sz="2000" dirty="0"/>
          </a:p>
          <a:p>
            <a:pPr lvl="2"/>
            <a:r>
              <a:rPr lang="el-GR" sz="1800" dirty="0"/>
              <a:t>Λειτουργούν ως φράγματα (</a:t>
            </a:r>
            <a:r>
              <a:rPr lang="en-US" sz="1800" dirty="0"/>
              <a:t>barriers</a:t>
            </a:r>
            <a:r>
              <a:rPr lang="el-GR" sz="1800" dirty="0"/>
              <a:t>)</a:t>
            </a:r>
            <a:endParaRPr lang="en-US" sz="1800" dirty="0"/>
          </a:p>
          <a:p>
            <a:pPr lvl="2"/>
            <a:r>
              <a:rPr lang="el-GR" sz="1800" dirty="0"/>
              <a:t>Και γίνεται εξαγωγή (</a:t>
            </a:r>
            <a:r>
              <a:rPr lang="en-US" sz="1800" dirty="0"/>
              <a:t>pop)</a:t>
            </a:r>
            <a:r>
              <a:rPr lang="el-GR" sz="1800" dirty="0"/>
              <a:t> από τη στοίβα</a:t>
            </a:r>
            <a:endParaRPr lang="en-US" sz="1800" dirty="0"/>
          </a:p>
          <a:p>
            <a:r>
              <a:rPr lang="el-GR" sz="2400" dirty="0"/>
              <a:t>Καταχωρητής κατηγορήματος (</a:t>
            </a:r>
            <a:r>
              <a:rPr lang="en-US" sz="2400" dirty="0"/>
              <a:t>predicate)</a:t>
            </a:r>
            <a:r>
              <a:rPr lang="el-GR" sz="2400" dirty="0"/>
              <a:t> του 1-</a:t>
            </a:r>
            <a:r>
              <a:rPr lang="en-US" sz="2400" dirty="0"/>
              <a:t>bit</a:t>
            </a:r>
            <a:r>
              <a:rPr lang="el-GR" sz="2400" dirty="0"/>
              <a:t> ανά λωρίδα νημάτων</a:t>
            </a:r>
            <a:r>
              <a:rPr lang="en-US" sz="2400" dirty="0"/>
              <a:t>, </a:t>
            </a:r>
            <a:r>
              <a:rPr lang="el-GR" sz="2400" dirty="0"/>
              <a:t>καθορίζεται από τον προγραμματιστή</a:t>
            </a:r>
            <a:endParaRPr 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70875" cy="5111750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	if (X[i] != 0)	</a:t>
            </a:r>
          </a:p>
          <a:p>
            <a:pPr>
              <a:buNone/>
            </a:pPr>
            <a:r>
              <a:rPr lang="en-US" sz="1600" dirty="0"/>
              <a:t>		X[i] = X[i] – Y[i];</a:t>
            </a:r>
          </a:p>
          <a:p>
            <a:pPr>
              <a:buNone/>
            </a:pPr>
            <a:r>
              <a:rPr lang="en-US" sz="1600" dirty="0"/>
              <a:t>	else X[i] = Z[i];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	ld.global.f64	RD0, [X+R8]	; RD0 = X[i]</a:t>
            </a:r>
          </a:p>
          <a:p>
            <a:pPr>
              <a:buNone/>
            </a:pPr>
            <a:r>
              <a:rPr lang="en-US" sz="1600" dirty="0"/>
              <a:t>	setp.neq.s32	P1, RD0, #0	; P1 </a:t>
            </a:r>
            <a:r>
              <a:rPr lang="el-GR" sz="1600" dirty="0"/>
              <a:t>είναι ο καταχωρητής κατηγορήματος</a:t>
            </a:r>
            <a:r>
              <a:rPr lang="en-US" sz="1600" dirty="0"/>
              <a:t> 1</a:t>
            </a:r>
          </a:p>
          <a:p>
            <a:pPr>
              <a:buNone/>
            </a:pPr>
            <a:r>
              <a:rPr lang="en-US" sz="1600" dirty="0"/>
              <a:t>	@!P1, bra	ELSE1, </a:t>
            </a:r>
            <a:r>
              <a:rPr lang="en-US" sz="1600" i="1" dirty="0"/>
              <a:t>*Push	; </a:t>
            </a:r>
            <a:r>
              <a:rPr lang="el-GR" sz="1600" i="1" dirty="0"/>
              <a:t>Τοποθέτηση παλιάς μάσκας, </a:t>
            </a:r>
          </a:p>
          <a:p>
            <a:pPr>
              <a:buNone/>
            </a:pPr>
            <a:r>
              <a:rPr lang="el-GR" sz="1600" i="1" dirty="0"/>
              <a:t>					</a:t>
            </a:r>
            <a:r>
              <a:rPr lang="en-US" sz="1600" i="1" dirty="0"/>
              <a:t>; </a:t>
            </a:r>
            <a:r>
              <a:rPr lang="el-GR" sz="1600" i="1" dirty="0"/>
              <a:t>τιμή 1 στα νέα </a:t>
            </a:r>
            <a:r>
              <a:rPr lang="en-US" sz="1600" i="1" dirty="0"/>
              <a:t>bit</a:t>
            </a:r>
            <a:r>
              <a:rPr lang="el-GR" sz="1600" i="1" dirty="0"/>
              <a:t> μάσκας</a:t>
            </a:r>
            <a:endParaRPr lang="en-US" sz="1600" i="1" dirty="0"/>
          </a:p>
          <a:p>
            <a:pPr>
              <a:buNone/>
            </a:pPr>
            <a:r>
              <a:rPr lang="en-US" sz="1600" dirty="0"/>
              <a:t>					; if P1 false, go to ELSE1</a:t>
            </a:r>
          </a:p>
          <a:p>
            <a:pPr>
              <a:buNone/>
            </a:pPr>
            <a:r>
              <a:rPr lang="es-ES" sz="1600" dirty="0"/>
              <a:t>	ld.global.f64	RD2, [Y+R8]	; RD2 = Y[i]</a:t>
            </a:r>
          </a:p>
          <a:p>
            <a:pPr>
              <a:buNone/>
            </a:pPr>
            <a:r>
              <a:rPr lang="en-US" sz="1600" dirty="0"/>
              <a:t>	sub.f64	RD0, RD0, RD2	; </a:t>
            </a:r>
            <a:r>
              <a:rPr lang="el-GR" sz="1600" dirty="0"/>
              <a:t>Διαφορά στον</a:t>
            </a:r>
            <a:r>
              <a:rPr lang="en-US" sz="1600" dirty="0"/>
              <a:t> RD0</a:t>
            </a:r>
          </a:p>
          <a:p>
            <a:pPr>
              <a:buNone/>
            </a:pPr>
            <a:r>
              <a:rPr lang="nn-NO" sz="1600" dirty="0"/>
              <a:t>	st.global.f64	[X+R8], RD0	; X[i] = RD0</a:t>
            </a:r>
          </a:p>
          <a:p>
            <a:pPr>
              <a:buNone/>
            </a:pPr>
            <a:r>
              <a:rPr lang="en-US" sz="1600" dirty="0"/>
              <a:t>	@P1, bra	ENDIF1, </a:t>
            </a:r>
            <a:r>
              <a:rPr lang="en-US" sz="1600" i="1" dirty="0"/>
              <a:t>*Comp	; </a:t>
            </a:r>
            <a:r>
              <a:rPr lang="el-GR" sz="1600" i="1" dirty="0"/>
              <a:t>αντιστροφή των </a:t>
            </a:r>
            <a:r>
              <a:rPr lang="en-US" sz="1600" i="1" dirty="0"/>
              <a:t>bit </a:t>
            </a:r>
            <a:r>
              <a:rPr lang="el-GR" sz="1600" i="1" dirty="0"/>
              <a:t>μάσκας</a:t>
            </a:r>
            <a:endParaRPr lang="en-US" sz="1600" i="1" dirty="0"/>
          </a:p>
          <a:p>
            <a:pPr>
              <a:buNone/>
            </a:pPr>
            <a:r>
              <a:rPr lang="en-US" sz="1600" dirty="0"/>
              <a:t>					; if P1 true, go to ENDIF1</a:t>
            </a:r>
          </a:p>
          <a:p>
            <a:pPr>
              <a:buNone/>
            </a:pPr>
            <a:r>
              <a:rPr lang="pl-PL" sz="1600" dirty="0"/>
              <a:t>ELSE1:</a:t>
            </a:r>
            <a:r>
              <a:rPr lang="en-US" sz="1600" dirty="0"/>
              <a:t>		</a:t>
            </a:r>
            <a:r>
              <a:rPr lang="pl-PL" sz="1600" dirty="0"/>
              <a:t>ld.global.f64 RD0, [Z+R8]</a:t>
            </a:r>
            <a:r>
              <a:rPr lang="en-US" sz="1600" dirty="0"/>
              <a:t>	</a:t>
            </a:r>
            <a:r>
              <a:rPr lang="pl-PL" sz="1600" dirty="0"/>
              <a:t>; RD0 = Z[i]</a:t>
            </a:r>
          </a:p>
          <a:p>
            <a:pPr>
              <a:buNone/>
            </a:pPr>
            <a:r>
              <a:rPr lang="nn-NO" sz="1600" dirty="0"/>
              <a:t>			st.global.f64 [X+R8], RD0	; X[i] = RD0</a:t>
            </a:r>
          </a:p>
          <a:p>
            <a:pPr>
              <a:buNone/>
            </a:pPr>
            <a:r>
              <a:rPr lang="en-US" sz="1600" dirty="0"/>
              <a:t>ENDIF1: 	</a:t>
            </a:r>
            <a:r>
              <a:rPr lang="en-US" sz="1600" i="1" dirty="0"/>
              <a:t>&lt;next instruction&gt;, *Pop	; </a:t>
            </a:r>
            <a:r>
              <a:rPr lang="el-GR" sz="1600" i="1" dirty="0"/>
              <a:t>εξαγωγή για επαναφορά παλιάς μάσκας </a:t>
            </a:r>
            <a:endParaRPr lang="en-US" sz="16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Δομές μνήμης στις </a:t>
            </a:r>
            <a:r>
              <a:rPr lang="en-US" dirty="0"/>
              <a:t>NVIDIA GPU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764704"/>
            <a:ext cx="8270875" cy="5111750"/>
          </a:xfrm>
          <a:noFill/>
        </p:spPr>
        <p:txBody>
          <a:bodyPr/>
          <a:lstStyle/>
          <a:p>
            <a:r>
              <a:rPr lang="el-GR" sz="2600" dirty="0"/>
              <a:t>Κάθε λωρίδα </a:t>
            </a:r>
            <a:r>
              <a:rPr lang="en-US" sz="2600" dirty="0"/>
              <a:t>SIMD</a:t>
            </a:r>
            <a:r>
              <a:rPr lang="el-GR" sz="2600" dirty="0"/>
              <a:t> έχει ιδιωτικό τμήμα μιας </a:t>
            </a:r>
            <a:r>
              <a:rPr lang="en-US" sz="2600" dirty="0"/>
              <a:t>DRAM</a:t>
            </a:r>
            <a:r>
              <a:rPr lang="el-GR" sz="2600" dirty="0"/>
              <a:t> εκτός του </a:t>
            </a:r>
            <a:r>
              <a:rPr lang="en-US" sz="2600" dirty="0"/>
              <a:t>chip </a:t>
            </a:r>
            <a:r>
              <a:rPr lang="el-GR" sz="2600" dirty="0"/>
              <a:t>της</a:t>
            </a:r>
            <a:r>
              <a:rPr lang="en-US" sz="2600" dirty="0"/>
              <a:t> GPU</a:t>
            </a:r>
          </a:p>
          <a:p>
            <a:pPr lvl="1"/>
            <a:r>
              <a:rPr lang="el-GR" sz="2200" dirty="0"/>
              <a:t>Ιδιωτική μνήμη (</a:t>
            </a:r>
            <a:r>
              <a:rPr lang="en-US" sz="2200" dirty="0"/>
              <a:t>“Private memory”</a:t>
            </a:r>
            <a:r>
              <a:rPr lang="el-GR" sz="2200" dirty="0"/>
              <a:t>)</a:t>
            </a:r>
            <a:endParaRPr lang="en-US" sz="2200" dirty="0"/>
          </a:p>
          <a:p>
            <a:pPr lvl="1"/>
            <a:r>
              <a:rPr lang="el-GR" sz="2200" dirty="0"/>
              <a:t>Περιέχει το πλαίσιο της στοίβας (</a:t>
            </a:r>
            <a:r>
              <a:rPr lang="en-US" sz="2200" dirty="0"/>
              <a:t>stack frame), </a:t>
            </a:r>
            <a:r>
              <a:rPr lang="el-GR" sz="2200" dirty="0"/>
              <a:t>τους διασκορπισμένους (</a:t>
            </a:r>
            <a:r>
              <a:rPr lang="en-US" sz="2200" dirty="0"/>
              <a:t>spilled)</a:t>
            </a:r>
            <a:r>
              <a:rPr lang="el-GR" sz="2200" dirty="0"/>
              <a:t> καταχωρητές, και ιδιωτικές μεταβλητές</a:t>
            </a:r>
            <a:endParaRPr lang="en-US" sz="2200" dirty="0"/>
          </a:p>
          <a:p>
            <a:r>
              <a:rPr lang="el-GR" sz="2600" dirty="0"/>
              <a:t>Κάθε πολυνηματικός </a:t>
            </a:r>
            <a:r>
              <a:rPr lang="en-US" sz="2600" dirty="0"/>
              <a:t>SIMD</a:t>
            </a:r>
            <a:r>
              <a:rPr lang="el-GR" sz="2600" dirty="0"/>
              <a:t> επεξεργαστής έχει επίσης μια τοπική μνήμη (</a:t>
            </a:r>
            <a:r>
              <a:rPr lang="en-US" sz="2600" dirty="0"/>
              <a:t>local memory</a:t>
            </a:r>
            <a:r>
              <a:rPr lang="el-GR" sz="2600" dirty="0"/>
              <a:t>)</a:t>
            </a:r>
            <a:endParaRPr lang="en-US" sz="2600" dirty="0"/>
          </a:p>
          <a:p>
            <a:pPr lvl="1"/>
            <a:r>
              <a:rPr lang="el-GR" sz="2200" dirty="0"/>
              <a:t>Κοινόχρηστη μεταξύ των λωρίδων </a:t>
            </a:r>
            <a:r>
              <a:rPr lang="en-US" sz="2200" dirty="0"/>
              <a:t>SIMD </a:t>
            </a:r>
            <a:r>
              <a:rPr lang="el-GR" sz="2200" dirty="0"/>
              <a:t>και των νημάτων μέσα σε ένα μπλοκ</a:t>
            </a:r>
            <a:endParaRPr lang="en-US" sz="2200" dirty="0"/>
          </a:p>
          <a:p>
            <a:r>
              <a:rPr lang="el-GR" sz="2600" dirty="0"/>
              <a:t>Η κοινόχρηστη μνήμη μεταξύ των επεξεργαστών </a:t>
            </a:r>
            <a:r>
              <a:rPr lang="en-US" sz="2600" dirty="0"/>
              <a:t>SIMD </a:t>
            </a:r>
            <a:r>
              <a:rPr lang="el-GR" sz="2600" dirty="0"/>
              <a:t>είναι η μνήμη της </a:t>
            </a:r>
            <a:r>
              <a:rPr lang="en-US" sz="2600" dirty="0"/>
              <a:t>GPU </a:t>
            </a:r>
            <a:r>
              <a:rPr lang="el-GR" sz="2600" dirty="0"/>
              <a:t>(</a:t>
            </a:r>
            <a:r>
              <a:rPr lang="en-US" sz="2600" dirty="0"/>
              <a:t>GPU Memory)</a:t>
            </a:r>
          </a:p>
          <a:p>
            <a:pPr lvl="1"/>
            <a:r>
              <a:rPr lang="el-GR" sz="2200" dirty="0"/>
              <a:t>Ο υπολογ. υπηρεσίας μπορεί να διαβάσει και να γράψει στην </a:t>
            </a:r>
            <a:r>
              <a:rPr lang="en-US" sz="2200" dirty="0"/>
              <a:t>GPU memory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71232"/>
            <a:ext cx="8712968" cy="646331"/>
          </a:xfrm>
        </p:spPr>
        <p:txBody>
          <a:bodyPr/>
          <a:lstStyle/>
          <a:p>
            <a:r>
              <a:rPr lang="el-GR" sz="3600" dirty="0"/>
              <a:t>Καινοτομίες της αρχιτεκτονικής </a:t>
            </a:r>
            <a:r>
              <a:rPr lang="en-US" sz="3600" dirty="0"/>
              <a:t>Pascal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568952" cy="5111750"/>
          </a:xfrm>
        </p:spPr>
        <p:txBody>
          <a:bodyPr/>
          <a:lstStyle/>
          <a:p>
            <a:r>
              <a:rPr lang="el-GR" sz="2400" dirty="0"/>
              <a:t>Κάθε επεξεργαστής </a:t>
            </a:r>
            <a:r>
              <a:rPr lang="en-US" sz="2400" dirty="0"/>
              <a:t>SIMD </a:t>
            </a:r>
            <a:r>
              <a:rPr lang="el-GR" sz="2400" dirty="0"/>
              <a:t>διαθέτει</a:t>
            </a:r>
            <a:endParaRPr lang="en-US" sz="2400" dirty="0"/>
          </a:p>
          <a:p>
            <a:pPr lvl="1"/>
            <a:r>
              <a:rPr lang="el-GR" sz="2000" dirty="0"/>
              <a:t>Δύο ή τέσσερις χρονοπρογραμματιστές νημάτων </a:t>
            </a:r>
            <a:r>
              <a:rPr lang="en-US" sz="2000" dirty="0"/>
              <a:t>SIMD</a:t>
            </a:r>
            <a:r>
              <a:rPr lang="el-GR" sz="2000" dirty="0"/>
              <a:t>, δύο μονάδες διεκπεραίωσης εντολών</a:t>
            </a:r>
            <a:endParaRPr lang="en-US" sz="2000" dirty="0"/>
          </a:p>
          <a:p>
            <a:pPr lvl="1"/>
            <a:r>
              <a:rPr lang="el-GR" sz="2000" dirty="0"/>
              <a:t>16 λωρίδες </a:t>
            </a:r>
            <a:r>
              <a:rPr lang="en-US" sz="2000" dirty="0"/>
              <a:t>SIMD</a:t>
            </a:r>
            <a:r>
              <a:rPr lang="el-GR" sz="2000" dirty="0"/>
              <a:t> (πλάτος </a:t>
            </a:r>
            <a:r>
              <a:rPr lang="en-US" sz="2000" dirty="0"/>
              <a:t>SIMD =32, </a:t>
            </a:r>
            <a:r>
              <a:rPr lang="el-GR" sz="2000" dirty="0"/>
              <a:t>κτύπος</a:t>
            </a:r>
            <a:r>
              <a:rPr lang="en-US" sz="2000" dirty="0"/>
              <a:t>=2 </a:t>
            </a:r>
            <a:r>
              <a:rPr lang="el-GR" sz="2000" dirty="0"/>
              <a:t>κύκλοι</a:t>
            </a:r>
            <a:r>
              <a:rPr lang="en-US" sz="2000" dirty="0"/>
              <a:t>), 16 </a:t>
            </a:r>
            <a:r>
              <a:rPr lang="el-GR" sz="2000" dirty="0"/>
              <a:t>μονάδες φόρτωσης-αποθήκευσης</a:t>
            </a:r>
            <a:r>
              <a:rPr lang="en-US" sz="2000" dirty="0"/>
              <a:t>, 4 </a:t>
            </a:r>
            <a:r>
              <a:rPr lang="el-GR" sz="2000" dirty="0"/>
              <a:t>μονάδες ειδικών συναρτήσεων</a:t>
            </a:r>
            <a:endParaRPr lang="en-US" sz="2000" dirty="0"/>
          </a:p>
          <a:p>
            <a:pPr lvl="1"/>
            <a:r>
              <a:rPr lang="el-GR" sz="2000" dirty="0"/>
              <a:t>Δύο νήματα εντολών </a:t>
            </a:r>
            <a:r>
              <a:rPr lang="en-US" sz="2000" dirty="0"/>
              <a:t>SIMD</a:t>
            </a:r>
            <a:r>
              <a:rPr lang="el-GR" sz="2000" dirty="0"/>
              <a:t> δρομολογούνται κάθε δύο κύκλους ρολογιού</a:t>
            </a:r>
            <a:endParaRPr lang="en-US" sz="2000" dirty="0"/>
          </a:p>
          <a:p>
            <a:r>
              <a:rPr lang="el-GR" sz="2400" dirty="0"/>
              <a:t>Γρήγορη επεξεργασία απλής-, διπλής-, και μισής ακρίβειας</a:t>
            </a:r>
            <a:endParaRPr lang="en-US" sz="2400" dirty="0"/>
          </a:p>
          <a:p>
            <a:r>
              <a:rPr lang="en-US" sz="2400" dirty="0"/>
              <a:t>High Bandwidth Memory 2 (HBM2) </a:t>
            </a:r>
            <a:r>
              <a:rPr lang="el-GR" sz="2400" dirty="0"/>
              <a:t>στα</a:t>
            </a:r>
            <a:r>
              <a:rPr lang="en-US" sz="2400" dirty="0"/>
              <a:t> 732 GB/s</a:t>
            </a:r>
          </a:p>
          <a:p>
            <a:r>
              <a:rPr lang="el-GR" sz="2400" dirty="0"/>
              <a:t>Σύνδεση </a:t>
            </a:r>
            <a:r>
              <a:rPr lang="en-US" sz="2400" dirty="0"/>
              <a:t>NVLink </a:t>
            </a:r>
            <a:r>
              <a:rPr lang="el-GR" sz="2400" dirty="0"/>
              <a:t>μεταξύ πολλών </a:t>
            </a:r>
            <a:r>
              <a:rPr lang="en-US" sz="2400" dirty="0"/>
              <a:t>GPUs (20 GB/s </a:t>
            </a:r>
            <a:r>
              <a:rPr lang="el-GR" sz="2400" dirty="0"/>
              <a:t>σε κάθε κατεύθυνση</a:t>
            </a:r>
            <a:r>
              <a:rPr lang="en-US" sz="2400" dirty="0"/>
              <a:t>)</a:t>
            </a:r>
          </a:p>
          <a:p>
            <a:r>
              <a:rPr lang="el-GR" sz="2400" dirty="0"/>
              <a:t>Υποστήριξη για ενιαία εικονική μνήμη (</a:t>
            </a:r>
            <a:r>
              <a:rPr lang="en-US" sz="2400" dirty="0"/>
              <a:t>unified virtual memory) </a:t>
            </a:r>
            <a:r>
              <a:rPr lang="el-GR" sz="2400" dirty="0"/>
              <a:t>και σελιδοποίηση (</a:t>
            </a:r>
            <a:r>
              <a:rPr lang="en-US" sz="2400" dirty="0"/>
              <a:t>paging</a:t>
            </a:r>
            <a:r>
              <a:rPr lang="el-GR" sz="2400" dirty="0"/>
              <a:t>)</a:t>
            </a:r>
            <a:endParaRPr 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32788"/>
            <a:ext cx="8856984" cy="584775"/>
          </a:xfrm>
        </p:spPr>
        <p:txBody>
          <a:bodyPr/>
          <a:lstStyle/>
          <a:p>
            <a:r>
              <a:rPr lang="el-GR" sz="3200" dirty="0"/>
              <a:t>Πολυνηματικός </a:t>
            </a:r>
            <a:r>
              <a:rPr lang="en-US" sz="3200" dirty="0"/>
              <a:t>SIMD</a:t>
            </a:r>
            <a:r>
              <a:rPr lang="el-GR" sz="3200" dirty="0"/>
              <a:t> επεξεργαστής </a:t>
            </a:r>
            <a:r>
              <a:rPr lang="en-US" sz="3200" dirty="0"/>
              <a:t>Pascal</a:t>
            </a:r>
            <a:endParaRPr lang="en-AU" sz="32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577260" cy="545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40455"/>
            <a:ext cx="8784976" cy="677108"/>
          </a:xfrm>
        </p:spPr>
        <p:txBody>
          <a:bodyPr/>
          <a:lstStyle/>
          <a:p>
            <a:r>
              <a:rPr lang="el-GR" sz="3800" dirty="0"/>
              <a:t>Διανυσματικές αρχ/κές έναντι </a:t>
            </a:r>
            <a:r>
              <a:rPr lang="en-AU" sz="3800" dirty="0"/>
              <a:t>GPU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81546"/>
            <a:ext cx="8851837" cy="5111750"/>
          </a:xfrm>
        </p:spPr>
        <p:txBody>
          <a:bodyPr/>
          <a:lstStyle/>
          <a:p>
            <a:r>
              <a:rPr lang="el-GR" sz="2400" dirty="0"/>
              <a:t>Ο επεξεργαστής </a:t>
            </a:r>
            <a:r>
              <a:rPr lang="en-US" sz="2400" dirty="0"/>
              <a:t>SIMD</a:t>
            </a:r>
            <a:r>
              <a:rPr lang="el-GR" sz="2400" dirty="0"/>
              <a:t> είναι ανάλογος ενός διανυσματικού επεξεργαστή, και οι δύο διαθέτουν </a:t>
            </a:r>
            <a:r>
              <a:rPr lang="en-US" sz="2400" dirty="0"/>
              <a:t>MIMD:</a:t>
            </a:r>
          </a:p>
          <a:p>
            <a:r>
              <a:rPr lang="el-GR" sz="2400" dirty="0"/>
              <a:t>Καταχωρητές</a:t>
            </a:r>
            <a:endParaRPr lang="en-US" sz="2400" dirty="0"/>
          </a:p>
          <a:p>
            <a:pPr lvl="1"/>
            <a:r>
              <a:rPr lang="el-GR" sz="2000" dirty="0"/>
              <a:t>Το αρχείο καταχωρητών </a:t>
            </a:r>
            <a:r>
              <a:rPr lang="en-US" sz="2000" dirty="0"/>
              <a:t>RV64V</a:t>
            </a:r>
            <a:r>
              <a:rPr lang="el-GR" sz="2000" dirty="0"/>
              <a:t> αποθηκεύει ολόκληρα διανύσματα</a:t>
            </a:r>
            <a:endParaRPr lang="en-US" sz="2000" dirty="0"/>
          </a:p>
          <a:p>
            <a:pPr lvl="1"/>
            <a:r>
              <a:rPr lang="el-GR" sz="2000" dirty="0"/>
              <a:t>Η </a:t>
            </a:r>
            <a:r>
              <a:rPr lang="en-US" sz="2000" dirty="0"/>
              <a:t>GPU </a:t>
            </a:r>
            <a:r>
              <a:rPr lang="el-GR" sz="2000" dirty="0"/>
              <a:t>κατανέμει τα διανύσματα στους καταχωρητές των λωρίδων </a:t>
            </a:r>
            <a:r>
              <a:rPr lang="en-US" sz="2000" dirty="0"/>
              <a:t>SIMD</a:t>
            </a:r>
          </a:p>
          <a:p>
            <a:pPr lvl="1"/>
            <a:r>
              <a:rPr lang="el-GR" sz="2000" dirty="0"/>
              <a:t>Η </a:t>
            </a:r>
            <a:r>
              <a:rPr lang="en-US" sz="2000" dirty="0"/>
              <a:t>RV64 </a:t>
            </a:r>
            <a:r>
              <a:rPr lang="el-GR" sz="2000" dirty="0"/>
              <a:t>έχει 3</a:t>
            </a:r>
            <a:r>
              <a:rPr lang="en-US" sz="2000" dirty="0"/>
              <a:t>2 </a:t>
            </a:r>
            <a:r>
              <a:rPr lang="el-GR" sz="2000" dirty="0"/>
              <a:t>διανυσματικούς καταχωρητές των 32 στοιχείων </a:t>
            </a:r>
            <a:r>
              <a:rPr lang="en-US" sz="2000" dirty="0"/>
              <a:t>(1024)</a:t>
            </a:r>
          </a:p>
          <a:p>
            <a:pPr lvl="1"/>
            <a:r>
              <a:rPr lang="el-GR" sz="2000" dirty="0"/>
              <a:t>Η </a:t>
            </a:r>
            <a:r>
              <a:rPr lang="en-US" sz="2000" dirty="0"/>
              <a:t>GPU </a:t>
            </a:r>
            <a:r>
              <a:rPr lang="el-GR" sz="2000" dirty="0"/>
              <a:t>έχει </a:t>
            </a:r>
            <a:r>
              <a:rPr lang="en-US" sz="2000" dirty="0"/>
              <a:t>256 </a:t>
            </a:r>
            <a:r>
              <a:rPr lang="el-GR" sz="2000" dirty="0"/>
              <a:t>καταχωρητές με </a:t>
            </a:r>
            <a:r>
              <a:rPr lang="en-US" sz="2000" dirty="0"/>
              <a:t>32 </a:t>
            </a:r>
            <a:r>
              <a:rPr lang="el-GR" sz="2000" dirty="0"/>
              <a:t>στοιχεία καθένας </a:t>
            </a:r>
            <a:r>
              <a:rPr lang="en-US" sz="2000" dirty="0"/>
              <a:t>(8K)</a:t>
            </a:r>
          </a:p>
          <a:p>
            <a:pPr lvl="1"/>
            <a:r>
              <a:rPr lang="el-GR" sz="2000" dirty="0"/>
              <a:t>Η </a:t>
            </a:r>
            <a:r>
              <a:rPr lang="en-US" sz="2000" dirty="0"/>
              <a:t>RV64 </a:t>
            </a:r>
            <a:r>
              <a:rPr lang="el-GR" sz="2000" dirty="0"/>
              <a:t>έχει </a:t>
            </a:r>
            <a:r>
              <a:rPr lang="en-US" sz="2000" dirty="0"/>
              <a:t>2 </a:t>
            </a:r>
            <a:r>
              <a:rPr lang="el-GR" sz="2000" dirty="0"/>
              <a:t>ως </a:t>
            </a:r>
            <a:r>
              <a:rPr lang="en-US" sz="2000" dirty="0"/>
              <a:t>8 </a:t>
            </a:r>
            <a:r>
              <a:rPr lang="el-GR" sz="2000" dirty="0"/>
              <a:t>λωρίδες με μήκος διανύσματος </a:t>
            </a:r>
            <a:r>
              <a:rPr lang="en-US" sz="2000" dirty="0"/>
              <a:t>32, </a:t>
            </a:r>
            <a:r>
              <a:rPr lang="el-GR" sz="2000" dirty="0"/>
              <a:t>ο κτύπος είναι </a:t>
            </a:r>
            <a:r>
              <a:rPr lang="en-US" sz="2000" dirty="0"/>
              <a:t>4 </a:t>
            </a:r>
            <a:r>
              <a:rPr lang="el-GR" sz="2000" dirty="0"/>
              <a:t>ως </a:t>
            </a:r>
            <a:r>
              <a:rPr lang="en-US" sz="2000" dirty="0"/>
              <a:t>16</a:t>
            </a:r>
            <a:r>
              <a:rPr lang="el-GR" sz="2000" dirty="0"/>
              <a:t> κύκλοι</a:t>
            </a:r>
            <a:endParaRPr lang="en-US" sz="2000" dirty="0"/>
          </a:p>
          <a:p>
            <a:pPr lvl="1"/>
            <a:r>
              <a:rPr lang="el-GR" sz="2000" dirty="0"/>
              <a:t>Ο κτύπος του επεξεργαστή </a:t>
            </a:r>
            <a:r>
              <a:rPr lang="en-US" sz="2000" dirty="0"/>
              <a:t>SIMD </a:t>
            </a:r>
            <a:r>
              <a:rPr lang="el-GR" sz="2000" dirty="0"/>
              <a:t>είναι </a:t>
            </a:r>
            <a:r>
              <a:rPr lang="en-US" sz="2000" dirty="0"/>
              <a:t>2 </a:t>
            </a:r>
            <a:r>
              <a:rPr lang="el-GR" sz="2000" dirty="0"/>
              <a:t>ως </a:t>
            </a:r>
            <a:r>
              <a:rPr lang="en-US" sz="2000" dirty="0"/>
              <a:t>4 </a:t>
            </a:r>
            <a:r>
              <a:rPr lang="el-GR" sz="2000" dirty="0"/>
              <a:t>κύκλοι</a:t>
            </a:r>
            <a:endParaRPr lang="en-US" sz="2000" dirty="0"/>
          </a:p>
          <a:p>
            <a:pPr lvl="1"/>
            <a:r>
              <a:rPr lang="el-GR" sz="2000" dirty="0"/>
              <a:t>Ο διανυσματοποιημένος βρόχος της </a:t>
            </a:r>
            <a:r>
              <a:rPr lang="en-US" sz="2000" dirty="0"/>
              <a:t>GPU </a:t>
            </a:r>
            <a:r>
              <a:rPr lang="el-GR" sz="2000" dirty="0"/>
              <a:t>είναι το πλέγμα</a:t>
            </a:r>
            <a:endParaRPr lang="en-US" sz="2000" dirty="0"/>
          </a:p>
          <a:p>
            <a:pPr lvl="1"/>
            <a:r>
              <a:rPr lang="el-GR" sz="2000" dirty="0"/>
              <a:t>Όλες οι φορτώσεις της </a:t>
            </a:r>
            <a:r>
              <a:rPr lang="en-US" sz="2000" dirty="0"/>
              <a:t>GPU </a:t>
            </a:r>
            <a:r>
              <a:rPr lang="el-GR" sz="2000" dirty="0"/>
              <a:t>είναι εντολές συγκέντρωσης (</a:t>
            </a:r>
            <a:r>
              <a:rPr lang="en-US" sz="2000" dirty="0"/>
              <a:t>gather</a:t>
            </a:r>
            <a:r>
              <a:rPr lang="el-GR" sz="2000" dirty="0"/>
              <a:t>) και όλες οι αποθηκεύσεις της </a:t>
            </a:r>
            <a:r>
              <a:rPr lang="en-US" sz="2000" dirty="0"/>
              <a:t>GPU </a:t>
            </a:r>
            <a:r>
              <a:rPr lang="el-GR" sz="2000" dirty="0"/>
              <a:t>είναι εντολές διασκορπισμού (</a:t>
            </a:r>
            <a:r>
              <a:rPr lang="en-US" sz="2000" dirty="0"/>
              <a:t>scatter</a:t>
            </a:r>
            <a:r>
              <a:rPr lang="el-GR" sz="2000" dirty="0"/>
              <a:t>)</a:t>
            </a:r>
            <a:endParaRPr lang="en-US" sz="2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65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Αρχιτεκτονικές </a:t>
            </a:r>
            <a:r>
              <a:rPr lang="en-AU" dirty="0"/>
              <a:t>SIMD </a:t>
            </a:r>
            <a:r>
              <a:rPr lang="el-GR" dirty="0"/>
              <a:t>έναντι </a:t>
            </a:r>
            <a:r>
              <a:rPr lang="en-AU" dirty="0"/>
              <a:t>GPU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/>
              <a:t>Οι </a:t>
            </a:r>
            <a:r>
              <a:rPr lang="en-US" sz="2400" dirty="0"/>
              <a:t>GPU</a:t>
            </a:r>
            <a:r>
              <a:rPr lang="el-GR" sz="2400" dirty="0"/>
              <a:t> έχουν περισσότερες λωρίδες </a:t>
            </a:r>
            <a:r>
              <a:rPr lang="en-US" sz="2400" dirty="0"/>
              <a:t>SIMD</a:t>
            </a:r>
          </a:p>
          <a:p>
            <a:r>
              <a:rPr lang="el-GR" sz="2400" dirty="0"/>
              <a:t>Οι </a:t>
            </a:r>
            <a:r>
              <a:rPr lang="en-US" sz="2400" dirty="0"/>
              <a:t>GPU</a:t>
            </a:r>
            <a:r>
              <a:rPr lang="el-GR" sz="2400" dirty="0"/>
              <a:t> έχουν υποστήριξη υλικού για περισσότερα νήματα</a:t>
            </a:r>
            <a:endParaRPr lang="en-US" sz="2400" dirty="0"/>
          </a:p>
          <a:p>
            <a:r>
              <a:rPr lang="el-GR" sz="2400" dirty="0"/>
              <a:t>Και οι δύο έχουν λόγο απόδοσης 2</a:t>
            </a:r>
            <a:r>
              <a:rPr lang="en-US" sz="2400" dirty="0"/>
              <a:t>:1</a:t>
            </a:r>
            <a:r>
              <a:rPr lang="el-GR" sz="2400" dirty="0"/>
              <a:t> μεταξύ διπλής και απλής ακρίβειας</a:t>
            </a:r>
          </a:p>
          <a:p>
            <a:r>
              <a:rPr lang="el-GR" sz="2400" dirty="0"/>
              <a:t>Και οι δύο έχουν διευθύνσεις 64</a:t>
            </a:r>
            <a:r>
              <a:rPr lang="en-US" sz="2400" dirty="0"/>
              <a:t>-bit</a:t>
            </a:r>
            <a:r>
              <a:rPr lang="el-GR" sz="2400" dirty="0"/>
              <a:t>, αλλά οι </a:t>
            </a:r>
            <a:r>
              <a:rPr lang="en-US" sz="2400" dirty="0"/>
              <a:t>GPU</a:t>
            </a:r>
            <a:r>
              <a:rPr lang="el-GR" sz="2400" dirty="0"/>
              <a:t> έχουν μικρότερη μνήμη</a:t>
            </a:r>
          </a:p>
          <a:p>
            <a:r>
              <a:rPr lang="el-GR" sz="2400" dirty="0"/>
              <a:t>Οι αρχιτεκτονικές </a:t>
            </a:r>
            <a:r>
              <a:rPr lang="en-US" sz="2400" dirty="0"/>
              <a:t>SIMD</a:t>
            </a:r>
            <a:r>
              <a:rPr lang="el-GR" sz="2400" dirty="0"/>
              <a:t> δεν έχουν υποστήριξη διασκορπισμού-συγκέντρωσης</a:t>
            </a:r>
            <a:endParaRPr lang="en-US" sz="2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096299" y="1669323"/>
            <a:ext cx="37260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Μονάδες επεξεργασίας γραφικών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13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Παραλληλία επιπέδου βρόχου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908720"/>
            <a:ext cx="8559552" cy="5111750"/>
          </a:xfrm>
        </p:spPr>
        <p:txBody>
          <a:bodyPr/>
          <a:lstStyle/>
          <a:p>
            <a:r>
              <a:rPr lang="el-GR" sz="2400" dirty="0"/>
              <a:t>Εστιάζει στον προσδιορισμό του αν οι προσπελάσεις δεδομένων σε επόμενες επαναλήψεις εξαρτώνται από τιμές δεδομένων που παράγονται σε προηγούμενες επαναλήψεις</a:t>
            </a:r>
            <a:endParaRPr lang="en-US" sz="2400" dirty="0"/>
          </a:p>
          <a:p>
            <a:pPr lvl="1"/>
            <a:r>
              <a:rPr lang="el-GR" sz="2000" dirty="0"/>
              <a:t>Εξάρτηση μεταφερόμενη από βρόχο (</a:t>
            </a:r>
            <a:r>
              <a:rPr lang="en-US" sz="2000" dirty="0"/>
              <a:t>loop-carried dependence</a:t>
            </a:r>
            <a:r>
              <a:rPr lang="el-GR" sz="2000" dirty="0"/>
              <a:t>)</a:t>
            </a:r>
            <a:endParaRPr lang="en-US" sz="2000" dirty="0"/>
          </a:p>
          <a:p>
            <a:endParaRPr lang="nn-NO" dirty="0"/>
          </a:p>
          <a:p>
            <a:r>
              <a:rPr lang="el-GR" dirty="0"/>
              <a:t>Παράδειγμα</a:t>
            </a:r>
            <a:r>
              <a:rPr lang="nn-NO" dirty="0"/>
              <a:t> 1:</a:t>
            </a:r>
          </a:p>
          <a:p>
            <a:pPr>
              <a:buNone/>
            </a:pPr>
            <a:r>
              <a:rPr lang="nn-NO" dirty="0"/>
              <a:t>	</a:t>
            </a:r>
            <a:r>
              <a:rPr lang="nn-NO" sz="2000" dirty="0"/>
              <a:t>for (i=999; i&gt;=0; i=i-1)</a:t>
            </a:r>
          </a:p>
          <a:p>
            <a:pPr>
              <a:buNone/>
            </a:pPr>
            <a:r>
              <a:rPr lang="en-US" sz="2000" dirty="0"/>
              <a:t>		x[i] = x[i] + s;</a:t>
            </a:r>
          </a:p>
          <a:p>
            <a:endParaRPr lang="en-US" dirty="0"/>
          </a:p>
          <a:p>
            <a:r>
              <a:rPr lang="el-GR" dirty="0"/>
              <a:t>Δεν υπάρχει εξάρτηση μεταφερόμενη από το βρόχο</a:t>
            </a:r>
            <a:endParaRPr lang="en-US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758911" y="2996234"/>
            <a:ext cx="640085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Ανίχνευση και ενίσχυση της παραλληλίας σε επίπεδο βρόχου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Παραλληλία επιπέδου βρόχου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Παράδειγμα </a:t>
            </a:r>
            <a:r>
              <a:rPr lang="nn-NO" dirty="0"/>
              <a:t>2:</a:t>
            </a:r>
          </a:p>
          <a:p>
            <a:pPr>
              <a:buNone/>
            </a:pPr>
            <a:r>
              <a:rPr lang="en-US" sz="2000" dirty="0"/>
              <a:t>	for (i=0; i&lt;100; i=i+1) {</a:t>
            </a:r>
          </a:p>
          <a:p>
            <a:pPr>
              <a:buNone/>
            </a:pPr>
            <a:r>
              <a:rPr lang="en-US" sz="2000" dirty="0"/>
              <a:t>		A[i+1] = A[i] + C[i]; /* S1 */</a:t>
            </a:r>
          </a:p>
          <a:p>
            <a:pPr>
              <a:buNone/>
            </a:pPr>
            <a:r>
              <a:rPr lang="en-US" sz="2000" dirty="0"/>
              <a:t>		B[i+1] = B[i] + A[i+1]; /* S2 */</a:t>
            </a:r>
          </a:p>
          <a:p>
            <a:pPr>
              <a:buNone/>
            </a:pPr>
            <a:r>
              <a:rPr lang="en-US" sz="2000" dirty="0"/>
              <a:t>	}</a:t>
            </a:r>
            <a:endParaRPr lang="nn-NO" sz="2000" dirty="0"/>
          </a:p>
          <a:p>
            <a:pPr>
              <a:buNone/>
            </a:pPr>
            <a:r>
              <a:rPr lang="nn-NO" dirty="0"/>
              <a:t>	</a:t>
            </a:r>
          </a:p>
          <a:p>
            <a:r>
              <a:rPr lang="el-GR" dirty="0"/>
              <a:t>Οι </a:t>
            </a:r>
            <a:r>
              <a:rPr lang="nn-NO" dirty="0"/>
              <a:t>S1 </a:t>
            </a:r>
            <a:r>
              <a:rPr lang="el-GR" dirty="0"/>
              <a:t>και </a:t>
            </a:r>
            <a:r>
              <a:rPr lang="nn-NO" dirty="0"/>
              <a:t>S2 </a:t>
            </a:r>
            <a:r>
              <a:rPr lang="el-GR" dirty="0"/>
              <a:t>χρησιμοποιούν τιμές που υπολογίζονται από την </a:t>
            </a:r>
            <a:r>
              <a:rPr lang="nn-NO" dirty="0"/>
              <a:t>S1 </a:t>
            </a:r>
            <a:r>
              <a:rPr lang="el-GR" dirty="0"/>
              <a:t>σε προηγούμενη επανάληψη</a:t>
            </a:r>
            <a:endParaRPr lang="nn-NO" dirty="0"/>
          </a:p>
          <a:p>
            <a:r>
              <a:rPr lang="el-GR" dirty="0"/>
              <a:t>Η </a:t>
            </a:r>
            <a:r>
              <a:rPr lang="nn-NO" dirty="0"/>
              <a:t>S2 </a:t>
            </a:r>
            <a:r>
              <a:rPr lang="el-GR" dirty="0"/>
              <a:t>χρησιμοποιεί τιμή που υπολογίζεται από την </a:t>
            </a:r>
            <a:r>
              <a:rPr lang="nn-NO" dirty="0"/>
              <a:t>S1 </a:t>
            </a:r>
            <a:r>
              <a:rPr lang="el-GR" dirty="0"/>
              <a:t>στην ίδια επανάληψη</a:t>
            </a:r>
            <a:endParaRPr lang="nn-NO" dirty="0"/>
          </a:p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5758911" y="2996234"/>
            <a:ext cx="640085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Ανίχνευση και ενίσχυση της παραλληλίας σε επίπεδο βρόχου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Διανυσματικές αρχιτεκτονικές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dirty="0"/>
              <a:t>Βασική ιδέα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Ανάγνωση συνόλων με στοιχεία δεδομένων σε «διανυσματικούς καταχωρητές»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Λειτουργία σε αυτούς τους καταχωρητές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«Διασκορπισμός» των αποτελεσμάτων πίσω στη μνήμη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l-GR" dirty="0"/>
              <a:t>Οι καταχωρητές ελέγχονται από τον μεταγλωττιστή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Χρησιμοποιούνται για να κρύψουν τον λανθάνοντα χρόνο της μνήμης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Αξιοποιούν το εύρος ζώνης της μνήμης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376755" y="1371845"/>
            <a:ext cx="31677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Διανυσματικές αρχιτεκτονικές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Παραλληλία επιπέδου βρόχου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836712"/>
            <a:ext cx="8270875" cy="5111750"/>
          </a:xfrm>
        </p:spPr>
        <p:txBody>
          <a:bodyPr/>
          <a:lstStyle/>
          <a:p>
            <a:r>
              <a:rPr lang="el-GR" dirty="0"/>
              <a:t>Παράδειγμα </a:t>
            </a:r>
            <a:r>
              <a:rPr lang="en-US" dirty="0"/>
              <a:t>3:</a:t>
            </a:r>
          </a:p>
          <a:p>
            <a:pPr>
              <a:buNone/>
            </a:pPr>
            <a:r>
              <a:rPr lang="en-US" sz="2000" dirty="0"/>
              <a:t>	for (i=0; i&lt;100; i=i+1) {</a:t>
            </a:r>
          </a:p>
          <a:p>
            <a:pPr>
              <a:buNone/>
            </a:pPr>
            <a:r>
              <a:rPr lang="en-US" sz="2000" dirty="0"/>
              <a:t>		A[i] = A[i] + B[i]; /* S1 */</a:t>
            </a:r>
          </a:p>
          <a:p>
            <a:pPr>
              <a:buNone/>
            </a:pPr>
            <a:r>
              <a:rPr lang="en-US" sz="2000" dirty="0"/>
              <a:t>		B[i+1] = C[i] + D[i]; /* S2 */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r>
              <a:rPr lang="el-GR" sz="2000" dirty="0"/>
              <a:t>Η </a:t>
            </a:r>
            <a:r>
              <a:rPr lang="en-US" sz="2000" dirty="0"/>
              <a:t>S1 </a:t>
            </a:r>
            <a:r>
              <a:rPr lang="el-GR" sz="2000" dirty="0"/>
              <a:t>χρησιμοποιεί τιμή που υπολογίζεται από την </a:t>
            </a:r>
            <a:r>
              <a:rPr lang="en-US" sz="2000" dirty="0"/>
              <a:t>S2</a:t>
            </a:r>
            <a:r>
              <a:rPr lang="el-GR" sz="2000" dirty="0"/>
              <a:t> σε προηγούμενη επανάληψη αλλά η εξάρτηση δεν είναι κυκλική και συνεπώς ο βρόχος είναι παράλληλος</a:t>
            </a:r>
            <a:endParaRPr lang="en-US" sz="2000" dirty="0"/>
          </a:p>
          <a:p>
            <a:r>
              <a:rPr lang="el-GR" sz="2000" dirty="0"/>
              <a:t>Μετατροπή σε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	A[0] = A[0] + B[0];</a:t>
            </a:r>
          </a:p>
          <a:p>
            <a:pPr>
              <a:buNone/>
            </a:pPr>
            <a:r>
              <a:rPr lang="en-US" sz="2000" dirty="0"/>
              <a:t>	for (i=0; i&lt;99; i=i+1) {</a:t>
            </a:r>
          </a:p>
          <a:p>
            <a:pPr>
              <a:buNone/>
            </a:pPr>
            <a:r>
              <a:rPr lang="en-US" sz="2000" dirty="0"/>
              <a:t>		B[i+1] = C[i] + D[i];</a:t>
            </a:r>
          </a:p>
          <a:p>
            <a:pPr>
              <a:buNone/>
            </a:pPr>
            <a:r>
              <a:rPr lang="en-US" sz="2000" dirty="0"/>
              <a:t>		A[i+1] = A[i+1] + B[i+1];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/>
              <a:t>	B[100] = C[99] + D[99];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5758911" y="2996234"/>
            <a:ext cx="640085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Ανίχνευση και ενίσχυση της παραλληλίας σε επίπεδο βρόχου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Παραλληλία επιπέδου βρόχου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/>
              <a:t>Παράδειγμα </a:t>
            </a:r>
            <a:r>
              <a:rPr lang="en-US" sz="2400" dirty="0"/>
              <a:t>4:</a:t>
            </a:r>
          </a:p>
          <a:p>
            <a:pPr>
              <a:buNone/>
            </a:pPr>
            <a:r>
              <a:rPr lang="en-US" sz="2400" dirty="0"/>
              <a:t>	for (i=0;i&lt;100;i=i+1)  {</a:t>
            </a:r>
          </a:p>
          <a:p>
            <a:pPr>
              <a:buNone/>
            </a:pPr>
            <a:r>
              <a:rPr lang="en-US" sz="2400" dirty="0"/>
              <a:t>		A[i] = B[i] + C[i];</a:t>
            </a:r>
          </a:p>
          <a:p>
            <a:pPr>
              <a:buNone/>
            </a:pPr>
            <a:r>
              <a:rPr lang="en-US" sz="2400" dirty="0"/>
              <a:t>		D[i] = A[i] * E[i];</a:t>
            </a:r>
          </a:p>
          <a:p>
            <a:pPr>
              <a:buNone/>
            </a:pPr>
            <a:r>
              <a:rPr lang="en-US" sz="2400" dirty="0"/>
              <a:t>	}</a:t>
            </a:r>
          </a:p>
          <a:p>
            <a:endParaRPr lang="en-US" sz="2400" dirty="0"/>
          </a:p>
          <a:p>
            <a:r>
              <a:rPr lang="el-GR" sz="2400" dirty="0"/>
              <a:t>Παράδειγμα </a:t>
            </a:r>
            <a:r>
              <a:rPr lang="en-US" sz="2400" dirty="0"/>
              <a:t>5:</a:t>
            </a:r>
          </a:p>
          <a:p>
            <a:pPr>
              <a:buNone/>
            </a:pPr>
            <a:r>
              <a:rPr lang="en-US" sz="2400" dirty="0"/>
              <a:t>	for (i=1;i&lt;100;i=i+1)  {</a:t>
            </a:r>
          </a:p>
          <a:p>
            <a:pPr>
              <a:buNone/>
            </a:pPr>
            <a:r>
              <a:rPr lang="en-US" sz="2400" dirty="0"/>
              <a:t>		Y[i] = Y[i-1] + Y[i];</a:t>
            </a:r>
          </a:p>
          <a:p>
            <a:pPr>
              <a:buNone/>
            </a:pPr>
            <a:r>
              <a:rPr lang="en-US" sz="2400" dirty="0"/>
              <a:t>	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5758911" y="2996234"/>
            <a:ext cx="640085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Ανίχνευση και ενίσχυση της παραλληλίας σε επίπεδο βρόχου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Εύρεση εξαρτήσεων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5538"/>
            <a:ext cx="8270875" cy="5111750"/>
          </a:xfrm>
        </p:spPr>
        <p:txBody>
          <a:bodyPr/>
          <a:lstStyle/>
          <a:p>
            <a:r>
              <a:rPr lang="el-GR" dirty="0"/>
              <a:t>Υποθέστε ότι οι δείκτες είναι συγγενείς (</a:t>
            </a:r>
            <a:r>
              <a:rPr lang="en-US" dirty="0"/>
              <a:t>affine</a:t>
            </a:r>
            <a:r>
              <a:rPr lang="el-GR" dirty="0"/>
              <a:t>)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x </a:t>
            </a:r>
            <a:r>
              <a:rPr lang="en-US" i="1" dirty="0"/>
              <a:t>i</a:t>
            </a:r>
            <a:r>
              <a:rPr lang="en-US" dirty="0"/>
              <a:t> + </a:t>
            </a:r>
            <a:r>
              <a:rPr lang="en-US" i="1" dirty="0"/>
              <a:t>b </a:t>
            </a:r>
            <a:r>
              <a:rPr lang="en-US" dirty="0"/>
              <a:t>(i </a:t>
            </a:r>
            <a:r>
              <a:rPr lang="el-GR" dirty="0"/>
              <a:t>είναι δείκτης του βρόχου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l-GR" dirty="0"/>
              <a:t>Υποθέστε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Αποθήκευση στο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x </a:t>
            </a:r>
            <a:r>
              <a:rPr lang="en-US" i="1" dirty="0"/>
              <a:t>i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l-GR" dirty="0"/>
              <a:t>στη συνέχεια</a:t>
            </a:r>
            <a:endParaRPr lang="en-US" dirty="0"/>
          </a:p>
          <a:p>
            <a:pPr lvl="1"/>
            <a:r>
              <a:rPr lang="el-GR" dirty="0"/>
              <a:t>Φόρτωση από το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x </a:t>
            </a:r>
            <a:r>
              <a:rPr lang="en-US" i="1" dirty="0"/>
              <a:t>i</a:t>
            </a:r>
            <a:r>
              <a:rPr lang="en-US" dirty="0"/>
              <a:t> + </a:t>
            </a:r>
            <a:r>
              <a:rPr lang="en-US" i="1" dirty="0"/>
              <a:t>d</a:t>
            </a:r>
          </a:p>
          <a:p>
            <a:pPr lvl="1"/>
            <a:r>
              <a:rPr lang="el-GR" dirty="0"/>
              <a:t>Το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l-GR" dirty="0"/>
              <a:t>τρέχει από το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l-GR" dirty="0"/>
              <a:t>ως το</a:t>
            </a:r>
            <a:r>
              <a:rPr lang="en-US" dirty="0"/>
              <a:t> </a:t>
            </a:r>
            <a:r>
              <a:rPr lang="en-US" i="1" dirty="0"/>
              <a:t>n</a:t>
            </a:r>
          </a:p>
          <a:p>
            <a:pPr lvl="1"/>
            <a:r>
              <a:rPr lang="el-GR" dirty="0"/>
              <a:t>Υπάρχει εξάρτηση εάν</a:t>
            </a:r>
            <a:r>
              <a:rPr lang="en-US" dirty="0"/>
              <a:t>:</a:t>
            </a:r>
          </a:p>
          <a:p>
            <a:pPr lvl="2"/>
            <a:r>
              <a:rPr lang="el-GR" dirty="0"/>
              <a:t>Δεδομένων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l-GR" dirty="0"/>
              <a:t>ώστε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≤ </a:t>
            </a:r>
            <a:r>
              <a:rPr lang="en-US" i="1" dirty="0"/>
              <a:t>j</a:t>
            </a:r>
            <a:r>
              <a:rPr lang="en-US" dirty="0"/>
              <a:t> ≤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 ≤ </a:t>
            </a:r>
            <a:r>
              <a:rPr lang="en-US" i="1" dirty="0"/>
              <a:t>k</a:t>
            </a:r>
            <a:r>
              <a:rPr lang="en-US" dirty="0"/>
              <a:t> ≤ </a:t>
            </a:r>
            <a:r>
              <a:rPr lang="en-US" i="1" dirty="0"/>
              <a:t>n</a:t>
            </a:r>
          </a:p>
          <a:p>
            <a:pPr lvl="2"/>
            <a:r>
              <a:rPr lang="el-GR" dirty="0"/>
              <a:t>Αποθήκευση στο </a:t>
            </a:r>
            <a:r>
              <a:rPr lang="en-US" i="1" dirty="0"/>
              <a:t>a</a:t>
            </a:r>
            <a:r>
              <a:rPr lang="en-US" dirty="0"/>
              <a:t> x </a:t>
            </a:r>
            <a:r>
              <a:rPr lang="en-US" i="1" dirty="0"/>
              <a:t>j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l-GR" dirty="0"/>
              <a:t>φόρτωση από το </a:t>
            </a:r>
            <a:r>
              <a:rPr lang="en-US" i="1" dirty="0"/>
              <a:t>a</a:t>
            </a:r>
            <a:r>
              <a:rPr lang="en-US" dirty="0"/>
              <a:t> x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i="1" dirty="0"/>
              <a:t>d</a:t>
            </a:r>
            <a:r>
              <a:rPr lang="en-US" dirty="0"/>
              <a:t>, </a:t>
            </a:r>
            <a:br>
              <a:rPr lang="el-GR" dirty="0"/>
            </a:br>
            <a:r>
              <a:rPr lang="el-GR" dirty="0"/>
              <a:t>και το 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x </a:t>
            </a:r>
            <a:r>
              <a:rPr lang="en-US" i="1" dirty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 x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</a:p>
          <a:p>
            <a:pPr lvl="2"/>
            <a:endParaRPr lang="en-US" i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5758911" y="2996234"/>
            <a:ext cx="640085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Ανίχνευση και ενίσχυση της παραλληλίας σε επίπεδο βρόχου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Εύρεση εξαρτήσεων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70875" cy="5111750"/>
          </a:xfrm>
        </p:spPr>
        <p:txBody>
          <a:bodyPr/>
          <a:lstStyle/>
          <a:p>
            <a:r>
              <a:rPr lang="el-GR" dirty="0"/>
              <a:t>Γενικά δεν μπορούν να προσδιοριστούν κατά τον χρόνο μεταγλώττισης</a:t>
            </a:r>
            <a:endParaRPr lang="en-US" dirty="0"/>
          </a:p>
          <a:p>
            <a:r>
              <a:rPr lang="el-GR" dirty="0"/>
              <a:t>Δοκιμή για απουσία εξάρτησης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Δοκιμή ΜΚΔ (</a:t>
            </a:r>
            <a:r>
              <a:rPr lang="en-US" dirty="0"/>
              <a:t>GCD test</a:t>
            </a:r>
            <a:r>
              <a:rPr lang="el-GR" dirty="0"/>
              <a:t>)</a:t>
            </a:r>
            <a:r>
              <a:rPr lang="en-US" dirty="0"/>
              <a:t>:</a:t>
            </a:r>
          </a:p>
          <a:p>
            <a:pPr lvl="2"/>
            <a:r>
              <a:rPr lang="el-GR" dirty="0"/>
              <a:t>Αν υπάρχει εξάρτηση, ο </a:t>
            </a:r>
            <a:r>
              <a:rPr lang="en-US" dirty="0"/>
              <a:t>GCD(</a:t>
            </a:r>
            <a:r>
              <a:rPr lang="en-US" i="1" dirty="0"/>
              <a:t>c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dirty="0"/>
              <a:t>) </a:t>
            </a:r>
            <a:r>
              <a:rPr lang="el-GR" dirty="0"/>
              <a:t>πρέπει να διαιρεί ακριβώς το 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i="1" dirty="0"/>
              <a:t>b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r>
              <a:rPr lang="el-GR" dirty="0"/>
              <a:t>Παράδειγμα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nn-NO" dirty="0"/>
              <a:t>for (i=0; i&lt;100; i=i+1) {</a:t>
            </a:r>
          </a:p>
          <a:p>
            <a:pPr lvl="1">
              <a:buNone/>
            </a:pPr>
            <a:r>
              <a:rPr lang="nn-NO" dirty="0"/>
              <a:t>	X[2*i+3] = X[2*i] * 5.0;</a:t>
            </a:r>
          </a:p>
          <a:p>
            <a:pPr lvl="1">
              <a:buNone/>
            </a:pPr>
            <a:r>
              <a:rPr lang="nn-NO" dirty="0"/>
              <a:t>}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5758911" y="2996234"/>
            <a:ext cx="640085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Ανίχνευση και ενίσχυση της παραλληλίας σε επίπεδο βρόχου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Εύρεση εξαρτήσεων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Παράδειγμα </a:t>
            </a:r>
            <a:r>
              <a:rPr lang="en-US" dirty="0"/>
              <a:t>2:</a:t>
            </a:r>
          </a:p>
          <a:p>
            <a:pPr lvl="1">
              <a:buNone/>
            </a:pPr>
            <a:r>
              <a:rPr lang="en-US" dirty="0"/>
              <a:t>for (i=0; i&lt;100; i=i+1) {</a:t>
            </a:r>
          </a:p>
          <a:p>
            <a:pPr lvl="1">
              <a:buNone/>
            </a:pPr>
            <a:r>
              <a:rPr lang="en-US" dirty="0"/>
              <a:t>	Y[i] = X[i] / c; /* S1 */</a:t>
            </a:r>
          </a:p>
          <a:p>
            <a:pPr lvl="1">
              <a:buNone/>
            </a:pPr>
            <a:r>
              <a:rPr lang="en-US" dirty="0"/>
              <a:t>	X[i] = X[i] + c; /* S2 */</a:t>
            </a:r>
          </a:p>
          <a:p>
            <a:pPr lvl="1">
              <a:buNone/>
            </a:pPr>
            <a:r>
              <a:rPr lang="en-US" dirty="0"/>
              <a:t>	Z[i] = Y[i] + c; /* S3 */</a:t>
            </a:r>
          </a:p>
          <a:p>
            <a:pPr lvl="1">
              <a:buNone/>
            </a:pPr>
            <a:r>
              <a:rPr lang="en-US" dirty="0"/>
              <a:t>	Y[i] = c - Y[i]; /* S4 */</a:t>
            </a:r>
          </a:p>
          <a:p>
            <a:pPr lvl="1">
              <a:buNone/>
            </a:pPr>
            <a:r>
              <a:rPr lang="en-US" dirty="0"/>
              <a:t>}</a:t>
            </a:r>
          </a:p>
          <a:p>
            <a:pPr lvl="1">
              <a:buNone/>
            </a:pPr>
            <a:endParaRPr lang="en-US" dirty="0"/>
          </a:p>
          <a:p>
            <a:r>
              <a:rPr lang="el-GR" dirty="0"/>
              <a:t>Παρακολούθηση για αντεξαρτήσεις και εξαρτήσεις εξόδου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5758911" y="2996234"/>
            <a:ext cx="640085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Ανίχνευση και ενίσχυση της παραλληλίας σε επίπεδο βρόχου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l-GR" dirty="0"/>
              <a:t>Μειώσεις (</a:t>
            </a:r>
            <a:r>
              <a:rPr lang="en-US" dirty="0"/>
              <a:t>Reductions)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70875" cy="5111750"/>
          </a:xfrm>
        </p:spPr>
        <p:txBody>
          <a:bodyPr/>
          <a:lstStyle/>
          <a:p>
            <a:r>
              <a:rPr lang="el-GR" sz="2000" dirty="0"/>
              <a:t>Λειτουργία μείωσης (</a:t>
            </a:r>
            <a:r>
              <a:rPr lang="en-US" sz="2000" dirty="0"/>
              <a:t>r</a:t>
            </a:r>
            <a:r>
              <a:rPr lang="nn-NO" sz="2000" dirty="0"/>
              <a:t>eduction operation):</a:t>
            </a:r>
          </a:p>
          <a:p>
            <a:pPr>
              <a:buNone/>
            </a:pPr>
            <a:r>
              <a:rPr lang="nn-NO" sz="2000" dirty="0"/>
              <a:t>	for (i=9999; i&gt;=0; i=i-1)</a:t>
            </a:r>
          </a:p>
          <a:p>
            <a:pPr>
              <a:buNone/>
            </a:pPr>
            <a:r>
              <a:rPr lang="en-US" sz="2000" dirty="0"/>
              <a:t>		sum = sum + x[i] * y[i];</a:t>
            </a:r>
          </a:p>
          <a:p>
            <a:endParaRPr lang="en-US" sz="2000" dirty="0"/>
          </a:p>
          <a:p>
            <a:r>
              <a:rPr lang="el-GR" sz="2000" dirty="0"/>
              <a:t>Μετατροπή σε </a:t>
            </a:r>
            <a:r>
              <a:rPr lang="en-US" sz="2000" dirty="0"/>
              <a:t>…</a:t>
            </a:r>
          </a:p>
          <a:p>
            <a:pPr>
              <a:buNone/>
            </a:pPr>
            <a:r>
              <a:rPr lang="nn-NO" sz="2000" dirty="0"/>
              <a:t>	for (i=9999; i&gt;=0; i=i-1)</a:t>
            </a:r>
          </a:p>
          <a:p>
            <a:pPr>
              <a:buNone/>
            </a:pPr>
            <a:r>
              <a:rPr lang="en-US" sz="2000" dirty="0"/>
              <a:t>		sum [i] = x[i] * y[i];</a:t>
            </a:r>
          </a:p>
          <a:p>
            <a:pPr>
              <a:buNone/>
            </a:pPr>
            <a:r>
              <a:rPr lang="nn-NO" sz="2000" dirty="0"/>
              <a:t>	for (i=9999; i&gt;=0; i=i-1)</a:t>
            </a:r>
          </a:p>
          <a:p>
            <a:pPr>
              <a:buNone/>
            </a:pPr>
            <a:r>
              <a:rPr lang="en-US" sz="2000" dirty="0"/>
              <a:t>		finalsum = finalsum + sum[i];</a:t>
            </a:r>
          </a:p>
          <a:p>
            <a:endParaRPr lang="en-US" sz="2000" dirty="0"/>
          </a:p>
          <a:p>
            <a:r>
              <a:rPr lang="el-GR" sz="2000" dirty="0"/>
              <a:t>Εκτέλεση σε </a:t>
            </a:r>
            <a:r>
              <a:rPr lang="en-US" sz="2000" dirty="0"/>
              <a:t>p </a:t>
            </a:r>
            <a:r>
              <a:rPr lang="el-GR" sz="2000" dirty="0"/>
              <a:t>επεξεργαστές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nn-NO" sz="2000" dirty="0"/>
              <a:t>	for (i=999; i&gt;=0; i=i-1)</a:t>
            </a:r>
          </a:p>
          <a:p>
            <a:pPr>
              <a:buNone/>
            </a:pPr>
            <a:r>
              <a:rPr lang="en-US" sz="2000" dirty="0"/>
              <a:t>		finalsum[p] = finalsum[p] + sum[i+1000*p];</a:t>
            </a:r>
          </a:p>
          <a:p>
            <a:r>
              <a:rPr lang="el-GR" sz="2000" dirty="0"/>
              <a:t>Σημείωση</a:t>
            </a:r>
            <a:r>
              <a:rPr lang="en-US" sz="2000" dirty="0"/>
              <a:t>: </a:t>
            </a:r>
            <a:r>
              <a:rPr lang="el-GR" sz="2000" dirty="0"/>
              <a:t>υποθέτει ότι ισχύει η προσεταιριστική ιδιότητα!</a:t>
            </a:r>
            <a:endParaRPr lang="en-US" sz="2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5758911" y="2996234"/>
            <a:ext cx="640085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Ανίχνευση και ενίσχυση της παραλληλίας σε επίπεδο βρόχου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Πλάνες και παγίδες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/>
              <a:t>Οι </a:t>
            </a:r>
            <a:r>
              <a:rPr lang="en-US" sz="2400" dirty="0"/>
              <a:t>GPU</a:t>
            </a:r>
            <a:r>
              <a:rPr lang="el-GR" sz="2400" dirty="0"/>
              <a:t> υποφέρουν εκ του ρόλου τους ως συνεπεξεργαστές</a:t>
            </a:r>
            <a:endParaRPr lang="en-US" sz="2400" dirty="0"/>
          </a:p>
          <a:p>
            <a:pPr lvl="1"/>
            <a:r>
              <a:rPr lang="el-GR" sz="2000" dirty="0"/>
              <a:t>Οι </a:t>
            </a:r>
            <a:r>
              <a:rPr lang="en-US" sz="2000" dirty="0"/>
              <a:t>GPU</a:t>
            </a:r>
            <a:r>
              <a:rPr lang="el-GR" sz="2000" dirty="0"/>
              <a:t> έχουν ευελιξία να αλλάξουν το </a:t>
            </a:r>
            <a:r>
              <a:rPr lang="en-US" sz="2000" dirty="0"/>
              <a:t>ISA</a:t>
            </a:r>
          </a:p>
          <a:p>
            <a:r>
              <a:rPr lang="el-GR" sz="2400" dirty="0"/>
              <a:t>Εστίαση στη μέγιστη απόδοση των διανυσματικών αρχιτεκτονικών και αγνόηση της επιβάρυνσης εκκίνησης</a:t>
            </a:r>
            <a:endParaRPr lang="en-US" sz="2400" dirty="0"/>
          </a:p>
          <a:p>
            <a:pPr lvl="1"/>
            <a:r>
              <a:rPr lang="el-GR" sz="2000" dirty="0"/>
              <a:t>Οι επιβαρύνσεις οδηγούν σε απαίτηση μεγάλου μήκους διανύσματος για επίτευξη επιτάχυνσης</a:t>
            </a:r>
            <a:endParaRPr lang="en-US" sz="2000" dirty="0"/>
          </a:p>
          <a:p>
            <a:r>
              <a:rPr lang="el-GR" sz="2400" dirty="0"/>
              <a:t>Αύξηση της διανυσματικής απόδοσης χωρίς συγκρίσιμες αυξήσεις στην βαθμωτή απόδοση</a:t>
            </a:r>
            <a:endParaRPr lang="en-US" sz="2400" dirty="0"/>
          </a:p>
          <a:p>
            <a:r>
              <a:rPr lang="el-GR" sz="2400" dirty="0"/>
              <a:t>Μπορείς να πάρεις καλή διανυσματική απόδοση χωρίς να παρέχεις μεγάλο εύρος ζώνης μνήμης</a:t>
            </a:r>
            <a:endParaRPr lang="en-US" sz="2400" dirty="0"/>
          </a:p>
          <a:p>
            <a:r>
              <a:rPr lang="el-GR" sz="2400" dirty="0"/>
              <a:t>Στις </a:t>
            </a:r>
            <a:r>
              <a:rPr lang="en-US" sz="2400" dirty="0"/>
              <a:t>GPU</a:t>
            </a:r>
            <a:r>
              <a:rPr lang="el-GR" sz="2400" dirty="0"/>
              <a:t>, απλά πρόσθεσε περισσότερα νήματα αν δεν έχεις αρκετή απόδοση μνήμης</a:t>
            </a:r>
            <a:endParaRPr 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922443" y="874787"/>
            <a:ext cx="2146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Πλάνες και παγίδες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4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επέκταση </a:t>
            </a:r>
            <a:r>
              <a:rPr lang="en-US" dirty="0"/>
              <a:t>RV64V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637122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dirty="0"/>
              <a:t>Αρχιτεκτονική παράδειγμα</a:t>
            </a:r>
            <a:r>
              <a:rPr lang="en-US" dirty="0"/>
              <a:t>: RV64V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Βασίζεται ελαφρά στον </a:t>
            </a:r>
            <a:r>
              <a:rPr lang="en-US" dirty="0"/>
              <a:t>Cray-1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32 </a:t>
            </a:r>
            <a:r>
              <a:rPr lang="el-GR" dirty="0"/>
              <a:t>διανυσματικοί καταχωρητές (</a:t>
            </a:r>
            <a:r>
              <a:rPr lang="en-US" dirty="0"/>
              <a:t>vector registers) </a:t>
            </a:r>
            <a:r>
              <a:rPr lang="el-GR" dirty="0"/>
              <a:t>των </a:t>
            </a:r>
            <a:r>
              <a:rPr lang="en-US" dirty="0"/>
              <a:t>6</a:t>
            </a:r>
            <a:r>
              <a:rPr lang="el-GR" dirty="0"/>
              <a:t>4</a:t>
            </a:r>
            <a:r>
              <a:rPr lang="en-US" dirty="0"/>
              <a:t>-bit</a:t>
            </a:r>
          </a:p>
          <a:p>
            <a:pPr lvl="2">
              <a:lnSpc>
                <a:spcPct val="90000"/>
              </a:lnSpc>
            </a:pPr>
            <a:r>
              <a:rPr lang="el-GR" dirty="0"/>
              <a:t>Το αρχείο καταχωρητών έχει 16 θύρες ανάγνωσης και 8 θύρες εγγραφής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Διανυσματικές λειτουργικές μονάδες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l-GR" dirty="0"/>
              <a:t>Με πλήρη διοχέτευση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l-GR" dirty="0"/>
              <a:t>Ανίχνευση κινδύνων δεδομένων και ελέγχου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Διανυσματική μονάδα φόρτωσης-αποθήκευσης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l-GR" dirty="0"/>
              <a:t>Με πλήρη διοχέτευση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l-GR" dirty="0"/>
              <a:t>Μία λέξη ανά κύκλο ρολογιού μετά τον αρχικό λανθάνοντα χρόνο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Βαθμωτοί (</a:t>
            </a:r>
            <a:r>
              <a:rPr lang="en-US" dirty="0"/>
              <a:t>scalar)</a:t>
            </a:r>
            <a:r>
              <a:rPr lang="el-GR" dirty="0"/>
              <a:t> καταχωρητές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31 </a:t>
            </a:r>
            <a:r>
              <a:rPr lang="el-GR" dirty="0"/>
              <a:t>καταχωρητές γενικού σκοπού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32 </a:t>
            </a:r>
            <a:r>
              <a:rPr lang="el-GR" dirty="0"/>
              <a:t>καταχωρητές κινητής υποδιαστολής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376755" y="1371845"/>
            <a:ext cx="31677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Διανυσματικές αρχιτεκτονικές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Εντολές </a:t>
            </a:r>
            <a:r>
              <a:rPr lang="en-US" dirty="0"/>
              <a:t>RV64V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64704"/>
            <a:ext cx="8784976" cy="5976664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.vv:  </a:t>
            </a:r>
            <a:r>
              <a:rPr lang="el-GR" sz="2400" dirty="0"/>
              <a:t>δύο διανυσματικοί τελεστέοι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.vs </a:t>
            </a:r>
            <a:r>
              <a:rPr lang="el-GR" sz="2400" dirty="0"/>
              <a:t>και</a:t>
            </a:r>
            <a:r>
              <a:rPr lang="en-US" sz="2400" dirty="0"/>
              <a:t> .sv: </a:t>
            </a:r>
            <a:r>
              <a:rPr lang="el-GR" sz="2400" dirty="0"/>
              <a:t>διάνυσμα και βαθμωτός οι δύο τελεστέοι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LV/SV: </a:t>
            </a:r>
            <a:r>
              <a:rPr lang="el-GR" sz="2400" dirty="0"/>
              <a:t>φόρτωση &amp; αποθήκευση διαν/τος από/σε δ/νση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l-GR" sz="2400" dirty="0"/>
              <a:t>Παράδειγμα</a:t>
            </a:r>
            <a:r>
              <a:rPr lang="en-US" sz="2400" dirty="0"/>
              <a:t>:  DAXPY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vsetdcfg	4*FP64	# </a:t>
            </a:r>
            <a:r>
              <a:rPr lang="el-GR" sz="2000" dirty="0"/>
              <a:t>ενεργοποίηση</a:t>
            </a:r>
            <a:r>
              <a:rPr lang="en-US" sz="2000" dirty="0"/>
              <a:t> 4 </a:t>
            </a:r>
            <a:r>
              <a:rPr lang="el-GR" sz="2000" dirty="0"/>
              <a:t>διανυσματικών 					</a:t>
            </a:r>
            <a:r>
              <a:rPr lang="el-GR" dirty="0"/>
              <a:t>#</a:t>
            </a:r>
            <a:r>
              <a:rPr lang="el-GR" sz="2000" dirty="0"/>
              <a:t> καταχωρητών ΚΥ διπλής ακρίβειας</a:t>
            </a:r>
            <a:endParaRPr lang="en-US" sz="2000" dirty="0"/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fld		f0,a		# </a:t>
            </a:r>
            <a:r>
              <a:rPr lang="el-GR" sz="2000" dirty="0"/>
              <a:t>φόρτωση βαθμωτού </a:t>
            </a:r>
            <a:r>
              <a:rPr lang="en-US" sz="2000" dirty="0"/>
              <a:t>a</a:t>
            </a:r>
            <a:endParaRPr lang="en-US" dirty="0"/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vld		v0,x5		# </a:t>
            </a:r>
            <a:r>
              <a:rPr lang="el-GR" sz="2000" dirty="0"/>
              <a:t>φόρτωση διανύσματος </a:t>
            </a:r>
            <a:r>
              <a:rPr lang="en-US" sz="2000" dirty="0"/>
              <a:t>X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vmul	v1,v0,f0	# </a:t>
            </a:r>
            <a:r>
              <a:rPr lang="el-GR" sz="2000" dirty="0"/>
              <a:t>πολ/μός διανύσματος-βαθμωτού</a:t>
            </a:r>
            <a:endParaRPr lang="en-US" sz="2000" dirty="0"/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vld		v2,x6		# </a:t>
            </a:r>
            <a:r>
              <a:rPr lang="el-GR" sz="2000" dirty="0"/>
              <a:t>φόρτωση διανύσματος </a:t>
            </a:r>
            <a:r>
              <a:rPr lang="en-US" sz="2000" dirty="0"/>
              <a:t>Y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vadd	v3,v1,v2	# </a:t>
            </a:r>
            <a:r>
              <a:rPr lang="el-GR" sz="2000" dirty="0"/>
              <a:t>πρόσθεση διανύσματος-διανύσματος</a:t>
            </a:r>
            <a:endParaRPr lang="en-US" sz="2000" dirty="0"/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vst		v3,x6		# </a:t>
            </a:r>
            <a:r>
              <a:rPr lang="el-GR" sz="2000" dirty="0"/>
              <a:t>αποθήκευση αποτελέσματος</a:t>
            </a:r>
            <a:endParaRPr lang="en-US" sz="2000" dirty="0"/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vdisable			# </a:t>
            </a:r>
            <a:r>
              <a:rPr lang="el-GR" sz="2000" dirty="0"/>
              <a:t>απενεργοποίηση διανυσματικών κατ/των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8 </a:t>
            </a:r>
            <a:r>
              <a:rPr lang="el-GR" sz="2400" dirty="0"/>
              <a:t>εντολές</a:t>
            </a:r>
            <a:r>
              <a:rPr lang="en-US" sz="2400" dirty="0"/>
              <a:t>, 258 </a:t>
            </a:r>
            <a:r>
              <a:rPr lang="el-GR" sz="2400" dirty="0"/>
              <a:t>για την</a:t>
            </a:r>
            <a:r>
              <a:rPr lang="en-US" sz="2400" dirty="0"/>
              <a:t> RV64V (</a:t>
            </a:r>
            <a:r>
              <a:rPr lang="el-GR" sz="2400" dirty="0"/>
              <a:t>σε βαθμωτό κώδικα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42326" y="934844"/>
            <a:ext cx="223663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Vector Architectures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376755" y="1371845"/>
            <a:ext cx="31677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Διανυσματικές αρχιτεκτονικές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09677"/>
            <a:ext cx="8281987" cy="707886"/>
          </a:xfrm>
        </p:spPr>
        <p:txBody>
          <a:bodyPr/>
          <a:lstStyle/>
          <a:p>
            <a:r>
              <a:rPr lang="el-GR" dirty="0"/>
              <a:t>Χρόνος διανυσματικής εκτέλεσης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7530"/>
            <a:ext cx="8712967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dirty="0"/>
              <a:t>Ο χρόνος εκτέλεσης εξαρτάται από τρεις παράγοντες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Μήκος των διανυσματικών τελεστέων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Κινδύνους δομής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Εξαρτήσεις δεδομένων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l-GR" dirty="0"/>
              <a:t>Οι λειτουργικές μονάδες της </a:t>
            </a:r>
            <a:r>
              <a:rPr lang="en-US" dirty="0"/>
              <a:t>RV64V </a:t>
            </a:r>
            <a:r>
              <a:rPr lang="el-GR" dirty="0"/>
              <a:t>καταναλώνουν ένα στοιχείο ανά κύκλο ρολογιού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Χρόνος εκτέλεσης είναι περίπου ίσος με το μήκος του διανύσματος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l-GR" i="1" dirty="0"/>
              <a:t>Πομπή (</a:t>
            </a:r>
            <a:r>
              <a:rPr lang="en-US" i="1" dirty="0"/>
              <a:t>Convoy)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Σύνολο διανυσματικών εντολών που μπορούν δυνητικά να εκτελεστούν μαζί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376755" y="1371845"/>
            <a:ext cx="31677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Διανυσματικές αρχιτεκτονικές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«Κτύποι» (</a:t>
            </a:r>
            <a:r>
              <a:rPr lang="en-US" dirty="0"/>
              <a:t>Chimes</a:t>
            </a:r>
            <a:r>
              <a:rPr lang="el-GR" dirty="0"/>
              <a:t>)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65522"/>
            <a:ext cx="8784976" cy="5111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dirty="0"/>
              <a:t>Ακολουθίες με κινδύνους εξάρτησης </a:t>
            </a:r>
            <a:r>
              <a:rPr lang="en-US" dirty="0"/>
              <a:t>read-after-write </a:t>
            </a:r>
            <a:r>
              <a:rPr lang="el-GR" dirty="0"/>
              <a:t>στην ίδια</a:t>
            </a:r>
            <a:r>
              <a:rPr lang="en-US" dirty="0"/>
              <a:t> </a:t>
            </a:r>
            <a:r>
              <a:rPr lang="el-GR" dirty="0"/>
              <a:t>πομπή σε </a:t>
            </a:r>
            <a:r>
              <a:rPr lang="el-GR" i="1" dirty="0"/>
              <a:t>αλυσιδωτή σύνδεση </a:t>
            </a:r>
            <a:r>
              <a:rPr lang="el-GR" dirty="0"/>
              <a:t>(</a:t>
            </a:r>
            <a:r>
              <a:rPr lang="en-US" dirty="0"/>
              <a:t>chaining)</a:t>
            </a:r>
            <a:r>
              <a:rPr lang="el-GR" i="1" dirty="0"/>
              <a:t> </a:t>
            </a:r>
            <a:endParaRPr lang="en-US" i="1" dirty="0"/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r>
              <a:rPr lang="el-GR" i="1" dirty="0"/>
              <a:t>Αλυσιδωτή σύνδεση (</a:t>
            </a:r>
            <a:r>
              <a:rPr lang="en-US" i="1" dirty="0"/>
              <a:t>Chaining</a:t>
            </a:r>
            <a:r>
              <a:rPr lang="el-GR" i="1" dirty="0"/>
              <a:t>)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l-GR" dirty="0"/>
              <a:t>Επιτρέπει την εκκίνηση μιας διανυσματικής λειτουργίας μόλις τα μεμονωμένα στοιχεία του πηγαίου διανυσματικού τελεστέου γίνουν διαθέσιμα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l-GR" i="1" dirty="0"/>
              <a:t>Κτύπος (</a:t>
            </a:r>
            <a:r>
              <a:rPr lang="en-US" i="1" dirty="0"/>
              <a:t>Chime</a:t>
            </a:r>
            <a:r>
              <a:rPr lang="el-GR" i="1" dirty="0"/>
              <a:t>)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l-GR" dirty="0"/>
              <a:t>Χρονική μονάδα για την εκτέλεση μίας πομπής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m</a:t>
            </a:r>
            <a:r>
              <a:rPr lang="en-US" dirty="0"/>
              <a:t> </a:t>
            </a:r>
            <a:r>
              <a:rPr lang="el-GR" dirty="0"/>
              <a:t>πομπές εκτελούνται σε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l-GR" dirty="0"/>
              <a:t>κτύπους για διάνυσμα μήκους </a:t>
            </a:r>
            <a:r>
              <a:rPr lang="en-US" i="1" dirty="0"/>
              <a:t>n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Για διάνυσμα μήκους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l-GR" dirty="0"/>
              <a:t>απαιτούνται </a:t>
            </a: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l-GR" dirty="0"/>
              <a:t>κύκλοι ρολογιού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376755" y="1371845"/>
            <a:ext cx="31677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Διανυσματικές αρχιτεκτονικές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vld		v0,x5		# </a:t>
            </a:r>
            <a:r>
              <a:rPr lang="el-GR" sz="2000" dirty="0"/>
              <a:t>φόρτωση διανύσματος</a:t>
            </a:r>
            <a:r>
              <a:rPr lang="en-US" sz="2000" dirty="0"/>
              <a:t> X</a:t>
            </a:r>
          </a:p>
          <a:p>
            <a:pPr>
              <a:buNone/>
            </a:pPr>
            <a:r>
              <a:rPr lang="en-US" sz="2000" dirty="0"/>
              <a:t>vmul	v1,v0,f0		# </a:t>
            </a:r>
            <a:r>
              <a:rPr lang="el-GR" sz="2000" dirty="0"/>
              <a:t>πολλαπλασιασμός διανύσματος-βαθμωτού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vld		v2,x6		# </a:t>
            </a:r>
            <a:r>
              <a:rPr lang="el-GR" sz="2000" dirty="0"/>
              <a:t>φόρτωση διανύσματος</a:t>
            </a:r>
            <a:r>
              <a:rPr lang="en-US" sz="2000" dirty="0"/>
              <a:t> Y</a:t>
            </a:r>
          </a:p>
          <a:p>
            <a:pPr>
              <a:buNone/>
            </a:pPr>
            <a:r>
              <a:rPr lang="en-US" sz="2000" dirty="0"/>
              <a:t>vadd	v3,v1,v2	# </a:t>
            </a:r>
            <a:r>
              <a:rPr lang="el-GR" sz="2000" dirty="0"/>
              <a:t>πρόσθεση διανύσματος-διανύσματος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vst		v3,x6		# </a:t>
            </a:r>
            <a:r>
              <a:rPr lang="el-GR" sz="2000" dirty="0"/>
              <a:t>αποθήκευση του αθροίσματος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l-GR" sz="2000" dirty="0"/>
              <a:t>Πομπές (</a:t>
            </a:r>
            <a:r>
              <a:rPr lang="en-US" sz="2000" dirty="0"/>
              <a:t>convoys):</a:t>
            </a:r>
          </a:p>
          <a:p>
            <a:pPr marL="457200" indent="-457200">
              <a:buNone/>
            </a:pPr>
            <a:r>
              <a:rPr lang="en-US" sz="2000" dirty="0"/>
              <a:t>1		vld		vmul</a:t>
            </a:r>
          </a:p>
          <a:p>
            <a:pPr marL="457200" indent="-457200">
              <a:buNone/>
            </a:pPr>
            <a:r>
              <a:rPr lang="en-US" sz="2000" dirty="0"/>
              <a:t>2		vld		vadd</a:t>
            </a:r>
          </a:p>
          <a:p>
            <a:pPr marL="457200" indent="-457200">
              <a:buNone/>
            </a:pPr>
            <a:r>
              <a:rPr lang="en-US" sz="2000" dirty="0"/>
              <a:t>3		vst</a:t>
            </a:r>
          </a:p>
          <a:p>
            <a:pPr marL="457200" indent="-457200">
              <a:buNone/>
            </a:pPr>
            <a:endParaRPr lang="en-US" sz="2000" dirty="0"/>
          </a:p>
          <a:p>
            <a:pPr marL="457200" indent="-457200">
              <a:buNone/>
            </a:pPr>
            <a:r>
              <a:rPr lang="en-US" sz="2000" dirty="0"/>
              <a:t>3 </a:t>
            </a:r>
            <a:r>
              <a:rPr lang="el-GR" sz="2000" dirty="0"/>
              <a:t>κτύποι</a:t>
            </a:r>
            <a:r>
              <a:rPr lang="en-US" sz="2000" dirty="0"/>
              <a:t>, 2 </a:t>
            </a:r>
            <a:r>
              <a:rPr lang="el-GR" sz="2000" dirty="0"/>
              <a:t>λειτουργίες ΚΥ ανά αποτέλεσμα</a:t>
            </a:r>
            <a:r>
              <a:rPr lang="en-US" sz="2000" dirty="0"/>
              <a:t>, </a:t>
            </a:r>
            <a:r>
              <a:rPr lang="el-GR" sz="2000" dirty="0"/>
              <a:t>κύκλοι ανά </a:t>
            </a:r>
            <a:r>
              <a:rPr lang="en-US" sz="2000" dirty="0"/>
              <a:t>FLOP = 1.5</a:t>
            </a:r>
          </a:p>
          <a:p>
            <a:pPr marL="457200" indent="-457200">
              <a:buNone/>
            </a:pPr>
            <a:r>
              <a:rPr lang="el-GR" sz="2000" dirty="0"/>
              <a:t>Για διανύσματα 64 στοιχείων</a:t>
            </a:r>
            <a:r>
              <a:rPr lang="en-US" sz="2000" dirty="0"/>
              <a:t>, </a:t>
            </a:r>
            <a:r>
              <a:rPr lang="el-GR" sz="2000" dirty="0"/>
              <a:t>απαιτούνται </a:t>
            </a:r>
            <a:r>
              <a:rPr lang="en-US" sz="2000" dirty="0"/>
              <a:t>32 x 3 = 96 </a:t>
            </a:r>
            <a:r>
              <a:rPr lang="el-GR" sz="2000" dirty="0"/>
              <a:t>κύκλοι ρολογιού</a:t>
            </a:r>
            <a:endParaRPr lang="en-US" sz="2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376755" y="1371845"/>
            <a:ext cx="31677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l-GR" sz="1800" dirty="0">
                <a:solidFill>
                  <a:srgbClr val="0066FF"/>
                </a:solidFill>
                <a:latin typeface="Arial" charset="0"/>
              </a:rPr>
              <a:t>Διανυσματικές αρχιτεκτονικές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19824</TotalTime>
  <Words>5518</Words>
  <Application>Microsoft Office PowerPoint</Application>
  <PresentationFormat>On-screen Show (4:3)</PresentationFormat>
  <Paragraphs>684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Black</vt:lpstr>
      <vt:lpstr>Times New Roman</vt:lpstr>
      <vt:lpstr>Wingdings</vt:lpstr>
      <vt:lpstr>1_cod4e</vt:lpstr>
      <vt:lpstr>PowerPoint Presentation</vt:lpstr>
      <vt:lpstr>Εισαγωγή </vt:lpstr>
      <vt:lpstr>Παραλληλία SIMD</vt:lpstr>
      <vt:lpstr>Διανυσματικές αρχιτεκτονικές</vt:lpstr>
      <vt:lpstr>Η επέκταση RV64V</vt:lpstr>
      <vt:lpstr>Εντολές RV64V</vt:lpstr>
      <vt:lpstr>Χρόνος διανυσματικής εκτέλεσης</vt:lpstr>
      <vt:lpstr>«Κτύποι» (Chimes)</vt:lpstr>
      <vt:lpstr>Παράδειγμα </vt:lpstr>
      <vt:lpstr>Προκλήσεις </vt:lpstr>
      <vt:lpstr>Πολλαπλές λωρίδες (lanes)</vt:lpstr>
      <vt:lpstr>Καταχωρητής μήκους διανύσματος</vt:lpstr>
      <vt:lpstr>Καταχωρητές μάσκας διανύσματος</vt:lpstr>
      <vt:lpstr>Σειρές μνήμης (Memory Banks)</vt:lpstr>
      <vt:lpstr>Διασκελισμός (Stride)</vt:lpstr>
      <vt:lpstr>Διασκορπισμός-συγκέντρωση</vt:lpstr>
      <vt:lpstr>Προγρ/σμός διανυσμ. αρχιτεκτονικών</vt:lpstr>
      <vt:lpstr>Επεκτάσεις SIMD</vt:lpstr>
      <vt:lpstr>Υλοποιήσεις SIMD</vt:lpstr>
      <vt:lpstr>Παράδειγμα κώδικα SIMD</vt:lpstr>
      <vt:lpstr>Μοντέλο απόδοσης Roofline</vt:lpstr>
      <vt:lpstr>Παραδείγματα </vt:lpstr>
      <vt:lpstr>Μονάδες επεξεργασίας γραφικών</vt:lpstr>
      <vt:lpstr>Νήματα και μπλοκ</vt:lpstr>
      <vt:lpstr>Αρχιτεκτονική των NVIDIA GPU </vt:lpstr>
      <vt:lpstr>Παράδειγμα </vt:lpstr>
      <vt:lpstr>Ορολογία </vt:lpstr>
      <vt:lpstr>Παράδειγμα </vt:lpstr>
      <vt:lpstr>Οργάνωση της GPU</vt:lpstr>
      <vt:lpstr>Αρχιτεκτονική συνόλου εντολών NVIDIA</vt:lpstr>
      <vt:lpstr>Διακλάδωση υπό συνθήκη</vt:lpstr>
      <vt:lpstr>Παράδειγμα </vt:lpstr>
      <vt:lpstr>Δομές μνήμης στις NVIDIA GPU</vt:lpstr>
      <vt:lpstr>Καινοτομίες της αρχιτεκτονικής Pascal</vt:lpstr>
      <vt:lpstr>Πολυνηματικός SIMD επεξεργαστής Pascal</vt:lpstr>
      <vt:lpstr>Διανυσματικές αρχ/κές έναντι GPU</vt:lpstr>
      <vt:lpstr>Αρχιτεκτονικές SIMD έναντι GPU</vt:lpstr>
      <vt:lpstr>Παραλληλία επιπέδου βρόχου</vt:lpstr>
      <vt:lpstr>Παραλληλία επιπέδου βρόχου</vt:lpstr>
      <vt:lpstr>Παραλληλία επιπέδου βρόχου</vt:lpstr>
      <vt:lpstr>Παραλληλία επιπέδου βρόχου</vt:lpstr>
      <vt:lpstr>Εύρεση εξαρτήσεων</vt:lpstr>
      <vt:lpstr>Εύρεση εξαρτήσεων</vt:lpstr>
      <vt:lpstr>Εύρεση εξαρτήσεων</vt:lpstr>
      <vt:lpstr>Μειώσεις (Reductions)</vt:lpstr>
      <vt:lpstr>Πλάνες και παγίδες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Panagiotis Arkoudeas</cp:lastModifiedBy>
  <cp:revision>605</cp:revision>
  <dcterms:created xsi:type="dcterms:W3CDTF">2008-07-27T22:34:41Z</dcterms:created>
  <dcterms:modified xsi:type="dcterms:W3CDTF">2021-12-07T06:17:37Z</dcterms:modified>
</cp:coreProperties>
</file>