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3" r:id="rId1"/>
  </p:sldMasterIdLst>
  <p:notesMasterIdLst>
    <p:notesMasterId r:id="rId37"/>
  </p:notesMasterIdLst>
  <p:handoutMasterIdLst>
    <p:handoutMasterId r:id="rId38"/>
  </p:handoutMasterIdLst>
  <p:sldIdLst>
    <p:sldId id="270" r:id="rId2"/>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9" r:id="rId20"/>
    <p:sldId id="302" r:id="rId21"/>
    <p:sldId id="290" r:id="rId22"/>
    <p:sldId id="291" r:id="rId23"/>
    <p:sldId id="292" r:id="rId24"/>
    <p:sldId id="293" r:id="rId25"/>
    <p:sldId id="294" r:id="rId26"/>
    <p:sldId id="295" r:id="rId27"/>
    <p:sldId id="296" r:id="rId28"/>
    <p:sldId id="303" r:id="rId29"/>
    <p:sldId id="297" r:id="rId30"/>
    <p:sldId id="298" r:id="rId31"/>
    <p:sldId id="299" r:id="rId32"/>
    <p:sldId id="300" r:id="rId33"/>
    <p:sldId id="304" r:id="rId34"/>
    <p:sldId id="301" r:id="rId35"/>
    <p:sldId id="305" r:id="rId36"/>
  </p:sldIdLst>
  <p:sldSz cx="9144000" cy="6858000" type="screen4x3"/>
  <p:notesSz cx="7099300" cy="10234613"/>
  <p:defaultTextStyle>
    <a:defPPr>
      <a:defRPr lang="en-US"/>
    </a:defPPr>
    <a:lvl1pPr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1pPr>
    <a:lvl2pPr marL="4572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2pPr>
    <a:lvl3pPr marL="9144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3pPr>
    <a:lvl4pPr marL="13716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4pPr>
    <a:lvl5pPr marL="18288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5pPr>
    <a:lvl6pPr marL="2286000" algn="l" defTabSz="914400" rtl="0" eaLnBrk="1" latinLnBrk="0" hangingPunct="1">
      <a:defRPr sz="3200" kern="1200">
        <a:solidFill>
          <a:schemeClr val="tx1"/>
        </a:solidFill>
        <a:latin typeface="Arial Black" pitchFamily="34" charset="0"/>
        <a:ea typeface="+mn-ea"/>
        <a:cs typeface="+mn-cs"/>
      </a:defRPr>
    </a:lvl6pPr>
    <a:lvl7pPr marL="2743200" algn="l" defTabSz="914400" rtl="0" eaLnBrk="1" latinLnBrk="0" hangingPunct="1">
      <a:defRPr sz="3200" kern="1200">
        <a:solidFill>
          <a:schemeClr val="tx1"/>
        </a:solidFill>
        <a:latin typeface="Arial Black" pitchFamily="34" charset="0"/>
        <a:ea typeface="+mn-ea"/>
        <a:cs typeface="+mn-cs"/>
      </a:defRPr>
    </a:lvl7pPr>
    <a:lvl8pPr marL="3200400" algn="l" defTabSz="914400" rtl="0" eaLnBrk="1" latinLnBrk="0" hangingPunct="1">
      <a:defRPr sz="3200" kern="1200">
        <a:solidFill>
          <a:schemeClr val="tx1"/>
        </a:solidFill>
        <a:latin typeface="Arial Black" pitchFamily="34" charset="0"/>
        <a:ea typeface="+mn-ea"/>
        <a:cs typeface="+mn-cs"/>
      </a:defRPr>
    </a:lvl8pPr>
    <a:lvl9pPr marL="3657600" algn="l" defTabSz="914400" rtl="0" eaLnBrk="1" latinLnBrk="0" hangingPunct="1">
      <a:defRPr sz="3200" kern="1200">
        <a:solidFill>
          <a:schemeClr val="tx1"/>
        </a:solidFill>
        <a:latin typeface="Arial Black"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nagiotis Arkoudeas" initials="PA"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0066"/>
    <a:srgbClr val="003399"/>
    <a:srgbClr val="000099"/>
    <a:srgbClr val="808080"/>
    <a:srgbClr val="5F5F5F"/>
    <a:srgbClr val="33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4686" autoAdjust="0"/>
  </p:normalViewPr>
  <p:slideViewPr>
    <p:cSldViewPr>
      <p:cViewPr varScale="1">
        <p:scale>
          <a:sx n="108" d="100"/>
          <a:sy n="108" d="100"/>
        </p:scale>
        <p:origin x="1014" y="12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116"/>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5437188"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spcBef>
                <a:spcPct val="0"/>
              </a:spcBef>
              <a:buClrTx/>
              <a:buSzTx/>
              <a:buFontTx/>
              <a:buNone/>
              <a:defRPr sz="1300">
                <a:latin typeface="Times New Roman" pitchFamily="18" charset="0"/>
              </a:defRPr>
            </a:lvl1pPr>
          </a:lstStyle>
          <a:p>
            <a:r>
              <a:rPr lang="en-US" dirty="0"/>
              <a:t>The University of Adelaide, School of Computer Science</a:t>
            </a:r>
          </a:p>
        </p:txBody>
      </p:sp>
      <p:sp>
        <p:nvSpPr>
          <p:cNvPr id="6147" name="Rectangle 3"/>
          <p:cNvSpPr>
            <a:spLocks noGrp="1" noChangeArrowheads="1"/>
          </p:cNvSpPr>
          <p:nvPr>
            <p:ph type="dt" sz="quarter" idx="1"/>
          </p:nvPr>
        </p:nvSpPr>
        <p:spPr bwMode="auto">
          <a:xfrm>
            <a:off x="5575300" y="0"/>
            <a:ext cx="1524000"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spcBef>
                <a:spcPct val="0"/>
              </a:spcBef>
              <a:buClrTx/>
              <a:buSzTx/>
              <a:buFontTx/>
              <a:buNone/>
              <a:defRPr sz="1300">
                <a:latin typeface="Times New Roman" pitchFamily="18" charset="0"/>
              </a:defRPr>
            </a:lvl1pPr>
          </a:lstStyle>
          <a:p>
            <a:fld id="{F719C247-6A21-43CC-B5FC-4B6F3D9F6207}" type="datetime3">
              <a:rPr lang="en-US" smtClean="0"/>
              <a:t>7 December 2021</a:t>
            </a:fld>
            <a:endParaRPr lang="en-US" dirty="0"/>
          </a:p>
        </p:txBody>
      </p:sp>
      <p:sp>
        <p:nvSpPr>
          <p:cNvPr id="6148" name="Rectangle 4"/>
          <p:cNvSpPr>
            <a:spLocks noGrp="1" noChangeArrowheads="1"/>
          </p:cNvSpPr>
          <p:nvPr>
            <p:ph type="ftr" sz="quarter" idx="2"/>
          </p:nvPr>
        </p:nvSpPr>
        <p:spPr bwMode="auto">
          <a:xfrm>
            <a:off x="0" y="9723438"/>
            <a:ext cx="5437188"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spcBef>
                <a:spcPct val="0"/>
              </a:spcBef>
              <a:buClrTx/>
              <a:buSzTx/>
              <a:buFontTx/>
              <a:buNone/>
              <a:defRPr sz="1300">
                <a:latin typeface="Times New Roman" pitchFamily="18" charset="0"/>
              </a:defRPr>
            </a:lvl1pPr>
          </a:lstStyle>
          <a:p>
            <a:r>
              <a:rPr lang="en-US" dirty="0"/>
              <a:t>Chapter 2 — Instructions: Language of the Computer</a:t>
            </a:r>
          </a:p>
        </p:txBody>
      </p:sp>
      <p:sp>
        <p:nvSpPr>
          <p:cNvPr id="6149" name="Rectangle 5"/>
          <p:cNvSpPr>
            <a:spLocks noGrp="1" noChangeArrowheads="1"/>
          </p:cNvSpPr>
          <p:nvPr>
            <p:ph type="sldNum" sz="quarter" idx="3"/>
          </p:nvPr>
        </p:nvSpPr>
        <p:spPr bwMode="auto">
          <a:xfrm>
            <a:off x="5575300" y="9723438"/>
            <a:ext cx="1524000"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0" hangingPunct="0">
              <a:spcBef>
                <a:spcPct val="0"/>
              </a:spcBef>
              <a:buClrTx/>
              <a:buSzTx/>
              <a:buFontTx/>
              <a:buNone/>
              <a:defRPr sz="1300">
                <a:latin typeface="Times New Roman" pitchFamily="18" charset="0"/>
              </a:defRPr>
            </a:lvl1pPr>
          </a:lstStyle>
          <a:p>
            <a:fld id="{57C84157-CAC9-4329-91AD-EB3C6746FA38}" type="slidenum">
              <a:rPr lang="en-US"/>
              <a:pPr/>
              <a:t>‹#›</a:t>
            </a:fld>
            <a:endParaRPr lang="en-US" dirty="0"/>
          </a:p>
        </p:txBody>
      </p:sp>
    </p:spTree>
    <p:extLst>
      <p:ext uri="{BB962C8B-B14F-4D97-AF65-F5344CB8AC3E}">
        <p14:creationId xmlns:p14="http://schemas.microsoft.com/office/powerpoint/2010/main" val="3703727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spcBef>
                <a:spcPct val="0"/>
              </a:spcBef>
              <a:buClrTx/>
              <a:buSzTx/>
              <a:buFontTx/>
              <a:buNone/>
              <a:defRPr sz="1300">
                <a:latin typeface="Times New Roman" pitchFamily="18" charset="0"/>
              </a:defRPr>
            </a:lvl1pPr>
          </a:lstStyle>
          <a:p>
            <a:r>
              <a:rPr lang="en-US" dirty="0"/>
              <a:t>The University of Adelaide, School of Computer Science</a:t>
            </a:r>
          </a:p>
        </p:txBody>
      </p:sp>
      <p:sp>
        <p:nvSpPr>
          <p:cNvPr id="8195"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spcBef>
                <a:spcPct val="0"/>
              </a:spcBef>
              <a:buClrTx/>
              <a:buSzTx/>
              <a:buFontTx/>
              <a:buNone/>
              <a:defRPr sz="1300">
                <a:latin typeface="Times New Roman" pitchFamily="18" charset="0"/>
              </a:defRPr>
            </a:lvl1pPr>
          </a:lstStyle>
          <a:p>
            <a:fld id="{A67B43F7-FB1E-4A89-994B-609D4B206ECF}" type="datetime3">
              <a:rPr lang="en-US" smtClean="0"/>
              <a:t>7 December 2021</a:t>
            </a:fld>
            <a:endParaRPr lang="en-US" dirty="0"/>
          </a:p>
        </p:txBody>
      </p:sp>
      <p:sp>
        <p:nvSpPr>
          <p:cNvPr id="8196"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946150" y="4862513"/>
            <a:ext cx="5207000"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198"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spcBef>
                <a:spcPct val="0"/>
              </a:spcBef>
              <a:buClrTx/>
              <a:buSzTx/>
              <a:buFontTx/>
              <a:buNone/>
              <a:defRPr sz="1300">
                <a:latin typeface="Times New Roman" pitchFamily="18" charset="0"/>
              </a:defRPr>
            </a:lvl1pPr>
          </a:lstStyle>
          <a:p>
            <a:r>
              <a:rPr lang="en-US" dirty="0"/>
              <a:t>Chapter 2 — Instructions: Language of the Computer</a:t>
            </a:r>
          </a:p>
        </p:txBody>
      </p:sp>
      <p:sp>
        <p:nvSpPr>
          <p:cNvPr id="8199"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0" hangingPunct="0">
              <a:spcBef>
                <a:spcPct val="0"/>
              </a:spcBef>
              <a:buClrTx/>
              <a:buSzTx/>
              <a:buFontTx/>
              <a:buNone/>
              <a:defRPr sz="1300">
                <a:latin typeface="Times New Roman" pitchFamily="18" charset="0"/>
              </a:defRPr>
            </a:lvl1pPr>
          </a:lstStyle>
          <a:p>
            <a:fld id="{EE145C4F-ECA4-4DD7-819E-C9FECED27844}" type="slidenum">
              <a:rPr lang="en-US"/>
              <a:pPr/>
              <a:t>‹#›</a:t>
            </a:fld>
            <a:endParaRPr lang="en-US" dirty="0"/>
          </a:p>
        </p:txBody>
      </p:sp>
    </p:spTree>
    <p:extLst>
      <p:ext uri="{BB962C8B-B14F-4D97-AF65-F5344CB8AC3E}">
        <p14:creationId xmlns:p14="http://schemas.microsoft.com/office/powerpoint/2010/main" val="1275881710"/>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E929ED3B-E187-41B3-8CEA-0B9C42BDB883}"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77CEACC0-B677-4A29-B1E6-BCE98563D55B}" type="slidenum">
              <a:rPr lang="en-US"/>
              <a:pPr/>
              <a:t>1</a:t>
            </a:fld>
            <a:endParaRPr lang="en-US" dirty="0"/>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3574426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546BDECD-AE4A-431D-893B-17CA633E75FC}"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10</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769993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1013E843-C905-4913-B105-FA8DCBE9DBE3}"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11</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558788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C9E5EAC7-CE4D-4D7D-9123-51BD9648A752}"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12</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1295978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A69A9FCE-260D-45AB-B0B4-1DB7511FA5DE}"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13</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3651907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1488BC1B-9C7E-4640-86C6-88D721B88448}"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14</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21477987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0C023FBD-0325-42B6-A9F1-A3E42B7EDC92}"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15</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885532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FAF2390E-7AEA-4EB1-8D41-634EC8A8EFAC}"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16</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21793183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B9C4A077-35CF-475D-80AA-90D2064B5E0D}"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17</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40721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0F035339-9F94-47CD-A8DD-29D386833A3F}"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18</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291734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99745BEA-EDD4-4B02-A05F-7ED9BBE0C03F}"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19</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1388811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75AF675D-C511-49E8-82D9-BEAC30A42BF3}"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2016296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99745BEA-EDD4-4B02-A05F-7ED9BBE0C03F}"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20</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11290955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D7EC08CB-8D62-4C1E-A2D8-21A5C7531C00}"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21</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627675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4F4F59AB-C302-476E-9AAE-92DD2AE9CF32}"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22</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35335317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0AD6252C-3F1F-434A-8CA8-7DC2AF76AA76}"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23</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2420856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19908FAC-05C3-482C-8C62-A14C97930BA6}"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24</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22799460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A9722C09-6AB7-450E-9058-2865DB1EB77F}"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25</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6808762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7C725D0C-BEBC-4778-80B2-4F6D4A8BC394}"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26</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25498042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E1E5138C-E7E3-45F4-9AFF-0C21ADB991B5}"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27</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13534371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E1E5138C-E7E3-45F4-9AFF-0C21ADB991B5}"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28</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8384797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2F7CED2D-40C1-4FC7-83E0-BE84D870D65D}"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29</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2564157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4E5F103F-51BB-471F-B1F8-E903491D5E65}"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3</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4687857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FE94CB08-131C-4047-9DBD-11AB517E0A17}"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30</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27570506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73656F28-1E02-4E57-B920-63E984B240E9}"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31</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8655558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2AC4F9A4-E25A-4155-BCD6-2120A85A1DF6}"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32</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20911950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2AC4F9A4-E25A-4155-BCD6-2120A85A1DF6}"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33</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24523372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DCB98500-306E-40F9-AA23-BBFB305F7173}"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34</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38369074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DCB98500-306E-40F9-AA23-BBFB305F7173}"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35</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1722283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DB7787A6-C1EC-4B66-8206-CDE9AB49E4C7}"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4</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4253831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E1D9252F-3718-4877-877E-CF151F5E8C45}"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5</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3064111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3E5F0E1E-AAEC-4C9B-81CD-9FB82E5240D2}"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6</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1397800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94FB270D-E83F-4064-BC7E-4539E1EC7E7F}"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7</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3802176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65784119-2057-43B7-A6E7-A434DCD5246A}"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8</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3923604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The University of Adelaide, School of Computer Science</a:t>
            </a:r>
          </a:p>
        </p:txBody>
      </p:sp>
      <p:sp>
        <p:nvSpPr>
          <p:cNvPr id="5" name="Rectangle 3"/>
          <p:cNvSpPr>
            <a:spLocks noGrp="1" noChangeArrowheads="1"/>
          </p:cNvSpPr>
          <p:nvPr>
            <p:ph type="dt" idx="1"/>
          </p:nvPr>
        </p:nvSpPr>
        <p:spPr>
          <a:ln/>
        </p:spPr>
        <p:txBody>
          <a:bodyPr/>
          <a:lstStyle/>
          <a:p>
            <a:fld id="{9008686F-C68F-4A85-9EB8-7D5483E87A2F}" type="datetime3">
              <a:rPr lang="en-US" smtClean="0"/>
              <a:t>7 December 2021</a:t>
            </a:fld>
            <a:endParaRPr lang="en-US" dirty="0"/>
          </a:p>
        </p:txBody>
      </p:sp>
      <p:sp>
        <p:nvSpPr>
          <p:cNvPr id="6" name="Rectangle 6"/>
          <p:cNvSpPr>
            <a:spLocks noGrp="1" noChangeArrowheads="1"/>
          </p:cNvSpPr>
          <p:nvPr>
            <p:ph type="ftr" sz="quarter" idx="4"/>
          </p:nvPr>
        </p:nvSpPr>
        <p:spPr>
          <a:ln/>
        </p:spPr>
        <p:txBody>
          <a:bodyPr/>
          <a:lstStyle/>
          <a:p>
            <a:r>
              <a:rPr lang="en-US" dirty="0"/>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9</a:t>
            </a:fld>
            <a:endParaRPr lang="en-US"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8162032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0647" name="Rectangle 7"/>
          <p:cNvSpPr>
            <a:spLocks noChangeArrowheads="1"/>
          </p:cNvSpPr>
          <p:nvPr userDrawn="1"/>
        </p:nvSpPr>
        <p:spPr bwMode="auto">
          <a:xfrm>
            <a:off x="0" y="0"/>
            <a:ext cx="9144000" cy="765175"/>
          </a:xfrm>
          <a:prstGeom prst="rect">
            <a:avLst/>
          </a:prstGeom>
          <a:solidFill>
            <a:srgbClr val="767D79"/>
          </a:solidFill>
          <a:ln w="9525">
            <a:noFill/>
            <a:miter lim="800000"/>
            <a:headEnd/>
            <a:tailEnd/>
          </a:ln>
          <a:effectLst/>
        </p:spPr>
        <p:txBody>
          <a:bodyPr wrap="none" anchor="ctr"/>
          <a:lstStyle/>
          <a:p>
            <a:pPr algn="ctr" eaLnBrk="0" hangingPunct="0">
              <a:spcBef>
                <a:spcPct val="0"/>
              </a:spcBef>
              <a:buClrTx/>
              <a:buSzTx/>
              <a:buFontTx/>
              <a:buNone/>
            </a:pPr>
            <a:endParaRPr lang="en-GB" sz="2400" dirty="0">
              <a:solidFill>
                <a:schemeClr val="bg1"/>
              </a:solidFill>
              <a:latin typeface="Arial" charset="0"/>
            </a:endParaRPr>
          </a:p>
        </p:txBody>
      </p:sp>
      <p:sp>
        <p:nvSpPr>
          <p:cNvPr id="240649" name="Rectangle 9"/>
          <p:cNvSpPr>
            <a:spLocks noChangeArrowheads="1"/>
          </p:cNvSpPr>
          <p:nvPr userDrawn="1"/>
        </p:nvSpPr>
        <p:spPr bwMode="auto">
          <a:xfrm>
            <a:off x="0" y="765175"/>
            <a:ext cx="9144000" cy="17463"/>
          </a:xfrm>
          <a:prstGeom prst="rect">
            <a:avLst/>
          </a:prstGeom>
          <a:solidFill>
            <a:srgbClr val="000000"/>
          </a:solidFill>
          <a:ln w="9525">
            <a:noFill/>
            <a:miter lim="800000"/>
            <a:headEnd/>
            <a:tailEnd/>
          </a:ln>
          <a:effectLst/>
        </p:spPr>
        <p:txBody>
          <a:bodyPr wrap="none" anchor="ctr"/>
          <a:lstStyle/>
          <a:p>
            <a:endParaRPr lang="en-US" dirty="0"/>
          </a:p>
        </p:txBody>
      </p:sp>
      <p:pic>
        <p:nvPicPr>
          <p:cNvPr id="240657" name="Picture 17" descr="MK_logo2"/>
          <p:cNvPicPr>
            <a:picLocks noChangeAspect="1" noChangeArrowheads="1"/>
          </p:cNvPicPr>
          <p:nvPr userDrawn="1"/>
        </p:nvPicPr>
        <p:blipFill>
          <a:blip r:embed="rId2" cstate="print"/>
          <a:srcRect/>
          <a:stretch>
            <a:fillRect/>
          </a:stretch>
        </p:blipFill>
        <p:spPr bwMode="auto">
          <a:xfrm>
            <a:off x="107950" y="50800"/>
            <a:ext cx="1228725" cy="714375"/>
          </a:xfrm>
          <a:prstGeom prst="rect">
            <a:avLst/>
          </a:prstGeom>
          <a:noFill/>
        </p:spPr>
      </p:pic>
      <p:sp>
        <p:nvSpPr>
          <p:cNvPr id="240659" name="Rectangle 19"/>
          <p:cNvSpPr>
            <a:spLocks noChangeArrowheads="1"/>
          </p:cNvSpPr>
          <p:nvPr userDrawn="1"/>
        </p:nvSpPr>
        <p:spPr bwMode="auto">
          <a:xfrm>
            <a:off x="2197100" y="765175"/>
            <a:ext cx="46038" cy="5732463"/>
          </a:xfrm>
          <a:prstGeom prst="rect">
            <a:avLst/>
          </a:prstGeom>
          <a:gradFill rotWithShape="1">
            <a:gsLst>
              <a:gs pos="0">
                <a:srgbClr val="808080"/>
              </a:gs>
              <a:gs pos="100000">
                <a:srgbClr val="FFFFFF"/>
              </a:gs>
            </a:gsLst>
            <a:lin ang="5400000" scaled="1"/>
          </a:gradFill>
          <a:ln w="9525">
            <a:noFill/>
            <a:miter lim="800000"/>
            <a:headEnd/>
            <a:tailEnd/>
          </a:ln>
          <a:effectLst/>
        </p:spPr>
        <p:txBody>
          <a:bodyPr wrap="none" anchor="ctr"/>
          <a:lstStyle/>
          <a:p>
            <a:endParaRPr lang="en-US" dirty="0"/>
          </a:p>
        </p:txBody>
      </p:sp>
      <p:sp>
        <p:nvSpPr>
          <p:cNvPr id="240660" name="Rectangle 20"/>
          <p:cNvSpPr>
            <a:spLocks noChangeArrowheads="1"/>
          </p:cNvSpPr>
          <p:nvPr userDrawn="1"/>
        </p:nvSpPr>
        <p:spPr bwMode="auto">
          <a:xfrm>
            <a:off x="2559050" y="1195388"/>
            <a:ext cx="46038" cy="3816350"/>
          </a:xfrm>
          <a:prstGeom prst="rect">
            <a:avLst/>
          </a:prstGeom>
          <a:gradFill rotWithShape="1">
            <a:gsLst>
              <a:gs pos="0">
                <a:srgbClr val="767D79"/>
              </a:gs>
              <a:gs pos="100000">
                <a:schemeClr val="bg1"/>
              </a:gs>
            </a:gsLst>
            <a:lin ang="5400000" scaled="1"/>
          </a:gradFill>
          <a:ln w="9525">
            <a:noFill/>
            <a:miter lim="800000"/>
            <a:headEnd/>
            <a:tailEnd/>
          </a:ln>
          <a:effectLst/>
        </p:spPr>
        <p:txBody>
          <a:bodyPr wrap="none" anchor="ctr"/>
          <a:lstStyle/>
          <a:p>
            <a:endParaRPr lang="en-US" dirty="0"/>
          </a:p>
        </p:txBody>
      </p:sp>
      <p:sp>
        <p:nvSpPr>
          <p:cNvPr id="240661" name="Rectangle 21"/>
          <p:cNvSpPr>
            <a:spLocks noChangeArrowheads="1"/>
          </p:cNvSpPr>
          <p:nvPr userDrawn="1"/>
        </p:nvSpPr>
        <p:spPr bwMode="auto">
          <a:xfrm>
            <a:off x="2341563" y="1916113"/>
            <a:ext cx="6623050" cy="46037"/>
          </a:xfrm>
          <a:prstGeom prst="rect">
            <a:avLst/>
          </a:prstGeom>
          <a:gradFill rotWithShape="1">
            <a:gsLst>
              <a:gs pos="0">
                <a:srgbClr val="5F5F5F"/>
              </a:gs>
              <a:gs pos="100000">
                <a:schemeClr val="bg1"/>
              </a:gs>
            </a:gsLst>
            <a:lin ang="0" scaled="1"/>
          </a:gradFill>
          <a:ln w="9525">
            <a:noFill/>
            <a:miter lim="800000"/>
            <a:headEnd/>
            <a:tailEnd/>
          </a:ln>
          <a:effectLst/>
        </p:spPr>
        <p:txBody>
          <a:bodyPr wrap="none" anchor="ctr"/>
          <a:lstStyle/>
          <a:p>
            <a:endParaRPr lang="en-US" dirty="0"/>
          </a:p>
        </p:txBody>
      </p:sp>
      <p:sp>
        <p:nvSpPr>
          <p:cNvPr id="240678" name="Rectangle 38"/>
          <p:cNvSpPr>
            <a:spLocks noChangeArrowheads="1"/>
          </p:cNvSpPr>
          <p:nvPr userDrawn="1"/>
        </p:nvSpPr>
        <p:spPr bwMode="auto">
          <a:xfrm>
            <a:off x="0" y="6308725"/>
            <a:ext cx="9144000" cy="549275"/>
          </a:xfrm>
          <a:prstGeom prst="rect">
            <a:avLst/>
          </a:prstGeom>
          <a:solidFill>
            <a:srgbClr val="767D79"/>
          </a:solidFill>
          <a:ln w="9525">
            <a:noFill/>
            <a:miter lim="800000"/>
            <a:headEnd/>
            <a:tailEnd/>
          </a:ln>
          <a:effectLst/>
        </p:spPr>
        <p:txBody>
          <a:bodyPr wrap="none" anchor="ctr"/>
          <a:lstStyle/>
          <a:p>
            <a:endParaRPr lang="en-US" dirty="0"/>
          </a:p>
        </p:txBody>
      </p:sp>
      <p:sp>
        <p:nvSpPr>
          <p:cNvPr id="240679" name="Rectangle 39"/>
          <p:cNvSpPr>
            <a:spLocks noChangeArrowheads="1"/>
          </p:cNvSpPr>
          <p:nvPr userDrawn="1"/>
        </p:nvSpPr>
        <p:spPr bwMode="auto">
          <a:xfrm>
            <a:off x="0" y="6308725"/>
            <a:ext cx="9144000" cy="17463"/>
          </a:xfrm>
          <a:prstGeom prst="rect">
            <a:avLst/>
          </a:prstGeom>
          <a:solidFill>
            <a:srgbClr val="000000"/>
          </a:solidFill>
          <a:ln w="9525">
            <a:noFill/>
            <a:miter lim="800000"/>
            <a:headEnd/>
            <a:tailEnd/>
          </a:ln>
          <a:effectLst/>
        </p:spPr>
        <p:txBody>
          <a:bodyPr wrap="none" anchor="ctr"/>
          <a:lstStyle/>
          <a:p>
            <a:endParaRPr lang="en-US" dirty="0"/>
          </a:p>
        </p:txBody>
      </p:sp>
      <p:sp>
        <p:nvSpPr>
          <p:cNvPr id="240680" name="Rectangle 40"/>
          <p:cNvSpPr>
            <a:spLocks noGrp="1" noChangeArrowheads="1"/>
          </p:cNvSpPr>
          <p:nvPr>
            <p:ph type="ftr" sz="quarter" idx="3"/>
          </p:nvPr>
        </p:nvSpPr>
        <p:spPr/>
        <p:txBody>
          <a:bodyPr/>
          <a:lstStyle>
            <a:lvl1pPr>
              <a:defRPr/>
            </a:lvl1pPr>
          </a:lstStyle>
          <a:p>
            <a:r>
              <a:rPr lang="en-US" dirty="0"/>
              <a:t>Copyright © 2019, Elsevier Inc. All rights Reserved</a:t>
            </a:r>
            <a:endParaRPr lang="en-AU" dirty="0"/>
          </a:p>
        </p:txBody>
      </p:sp>
      <p:pic>
        <p:nvPicPr>
          <p:cNvPr id="240681" name="Picture 41" descr="MK_logo2"/>
          <p:cNvPicPr>
            <a:picLocks noChangeAspect="1" noChangeArrowheads="1"/>
          </p:cNvPicPr>
          <p:nvPr userDrawn="1"/>
        </p:nvPicPr>
        <p:blipFill>
          <a:blip r:embed="rId2" cstate="print"/>
          <a:srcRect/>
          <a:stretch>
            <a:fillRect/>
          </a:stretch>
        </p:blipFill>
        <p:spPr bwMode="auto">
          <a:xfrm>
            <a:off x="179388" y="6381750"/>
            <a:ext cx="792162" cy="460375"/>
          </a:xfrm>
          <a:prstGeom prst="rect">
            <a:avLst/>
          </a:prstGeom>
          <a:noFill/>
        </p:spPr>
      </p:pic>
      <p:sp>
        <p:nvSpPr>
          <p:cNvPr id="240682" name="Text Box 42"/>
          <p:cNvSpPr txBox="1">
            <a:spLocks noChangeArrowheads="1"/>
          </p:cNvSpPr>
          <p:nvPr userDrawn="1"/>
        </p:nvSpPr>
        <p:spPr bwMode="auto">
          <a:xfrm>
            <a:off x="8388350" y="6497638"/>
            <a:ext cx="576263" cy="274637"/>
          </a:xfrm>
          <a:prstGeom prst="rect">
            <a:avLst/>
          </a:prstGeom>
          <a:noFill/>
          <a:ln w="9525">
            <a:noFill/>
            <a:miter lim="800000"/>
            <a:headEnd/>
            <a:tailEnd/>
          </a:ln>
          <a:effectLst/>
        </p:spPr>
        <p:txBody>
          <a:bodyPr>
            <a:spAutoFit/>
          </a:bodyPr>
          <a:lstStyle/>
          <a:p>
            <a:pPr algn="r">
              <a:spcBef>
                <a:spcPct val="0"/>
              </a:spcBef>
              <a:buClrTx/>
              <a:buSzTx/>
              <a:buFontTx/>
              <a:buNone/>
            </a:pPr>
            <a:fld id="{63BBFCE6-A6C8-4251-973B-1D0917AA6A4E}" type="slidenum">
              <a:rPr lang="en-AU" sz="1200" b="1">
                <a:latin typeface="Arial" charset="0"/>
              </a:rPr>
              <a:pPr algn="r">
                <a:spcBef>
                  <a:spcPct val="0"/>
                </a:spcBef>
                <a:buClrTx/>
                <a:buSzTx/>
                <a:buFontTx/>
                <a:buNone/>
              </a:pPr>
              <a:t>‹#›</a:t>
            </a:fld>
            <a:endParaRPr lang="en-GB" sz="1200" dirty="0">
              <a:latin typeface="Arial" charset="0"/>
            </a:endParaRPr>
          </a:p>
        </p:txBody>
      </p:sp>
      <p:pic>
        <p:nvPicPr>
          <p:cNvPr id="15" name="Picture 3"/>
          <p:cNvPicPr>
            <a:picLocks noChangeAspect="1" noChangeArrowheads="1"/>
          </p:cNvPicPr>
          <p:nvPr userDrawn="1"/>
        </p:nvPicPr>
        <p:blipFill rotWithShape="1">
          <a:blip r:embed="rId3">
            <a:grayscl/>
            <a:extLst>
              <a:ext uri="{BEBA8EAE-BF5A-486C-A8C5-ECC9F3942E4B}">
                <a14:imgProps xmlns:a14="http://schemas.microsoft.com/office/drawing/2010/main">
                  <a14:imgLayer r:embed="rId4">
                    <a14:imgEffect>
                      <a14:backgroundRemoval t="1316" b="100000" l="0" r="100000"/>
                    </a14:imgEffect>
                    <a14:imgEffect>
                      <a14:sharpenSoften amount="50000"/>
                    </a14:imgEffect>
                  </a14:imgLayer>
                </a14:imgProps>
              </a:ext>
              <a:ext uri="{28A0092B-C50C-407E-A947-70E740481C1C}">
                <a14:useLocalDpi xmlns:a14="http://schemas.microsoft.com/office/drawing/2010/main" val="0"/>
              </a:ext>
            </a:extLst>
          </a:blip>
          <a:srcRect t="23555"/>
          <a:stretch/>
        </p:blipFill>
        <p:spPr bwMode="auto">
          <a:xfrm>
            <a:off x="88702" y="914400"/>
            <a:ext cx="450850" cy="35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Footer Placeholder 3"/>
          <p:cNvSpPr txBox="1">
            <a:spLocks/>
          </p:cNvSpPr>
          <p:nvPr userDrawn="1"/>
        </p:nvSpPr>
        <p:spPr>
          <a:xfrm>
            <a:off x="55131" y="5589240"/>
            <a:ext cx="5257800" cy="574799"/>
          </a:xfrm>
          <a:prstGeom prst="rect">
            <a:avLst/>
          </a:prstGeom>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l-GR" sz="900" dirty="0">
                <a:solidFill>
                  <a:srgbClr val="000000"/>
                </a:solidFill>
                <a:effectLst/>
              </a:rPr>
              <a:t>Διαφάνειες διδασκαλίας του πρωτότυπου </a:t>
            </a:r>
            <a:br>
              <a:rPr lang="el-GR" sz="900" dirty="0">
                <a:solidFill>
                  <a:srgbClr val="000000"/>
                </a:solidFill>
                <a:effectLst/>
              </a:rPr>
            </a:br>
            <a:r>
              <a:rPr lang="el-GR" sz="900" dirty="0">
                <a:solidFill>
                  <a:srgbClr val="000000"/>
                </a:solidFill>
                <a:effectLst/>
              </a:rPr>
              <a:t>βιβλίου μεταφρασμένες στα Ελληνικά </a:t>
            </a:r>
            <a:br>
              <a:rPr lang="el-GR" sz="900" dirty="0">
                <a:solidFill>
                  <a:srgbClr val="000000"/>
                </a:solidFill>
                <a:effectLst/>
              </a:rPr>
            </a:br>
            <a:r>
              <a:rPr lang="el-GR" sz="900" dirty="0">
                <a:solidFill>
                  <a:srgbClr val="000000"/>
                </a:solidFill>
                <a:effectLst/>
              </a:rPr>
              <a:t>μετάφραση</a:t>
            </a:r>
            <a:r>
              <a:rPr lang="el-GR" sz="900" baseline="0" dirty="0">
                <a:solidFill>
                  <a:srgbClr val="000000"/>
                </a:solidFill>
                <a:effectLst/>
              </a:rPr>
              <a:t> και επιστημονική ε</a:t>
            </a:r>
            <a:r>
              <a:rPr lang="el-GR" sz="900" dirty="0">
                <a:solidFill>
                  <a:srgbClr val="000000"/>
                </a:solidFill>
                <a:effectLst/>
              </a:rPr>
              <a:t>πιμέλεια</a:t>
            </a:r>
            <a:r>
              <a:rPr lang="en-US" sz="900" dirty="0">
                <a:solidFill>
                  <a:srgbClr val="000000"/>
                </a:solidFill>
                <a:effectLst/>
              </a:rPr>
              <a:t>:</a:t>
            </a:r>
            <a:r>
              <a:rPr lang="el-GR" sz="900" dirty="0">
                <a:solidFill>
                  <a:srgbClr val="000000"/>
                </a:solidFill>
                <a:effectLst/>
              </a:rPr>
              <a:t> </a:t>
            </a:r>
            <a:br>
              <a:rPr lang="el-GR" sz="900" dirty="0">
                <a:solidFill>
                  <a:srgbClr val="000000"/>
                </a:solidFill>
                <a:effectLst/>
              </a:rPr>
            </a:br>
            <a:r>
              <a:rPr lang="el-GR" sz="900" dirty="0">
                <a:solidFill>
                  <a:srgbClr val="000000"/>
                </a:solidFill>
                <a:effectLst/>
              </a:rPr>
              <a:t>Δημήτρης Γκιζόπουλος, Πανεπιστήμιο Αθηνών</a:t>
            </a:r>
            <a:endParaRPr lang="en-AU" sz="900" dirty="0">
              <a:solidFill>
                <a:srgbClr val="000000"/>
              </a:solidFill>
              <a:effectLst/>
            </a:endParaRPr>
          </a:p>
        </p:txBody>
      </p:sp>
      <p:pic>
        <p:nvPicPr>
          <p:cNvPr id="17" name="Picture 4"/>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660496" y="817555"/>
            <a:ext cx="330200" cy="494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35496" y="1412776"/>
            <a:ext cx="2093912" cy="288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dirty="0"/>
              <a:t>Copyright © 2019, Elsevier Inc. All rights Reserved</a:t>
            </a:r>
            <a:endParaRPr lang="en-A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9113" y="115888"/>
            <a:ext cx="2085975" cy="6121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11188" y="115888"/>
            <a:ext cx="6105525" cy="6121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dirty="0"/>
              <a:t>Copyright © 2019, Elsevier Inc. All rights Reserved</a:t>
            </a:r>
            <a:endParaRPr lang="en-AU"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11188" y="115888"/>
            <a:ext cx="8281987" cy="701675"/>
          </a:xfrm>
        </p:spPr>
        <p:txBody>
          <a:bodyPr/>
          <a:lstStyle/>
          <a:p>
            <a:r>
              <a:rPr lang="en-US"/>
              <a:t>Click to edit Master title style</a:t>
            </a:r>
          </a:p>
        </p:txBody>
      </p:sp>
      <p:sp>
        <p:nvSpPr>
          <p:cNvPr id="3" name="SmartArt Placeholder 2"/>
          <p:cNvSpPr>
            <a:spLocks noGrp="1"/>
          </p:cNvSpPr>
          <p:nvPr>
            <p:ph type="dgm" idx="1"/>
          </p:nvPr>
        </p:nvSpPr>
        <p:spPr>
          <a:xfrm>
            <a:off x="684213" y="1125538"/>
            <a:ext cx="8270875" cy="5111750"/>
          </a:xfrm>
        </p:spPr>
        <p:txBody>
          <a:bodyPr/>
          <a:lstStyle/>
          <a:p>
            <a:endParaRPr lang="en-US" dirty="0"/>
          </a:p>
        </p:txBody>
      </p:sp>
      <p:sp>
        <p:nvSpPr>
          <p:cNvPr id="4" name="Footer Placeholder 3"/>
          <p:cNvSpPr>
            <a:spLocks noGrp="1"/>
          </p:cNvSpPr>
          <p:nvPr>
            <p:ph type="ftr" sz="quarter" idx="10"/>
          </p:nvPr>
        </p:nvSpPr>
        <p:spPr>
          <a:xfrm>
            <a:off x="1042988" y="6381750"/>
            <a:ext cx="7272337" cy="358775"/>
          </a:xfrm>
        </p:spPr>
        <p:txBody>
          <a:bodyPr/>
          <a:lstStyle>
            <a:lvl1pPr>
              <a:defRPr/>
            </a:lvl1pPr>
          </a:lstStyle>
          <a:p>
            <a:r>
              <a:rPr lang="en-US" dirty="0"/>
              <a:t>Copyright © 2019, Elsevier Inc. All rights Reserved</a:t>
            </a:r>
            <a:endParaRPr lang="en-AU"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1188" y="115888"/>
            <a:ext cx="8281987" cy="701675"/>
          </a:xfrm>
        </p:spPr>
        <p:txBody>
          <a:bodyPr/>
          <a:lstStyle/>
          <a:p>
            <a:r>
              <a:rPr lang="en-US"/>
              <a:t>Click to edit Master title style</a:t>
            </a:r>
          </a:p>
        </p:txBody>
      </p:sp>
      <p:sp>
        <p:nvSpPr>
          <p:cNvPr id="3" name="Text Placeholder 2"/>
          <p:cNvSpPr>
            <a:spLocks noGrp="1"/>
          </p:cNvSpPr>
          <p:nvPr>
            <p:ph type="body" sz="half" idx="1"/>
          </p:nvPr>
        </p:nvSpPr>
        <p:spPr>
          <a:xfrm>
            <a:off x="684213" y="1125538"/>
            <a:ext cx="4059237"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1042988" y="6381750"/>
            <a:ext cx="7272337" cy="358775"/>
          </a:xfrm>
        </p:spPr>
        <p:txBody>
          <a:bodyPr/>
          <a:lstStyle>
            <a:lvl1pPr>
              <a:defRPr/>
            </a:lvl1pPr>
          </a:lstStyle>
          <a:p>
            <a:r>
              <a:rPr lang="en-US" dirty="0"/>
              <a:t>Copyright © 2019, Elsevier Inc. All rights Reserved</a:t>
            </a:r>
            <a:endParaRPr lang="en-A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dirty="0"/>
              <a:t>Copyright © 2019, Elsevier Inc. All rights Reserved</a:t>
            </a:r>
            <a:endParaRPr lang="en-A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en-US" dirty="0"/>
              <a:t>Copyright © 2019, Elsevier Inc. All rights Reserved</a:t>
            </a:r>
            <a:endParaRPr lang="en-A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r>
              <a:rPr lang="en-US" dirty="0"/>
              <a:t>Copyright © 2019, Elsevier Inc. All rights Reserved</a:t>
            </a:r>
            <a:endParaRPr lang="en-A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r>
              <a:rPr lang="en-US" dirty="0"/>
              <a:t>Copyright © 2019, Elsevier Inc. All rights Reserved</a:t>
            </a:r>
            <a:endParaRPr lang="en-A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r>
              <a:rPr lang="en-US" dirty="0"/>
              <a:t>Copyright © 2019, Elsevier Inc. All rights Reserved</a:t>
            </a:r>
            <a:endParaRPr lang="en-A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dirty="0"/>
              <a:t>Copyright © 2019, Elsevier Inc. All rights Reserved</a:t>
            </a:r>
            <a:endParaRPr lang="en-A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en-US" dirty="0"/>
              <a:t>Copyright © 2019, Elsevier Inc. All rights Reserved</a:t>
            </a:r>
            <a:endParaRPr lang="en-AU"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en-US" dirty="0"/>
              <a:t>Copyright © 2019, Elsevier Inc. All rights Reserved</a:t>
            </a:r>
            <a:endParaRPr lang="en-AU"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9628" name="Rectangle 12"/>
          <p:cNvSpPr>
            <a:spLocks noChangeArrowheads="1"/>
          </p:cNvSpPr>
          <p:nvPr userDrawn="1"/>
        </p:nvSpPr>
        <p:spPr bwMode="auto">
          <a:xfrm>
            <a:off x="0" y="6308725"/>
            <a:ext cx="9144000" cy="549275"/>
          </a:xfrm>
          <a:prstGeom prst="rect">
            <a:avLst/>
          </a:prstGeom>
          <a:solidFill>
            <a:srgbClr val="767D79"/>
          </a:solidFill>
          <a:ln w="9525">
            <a:noFill/>
            <a:miter lim="800000"/>
            <a:headEnd/>
            <a:tailEnd/>
          </a:ln>
          <a:effectLst/>
        </p:spPr>
        <p:txBody>
          <a:bodyPr wrap="none" anchor="ctr"/>
          <a:lstStyle/>
          <a:p>
            <a:endParaRPr lang="en-US" dirty="0"/>
          </a:p>
        </p:txBody>
      </p:sp>
      <p:sp>
        <p:nvSpPr>
          <p:cNvPr id="239629" name="Rectangle 13"/>
          <p:cNvSpPr>
            <a:spLocks noChangeArrowheads="1"/>
          </p:cNvSpPr>
          <p:nvPr userDrawn="1"/>
        </p:nvSpPr>
        <p:spPr bwMode="auto">
          <a:xfrm>
            <a:off x="0" y="6308725"/>
            <a:ext cx="9144000" cy="17463"/>
          </a:xfrm>
          <a:prstGeom prst="rect">
            <a:avLst/>
          </a:prstGeom>
          <a:solidFill>
            <a:srgbClr val="000000"/>
          </a:solidFill>
          <a:ln w="9525">
            <a:noFill/>
            <a:miter lim="800000"/>
            <a:headEnd/>
            <a:tailEnd/>
          </a:ln>
          <a:effectLst/>
        </p:spPr>
        <p:txBody>
          <a:bodyPr wrap="none" anchor="ctr"/>
          <a:lstStyle/>
          <a:p>
            <a:endParaRPr lang="en-US" dirty="0"/>
          </a:p>
        </p:txBody>
      </p:sp>
      <p:sp>
        <p:nvSpPr>
          <p:cNvPr id="239620" name="Rectangle 4"/>
          <p:cNvSpPr>
            <a:spLocks noGrp="1" noChangeArrowheads="1"/>
          </p:cNvSpPr>
          <p:nvPr>
            <p:ph type="body" idx="1"/>
          </p:nvPr>
        </p:nvSpPr>
        <p:spPr bwMode="auto">
          <a:xfrm>
            <a:off x="684213" y="1125538"/>
            <a:ext cx="8270875" cy="5111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p>
        </p:txBody>
      </p:sp>
      <p:sp>
        <p:nvSpPr>
          <p:cNvPr id="239621" name="Rectangle 5"/>
          <p:cNvSpPr>
            <a:spLocks noGrp="1" noChangeArrowheads="1"/>
          </p:cNvSpPr>
          <p:nvPr>
            <p:ph type="ftr" sz="quarter" idx="3"/>
          </p:nvPr>
        </p:nvSpPr>
        <p:spPr bwMode="auto">
          <a:xfrm>
            <a:off x="1042988" y="6381750"/>
            <a:ext cx="7272337" cy="358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SzTx/>
              <a:buFontTx/>
              <a:buNone/>
              <a:defRPr sz="1200" b="1">
                <a:latin typeface="+mn-lt"/>
              </a:defRPr>
            </a:lvl1pPr>
          </a:lstStyle>
          <a:p>
            <a:r>
              <a:rPr lang="en-US" dirty="0"/>
              <a:t>Copyright © 2019, Elsevier Inc. All rights Reserved</a:t>
            </a:r>
            <a:endParaRPr lang="en-AU" dirty="0"/>
          </a:p>
        </p:txBody>
      </p:sp>
      <p:sp>
        <p:nvSpPr>
          <p:cNvPr id="239619" name="Rectangle 3"/>
          <p:cNvSpPr>
            <a:spLocks noGrp="1" noChangeArrowheads="1"/>
          </p:cNvSpPr>
          <p:nvPr>
            <p:ph type="title"/>
          </p:nvPr>
        </p:nvSpPr>
        <p:spPr bwMode="auto">
          <a:xfrm>
            <a:off x="611188" y="115888"/>
            <a:ext cx="8281987" cy="7016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p>
            <a:pPr lvl="0"/>
            <a:r>
              <a:rPr lang="en-AU"/>
              <a:t>Click to edit Master title style</a:t>
            </a:r>
          </a:p>
        </p:txBody>
      </p:sp>
      <p:sp>
        <p:nvSpPr>
          <p:cNvPr id="239630" name="Text Box 14"/>
          <p:cNvSpPr txBox="1">
            <a:spLocks noChangeArrowheads="1"/>
          </p:cNvSpPr>
          <p:nvPr userDrawn="1"/>
        </p:nvSpPr>
        <p:spPr bwMode="auto">
          <a:xfrm>
            <a:off x="8388350" y="6497638"/>
            <a:ext cx="576263" cy="274637"/>
          </a:xfrm>
          <a:prstGeom prst="rect">
            <a:avLst/>
          </a:prstGeom>
          <a:noFill/>
          <a:ln w="9525">
            <a:noFill/>
            <a:miter lim="800000"/>
            <a:headEnd/>
            <a:tailEnd/>
          </a:ln>
          <a:effectLst/>
        </p:spPr>
        <p:txBody>
          <a:bodyPr>
            <a:spAutoFit/>
          </a:bodyPr>
          <a:lstStyle/>
          <a:p>
            <a:pPr algn="r">
              <a:spcBef>
                <a:spcPct val="0"/>
              </a:spcBef>
              <a:buClrTx/>
              <a:buSzTx/>
              <a:buFontTx/>
              <a:buNone/>
            </a:pPr>
            <a:fld id="{28EC741E-FC11-4977-9AC4-393A11CE0A97}" type="slidenum">
              <a:rPr lang="en-AU" sz="1200" b="1">
                <a:latin typeface="Arial" charset="0"/>
              </a:rPr>
              <a:pPr algn="r">
                <a:spcBef>
                  <a:spcPct val="0"/>
                </a:spcBef>
                <a:buClrTx/>
                <a:buSzTx/>
                <a:buFontTx/>
                <a:buNone/>
              </a:pPr>
              <a:t>‹#›</a:t>
            </a:fld>
            <a:endParaRPr lang="en-GB" sz="1200" dirty="0">
              <a:latin typeface="Arial" charset="0"/>
            </a:endParaRPr>
          </a:p>
        </p:txBody>
      </p:sp>
      <p:sp>
        <p:nvSpPr>
          <p:cNvPr id="239631" name="Rectangle 15"/>
          <p:cNvSpPr>
            <a:spLocks noChangeArrowheads="1"/>
          </p:cNvSpPr>
          <p:nvPr userDrawn="1"/>
        </p:nvSpPr>
        <p:spPr bwMode="auto">
          <a:xfrm>
            <a:off x="252413" y="44450"/>
            <a:ext cx="36512" cy="3816350"/>
          </a:xfrm>
          <a:prstGeom prst="rect">
            <a:avLst/>
          </a:prstGeom>
          <a:gradFill rotWithShape="1">
            <a:gsLst>
              <a:gs pos="0">
                <a:srgbClr val="767D79"/>
              </a:gs>
              <a:gs pos="100000">
                <a:schemeClr val="bg1"/>
              </a:gs>
            </a:gsLst>
            <a:lin ang="5400000" scaled="1"/>
          </a:gradFill>
          <a:ln w="9525">
            <a:noFill/>
            <a:miter lim="800000"/>
            <a:headEnd/>
            <a:tailEnd/>
          </a:ln>
          <a:effectLst/>
        </p:spPr>
        <p:txBody>
          <a:bodyPr wrap="none" anchor="ctr"/>
          <a:lstStyle/>
          <a:p>
            <a:endParaRPr lang="en-US" dirty="0"/>
          </a:p>
        </p:txBody>
      </p:sp>
      <p:sp>
        <p:nvSpPr>
          <p:cNvPr id="239632" name="Rectangle 16"/>
          <p:cNvSpPr>
            <a:spLocks noChangeArrowheads="1"/>
          </p:cNvSpPr>
          <p:nvPr userDrawn="1"/>
        </p:nvSpPr>
        <p:spPr bwMode="auto">
          <a:xfrm>
            <a:off x="34925" y="693738"/>
            <a:ext cx="8569325" cy="71437"/>
          </a:xfrm>
          <a:prstGeom prst="rect">
            <a:avLst/>
          </a:prstGeom>
          <a:gradFill rotWithShape="1">
            <a:gsLst>
              <a:gs pos="0">
                <a:schemeClr val="bg2"/>
              </a:gs>
              <a:gs pos="100000">
                <a:schemeClr val="bg1"/>
              </a:gs>
            </a:gsLst>
            <a:lin ang="0" scaled="1"/>
          </a:gradFill>
          <a:ln w="9525">
            <a:noFill/>
            <a:miter lim="800000"/>
            <a:headEnd/>
            <a:tailEnd/>
          </a:ln>
          <a:effectLst/>
        </p:spPr>
        <p:txBody>
          <a:bodyPr wrap="none" anchor="ctr"/>
          <a:lstStyle/>
          <a:p>
            <a:endParaRPr lang="en-US" dirty="0"/>
          </a:p>
        </p:txBody>
      </p:sp>
      <p:sp>
        <p:nvSpPr>
          <p:cNvPr id="11" name="Rectangle 10"/>
          <p:cNvSpPr/>
          <p:nvPr userDrawn="1"/>
        </p:nvSpPr>
        <p:spPr bwMode="auto">
          <a:xfrm>
            <a:off x="107504" y="6342654"/>
            <a:ext cx="1872208" cy="51206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20000"/>
              </a:spcBef>
              <a:spcAft>
                <a:spcPct val="0"/>
              </a:spcAft>
              <a:buClr>
                <a:schemeClr val="tx1"/>
              </a:buClr>
              <a:buSzPct val="60000"/>
              <a:buFont typeface="Wingdings" pitchFamily="2" charset="2"/>
              <a:buNone/>
              <a:tabLst/>
            </a:pPr>
            <a:endParaRPr kumimoji="0" lang="en-US" sz="3200" b="0" i="0" u="none" strike="noStrike" cap="none" normalizeH="0" baseline="0" dirty="0">
              <a:ln>
                <a:noFill/>
              </a:ln>
              <a:solidFill>
                <a:schemeClr val="tx1"/>
              </a:solidFill>
              <a:effectLst/>
              <a:latin typeface="Arial Black" pitchFamily="34" charset="0"/>
            </a:endParaRPr>
          </a:p>
        </p:txBody>
      </p:sp>
      <p:sp>
        <p:nvSpPr>
          <p:cNvPr id="12" name="Rectangle 11"/>
          <p:cNvSpPr/>
          <p:nvPr userDrawn="1"/>
        </p:nvSpPr>
        <p:spPr bwMode="auto">
          <a:xfrm>
            <a:off x="107504" y="6326188"/>
            <a:ext cx="1872208" cy="48978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20000"/>
              </a:spcBef>
              <a:spcAft>
                <a:spcPct val="0"/>
              </a:spcAft>
              <a:buClr>
                <a:schemeClr val="tx1"/>
              </a:buClr>
              <a:buSzPct val="60000"/>
              <a:buFont typeface="Wingdings" pitchFamily="2" charset="2"/>
              <a:buNone/>
              <a:tabLst/>
            </a:pPr>
            <a:endParaRPr kumimoji="0" lang="en-US" sz="3200" b="0" i="0" u="none" strike="noStrike" cap="none" normalizeH="0" baseline="0" dirty="0">
              <a:ln>
                <a:noFill/>
              </a:ln>
              <a:solidFill>
                <a:schemeClr val="tx1"/>
              </a:solidFill>
              <a:effectLst/>
              <a:latin typeface="Arial Black" pitchFamily="34" charset="0"/>
            </a:endParaRPr>
          </a:p>
        </p:txBody>
      </p:sp>
      <p:pic>
        <p:nvPicPr>
          <p:cNvPr id="13" name="Picture 11" descr="MK_logo2"/>
          <p:cNvPicPr>
            <a:picLocks noChangeAspect="1" noChangeArrowheads="1"/>
          </p:cNvPicPr>
          <p:nvPr userDrawn="1"/>
        </p:nvPicPr>
        <p:blipFill>
          <a:blip r:embed="rId15" cstate="print"/>
          <a:srcRect/>
          <a:stretch>
            <a:fillRect/>
          </a:stretch>
        </p:blipFill>
        <p:spPr bwMode="auto">
          <a:xfrm>
            <a:off x="179388" y="6353001"/>
            <a:ext cx="792162" cy="460375"/>
          </a:xfrm>
          <a:prstGeom prst="rect">
            <a:avLst/>
          </a:prstGeom>
          <a:noFill/>
        </p:spPr>
      </p:pic>
      <p:pic>
        <p:nvPicPr>
          <p:cNvPr id="14" name="Picture 3"/>
          <p:cNvPicPr>
            <a:picLocks noChangeAspect="1" noChangeArrowheads="1"/>
          </p:cNvPicPr>
          <p:nvPr userDrawn="1"/>
        </p:nvPicPr>
        <p:blipFill rotWithShape="1">
          <a:blip r:embed="rId16">
            <a:grayscl/>
            <a:extLst>
              <a:ext uri="{BEBA8EAE-BF5A-486C-A8C5-ECC9F3942E4B}">
                <a14:imgProps xmlns:a14="http://schemas.microsoft.com/office/drawing/2010/main">
                  <a14:imgLayer r:embed="rId17">
                    <a14:imgEffect>
                      <a14:backgroundRemoval t="1316" b="100000" l="0" r="100000"/>
                    </a14:imgEffect>
                    <a14:imgEffect>
                      <a14:sharpenSoften amount="50000"/>
                    </a14:imgEffect>
                  </a14:imgLayer>
                </a14:imgProps>
              </a:ext>
              <a:ext uri="{28A0092B-C50C-407E-A947-70E740481C1C}">
                <a14:useLocalDpi xmlns:a14="http://schemas.microsoft.com/office/drawing/2010/main" val="0"/>
              </a:ext>
            </a:extLst>
          </a:blip>
          <a:srcRect t="23555"/>
          <a:stretch/>
        </p:blipFill>
        <p:spPr bwMode="auto">
          <a:xfrm>
            <a:off x="1024806" y="6417915"/>
            <a:ext cx="450850" cy="35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4"/>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1562490" y="6354404"/>
            <a:ext cx="330200" cy="494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Lst>
  <p:hf sldNum="0" hdr="0" dt="0"/>
  <p:txStyles>
    <p:titleStyle>
      <a:lvl1pPr algn="l" rtl="0" fontAlgn="base">
        <a:spcBef>
          <a:spcPct val="0"/>
        </a:spcBef>
        <a:spcAft>
          <a:spcPct val="0"/>
        </a:spcAft>
        <a:defRPr sz="4000" b="1">
          <a:solidFill>
            <a:srgbClr val="0066FF"/>
          </a:solidFill>
          <a:latin typeface="+mj-lt"/>
          <a:ea typeface="+mj-ea"/>
          <a:cs typeface="+mj-cs"/>
        </a:defRPr>
      </a:lvl1pPr>
      <a:lvl2pPr algn="l" rtl="0" fontAlgn="base">
        <a:spcBef>
          <a:spcPct val="0"/>
        </a:spcBef>
        <a:spcAft>
          <a:spcPct val="0"/>
        </a:spcAft>
        <a:defRPr sz="4000" b="1">
          <a:solidFill>
            <a:srgbClr val="0066FF"/>
          </a:solidFill>
          <a:latin typeface="Arial" charset="0"/>
        </a:defRPr>
      </a:lvl2pPr>
      <a:lvl3pPr algn="l" rtl="0" fontAlgn="base">
        <a:spcBef>
          <a:spcPct val="0"/>
        </a:spcBef>
        <a:spcAft>
          <a:spcPct val="0"/>
        </a:spcAft>
        <a:defRPr sz="4000" b="1">
          <a:solidFill>
            <a:srgbClr val="0066FF"/>
          </a:solidFill>
          <a:latin typeface="Arial" charset="0"/>
        </a:defRPr>
      </a:lvl3pPr>
      <a:lvl4pPr algn="l" rtl="0" fontAlgn="base">
        <a:spcBef>
          <a:spcPct val="0"/>
        </a:spcBef>
        <a:spcAft>
          <a:spcPct val="0"/>
        </a:spcAft>
        <a:defRPr sz="4000" b="1">
          <a:solidFill>
            <a:srgbClr val="0066FF"/>
          </a:solidFill>
          <a:latin typeface="Arial" charset="0"/>
        </a:defRPr>
      </a:lvl4pPr>
      <a:lvl5pPr algn="l" rtl="0" fontAlgn="base">
        <a:spcBef>
          <a:spcPct val="0"/>
        </a:spcBef>
        <a:spcAft>
          <a:spcPct val="0"/>
        </a:spcAft>
        <a:defRPr sz="4000" b="1">
          <a:solidFill>
            <a:srgbClr val="0066FF"/>
          </a:solidFill>
          <a:latin typeface="Arial" charset="0"/>
        </a:defRPr>
      </a:lvl5pPr>
      <a:lvl6pPr marL="457200" algn="l" rtl="0" fontAlgn="base">
        <a:spcBef>
          <a:spcPct val="0"/>
        </a:spcBef>
        <a:spcAft>
          <a:spcPct val="0"/>
        </a:spcAft>
        <a:defRPr sz="4000" b="1">
          <a:solidFill>
            <a:srgbClr val="0066FF"/>
          </a:solidFill>
          <a:latin typeface="Arial" charset="0"/>
        </a:defRPr>
      </a:lvl6pPr>
      <a:lvl7pPr marL="914400" algn="l" rtl="0" fontAlgn="base">
        <a:spcBef>
          <a:spcPct val="0"/>
        </a:spcBef>
        <a:spcAft>
          <a:spcPct val="0"/>
        </a:spcAft>
        <a:defRPr sz="4000" b="1">
          <a:solidFill>
            <a:srgbClr val="0066FF"/>
          </a:solidFill>
          <a:latin typeface="Arial" charset="0"/>
        </a:defRPr>
      </a:lvl7pPr>
      <a:lvl8pPr marL="1371600" algn="l" rtl="0" fontAlgn="base">
        <a:spcBef>
          <a:spcPct val="0"/>
        </a:spcBef>
        <a:spcAft>
          <a:spcPct val="0"/>
        </a:spcAft>
        <a:defRPr sz="4000" b="1">
          <a:solidFill>
            <a:srgbClr val="0066FF"/>
          </a:solidFill>
          <a:latin typeface="Arial" charset="0"/>
        </a:defRPr>
      </a:lvl8pPr>
      <a:lvl9pPr marL="1828800" algn="l" rtl="0" fontAlgn="base">
        <a:spcBef>
          <a:spcPct val="0"/>
        </a:spcBef>
        <a:spcAft>
          <a:spcPct val="0"/>
        </a:spcAft>
        <a:defRPr sz="4000" b="1">
          <a:solidFill>
            <a:srgbClr val="0066FF"/>
          </a:solidFill>
          <a:latin typeface="Arial" charset="0"/>
        </a:defRPr>
      </a:lvl9pPr>
    </p:titleStyle>
    <p:bodyStyle>
      <a:lvl1pPr marL="342900" indent="-342900" algn="l" rtl="0" fontAlgn="base">
        <a:spcBef>
          <a:spcPct val="20000"/>
        </a:spcBef>
        <a:spcAft>
          <a:spcPct val="0"/>
        </a:spcAft>
        <a:buClr>
          <a:srgbClr val="0033CC"/>
        </a:buClr>
        <a:buSzPct val="60000"/>
        <a:buFont typeface="Wingdings" pitchFamily="2" charset="2"/>
        <a:buChar char="n"/>
        <a:defRPr sz="2800">
          <a:solidFill>
            <a:srgbClr val="003399"/>
          </a:solidFill>
          <a:latin typeface="+mn-lt"/>
          <a:ea typeface="+mn-ea"/>
          <a:cs typeface="+mn-cs"/>
        </a:defRPr>
      </a:lvl1pPr>
      <a:lvl2pPr marL="742950" indent="-285750" algn="l" rtl="0" fontAlgn="base">
        <a:spcBef>
          <a:spcPct val="20000"/>
        </a:spcBef>
        <a:spcAft>
          <a:spcPct val="0"/>
        </a:spcAft>
        <a:buClr>
          <a:srgbClr val="003399"/>
        </a:buClr>
        <a:buSzPct val="55000"/>
        <a:buFont typeface="Wingdings" pitchFamily="2" charset="2"/>
        <a:buChar char="n"/>
        <a:defRPr sz="2400">
          <a:solidFill>
            <a:srgbClr val="0033CC"/>
          </a:solidFill>
          <a:latin typeface="+mn-lt"/>
        </a:defRPr>
      </a:lvl2pPr>
      <a:lvl3pPr marL="1143000" indent="-228600" algn="l" rtl="0" fontAlgn="base">
        <a:spcBef>
          <a:spcPct val="20000"/>
        </a:spcBef>
        <a:spcAft>
          <a:spcPct val="0"/>
        </a:spcAft>
        <a:buClr>
          <a:srgbClr val="0033CC"/>
        </a:buClr>
        <a:buSzPct val="50000"/>
        <a:buFont typeface="Wingdings" pitchFamily="2" charset="2"/>
        <a:buChar char="n"/>
        <a:defRPr sz="2000">
          <a:solidFill>
            <a:srgbClr val="000066"/>
          </a:solidFill>
          <a:latin typeface="+mn-lt"/>
        </a:defRPr>
      </a:lvl3pPr>
      <a:lvl4pPr marL="1600200" indent="-228600" algn="l" rtl="0" fontAlgn="base">
        <a:spcBef>
          <a:spcPct val="20000"/>
        </a:spcBef>
        <a:spcAft>
          <a:spcPct val="0"/>
        </a:spcAft>
        <a:buClr>
          <a:srgbClr val="000066"/>
        </a:buClr>
        <a:buSzPct val="55000"/>
        <a:buFont typeface="Wingdings" pitchFamily="2" charset="2"/>
        <a:buChar char="n"/>
        <a:defRPr sz="1800">
          <a:solidFill>
            <a:srgbClr val="0066FF"/>
          </a:solidFill>
          <a:latin typeface="+mn-lt"/>
        </a:defRPr>
      </a:lvl4pPr>
      <a:lvl5pPr marL="2057400" indent="-228600" algn="l" rtl="0" fontAlgn="base">
        <a:spcBef>
          <a:spcPct val="20000"/>
        </a:spcBef>
        <a:spcAft>
          <a:spcPct val="0"/>
        </a:spcAft>
        <a:buClr>
          <a:srgbClr val="3399FF"/>
        </a:buClr>
        <a:buSzPct val="50000"/>
        <a:buFont typeface="Wingdings" pitchFamily="2" charset="2"/>
        <a:buChar char="n"/>
        <a:defRPr sz="1800">
          <a:solidFill>
            <a:srgbClr val="3399FF"/>
          </a:solidFill>
          <a:latin typeface="+mn-lt"/>
        </a:defRPr>
      </a:lvl5pPr>
      <a:lvl6pPr marL="2514600" indent="-228600" algn="l" rtl="0" fontAlgn="base">
        <a:spcBef>
          <a:spcPct val="20000"/>
        </a:spcBef>
        <a:spcAft>
          <a:spcPct val="0"/>
        </a:spcAft>
        <a:buClr>
          <a:srgbClr val="3399FF"/>
        </a:buClr>
        <a:buSzPct val="50000"/>
        <a:buFont typeface="Wingdings" pitchFamily="2" charset="2"/>
        <a:buChar char="n"/>
        <a:defRPr sz="2000">
          <a:solidFill>
            <a:srgbClr val="3399FF"/>
          </a:solidFill>
          <a:latin typeface="+mn-lt"/>
        </a:defRPr>
      </a:lvl6pPr>
      <a:lvl7pPr marL="2971800" indent="-228600" algn="l" rtl="0" fontAlgn="base">
        <a:spcBef>
          <a:spcPct val="20000"/>
        </a:spcBef>
        <a:spcAft>
          <a:spcPct val="0"/>
        </a:spcAft>
        <a:buClr>
          <a:srgbClr val="3399FF"/>
        </a:buClr>
        <a:buSzPct val="50000"/>
        <a:buFont typeface="Wingdings" pitchFamily="2" charset="2"/>
        <a:buChar char="n"/>
        <a:defRPr sz="2000">
          <a:solidFill>
            <a:srgbClr val="3399FF"/>
          </a:solidFill>
          <a:latin typeface="+mn-lt"/>
        </a:defRPr>
      </a:lvl7pPr>
      <a:lvl8pPr marL="3429000" indent="-228600" algn="l" rtl="0" fontAlgn="base">
        <a:spcBef>
          <a:spcPct val="20000"/>
        </a:spcBef>
        <a:spcAft>
          <a:spcPct val="0"/>
        </a:spcAft>
        <a:buClr>
          <a:srgbClr val="3399FF"/>
        </a:buClr>
        <a:buSzPct val="50000"/>
        <a:buFont typeface="Wingdings" pitchFamily="2" charset="2"/>
        <a:buChar char="n"/>
        <a:defRPr sz="2000">
          <a:solidFill>
            <a:srgbClr val="3399FF"/>
          </a:solidFill>
          <a:latin typeface="+mn-lt"/>
        </a:defRPr>
      </a:lvl8pPr>
      <a:lvl9pPr marL="3886200" indent="-228600" algn="l" rtl="0" fontAlgn="base">
        <a:spcBef>
          <a:spcPct val="20000"/>
        </a:spcBef>
        <a:spcAft>
          <a:spcPct val="0"/>
        </a:spcAft>
        <a:buClr>
          <a:srgbClr val="3399FF"/>
        </a:buClr>
        <a:buSzPct val="50000"/>
        <a:buFont typeface="Wingdings" pitchFamily="2" charset="2"/>
        <a:buChar char="n"/>
        <a:defRPr sz="2000">
          <a:solidFill>
            <a:srgbClr val="3399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83" name="Rectangle 11"/>
          <p:cNvSpPr>
            <a:spLocks noChangeArrowheads="1"/>
          </p:cNvSpPr>
          <p:nvPr/>
        </p:nvSpPr>
        <p:spPr bwMode="auto">
          <a:xfrm>
            <a:off x="2843213" y="1254125"/>
            <a:ext cx="2241511" cy="584775"/>
          </a:xfrm>
          <a:prstGeom prst="rect">
            <a:avLst/>
          </a:prstGeom>
          <a:noFill/>
          <a:ln w="9525" algn="ctr">
            <a:noFill/>
            <a:miter lim="800000"/>
            <a:headEnd/>
            <a:tailEnd/>
          </a:ln>
          <a:effectLst/>
        </p:spPr>
        <p:txBody>
          <a:bodyPr wrap="none">
            <a:spAutoFit/>
          </a:bodyPr>
          <a:lstStyle/>
          <a:p>
            <a:r>
              <a:rPr lang="el-GR" dirty="0">
                <a:solidFill>
                  <a:srgbClr val="000099"/>
                </a:solidFill>
                <a:latin typeface="Arial" charset="0"/>
              </a:rPr>
              <a:t>Κεφάλαιο </a:t>
            </a:r>
            <a:r>
              <a:rPr lang="en-AU" dirty="0">
                <a:solidFill>
                  <a:srgbClr val="000099"/>
                </a:solidFill>
                <a:latin typeface="Arial" charset="0"/>
              </a:rPr>
              <a:t>5</a:t>
            </a:r>
            <a:endParaRPr lang="en-GB" dirty="0">
              <a:solidFill>
                <a:srgbClr val="000099"/>
              </a:solidFill>
              <a:latin typeface="Arial" charset="0"/>
            </a:endParaRPr>
          </a:p>
        </p:txBody>
      </p:sp>
      <p:sp>
        <p:nvSpPr>
          <p:cNvPr id="233484" name="Rectangle 12"/>
          <p:cNvSpPr>
            <a:spLocks noChangeArrowheads="1"/>
          </p:cNvSpPr>
          <p:nvPr/>
        </p:nvSpPr>
        <p:spPr bwMode="auto">
          <a:xfrm>
            <a:off x="2843213" y="2060575"/>
            <a:ext cx="5832475" cy="584775"/>
          </a:xfrm>
          <a:prstGeom prst="rect">
            <a:avLst/>
          </a:prstGeom>
          <a:noFill/>
          <a:ln w="9525" algn="ctr">
            <a:noFill/>
            <a:miter lim="800000"/>
            <a:headEnd/>
            <a:tailEnd/>
          </a:ln>
          <a:effectLst/>
        </p:spPr>
        <p:txBody>
          <a:bodyPr>
            <a:spAutoFit/>
          </a:bodyPr>
          <a:lstStyle/>
          <a:p>
            <a:r>
              <a:rPr lang="el-GR" dirty="0">
                <a:solidFill>
                  <a:srgbClr val="0066FF"/>
                </a:solidFill>
                <a:latin typeface="Arial" charset="0"/>
              </a:rPr>
              <a:t>Παραλληλία επιπέδου νήματος</a:t>
            </a:r>
            <a:endParaRPr lang="en-GB" dirty="0">
              <a:solidFill>
                <a:srgbClr val="0066FF"/>
              </a:solidFill>
              <a:latin typeface="Arial" charset="0"/>
            </a:endParaRPr>
          </a:p>
        </p:txBody>
      </p:sp>
      <p:sp>
        <p:nvSpPr>
          <p:cNvPr id="6" name="Rectangle 40"/>
          <p:cNvSpPr>
            <a:spLocks noGrp="1" noChangeArrowheads="1"/>
          </p:cNvSpPr>
          <p:nvPr>
            <p:ph type="ftr" sz="quarter" idx="3"/>
          </p:nvPr>
        </p:nvSpPr>
        <p:spPr>
          <a:xfrm>
            <a:off x="1042988" y="6381750"/>
            <a:ext cx="7272337" cy="358775"/>
          </a:xfrm>
        </p:spPr>
        <p:txBody>
          <a:bodyPr/>
          <a:lstStyle/>
          <a:p>
            <a:r>
              <a:rPr lang="en-US" dirty="0">
                <a:solidFill>
                  <a:srgbClr val="FFFF00"/>
                </a:solidFill>
              </a:rPr>
              <a:t>Copyright © 2019, Elsevier Inc. All rights Reserved</a:t>
            </a:r>
            <a:endParaRPr lang="el-GR" dirty="0">
              <a:solidFill>
                <a:srgbClr val="FFFF00"/>
              </a:solidFill>
            </a:endParaRPr>
          </a:p>
          <a:p>
            <a:r>
              <a:rPr lang="en-US" dirty="0">
                <a:solidFill>
                  <a:srgbClr val="FFFF00"/>
                </a:solidFill>
              </a:rPr>
              <a:t>Copyright © 2021, </a:t>
            </a:r>
            <a:r>
              <a:rPr lang="el-GR" dirty="0">
                <a:solidFill>
                  <a:srgbClr val="FFFF00"/>
                </a:solidFill>
              </a:rPr>
              <a:t>Εκδόσεις Κλειδάριθμος</a:t>
            </a:r>
            <a:endParaRPr lang="en-AU" dirty="0">
              <a:solidFill>
                <a:srgbClr val="FFFF00"/>
              </a:solidFill>
            </a:endParaRPr>
          </a:p>
        </p:txBody>
      </p:sp>
      <p:sp>
        <p:nvSpPr>
          <p:cNvPr id="7" name="Text Box 13"/>
          <p:cNvSpPr txBox="1">
            <a:spLocks noChangeArrowheads="1"/>
          </p:cNvSpPr>
          <p:nvPr/>
        </p:nvSpPr>
        <p:spPr bwMode="auto">
          <a:xfrm>
            <a:off x="2808393" y="-100013"/>
            <a:ext cx="4463851" cy="892552"/>
          </a:xfrm>
          <a:prstGeom prst="rect">
            <a:avLst/>
          </a:prstGeom>
          <a:noFill/>
          <a:ln w="9525" algn="ctr">
            <a:noFill/>
            <a:miter lim="800000"/>
            <a:headEnd/>
            <a:tailEnd/>
          </a:ln>
          <a:effectLst/>
        </p:spPr>
        <p:txBody>
          <a:bodyPr wrap="none">
            <a:spAutoFit/>
          </a:bodyPr>
          <a:lstStyle/>
          <a:p>
            <a:pPr algn="ctr"/>
            <a:r>
              <a:rPr lang="el-GR" sz="2800" dirty="0">
                <a:solidFill>
                  <a:schemeClr val="bg1"/>
                </a:solidFill>
                <a:latin typeface="Times New Roman" pitchFamily="18" charset="0"/>
              </a:rPr>
              <a:t>Αρχιτεκτονική Υπολογιστών</a:t>
            </a:r>
            <a:endParaRPr lang="en-US" sz="2800" dirty="0">
              <a:solidFill>
                <a:schemeClr val="bg1"/>
              </a:solidFill>
              <a:latin typeface="Times New Roman" pitchFamily="18" charset="0"/>
            </a:endParaRPr>
          </a:p>
          <a:p>
            <a:pPr algn="ctr"/>
            <a:r>
              <a:rPr lang="el-GR" sz="2000" dirty="0">
                <a:solidFill>
                  <a:schemeClr val="bg1"/>
                </a:solidFill>
                <a:latin typeface="Arial" charset="0"/>
              </a:rPr>
              <a:t>Μια ποσοτική προσέγγιση</a:t>
            </a:r>
            <a:r>
              <a:rPr lang="en-US" sz="2000" dirty="0">
                <a:solidFill>
                  <a:schemeClr val="bg1"/>
                </a:solidFill>
                <a:latin typeface="Arial" charset="0"/>
              </a:rPr>
              <a:t>, </a:t>
            </a:r>
            <a:r>
              <a:rPr lang="el-GR" sz="2000" dirty="0">
                <a:solidFill>
                  <a:schemeClr val="bg1"/>
                </a:solidFill>
                <a:latin typeface="Arial" charset="0"/>
              </a:rPr>
              <a:t>6η έκδοση</a:t>
            </a:r>
            <a:endParaRPr lang="en-GB" sz="2000" dirty="0">
              <a:solidFill>
                <a:schemeClr val="bg1"/>
              </a:solidFill>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rot="5400000">
            <a:off x="6430183" y="2317104"/>
            <a:ext cx="5058308"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Κεντρικές αρχιτεκτονικές κοινόχρηστης μνήμης</a:t>
            </a:r>
            <a:endParaRPr lang="en-US" sz="1800" dirty="0">
              <a:solidFill>
                <a:srgbClr val="0066FF"/>
              </a:solidFill>
              <a:latin typeface="Arial" charset="0"/>
            </a:endParaRPr>
          </a:p>
        </p:txBody>
      </p:sp>
      <p:sp>
        <p:nvSpPr>
          <p:cNvPr id="6" name="Rectangle 2"/>
          <p:cNvSpPr>
            <a:spLocks noGrp="1" noChangeArrowheads="1"/>
          </p:cNvSpPr>
          <p:nvPr>
            <p:ph type="title"/>
          </p:nvPr>
        </p:nvSpPr>
        <p:spPr>
          <a:xfrm>
            <a:off x="251520" y="155843"/>
            <a:ext cx="8641655" cy="661720"/>
          </a:xfrm>
        </p:spPr>
        <p:txBody>
          <a:bodyPr/>
          <a:lstStyle/>
          <a:p>
            <a:r>
              <a:rPr lang="el-GR" sz="3700" dirty="0"/>
              <a:t>Πρωτόκολλα συνοχής κατασκοπείας</a:t>
            </a:r>
            <a:endParaRPr lang="en-AU" sz="37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473551"/>
            <a:ext cx="7661773" cy="3910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1" name="Rectangle 3"/>
          <p:cNvSpPr>
            <a:spLocks noGrp="1" noChangeArrowheads="1"/>
          </p:cNvSpPr>
          <p:nvPr>
            <p:ph type="body" idx="1"/>
          </p:nvPr>
        </p:nvSpPr>
        <p:spPr>
          <a:xfrm>
            <a:off x="323528" y="764704"/>
            <a:ext cx="8451143" cy="5111750"/>
          </a:xfrm>
        </p:spPr>
        <p:txBody>
          <a:bodyPr/>
          <a:lstStyle/>
          <a:p>
            <a:pPr>
              <a:lnSpc>
                <a:spcPct val="90000"/>
              </a:lnSpc>
            </a:pPr>
            <a:r>
              <a:rPr lang="el-GR" dirty="0"/>
              <a:t>Επιπλοκές του βασικού πρωτοκόλλου </a:t>
            </a:r>
            <a:r>
              <a:rPr lang="en-US" dirty="0"/>
              <a:t>MSI (Modified, Shared, Invalid)</a:t>
            </a:r>
          </a:p>
          <a:p>
            <a:pPr lvl="1">
              <a:lnSpc>
                <a:spcPct val="90000"/>
              </a:lnSpc>
            </a:pPr>
            <a:r>
              <a:rPr lang="el-GR" dirty="0"/>
              <a:t>Οι λειτουργίες δεν είναι ατομικές</a:t>
            </a:r>
            <a:endParaRPr lang="en-US" dirty="0"/>
          </a:p>
          <a:p>
            <a:pPr lvl="2">
              <a:lnSpc>
                <a:spcPct val="90000"/>
              </a:lnSpc>
            </a:pPr>
            <a:r>
              <a:rPr lang="el-GR" dirty="0"/>
              <a:t>Π.χ. ανίχνευση αστοχίας, απόκτηση διαύλου, λήψη απόκρισης</a:t>
            </a:r>
            <a:endParaRPr lang="en-US" dirty="0"/>
          </a:p>
          <a:p>
            <a:pPr lvl="2">
              <a:lnSpc>
                <a:spcPct val="90000"/>
              </a:lnSpc>
            </a:pPr>
            <a:r>
              <a:rPr lang="el-GR" dirty="0"/>
              <a:t>Δημιουργεί πιθανότητα αδιεξόδου και συνθηκών συναγωνισμού (</a:t>
            </a:r>
            <a:r>
              <a:rPr lang="en-US" dirty="0"/>
              <a:t>race)</a:t>
            </a:r>
          </a:p>
          <a:p>
            <a:pPr lvl="2">
              <a:lnSpc>
                <a:spcPct val="90000"/>
              </a:lnSpc>
            </a:pPr>
            <a:r>
              <a:rPr lang="el-GR" dirty="0"/>
              <a:t>Μια λύση</a:t>
            </a:r>
            <a:r>
              <a:rPr lang="en-US" dirty="0"/>
              <a:t>: </a:t>
            </a:r>
            <a:r>
              <a:rPr lang="el-GR" dirty="0"/>
              <a:t>επεξεργαστής που στέλνει ακύρωση μπορεί να κατέχει τον δίαυλο μέχρι οι άλλοι επεξεργαστές να λάβουν την ακύρωση</a:t>
            </a:r>
            <a:endParaRPr lang="en-US" dirty="0"/>
          </a:p>
          <a:p>
            <a:pPr>
              <a:lnSpc>
                <a:spcPct val="90000"/>
              </a:lnSpc>
            </a:pPr>
            <a:r>
              <a:rPr lang="el-GR" dirty="0"/>
              <a:t>Επεκτάσεις</a:t>
            </a:r>
            <a:r>
              <a:rPr lang="en-US" dirty="0"/>
              <a:t>:</a:t>
            </a:r>
          </a:p>
          <a:p>
            <a:pPr lvl="1">
              <a:lnSpc>
                <a:spcPct val="90000"/>
              </a:lnSpc>
            </a:pPr>
            <a:r>
              <a:rPr lang="el-GR" dirty="0"/>
              <a:t>Προσθήκη κατάστασης αποκλειστικού (</a:t>
            </a:r>
            <a:r>
              <a:rPr lang="en-US" dirty="0"/>
              <a:t>exclusive)</a:t>
            </a:r>
            <a:r>
              <a:rPr lang="el-GR" dirty="0"/>
              <a:t> που δείχνει ένα καθαρό μπλοκ σε μόνο μία κρυφή μνήμη </a:t>
            </a:r>
            <a:r>
              <a:rPr lang="en-US" dirty="0"/>
              <a:t>(</a:t>
            </a:r>
            <a:r>
              <a:rPr lang="el-GR" dirty="0"/>
              <a:t>πρωτόκολλο </a:t>
            </a:r>
            <a:r>
              <a:rPr lang="en-US" dirty="0"/>
              <a:t>MESI)</a:t>
            </a:r>
          </a:p>
          <a:p>
            <a:pPr lvl="2">
              <a:lnSpc>
                <a:spcPct val="90000"/>
              </a:lnSpc>
            </a:pPr>
            <a:r>
              <a:rPr lang="el-GR" dirty="0"/>
              <a:t>Αποτρέπει την ανάγκη της ακύρωσης εγγραφής σε μια εγγραφή</a:t>
            </a:r>
            <a:endParaRPr lang="en-US" dirty="0"/>
          </a:p>
          <a:p>
            <a:pPr lvl="1">
              <a:lnSpc>
                <a:spcPct val="90000"/>
              </a:lnSpc>
            </a:pPr>
            <a:r>
              <a:rPr lang="el-GR" dirty="0"/>
              <a:t>Κατάσταση ιδιοκτησίας (</a:t>
            </a:r>
            <a:r>
              <a:rPr lang="en-US" dirty="0"/>
              <a:t>owned)</a:t>
            </a:r>
          </a:p>
        </p:txBody>
      </p:sp>
      <p:sp>
        <p:nvSpPr>
          <p:cNvPr id="5" name="Text Box 5"/>
          <p:cNvSpPr txBox="1">
            <a:spLocks noChangeArrowheads="1"/>
          </p:cNvSpPr>
          <p:nvPr/>
        </p:nvSpPr>
        <p:spPr bwMode="auto">
          <a:xfrm rot="5400000">
            <a:off x="6430183" y="2317104"/>
            <a:ext cx="5058308"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Κεντρικές αρχιτεκτονικές κοινόχρηστης μνήμης</a:t>
            </a:r>
            <a:endParaRPr lang="en-US" sz="1800" dirty="0">
              <a:solidFill>
                <a:srgbClr val="0066FF"/>
              </a:solidFill>
              <a:latin typeface="Arial" charset="0"/>
            </a:endParaRPr>
          </a:p>
        </p:txBody>
      </p:sp>
      <p:sp>
        <p:nvSpPr>
          <p:cNvPr id="6" name="Rectangle 2"/>
          <p:cNvSpPr>
            <a:spLocks noGrp="1" noChangeArrowheads="1"/>
          </p:cNvSpPr>
          <p:nvPr>
            <p:ph type="title"/>
          </p:nvPr>
        </p:nvSpPr>
        <p:spPr>
          <a:xfrm>
            <a:off x="251520" y="155843"/>
            <a:ext cx="8641655" cy="661720"/>
          </a:xfrm>
        </p:spPr>
        <p:txBody>
          <a:bodyPr/>
          <a:lstStyle/>
          <a:p>
            <a:r>
              <a:rPr lang="el-GR" sz="3700" dirty="0"/>
              <a:t>Πρωτόκολλα συνοχής κατασκοπείας</a:t>
            </a:r>
            <a:endParaRPr lang="en-AU" sz="37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11188" y="171232"/>
            <a:ext cx="8281987" cy="646331"/>
          </a:xfrm>
        </p:spPr>
        <p:txBody>
          <a:bodyPr/>
          <a:lstStyle/>
          <a:p>
            <a:r>
              <a:rPr lang="el-GR" sz="3600" dirty="0"/>
              <a:t>Πρωτόκολλα συνοχής</a:t>
            </a:r>
            <a:r>
              <a:rPr lang="en-US" sz="3600" dirty="0"/>
              <a:t>:</a:t>
            </a:r>
            <a:r>
              <a:rPr lang="el-GR" sz="3600" dirty="0"/>
              <a:t> επεκτάσεις</a:t>
            </a:r>
            <a:endParaRPr lang="en-AU" sz="3600" dirty="0"/>
          </a:p>
        </p:txBody>
      </p:sp>
      <p:sp>
        <p:nvSpPr>
          <p:cNvPr id="242691" name="Rectangle 3"/>
          <p:cNvSpPr>
            <a:spLocks noGrp="1" noChangeArrowheads="1"/>
          </p:cNvSpPr>
          <p:nvPr>
            <p:ph type="body" idx="1"/>
          </p:nvPr>
        </p:nvSpPr>
        <p:spPr>
          <a:xfrm>
            <a:off x="107504" y="836712"/>
            <a:ext cx="4896544" cy="5111750"/>
          </a:xfrm>
        </p:spPr>
        <p:txBody>
          <a:bodyPr/>
          <a:lstStyle/>
          <a:p>
            <a:pPr>
              <a:lnSpc>
                <a:spcPct val="90000"/>
              </a:lnSpc>
            </a:pPr>
            <a:r>
              <a:rPr lang="el-GR" sz="2600" dirty="0"/>
              <a:t>Ο δίαυλος της κοινόχρηστης μνήμης και η διεκπεραιωτική ικανότητα της κατασκοπείας είναι το σημείο συμφόρησης για την κλιμάκωση των συμμετρικών πολυεπεξεργαστών</a:t>
            </a:r>
            <a:endParaRPr lang="en-US" sz="2600" dirty="0"/>
          </a:p>
          <a:p>
            <a:pPr lvl="1">
              <a:lnSpc>
                <a:spcPct val="90000"/>
              </a:lnSpc>
            </a:pPr>
            <a:r>
              <a:rPr lang="el-GR" dirty="0"/>
              <a:t>Διπλασιασμός ετικετών</a:t>
            </a:r>
            <a:endParaRPr lang="en-US" dirty="0"/>
          </a:p>
          <a:p>
            <a:pPr lvl="1">
              <a:lnSpc>
                <a:spcPct val="90000"/>
              </a:lnSpc>
            </a:pPr>
            <a:r>
              <a:rPr lang="el-GR" dirty="0"/>
              <a:t>Τοποθέτηση καταλόγου στην εξωτερικότερη κρυφή μνήμη</a:t>
            </a:r>
            <a:endParaRPr lang="en-US" dirty="0"/>
          </a:p>
          <a:p>
            <a:pPr lvl="1">
              <a:lnSpc>
                <a:spcPct val="90000"/>
              </a:lnSpc>
            </a:pPr>
            <a:r>
              <a:rPr lang="el-GR" dirty="0"/>
              <a:t>Χρήση πλεγμάτων (</a:t>
            </a:r>
            <a:r>
              <a:rPr lang="en-US" dirty="0"/>
              <a:t>crossbars) </a:t>
            </a:r>
            <a:r>
              <a:rPr lang="el-GR" dirty="0"/>
              <a:t>ή δικτύων από σημείο σε σημείο (</a:t>
            </a:r>
            <a:r>
              <a:rPr lang="en-US" dirty="0"/>
              <a:t>or point-to-point networks</a:t>
            </a:r>
            <a:r>
              <a:rPr lang="el-GR" dirty="0"/>
              <a:t>) με μνήμη με σειρές</a:t>
            </a:r>
            <a:endParaRPr lang="en-US" dirty="0"/>
          </a:p>
        </p:txBody>
      </p:sp>
      <p:sp>
        <p:nvSpPr>
          <p:cNvPr id="6" name="Text Box 5"/>
          <p:cNvSpPr txBox="1">
            <a:spLocks noChangeArrowheads="1"/>
          </p:cNvSpPr>
          <p:nvPr/>
        </p:nvSpPr>
        <p:spPr bwMode="auto">
          <a:xfrm rot="5400000">
            <a:off x="6430183" y="2317104"/>
            <a:ext cx="5058308"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Κεντρικές αρχιτεκτονικές κοινόχρηστης μνήμης</a:t>
            </a:r>
            <a:endParaRPr lang="en-US" sz="1800" dirty="0">
              <a:solidFill>
                <a:srgbClr val="0066FF"/>
              </a:solidFill>
              <a:latin typeface="Arial"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8389" y="1412776"/>
            <a:ext cx="3940075" cy="3687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l-GR" dirty="0"/>
              <a:t>Πρωτόκολλα συνοχής</a:t>
            </a:r>
            <a:endParaRPr lang="en-AU" dirty="0"/>
          </a:p>
        </p:txBody>
      </p:sp>
      <p:sp>
        <p:nvSpPr>
          <p:cNvPr id="242691" name="Rectangle 3"/>
          <p:cNvSpPr>
            <a:spLocks noGrp="1" noChangeArrowheads="1"/>
          </p:cNvSpPr>
          <p:nvPr>
            <p:ph type="body" idx="1"/>
          </p:nvPr>
        </p:nvSpPr>
        <p:spPr>
          <a:xfrm>
            <a:off x="395537" y="1125538"/>
            <a:ext cx="8559552" cy="5111750"/>
          </a:xfrm>
        </p:spPr>
        <p:txBody>
          <a:bodyPr/>
          <a:lstStyle/>
          <a:p>
            <a:pPr>
              <a:lnSpc>
                <a:spcPct val="90000"/>
              </a:lnSpc>
            </a:pPr>
            <a:r>
              <a:rPr lang="el-GR" dirty="0"/>
              <a:t>Κάθε πολυπύρηνος με &gt;8 επεξεργαστές χρησιμοποιεί μια διασύνδεση διαφορετική από δίαυλο</a:t>
            </a:r>
            <a:endParaRPr lang="en-US" dirty="0"/>
          </a:p>
          <a:p>
            <a:pPr lvl="1">
              <a:lnSpc>
                <a:spcPct val="90000"/>
              </a:lnSpc>
            </a:pPr>
            <a:r>
              <a:rPr lang="el-GR" dirty="0"/>
              <a:t>Γίνεται δύσκολη η σειριοποίηση των συμβάντων</a:t>
            </a:r>
          </a:p>
          <a:p>
            <a:pPr lvl="1">
              <a:lnSpc>
                <a:spcPct val="90000"/>
              </a:lnSpc>
            </a:pPr>
            <a:r>
              <a:rPr lang="el-GR" dirty="0"/>
              <a:t>Οι αστοχίες εγγραφής και ενημέρωσης δεν είναι ατομικές</a:t>
            </a:r>
          </a:p>
          <a:p>
            <a:pPr lvl="1">
              <a:lnSpc>
                <a:spcPct val="90000"/>
              </a:lnSpc>
            </a:pPr>
            <a:r>
              <a:rPr lang="el-GR" dirty="0"/>
              <a:t>Πως μπορεί να ξέρει ο επεξεργαστής πότε έχουν ολοκληρωθεί όλες οι ακυρώσεις</a:t>
            </a:r>
            <a:r>
              <a:rPr lang="en-US" dirty="0"/>
              <a:t>;</a:t>
            </a:r>
            <a:endParaRPr lang="el-GR" dirty="0"/>
          </a:p>
          <a:p>
            <a:pPr lvl="1">
              <a:lnSpc>
                <a:spcPct val="90000"/>
              </a:lnSpc>
            </a:pPr>
            <a:r>
              <a:rPr lang="el-GR" dirty="0"/>
              <a:t>Πως μπορούμε να επιλύσουμε τους συναγωνισμούς όταν δύο επεξεργαστές γράφουν την ίδια στιγμή</a:t>
            </a:r>
            <a:r>
              <a:rPr lang="en-US" dirty="0"/>
              <a:t>;</a:t>
            </a:r>
            <a:endParaRPr lang="el-GR" dirty="0"/>
          </a:p>
          <a:p>
            <a:pPr lvl="1">
              <a:lnSpc>
                <a:spcPct val="90000"/>
              </a:lnSpc>
            </a:pPr>
            <a:r>
              <a:rPr lang="el-GR" dirty="0"/>
              <a:t>Λύση</a:t>
            </a:r>
            <a:r>
              <a:rPr lang="en-US" dirty="0"/>
              <a:t>:</a:t>
            </a:r>
            <a:r>
              <a:rPr lang="el-GR" dirty="0"/>
              <a:t> σύνδεση κάθε μπλοκ με ένα μοναδικό δίαυλο</a:t>
            </a:r>
            <a:endParaRPr lang="en-US" dirty="0"/>
          </a:p>
        </p:txBody>
      </p:sp>
      <p:sp>
        <p:nvSpPr>
          <p:cNvPr id="5" name="Text Box 5"/>
          <p:cNvSpPr txBox="1">
            <a:spLocks noChangeArrowheads="1"/>
          </p:cNvSpPr>
          <p:nvPr/>
        </p:nvSpPr>
        <p:spPr bwMode="auto">
          <a:xfrm rot="5400000">
            <a:off x="6430183" y="2317104"/>
            <a:ext cx="5058308"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Κεντρικές αρχιτεκτονικές κοινόχρηστης μνήμης</a:t>
            </a:r>
            <a:endParaRPr lang="en-US" sz="1800" dirty="0">
              <a:solidFill>
                <a:srgbClr val="0066FF"/>
              </a:solidFill>
              <a:latin typeface="Arial"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l-GR" dirty="0"/>
              <a:t>Απόδοση </a:t>
            </a:r>
            <a:endParaRPr lang="en-AU" dirty="0"/>
          </a:p>
        </p:txBody>
      </p:sp>
      <p:sp>
        <p:nvSpPr>
          <p:cNvPr id="242691" name="Rectangle 3"/>
          <p:cNvSpPr>
            <a:spLocks noGrp="1" noChangeArrowheads="1"/>
          </p:cNvSpPr>
          <p:nvPr>
            <p:ph type="body" idx="1"/>
          </p:nvPr>
        </p:nvSpPr>
        <p:spPr>
          <a:xfrm>
            <a:off x="323528" y="980728"/>
            <a:ext cx="8270875" cy="5111750"/>
          </a:xfrm>
          <a:noFill/>
        </p:spPr>
        <p:txBody>
          <a:bodyPr/>
          <a:lstStyle/>
          <a:p>
            <a:pPr>
              <a:lnSpc>
                <a:spcPct val="90000"/>
              </a:lnSpc>
            </a:pPr>
            <a:r>
              <a:rPr lang="el-GR" sz="3200" dirty="0"/>
              <a:t>Η συνοχή επηρεάζει τον ρυθμό αστοχίας της κρυφής μνήμης</a:t>
            </a:r>
            <a:endParaRPr lang="en-US" sz="3200" dirty="0"/>
          </a:p>
          <a:p>
            <a:pPr lvl="1">
              <a:lnSpc>
                <a:spcPct val="90000"/>
              </a:lnSpc>
            </a:pPr>
            <a:r>
              <a:rPr lang="el-GR" sz="2800" dirty="0"/>
              <a:t>Αστοχίες συνοχής (</a:t>
            </a:r>
            <a:r>
              <a:rPr lang="en-US" sz="2800" dirty="0"/>
              <a:t>coherence misses)</a:t>
            </a:r>
          </a:p>
          <a:p>
            <a:pPr lvl="2">
              <a:lnSpc>
                <a:spcPct val="90000"/>
              </a:lnSpc>
            </a:pPr>
            <a:r>
              <a:rPr lang="el-GR" sz="2400" dirty="0"/>
              <a:t>Αστοχίες πραγματικής κοινής χρήσης (</a:t>
            </a:r>
            <a:r>
              <a:rPr lang="en-US" sz="2400" dirty="0"/>
              <a:t>True sharing misses</a:t>
            </a:r>
            <a:r>
              <a:rPr lang="el-GR" sz="2400" dirty="0"/>
              <a:t>)</a:t>
            </a:r>
            <a:endParaRPr lang="en-US" sz="2400" dirty="0"/>
          </a:p>
          <a:p>
            <a:pPr lvl="3">
              <a:lnSpc>
                <a:spcPct val="90000"/>
              </a:lnSpc>
            </a:pPr>
            <a:r>
              <a:rPr lang="el-GR" sz="2000" dirty="0"/>
              <a:t>Εγγραφή σε κοινόχρηστο μπλοκ (μετάδοση ακύρωσης)</a:t>
            </a:r>
            <a:endParaRPr lang="en-US" sz="2000" dirty="0"/>
          </a:p>
          <a:p>
            <a:pPr lvl="3">
              <a:lnSpc>
                <a:spcPct val="90000"/>
              </a:lnSpc>
            </a:pPr>
            <a:r>
              <a:rPr lang="el-GR" sz="2000" dirty="0"/>
              <a:t>Ανάγνωση ακυρωμένου μπλοκ</a:t>
            </a:r>
            <a:endParaRPr lang="en-US" sz="2000" dirty="0"/>
          </a:p>
          <a:p>
            <a:pPr lvl="2">
              <a:lnSpc>
                <a:spcPct val="90000"/>
              </a:lnSpc>
            </a:pPr>
            <a:r>
              <a:rPr lang="el-GR" sz="2400" dirty="0"/>
              <a:t>Αστοχίες ψευδούς κοινής χρήσης (</a:t>
            </a:r>
            <a:r>
              <a:rPr lang="en-US" sz="2400" dirty="0"/>
              <a:t>False sharing misses</a:t>
            </a:r>
            <a:r>
              <a:rPr lang="el-GR" sz="2400" dirty="0"/>
              <a:t>)</a:t>
            </a:r>
            <a:endParaRPr lang="en-US" sz="2400" dirty="0"/>
          </a:p>
          <a:p>
            <a:pPr lvl="3">
              <a:lnSpc>
                <a:spcPct val="90000"/>
              </a:lnSpc>
            </a:pPr>
            <a:r>
              <a:rPr lang="el-GR" sz="2000" dirty="0"/>
              <a:t>Ανάγνωση μιας μη τροποποιημένης λέξης σε ένα ακυρωμένο μπλοκ</a:t>
            </a:r>
            <a:endParaRPr lang="en-US" sz="2000" dirty="0"/>
          </a:p>
        </p:txBody>
      </p:sp>
      <p:sp>
        <p:nvSpPr>
          <p:cNvPr id="8" name="Text Box 5"/>
          <p:cNvSpPr txBox="1">
            <a:spLocks noChangeArrowheads="1"/>
          </p:cNvSpPr>
          <p:nvPr/>
        </p:nvSpPr>
        <p:spPr bwMode="auto">
          <a:xfrm rot="5400000">
            <a:off x="5688440" y="3069782"/>
            <a:ext cx="6541791"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Απόδοση των κεντρικών αρχιτεκτονικών κοινόχρηστης μνήμης</a:t>
            </a:r>
            <a:endParaRPr lang="en-US" sz="1800" dirty="0">
              <a:solidFill>
                <a:srgbClr val="0066FF"/>
              </a:solidFill>
              <a:latin typeface="Arial"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79512" y="-345033"/>
            <a:ext cx="8595157" cy="984885"/>
          </a:xfrm>
        </p:spPr>
        <p:txBody>
          <a:bodyPr/>
          <a:lstStyle/>
          <a:p>
            <a:r>
              <a:rPr lang="el-GR" sz="2900" dirty="0"/>
              <a:t>Μελέτη απόδοσης</a:t>
            </a:r>
            <a:r>
              <a:rPr lang="en-US" sz="2900" dirty="0"/>
              <a:t>: </a:t>
            </a:r>
            <a:r>
              <a:rPr lang="el-GR" sz="2900" dirty="0"/>
              <a:t>εμπορικό φορτίο εργασίας</a:t>
            </a:r>
            <a:endParaRPr lang="en-AU" sz="2900" dirty="0"/>
          </a:p>
        </p:txBody>
      </p:sp>
      <p:sp>
        <p:nvSpPr>
          <p:cNvPr id="5" name="Text Box 5"/>
          <p:cNvSpPr txBox="1">
            <a:spLocks noChangeArrowheads="1"/>
          </p:cNvSpPr>
          <p:nvPr/>
        </p:nvSpPr>
        <p:spPr bwMode="auto">
          <a:xfrm rot="5400000">
            <a:off x="5688440" y="3069782"/>
            <a:ext cx="6541791"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Απόδοση των κεντρικών αρχιτεκτονικών κοινόχρηστης μνήμης</a:t>
            </a:r>
            <a:endParaRPr lang="en-US" sz="1800" dirty="0">
              <a:solidFill>
                <a:srgbClr val="0066FF"/>
              </a:solidFill>
              <a:latin typeface="Arial"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908720"/>
            <a:ext cx="6497768" cy="5231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rot="5400000">
            <a:off x="5688440" y="3069782"/>
            <a:ext cx="6541791"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Απόδοση των κεντρικών αρχιτεκτονικών κοινόχρηστης μνήμης</a:t>
            </a:r>
            <a:endParaRPr lang="en-US" sz="1800" dirty="0">
              <a:solidFill>
                <a:srgbClr val="0066FF"/>
              </a:solidFill>
              <a:latin typeface="Arial" charset="0"/>
            </a:endParaRPr>
          </a:p>
        </p:txBody>
      </p:sp>
      <p:sp>
        <p:nvSpPr>
          <p:cNvPr id="6" name="Rectangle 2"/>
          <p:cNvSpPr txBox="1">
            <a:spLocks noChangeArrowheads="1"/>
          </p:cNvSpPr>
          <p:nvPr/>
        </p:nvSpPr>
        <p:spPr bwMode="auto">
          <a:xfrm>
            <a:off x="179512" y="-345033"/>
            <a:ext cx="8595157" cy="98488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l" rtl="0" fontAlgn="base">
              <a:spcBef>
                <a:spcPct val="0"/>
              </a:spcBef>
              <a:spcAft>
                <a:spcPct val="0"/>
              </a:spcAft>
              <a:defRPr sz="4000" b="1">
                <a:solidFill>
                  <a:srgbClr val="0066FF"/>
                </a:solidFill>
                <a:latin typeface="+mj-lt"/>
                <a:ea typeface="+mj-ea"/>
                <a:cs typeface="+mj-cs"/>
              </a:defRPr>
            </a:lvl1pPr>
            <a:lvl2pPr algn="l" rtl="0" fontAlgn="base">
              <a:spcBef>
                <a:spcPct val="0"/>
              </a:spcBef>
              <a:spcAft>
                <a:spcPct val="0"/>
              </a:spcAft>
              <a:defRPr sz="4000" b="1">
                <a:solidFill>
                  <a:srgbClr val="0066FF"/>
                </a:solidFill>
                <a:latin typeface="Arial" charset="0"/>
              </a:defRPr>
            </a:lvl2pPr>
            <a:lvl3pPr algn="l" rtl="0" fontAlgn="base">
              <a:spcBef>
                <a:spcPct val="0"/>
              </a:spcBef>
              <a:spcAft>
                <a:spcPct val="0"/>
              </a:spcAft>
              <a:defRPr sz="4000" b="1">
                <a:solidFill>
                  <a:srgbClr val="0066FF"/>
                </a:solidFill>
                <a:latin typeface="Arial" charset="0"/>
              </a:defRPr>
            </a:lvl3pPr>
            <a:lvl4pPr algn="l" rtl="0" fontAlgn="base">
              <a:spcBef>
                <a:spcPct val="0"/>
              </a:spcBef>
              <a:spcAft>
                <a:spcPct val="0"/>
              </a:spcAft>
              <a:defRPr sz="4000" b="1">
                <a:solidFill>
                  <a:srgbClr val="0066FF"/>
                </a:solidFill>
                <a:latin typeface="Arial" charset="0"/>
              </a:defRPr>
            </a:lvl4pPr>
            <a:lvl5pPr algn="l" rtl="0" fontAlgn="base">
              <a:spcBef>
                <a:spcPct val="0"/>
              </a:spcBef>
              <a:spcAft>
                <a:spcPct val="0"/>
              </a:spcAft>
              <a:defRPr sz="4000" b="1">
                <a:solidFill>
                  <a:srgbClr val="0066FF"/>
                </a:solidFill>
                <a:latin typeface="Arial" charset="0"/>
              </a:defRPr>
            </a:lvl5pPr>
            <a:lvl6pPr marL="457200" algn="l" rtl="0" fontAlgn="base">
              <a:spcBef>
                <a:spcPct val="0"/>
              </a:spcBef>
              <a:spcAft>
                <a:spcPct val="0"/>
              </a:spcAft>
              <a:defRPr sz="4000" b="1">
                <a:solidFill>
                  <a:srgbClr val="0066FF"/>
                </a:solidFill>
                <a:latin typeface="Arial" charset="0"/>
              </a:defRPr>
            </a:lvl6pPr>
            <a:lvl7pPr marL="914400" algn="l" rtl="0" fontAlgn="base">
              <a:spcBef>
                <a:spcPct val="0"/>
              </a:spcBef>
              <a:spcAft>
                <a:spcPct val="0"/>
              </a:spcAft>
              <a:defRPr sz="4000" b="1">
                <a:solidFill>
                  <a:srgbClr val="0066FF"/>
                </a:solidFill>
                <a:latin typeface="Arial" charset="0"/>
              </a:defRPr>
            </a:lvl7pPr>
            <a:lvl8pPr marL="1371600" algn="l" rtl="0" fontAlgn="base">
              <a:spcBef>
                <a:spcPct val="0"/>
              </a:spcBef>
              <a:spcAft>
                <a:spcPct val="0"/>
              </a:spcAft>
              <a:defRPr sz="4000" b="1">
                <a:solidFill>
                  <a:srgbClr val="0066FF"/>
                </a:solidFill>
                <a:latin typeface="Arial" charset="0"/>
              </a:defRPr>
            </a:lvl8pPr>
            <a:lvl9pPr marL="1828800" algn="l" rtl="0" fontAlgn="base">
              <a:spcBef>
                <a:spcPct val="0"/>
              </a:spcBef>
              <a:spcAft>
                <a:spcPct val="0"/>
              </a:spcAft>
              <a:defRPr sz="4000" b="1">
                <a:solidFill>
                  <a:srgbClr val="0066FF"/>
                </a:solidFill>
                <a:latin typeface="Arial" charset="0"/>
              </a:defRPr>
            </a:lvl9pPr>
          </a:lstStyle>
          <a:p>
            <a:pPr>
              <a:buClrTx/>
              <a:buSzTx/>
              <a:buFontTx/>
            </a:pPr>
            <a:r>
              <a:rPr lang="el-GR" sz="2900" kern="0" dirty="0"/>
              <a:t>Μελέτη απόδοσης</a:t>
            </a:r>
            <a:r>
              <a:rPr lang="en-US" sz="2900" kern="0" dirty="0"/>
              <a:t>: </a:t>
            </a:r>
            <a:r>
              <a:rPr lang="el-GR" sz="2900" kern="0" dirty="0"/>
              <a:t>εμπορικό φορτίο εργασίας</a:t>
            </a:r>
            <a:endParaRPr lang="en-AU" sz="2900" kern="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908720"/>
            <a:ext cx="4608512" cy="5249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rot="5400000">
            <a:off x="5688440" y="3069782"/>
            <a:ext cx="6541791"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Απόδοση των κεντρικών αρχιτεκτονικών κοινόχρηστης μνήμης</a:t>
            </a:r>
            <a:endParaRPr lang="en-US" sz="1800" dirty="0">
              <a:solidFill>
                <a:srgbClr val="0066FF"/>
              </a:solidFill>
              <a:latin typeface="Arial" charset="0"/>
            </a:endParaRPr>
          </a:p>
        </p:txBody>
      </p:sp>
      <p:sp>
        <p:nvSpPr>
          <p:cNvPr id="6" name="Rectangle 2"/>
          <p:cNvSpPr>
            <a:spLocks noGrp="1" noChangeArrowheads="1"/>
          </p:cNvSpPr>
          <p:nvPr>
            <p:ph type="title"/>
          </p:nvPr>
        </p:nvSpPr>
        <p:spPr>
          <a:xfrm>
            <a:off x="179512" y="-345033"/>
            <a:ext cx="8595157" cy="984885"/>
          </a:xfrm>
        </p:spPr>
        <p:txBody>
          <a:bodyPr/>
          <a:lstStyle/>
          <a:p>
            <a:r>
              <a:rPr lang="el-GR" sz="2900" dirty="0"/>
              <a:t>Μελέτη απόδοσης</a:t>
            </a:r>
            <a:r>
              <a:rPr lang="en-US" sz="2900" dirty="0"/>
              <a:t>: </a:t>
            </a:r>
            <a:r>
              <a:rPr lang="el-GR" sz="2900" dirty="0"/>
              <a:t>εμπορικό φορτίο εργασίας</a:t>
            </a:r>
            <a:endParaRPr lang="en-AU" sz="29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764704"/>
            <a:ext cx="4752528" cy="5427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rot="5400000">
            <a:off x="5688440" y="3069782"/>
            <a:ext cx="6541791"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Απόδοση των κεντρικών αρχιτεκτονικών κοινόχρηστης μνήμης</a:t>
            </a:r>
            <a:endParaRPr lang="en-US" sz="1800" dirty="0">
              <a:solidFill>
                <a:srgbClr val="0066FF"/>
              </a:solidFill>
              <a:latin typeface="Arial" charset="0"/>
            </a:endParaRPr>
          </a:p>
        </p:txBody>
      </p:sp>
      <p:sp>
        <p:nvSpPr>
          <p:cNvPr id="6" name="Rectangle 2"/>
          <p:cNvSpPr>
            <a:spLocks noGrp="1" noChangeArrowheads="1"/>
          </p:cNvSpPr>
          <p:nvPr>
            <p:ph type="title"/>
          </p:nvPr>
        </p:nvSpPr>
        <p:spPr>
          <a:xfrm>
            <a:off x="179512" y="-345033"/>
            <a:ext cx="8595157" cy="984885"/>
          </a:xfrm>
        </p:spPr>
        <p:txBody>
          <a:bodyPr/>
          <a:lstStyle/>
          <a:p>
            <a:r>
              <a:rPr lang="el-GR" sz="2900" dirty="0"/>
              <a:t>Μελέτη απόδοσης</a:t>
            </a:r>
            <a:r>
              <a:rPr lang="en-US" sz="2900" dirty="0"/>
              <a:t>: </a:t>
            </a:r>
            <a:r>
              <a:rPr lang="el-GR" sz="2900" dirty="0"/>
              <a:t>εμπορικό φορτίο εργασίας</a:t>
            </a:r>
            <a:endParaRPr lang="en-AU" sz="29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845245"/>
            <a:ext cx="5760640" cy="5335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l-GR" dirty="0"/>
              <a:t>Πρωτόκολλα καταλόγου</a:t>
            </a:r>
            <a:endParaRPr lang="en-AU" dirty="0"/>
          </a:p>
        </p:txBody>
      </p:sp>
      <p:sp>
        <p:nvSpPr>
          <p:cNvPr id="242691" name="Rectangle 3"/>
          <p:cNvSpPr>
            <a:spLocks noGrp="1" noChangeArrowheads="1"/>
          </p:cNvSpPr>
          <p:nvPr>
            <p:ph type="body" idx="1"/>
          </p:nvPr>
        </p:nvSpPr>
        <p:spPr>
          <a:xfrm>
            <a:off x="261565" y="980728"/>
            <a:ext cx="8486899" cy="5111750"/>
          </a:xfrm>
          <a:noFill/>
        </p:spPr>
        <p:txBody>
          <a:bodyPr/>
          <a:lstStyle/>
          <a:p>
            <a:pPr>
              <a:lnSpc>
                <a:spcPct val="90000"/>
              </a:lnSpc>
            </a:pPr>
            <a:r>
              <a:rPr lang="el-GR" dirty="0"/>
              <a:t>Οι μέθοδοι κατασκοπείας απαιτούν επικοινωνία μεταξύ όλων των κρυφών μνημών σε κάθε αστοχία κρυφής μνήμης</a:t>
            </a:r>
          </a:p>
          <a:p>
            <a:pPr lvl="1">
              <a:lnSpc>
                <a:spcPct val="90000"/>
              </a:lnSpc>
            </a:pPr>
            <a:r>
              <a:rPr lang="el-GR" dirty="0"/>
              <a:t>Περιορισμός της κλιμάκωσης</a:t>
            </a:r>
          </a:p>
          <a:p>
            <a:pPr lvl="1">
              <a:lnSpc>
                <a:spcPct val="90000"/>
              </a:lnSpc>
            </a:pPr>
            <a:r>
              <a:rPr lang="el-GR" dirty="0"/>
              <a:t>Μια άλλη προσέγγιση</a:t>
            </a:r>
            <a:r>
              <a:rPr lang="en-US" dirty="0"/>
              <a:t>:</a:t>
            </a:r>
            <a:r>
              <a:rPr lang="el-GR" dirty="0"/>
              <a:t> χρήση κεντρικού καταλόγου για παρακολούθηση κάθε μπλοκ</a:t>
            </a:r>
          </a:p>
          <a:p>
            <a:pPr lvl="2">
              <a:lnSpc>
                <a:spcPct val="90000"/>
              </a:lnSpc>
            </a:pPr>
            <a:r>
              <a:rPr lang="el-GR" sz="1800" dirty="0"/>
              <a:t>Ποιες κρυφές μνήμες έχουν το κάθε μπλοκ</a:t>
            </a:r>
          </a:p>
          <a:p>
            <a:pPr lvl="2">
              <a:lnSpc>
                <a:spcPct val="90000"/>
              </a:lnSpc>
            </a:pPr>
            <a:r>
              <a:rPr lang="el-GR" sz="1800" dirty="0"/>
              <a:t>Κατάσταση «ακάθαρτου» (</a:t>
            </a:r>
            <a:r>
              <a:rPr lang="en-US" sz="1800" dirty="0"/>
              <a:t>dirty)</a:t>
            </a:r>
            <a:r>
              <a:rPr lang="el-GR" sz="1800" dirty="0"/>
              <a:t> για κάθε μπλοκ</a:t>
            </a:r>
          </a:p>
          <a:p>
            <a:pPr>
              <a:lnSpc>
                <a:spcPct val="90000"/>
              </a:lnSpc>
            </a:pPr>
            <a:r>
              <a:rPr lang="el-GR" dirty="0"/>
              <a:t>Υλοποίηση σε κοινόχρηστη κρυφή μνήμη </a:t>
            </a:r>
            <a:r>
              <a:rPr lang="en-US" dirty="0"/>
              <a:t>L3</a:t>
            </a:r>
            <a:endParaRPr lang="el-GR" dirty="0"/>
          </a:p>
          <a:p>
            <a:pPr lvl="1">
              <a:lnSpc>
                <a:spcPct val="90000"/>
              </a:lnSpc>
            </a:pPr>
            <a:r>
              <a:rPr lang="el-GR" dirty="0"/>
              <a:t>Διατήρηση διανύσματος </a:t>
            </a:r>
            <a:r>
              <a:rPr lang="en-US" dirty="0"/>
              <a:t>bit</a:t>
            </a:r>
            <a:r>
              <a:rPr lang="el-GR" dirty="0"/>
              <a:t> μεγέθους </a:t>
            </a:r>
            <a:r>
              <a:rPr lang="en-US" dirty="0"/>
              <a:t>= # </a:t>
            </a:r>
            <a:r>
              <a:rPr lang="el-GR" dirty="0"/>
              <a:t>πυρήνων για κάθε</a:t>
            </a:r>
            <a:r>
              <a:rPr lang="en-US" dirty="0"/>
              <a:t> </a:t>
            </a:r>
            <a:r>
              <a:rPr lang="el-GR" dirty="0"/>
              <a:t>μπλοκ στην </a:t>
            </a:r>
            <a:r>
              <a:rPr lang="en-US" dirty="0"/>
              <a:t>L3</a:t>
            </a:r>
          </a:p>
          <a:p>
            <a:pPr lvl="1">
              <a:lnSpc>
                <a:spcPct val="90000"/>
              </a:lnSpc>
            </a:pPr>
            <a:r>
              <a:rPr lang="el-GR" dirty="0"/>
              <a:t>Δεν κλιμακώνεται πέρα από την κοινόχρηστη </a:t>
            </a:r>
            <a:r>
              <a:rPr lang="en-US" dirty="0"/>
              <a:t>L3</a:t>
            </a:r>
            <a:endParaRPr lang="en-US" sz="2800" dirty="0"/>
          </a:p>
        </p:txBody>
      </p:sp>
      <p:sp>
        <p:nvSpPr>
          <p:cNvPr id="8" name="Text Box 5"/>
          <p:cNvSpPr txBox="1">
            <a:spLocks noChangeArrowheads="1"/>
          </p:cNvSpPr>
          <p:nvPr/>
        </p:nvSpPr>
        <p:spPr bwMode="auto">
          <a:xfrm rot="5400000">
            <a:off x="5686959" y="3127615"/>
            <a:ext cx="6648551" cy="338554"/>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600" dirty="0">
                <a:solidFill>
                  <a:srgbClr val="0066FF"/>
                </a:solidFill>
                <a:latin typeface="Arial" charset="0"/>
              </a:rPr>
              <a:t>Κατανεμημένη κοινόχρηστης μνήμη και Συνοχή βασισμένη σε κατάλογο</a:t>
            </a:r>
            <a:endParaRPr lang="en-US" sz="1600" dirty="0">
              <a:solidFill>
                <a:srgbClr val="0066FF"/>
              </a:solidFill>
              <a:latin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l-GR" dirty="0"/>
              <a:t>Εισαγωγή </a:t>
            </a:r>
            <a:endParaRPr lang="en-AU" dirty="0"/>
          </a:p>
        </p:txBody>
      </p:sp>
      <p:sp>
        <p:nvSpPr>
          <p:cNvPr id="242691" name="Rectangle 3"/>
          <p:cNvSpPr>
            <a:spLocks noGrp="1" noChangeArrowheads="1"/>
          </p:cNvSpPr>
          <p:nvPr>
            <p:ph type="body" idx="1"/>
          </p:nvPr>
        </p:nvSpPr>
        <p:spPr>
          <a:noFill/>
        </p:spPr>
        <p:txBody>
          <a:bodyPr/>
          <a:lstStyle/>
          <a:p>
            <a:pPr>
              <a:lnSpc>
                <a:spcPct val="90000"/>
              </a:lnSpc>
            </a:pPr>
            <a:r>
              <a:rPr lang="el-GR" dirty="0"/>
              <a:t>Παραλληλία επιπέδου νήματος (</a:t>
            </a:r>
            <a:r>
              <a:rPr lang="en-US" dirty="0"/>
              <a:t>thread-level parallelism</a:t>
            </a:r>
            <a:r>
              <a:rPr lang="el-GR" dirty="0"/>
              <a:t> – </a:t>
            </a:r>
            <a:r>
              <a:rPr lang="en-US" dirty="0"/>
              <a:t>TLP)</a:t>
            </a:r>
          </a:p>
          <a:p>
            <a:pPr lvl="1">
              <a:lnSpc>
                <a:spcPct val="90000"/>
              </a:lnSpc>
            </a:pPr>
            <a:r>
              <a:rPr lang="el-GR" dirty="0"/>
              <a:t>Πολλαπλοί </a:t>
            </a:r>
            <a:r>
              <a:rPr lang="en-US" dirty="0"/>
              <a:t>program counters</a:t>
            </a:r>
          </a:p>
          <a:p>
            <a:pPr lvl="1">
              <a:lnSpc>
                <a:spcPct val="90000"/>
              </a:lnSpc>
            </a:pPr>
            <a:r>
              <a:rPr lang="el-GR" dirty="0"/>
              <a:t>Χρησιμοποιεί το μοντέλο </a:t>
            </a:r>
            <a:r>
              <a:rPr lang="en-US" dirty="0"/>
              <a:t>MIMD</a:t>
            </a:r>
          </a:p>
          <a:p>
            <a:pPr lvl="1">
              <a:lnSpc>
                <a:spcPct val="90000"/>
              </a:lnSpc>
            </a:pPr>
            <a:r>
              <a:rPr lang="el-GR" dirty="0"/>
              <a:t>Στοχεύει τους</a:t>
            </a:r>
            <a:r>
              <a:rPr lang="en-US" dirty="0"/>
              <a:t> </a:t>
            </a:r>
            <a:r>
              <a:rPr lang="el-GR" dirty="0"/>
              <a:t>ισχυρά συζευγμένους πολυεπεξεργαστές κοινόχρηστης μνήμης (</a:t>
            </a:r>
            <a:r>
              <a:rPr lang="en-US" dirty="0"/>
              <a:t>tightly-coupled shared-memory multiprocessors</a:t>
            </a:r>
            <a:r>
              <a:rPr lang="el-GR" dirty="0"/>
              <a:t>)</a:t>
            </a:r>
            <a:endParaRPr lang="en-US" dirty="0"/>
          </a:p>
          <a:p>
            <a:pPr>
              <a:lnSpc>
                <a:spcPct val="90000"/>
              </a:lnSpc>
            </a:pPr>
            <a:r>
              <a:rPr lang="el-GR" dirty="0"/>
              <a:t>Για </a:t>
            </a:r>
            <a:r>
              <a:rPr lang="en-US" i="1" dirty="0"/>
              <a:t>n</a:t>
            </a:r>
            <a:r>
              <a:rPr lang="en-US" dirty="0"/>
              <a:t> </a:t>
            </a:r>
            <a:r>
              <a:rPr lang="el-GR" dirty="0"/>
              <a:t>επεξεργαστές</a:t>
            </a:r>
            <a:r>
              <a:rPr lang="en-US" dirty="0"/>
              <a:t>, </a:t>
            </a:r>
            <a:r>
              <a:rPr lang="el-GR" dirty="0"/>
              <a:t>χρειάζονται </a:t>
            </a:r>
            <a:r>
              <a:rPr lang="en-US" i="1" dirty="0"/>
              <a:t>n</a:t>
            </a:r>
            <a:r>
              <a:rPr lang="en-US" dirty="0"/>
              <a:t> </a:t>
            </a:r>
            <a:r>
              <a:rPr lang="el-GR" dirty="0"/>
              <a:t>νήματα</a:t>
            </a:r>
            <a:endParaRPr lang="en-US" dirty="0"/>
          </a:p>
          <a:p>
            <a:pPr>
              <a:lnSpc>
                <a:spcPct val="90000"/>
              </a:lnSpc>
            </a:pPr>
            <a:r>
              <a:rPr lang="el-GR" dirty="0"/>
              <a:t>Ποσότητα υπολογισμού που ανατίθεται σε κάθε νήμα = μέγεθος «κόκκου» (</a:t>
            </a:r>
            <a:r>
              <a:rPr lang="en-US" dirty="0"/>
              <a:t>grain size)</a:t>
            </a:r>
          </a:p>
          <a:p>
            <a:pPr lvl="1">
              <a:lnSpc>
                <a:spcPct val="90000"/>
              </a:lnSpc>
            </a:pPr>
            <a:r>
              <a:rPr lang="el-GR" dirty="0"/>
              <a:t>Τα νήματα μπορούν να χρησιμοποιούνται για παραλληλία επιπέδου δεδομένων, αλλά οι επιβαρύνσεις μπορεί να ξεπερνούν τα οφέλη</a:t>
            </a:r>
            <a:endParaRPr lang="en-US" dirty="0"/>
          </a:p>
        </p:txBody>
      </p:sp>
      <p:sp>
        <p:nvSpPr>
          <p:cNvPr id="242693" name="Text Box 5"/>
          <p:cNvSpPr txBox="1">
            <a:spLocks noChangeArrowheads="1"/>
          </p:cNvSpPr>
          <p:nvPr/>
        </p:nvSpPr>
        <p:spPr bwMode="auto">
          <a:xfrm rot="5400000">
            <a:off x="8358557" y="409998"/>
            <a:ext cx="1204176"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Εισαγωγή</a:t>
            </a:r>
            <a:endParaRPr lang="en-US" sz="1800" dirty="0">
              <a:solidFill>
                <a:srgbClr val="0066FF"/>
              </a:solidFill>
              <a:latin typeface="Arial"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l-GR" dirty="0"/>
              <a:t>Πρωτόκολλα καταλόγου</a:t>
            </a:r>
            <a:endParaRPr lang="en-AU" dirty="0"/>
          </a:p>
        </p:txBody>
      </p:sp>
      <p:sp>
        <p:nvSpPr>
          <p:cNvPr id="242691" name="Rectangle 3"/>
          <p:cNvSpPr>
            <a:spLocks noGrp="1" noChangeArrowheads="1"/>
          </p:cNvSpPr>
          <p:nvPr>
            <p:ph type="body" idx="1"/>
          </p:nvPr>
        </p:nvSpPr>
        <p:spPr>
          <a:xfrm>
            <a:off x="323528" y="836712"/>
            <a:ext cx="8270875" cy="5111750"/>
          </a:xfrm>
        </p:spPr>
        <p:txBody>
          <a:bodyPr/>
          <a:lstStyle/>
          <a:p>
            <a:pPr>
              <a:lnSpc>
                <a:spcPct val="90000"/>
              </a:lnSpc>
            </a:pPr>
            <a:r>
              <a:rPr lang="el-GR" sz="2800" dirty="0"/>
              <a:t>Εναλλακτική προσέγγιση</a:t>
            </a:r>
            <a:r>
              <a:rPr lang="en-US" sz="2800" dirty="0"/>
              <a:t>:</a:t>
            </a:r>
          </a:p>
          <a:p>
            <a:pPr lvl="1">
              <a:lnSpc>
                <a:spcPct val="90000"/>
              </a:lnSpc>
            </a:pPr>
            <a:r>
              <a:rPr lang="el-GR" sz="2400" dirty="0"/>
              <a:t>Κατανεμημένη μνήμη</a:t>
            </a:r>
            <a:endParaRPr lang="en-US" sz="2400" dirty="0"/>
          </a:p>
        </p:txBody>
      </p:sp>
      <p:sp>
        <p:nvSpPr>
          <p:cNvPr id="6" name="Text Box 5"/>
          <p:cNvSpPr txBox="1">
            <a:spLocks noChangeArrowheads="1"/>
          </p:cNvSpPr>
          <p:nvPr/>
        </p:nvSpPr>
        <p:spPr bwMode="auto">
          <a:xfrm rot="5400000">
            <a:off x="5686959" y="3127615"/>
            <a:ext cx="6648551" cy="338554"/>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600" dirty="0">
                <a:solidFill>
                  <a:srgbClr val="0066FF"/>
                </a:solidFill>
                <a:latin typeface="Arial" charset="0"/>
              </a:rPr>
              <a:t>Κατανεμημένη κοινόχρηστης μνήμη και Συνοχή βασισμένη σε κατάλογο</a:t>
            </a:r>
            <a:endParaRPr lang="en-US" sz="1600" dirty="0">
              <a:solidFill>
                <a:srgbClr val="0066FF"/>
              </a:solidFill>
              <a:latin typeface="Arial"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772816"/>
            <a:ext cx="7344816" cy="430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4133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l-GR" dirty="0"/>
              <a:t>Πρωτόκολλα καταλόγου</a:t>
            </a:r>
            <a:endParaRPr lang="en-AU" dirty="0"/>
          </a:p>
        </p:txBody>
      </p:sp>
      <p:sp>
        <p:nvSpPr>
          <p:cNvPr id="242691" name="Rectangle 3"/>
          <p:cNvSpPr>
            <a:spLocks noGrp="1" noChangeArrowheads="1"/>
          </p:cNvSpPr>
          <p:nvPr>
            <p:ph type="body" idx="1"/>
          </p:nvPr>
        </p:nvSpPr>
        <p:spPr/>
        <p:txBody>
          <a:bodyPr/>
          <a:lstStyle/>
          <a:p>
            <a:pPr>
              <a:lnSpc>
                <a:spcPct val="90000"/>
              </a:lnSpc>
            </a:pPr>
            <a:r>
              <a:rPr lang="el-GR" dirty="0"/>
              <a:t>Για κάθε μπλοκ, διατήρηση κατάστασης</a:t>
            </a:r>
            <a:r>
              <a:rPr lang="en-US" dirty="0"/>
              <a:t>:</a:t>
            </a:r>
            <a:endParaRPr lang="el-GR" dirty="0"/>
          </a:p>
          <a:p>
            <a:pPr lvl="1">
              <a:lnSpc>
                <a:spcPct val="90000"/>
              </a:lnSpc>
            </a:pPr>
            <a:r>
              <a:rPr lang="el-GR" dirty="0"/>
              <a:t>Κοινόχρηστη (</a:t>
            </a:r>
            <a:r>
              <a:rPr lang="en-US" dirty="0"/>
              <a:t>Shared</a:t>
            </a:r>
            <a:r>
              <a:rPr lang="el-GR" dirty="0"/>
              <a:t>)</a:t>
            </a:r>
            <a:endParaRPr lang="en-US" dirty="0"/>
          </a:p>
          <a:p>
            <a:pPr lvl="2">
              <a:lnSpc>
                <a:spcPct val="90000"/>
              </a:lnSpc>
            </a:pPr>
            <a:r>
              <a:rPr lang="el-GR" dirty="0"/>
              <a:t>Ένας ή περισσότεροι κόμβοι έχουν στην κρυφή μνήμη τους το μπλοκ, η τιμή στη μνήμη είναι ενημερωμένη</a:t>
            </a:r>
          </a:p>
          <a:p>
            <a:pPr lvl="2">
              <a:lnSpc>
                <a:spcPct val="90000"/>
              </a:lnSpc>
            </a:pPr>
            <a:r>
              <a:rPr lang="el-GR" dirty="0"/>
              <a:t>Σύνολο των ταυτοτήτων των κόμβων (</a:t>
            </a:r>
            <a:r>
              <a:rPr lang="en-US" dirty="0"/>
              <a:t>node IDs</a:t>
            </a:r>
            <a:r>
              <a:rPr lang="el-GR" dirty="0"/>
              <a:t>)</a:t>
            </a:r>
            <a:endParaRPr lang="en-US" dirty="0"/>
          </a:p>
          <a:p>
            <a:pPr lvl="1">
              <a:lnSpc>
                <a:spcPct val="90000"/>
              </a:lnSpc>
            </a:pPr>
            <a:r>
              <a:rPr lang="el-GR" dirty="0"/>
              <a:t>Όχι στην κρυφή μνήμη (</a:t>
            </a:r>
            <a:r>
              <a:rPr lang="en-US" dirty="0"/>
              <a:t>Uncached</a:t>
            </a:r>
            <a:r>
              <a:rPr lang="el-GR" dirty="0"/>
              <a:t>)</a:t>
            </a:r>
            <a:endParaRPr lang="en-US" dirty="0"/>
          </a:p>
          <a:p>
            <a:pPr lvl="1">
              <a:lnSpc>
                <a:spcPct val="90000"/>
              </a:lnSpc>
            </a:pPr>
            <a:r>
              <a:rPr lang="el-GR" dirty="0"/>
              <a:t>Τροποποιημένη (</a:t>
            </a:r>
            <a:r>
              <a:rPr lang="en-US" dirty="0"/>
              <a:t>Modified</a:t>
            </a:r>
            <a:r>
              <a:rPr lang="el-GR" dirty="0"/>
              <a:t>)</a:t>
            </a:r>
            <a:endParaRPr lang="en-US" dirty="0"/>
          </a:p>
          <a:p>
            <a:pPr lvl="2">
              <a:lnSpc>
                <a:spcPct val="90000"/>
              </a:lnSpc>
            </a:pPr>
            <a:r>
              <a:rPr lang="el-GR" dirty="0"/>
              <a:t>Ακριβώς ένας κόμβος έχει αντίγραφο του μπλοκ της κρυφής μνήμης, η τιμή στην μνήμη δεν είναι ενημερωμένη</a:t>
            </a:r>
            <a:endParaRPr lang="en-US" dirty="0"/>
          </a:p>
          <a:p>
            <a:pPr lvl="2">
              <a:lnSpc>
                <a:spcPct val="90000"/>
              </a:lnSpc>
            </a:pPr>
            <a:r>
              <a:rPr lang="el-GR" dirty="0"/>
              <a:t>Ταυτότητα του κόμβου ιδιοκτήτη (</a:t>
            </a:r>
            <a:r>
              <a:rPr lang="en-US" dirty="0"/>
              <a:t>owner node ID</a:t>
            </a:r>
            <a:r>
              <a:rPr lang="el-GR" dirty="0"/>
              <a:t>)</a:t>
            </a:r>
            <a:endParaRPr lang="en-US" dirty="0"/>
          </a:p>
          <a:p>
            <a:pPr lvl="2">
              <a:lnSpc>
                <a:spcPct val="90000"/>
              </a:lnSpc>
              <a:buNone/>
            </a:pPr>
            <a:endParaRPr lang="en-US" dirty="0"/>
          </a:p>
          <a:p>
            <a:pPr>
              <a:lnSpc>
                <a:spcPct val="90000"/>
              </a:lnSpc>
            </a:pPr>
            <a:r>
              <a:rPr lang="el-GR" dirty="0"/>
              <a:t>Ο κατάλογος διατηρεί τις καταστάσεις των μπλοκ και στέλνει μηνύματα ακύρωσης</a:t>
            </a:r>
            <a:endParaRPr lang="en-US" dirty="0"/>
          </a:p>
        </p:txBody>
      </p:sp>
      <p:sp>
        <p:nvSpPr>
          <p:cNvPr id="5" name="Text Box 5"/>
          <p:cNvSpPr txBox="1">
            <a:spLocks noChangeArrowheads="1"/>
          </p:cNvSpPr>
          <p:nvPr/>
        </p:nvSpPr>
        <p:spPr bwMode="auto">
          <a:xfrm rot="5400000">
            <a:off x="5686959" y="3127615"/>
            <a:ext cx="6648551" cy="338554"/>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600" dirty="0">
                <a:solidFill>
                  <a:srgbClr val="0066FF"/>
                </a:solidFill>
                <a:latin typeface="Arial" charset="0"/>
              </a:rPr>
              <a:t>Κατανεμημένη κοινόχρηστης μνήμη και Συνοχή βασισμένη σε κατάλογο</a:t>
            </a:r>
            <a:endParaRPr lang="en-US" sz="1600" dirty="0">
              <a:solidFill>
                <a:srgbClr val="0066FF"/>
              </a:solidFill>
              <a:latin typeface="Arial"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l-GR" dirty="0"/>
              <a:t>Μηνύματα </a:t>
            </a:r>
            <a:endParaRPr lang="en-AU" dirty="0"/>
          </a:p>
        </p:txBody>
      </p:sp>
      <p:sp>
        <p:nvSpPr>
          <p:cNvPr id="5" name="Text Box 5"/>
          <p:cNvSpPr txBox="1">
            <a:spLocks noChangeArrowheads="1"/>
          </p:cNvSpPr>
          <p:nvPr/>
        </p:nvSpPr>
        <p:spPr bwMode="auto">
          <a:xfrm rot="5400000">
            <a:off x="5686959" y="3127615"/>
            <a:ext cx="6648551" cy="338554"/>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600" dirty="0">
                <a:solidFill>
                  <a:srgbClr val="0066FF"/>
                </a:solidFill>
                <a:latin typeface="Arial" charset="0"/>
              </a:rPr>
              <a:t>Κατανεμημένη κοινόχρηστης μνήμη και Συνοχή βασισμένη σε κατάλογο</a:t>
            </a:r>
            <a:endParaRPr lang="en-US" sz="1600" dirty="0">
              <a:solidFill>
                <a:srgbClr val="0066FF"/>
              </a:solidFill>
              <a:latin typeface="Arial"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438" y="756245"/>
            <a:ext cx="7729537" cy="555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l-GR" dirty="0"/>
              <a:t>Πρωτόκολλα καταλόγου</a:t>
            </a:r>
            <a:endParaRPr lang="en-AU" dirty="0"/>
          </a:p>
        </p:txBody>
      </p:sp>
      <p:sp>
        <p:nvSpPr>
          <p:cNvPr id="6" name="Text Box 5"/>
          <p:cNvSpPr txBox="1">
            <a:spLocks noChangeArrowheads="1"/>
          </p:cNvSpPr>
          <p:nvPr/>
        </p:nvSpPr>
        <p:spPr bwMode="auto">
          <a:xfrm rot="5400000">
            <a:off x="5686959" y="3127615"/>
            <a:ext cx="6648551" cy="338554"/>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600" dirty="0">
                <a:solidFill>
                  <a:srgbClr val="0066FF"/>
                </a:solidFill>
                <a:latin typeface="Arial" charset="0"/>
              </a:rPr>
              <a:t>Κατανεμημένη κοινόχρηστης μνήμη και Συνοχή βασισμένη σε κατάλογο</a:t>
            </a:r>
            <a:endParaRPr lang="en-US" sz="1600" dirty="0">
              <a:solidFill>
                <a:srgbClr val="0066FF"/>
              </a:solidFill>
              <a:latin typeface="Arial" charset="0"/>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2714" y="2636912"/>
            <a:ext cx="4567757" cy="3613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437" y="777291"/>
            <a:ext cx="4566247" cy="3947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l-GR" dirty="0"/>
              <a:t>Πρωτόκολλα καταλόγου</a:t>
            </a:r>
            <a:endParaRPr lang="en-AU" dirty="0"/>
          </a:p>
        </p:txBody>
      </p:sp>
      <p:sp>
        <p:nvSpPr>
          <p:cNvPr id="242691" name="Rectangle 3"/>
          <p:cNvSpPr>
            <a:spLocks noGrp="1" noChangeArrowheads="1"/>
          </p:cNvSpPr>
          <p:nvPr>
            <p:ph type="body" idx="1"/>
          </p:nvPr>
        </p:nvSpPr>
        <p:spPr>
          <a:xfrm>
            <a:off x="179512" y="837530"/>
            <a:ext cx="8640960" cy="5111750"/>
          </a:xfrm>
        </p:spPr>
        <p:txBody>
          <a:bodyPr/>
          <a:lstStyle/>
          <a:p>
            <a:pPr>
              <a:lnSpc>
                <a:spcPct val="90000"/>
              </a:lnSpc>
            </a:pPr>
            <a:r>
              <a:rPr lang="el-GR" sz="2400" dirty="0"/>
              <a:t>Για μπλοκ εκτός κρυφής μνήμης</a:t>
            </a:r>
            <a:r>
              <a:rPr lang="en-US" sz="2400" dirty="0"/>
              <a:t>:</a:t>
            </a:r>
          </a:p>
          <a:p>
            <a:pPr lvl="1">
              <a:lnSpc>
                <a:spcPct val="90000"/>
              </a:lnSpc>
            </a:pPr>
            <a:r>
              <a:rPr lang="el-GR" sz="2000" dirty="0"/>
              <a:t>Αστοχία ανάγνωσης</a:t>
            </a:r>
          </a:p>
          <a:p>
            <a:pPr lvl="2">
              <a:lnSpc>
                <a:spcPct val="90000"/>
              </a:lnSpc>
            </a:pPr>
            <a:r>
              <a:rPr lang="el-GR" sz="1800" dirty="0"/>
              <a:t>Στον κόμβο που ζητά αποστέλλεται το ζητούμενο δεδομένο και γίνεται ο μόνος κόμβος κοινής χρήσης, το μπλοκ είναι τώρα κοινόχρηστο</a:t>
            </a:r>
            <a:endParaRPr lang="en-US" sz="1800" dirty="0"/>
          </a:p>
          <a:p>
            <a:pPr lvl="1">
              <a:lnSpc>
                <a:spcPct val="90000"/>
              </a:lnSpc>
            </a:pPr>
            <a:r>
              <a:rPr lang="el-GR" sz="2000" dirty="0"/>
              <a:t>Αστοχία εγγραφής</a:t>
            </a:r>
            <a:endParaRPr lang="en-US" sz="2000" dirty="0"/>
          </a:p>
          <a:p>
            <a:pPr lvl="2">
              <a:lnSpc>
                <a:spcPct val="90000"/>
              </a:lnSpc>
            </a:pPr>
            <a:r>
              <a:rPr lang="el-GR" sz="1800" dirty="0"/>
              <a:t>Στον κόμβο που ζητά αποστέλλεται το ζητούμενο δεδομένο και γίνεται ο κόμβος κοινής χρήσης, το μπλοκ είναι τώρα αποκλειστικό</a:t>
            </a:r>
            <a:endParaRPr lang="en-US" sz="1800" dirty="0"/>
          </a:p>
          <a:p>
            <a:pPr>
              <a:lnSpc>
                <a:spcPct val="90000"/>
              </a:lnSpc>
            </a:pPr>
            <a:r>
              <a:rPr lang="el-GR" sz="2400" dirty="0"/>
              <a:t>Για κοινόχρηστο μπλοκ</a:t>
            </a:r>
            <a:r>
              <a:rPr lang="en-US" sz="2400" dirty="0"/>
              <a:t>:</a:t>
            </a:r>
          </a:p>
          <a:p>
            <a:pPr lvl="1">
              <a:lnSpc>
                <a:spcPct val="90000"/>
              </a:lnSpc>
            </a:pPr>
            <a:r>
              <a:rPr lang="el-GR" sz="2000" dirty="0"/>
              <a:t>Αστοχία ανάγνωσης</a:t>
            </a:r>
            <a:endParaRPr lang="en-US" sz="2000" dirty="0"/>
          </a:p>
          <a:p>
            <a:pPr lvl="2">
              <a:lnSpc>
                <a:spcPct val="90000"/>
              </a:lnSpc>
            </a:pPr>
            <a:r>
              <a:rPr lang="el-GR" sz="1800" dirty="0"/>
              <a:t>Στον κόμβο που ζητά αποστέλλεται το ζητούμενο δεδομένο από τη μνήμη, ο κόμβος προστίθεται στη λίστα κοινοκτημόνων</a:t>
            </a:r>
          </a:p>
          <a:p>
            <a:pPr lvl="1">
              <a:lnSpc>
                <a:spcPct val="90000"/>
              </a:lnSpc>
            </a:pPr>
            <a:r>
              <a:rPr lang="el-GR" sz="2000" dirty="0"/>
              <a:t>Αστοχία εγγραφής</a:t>
            </a:r>
            <a:endParaRPr lang="en-US" sz="2000" dirty="0"/>
          </a:p>
          <a:p>
            <a:pPr lvl="2">
              <a:lnSpc>
                <a:spcPct val="90000"/>
              </a:lnSpc>
            </a:pPr>
            <a:r>
              <a:rPr lang="el-GR" sz="1800" dirty="0"/>
              <a:t>Στον κόμβο που ζητά αποστέλλεται το ζητούμενο δεδομένο, όλοι οι κόμβοι στο σύνολο κοινοκτημόνων λαμβάνουν μηνύματα ακύρωσης, το σύνολο κοινοκτημόνων περιέχει μόνο τον κόμβο που ζητά, το μπλοκ είναι τώρα αποκλειστικό</a:t>
            </a:r>
            <a:endParaRPr lang="en-US" sz="1800" dirty="0"/>
          </a:p>
        </p:txBody>
      </p:sp>
      <p:sp>
        <p:nvSpPr>
          <p:cNvPr id="5" name="Text Box 5"/>
          <p:cNvSpPr txBox="1">
            <a:spLocks noChangeArrowheads="1"/>
          </p:cNvSpPr>
          <p:nvPr/>
        </p:nvSpPr>
        <p:spPr bwMode="auto">
          <a:xfrm rot="5400000">
            <a:off x="5686959" y="3127615"/>
            <a:ext cx="6648551" cy="338554"/>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600" dirty="0">
                <a:solidFill>
                  <a:srgbClr val="0066FF"/>
                </a:solidFill>
                <a:latin typeface="Arial" charset="0"/>
              </a:rPr>
              <a:t>Κατανεμημένη κοινόχρηστης μνήμη και Συνοχή βασισμένη σε κατάλογο</a:t>
            </a:r>
            <a:endParaRPr lang="en-US" sz="1600" dirty="0">
              <a:solidFill>
                <a:srgbClr val="0066FF"/>
              </a:solidFill>
              <a:latin typeface="Arial"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l-GR" dirty="0"/>
              <a:t>Πρωτόκολλα καταλόγου</a:t>
            </a:r>
            <a:endParaRPr lang="en-AU" dirty="0"/>
          </a:p>
        </p:txBody>
      </p:sp>
      <p:sp>
        <p:nvSpPr>
          <p:cNvPr id="242691" name="Rectangle 3"/>
          <p:cNvSpPr>
            <a:spLocks noGrp="1" noChangeArrowheads="1"/>
          </p:cNvSpPr>
          <p:nvPr>
            <p:ph type="body" idx="1"/>
          </p:nvPr>
        </p:nvSpPr>
        <p:spPr>
          <a:xfrm>
            <a:off x="684213" y="1125538"/>
            <a:ext cx="7992243" cy="5111750"/>
          </a:xfrm>
          <a:noFill/>
        </p:spPr>
        <p:txBody>
          <a:bodyPr/>
          <a:lstStyle/>
          <a:p>
            <a:pPr>
              <a:lnSpc>
                <a:spcPct val="90000"/>
              </a:lnSpc>
            </a:pPr>
            <a:r>
              <a:rPr lang="el-GR" dirty="0"/>
              <a:t>Για αποκλειστικό μπλοκ</a:t>
            </a:r>
            <a:r>
              <a:rPr lang="en-US" dirty="0"/>
              <a:t>:</a:t>
            </a:r>
          </a:p>
          <a:p>
            <a:pPr lvl="1">
              <a:lnSpc>
                <a:spcPct val="90000"/>
              </a:lnSpc>
            </a:pPr>
            <a:r>
              <a:rPr lang="el-GR" dirty="0"/>
              <a:t>Αστοχία ανάγνωσης</a:t>
            </a:r>
          </a:p>
          <a:p>
            <a:pPr lvl="2">
              <a:lnSpc>
                <a:spcPct val="90000"/>
              </a:lnSpc>
            </a:pPr>
            <a:r>
              <a:rPr lang="el-GR" dirty="0"/>
              <a:t>Στον κόμβο που ζητά αποστέλλεται ένα μήνυμα προσκόμισης δεδομένων, το μπλοκ γίνεται κοινόχρηστο, ο ιδιοκτήτης στέλνει το δεδομένο στον κατάλογο, το δεδομένο γράφεται πίσω στη μνήμη, το σύνολο των κοινοκτημόνων περιέχει τον παλιό ιδιοκτήτη και τον αιτούντα</a:t>
            </a:r>
            <a:endParaRPr lang="en-US" dirty="0"/>
          </a:p>
          <a:p>
            <a:pPr lvl="1">
              <a:lnSpc>
                <a:spcPct val="90000"/>
              </a:lnSpc>
            </a:pPr>
            <a:r>
              <a:rPr lang="el-GR" dirty="0"/>
              <a:t>Ετερόχρονη εγγραφή δεδομένων</a:t>
            </a:r>
          </a:p>
          <a:p>
            <a:pPr lvl="2">
              <a:lnSpc>
                <a:spcPct val="90000"/>
              </a:lnSpc>
            </a:pPr>
            <a:r>
              <a:rPr lang="el-GR" dirty="0"/>
              <a:t>Το μπλοκ γίνεται εκτός κρυφής μνήμης, το σύνολο των κοινοκτημόνων γίνεται άδειο</a:t>
            </a:r>
            <a:endParaRPr lang="en-US" dirty="0"/>
          </a:p>
          <a:p>
            <a:pPr lvl="1">
              <a:lnSpc>
                <a:spcPct val="90000"/>
              </a:lnSpc>
            </a:pPr>
            <a:r>
              <a:rPr lang="el-GR" dirty="0"/>
              <a:t>Αστοχία εγγραφής</a:t>
            </a:r>
            <a:endParaRPr lang="en-US" dirty="0"/>
          </a:p>
          <a:p>
            <a:pPr lvl="2">
              <a:lnSpc>
                <a:spcPct val="90000"/>
              </a:lnSpc>
            </a:pPr>
            <a:r>
              <a:rPr lang="el-GR" dirty="0"/>
              <a:t>Αποστέλλεται μήνυμα στον παλιό ιδιοκτήτη για να ακυρώσει και να στείλει την τιμή στον κατάλογο, ο αιτών γίνεται νέος ιδιοκτήτης, το μπλοκ παραμένει αποκλειστικό</a:t>
            </a:r>
            <a:endParaRPr lang="en-US" dirty="0"/>
          </a:p>
        </p:txBody>
      </p:sp>
      <p:sp>
        <p:nvSpPr>
          <p:cNvPr id="5" name="Text Box 5"/>
          <p:cNvSpPr txBox="1">
            <a:spLocks noChangeArrowheads="1"/>
          </p:cNvSpPr>
          <p:nvPr/>
        </p:nvSpPr>
        <p:spPr bwMode="auto">
          <a:xfrm rot="5400000">
            <a:off x="5686959" y="3127615"/>
            <a:ext cx="6648551" cy="338554"/>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600" dirty="0">
                <a:solidFill>
                  <a:srgbClr val="0066FF"/>
                </a:solidFill>
                <a:latin typeface="Arial" charset="0"/>
              </a:rPr>
              <a:t>Κατανεμημένη κοινόχρηστης μνήμη και Συνοχή βασισμένη σε κατάλογο</a:t>
            </a:r>
            <a:endParaRPr lang="en-US" sz="1600" dirty="0">
              <a:solidFill>
                <a:srgbClr val="0066FF"/>
              </a:solidFill>
              <a:latin typeface="Arial"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l-GR" dirty="0"/>
              <a:t>Συγχρονισμός </a:t>
            </a:r>
            <a:endParaRPr lang="en-AU" dirty="0"/>
          </a:p>
        </p:txBody>
      </p:sp>
      <p:sp>
        <p:nvSpPr>
          <p:cNvPr id="242691" name="Rectangle 3"/>
          <p:cNvSpPr>
            <a:spLocks noGrp="1" noChangeArrowheads="1"/>
          </p:cNvSpPr>
          <p:nvPr>
            <p:ph type="body" idx="1"/>
          </p:nvPr>
        </p:nvSpPr>
        <p:spPr/>
        <p:txBody>
          <a:bodyPr/>
          <a:lstStyle/>
          <a:p>
            <a:pPr>
              <a:lnSpc>
                <a:spcPct val="90000"/>
              </a:lnSpc>
            </a:pPr>
            <a:r>
              <a:rPr lang="el-GR" sz="2400" dirty="0"/>
              <a:t>Βασικά δομικά συστατικά</a:t>
            </a:r>
            <a:r>
              <a:rPr lang="en-US" sz="2400" dirty="0"/>
              <a:t>:</a:t>
            </a:r>
            <a:endParaRPr lang="el-GR" sz="2400" dirty="0"/>
          </a:p>
          <a:p>
            <a:pPr lvl="1">
              <a:lnSpc>
                <a:spcPct val="90000"/>
              </a:lnSpc>
            </a:pPr>
            <a:r>
              <a:rPr lang="el-GR" sz="2000" dirty="0"/>
              <a:t>Ατομική εναλλαγή (</a:t>
            </a:r>
            <a:r>
              <a:rPr lang="en-US" sz="2000" dirty="0"/>
              <a:t>Atomic exchange)</a:t>
            </a:r>
          </a:p>
          <a:p>
            <a:pPr lvl="2">
              <a:lnSpc>
                <a:spcPct val="90000"/>
              </a:lnSpc>
            </a:pPr>
            <a:r>
              <a:rPr lang="el-GR" sz="1800" dirty="0"/>
              <a:t>Εναλλαγή καταχωρητή με θέση μνήμης</a:t>
            </a:r>
            <a:endParaRPr lang="en-US" sz="1800" dirty="0"/>
          </a:p>
          <a:p>
            <a:pPr lvl="1">
              <a:lnSpc>
                <a:spcPct val="90000"/>
              </a:lnSpc>
            </a:pPr>
            <a:r>
              <a:rPr lang="el-GR" sz="2000" dirty="0"/>
              <a:t>Δοκιμή και ενεργοποίηση (</a:t>
            </a:r>
            <a:r>
              <a:rPr lang="en-US" sz="2000" dirty="0"/>
              <a:t>Test-and-set</a:t>
            </a:r>
            <a:r>
              <a:rPr lang="el-GR" sz="2000" dirty="0"/>
              <a:t>)</a:t>
            </a:r>
            <a:endParaRPr lang="en-US" sz="2000" dirty="0"/>
          </a:p>
          <a:p>
            <a:pPr lvl="2">
              <a:lnSpc>
                <a:spcPct val="90000"/>
              </a:lnSpc>
            </a:pPr>
            <a:r>
              <a:rPr lang="el-GR" sz="1800" dirty="0"/>
              <a:t>Ενεργοποίηση (τιμή 1) υπό συνθήκη</a:t>
            </a:r>
            <a:endParaRPr lang="en-US" sz="1800" dirty="0"/>
          </a:p>
          <a:p>
            <a:pPr lvl="1">
              <a:lnSpc>
                <a:spcPct val="90000"/>
              </a:lnSpc>
            </a:pPr>
            <a:r>
              <a:rPr lang="el-GR" sz="2000" dirty="0"/>
              <a:t>Προσκόμιση και αύξηση (</a:t>
            </a:r>
            <a:r>
              <a:rPr lang="en-US" sz="2000" dirty="0"/>
              <a:t>Fetch-and-increment</a:t>
            </a:r>
            <a:r>
              <a:rPr lang="el-GR" sz="2000" dirty="0"/>
              <a:t>)</a:t>
            </a:r>
            <a:endParaRPr lang="en-US" sz="2000" dirty="0"/>
          </a:p>
          <a:p>
            <a:pPr lvl="2">
              <a:lnSpc>
                <a:spcPct val="90000"/>
              </a:lnSpc>
            </a:pPr>
            <a:r>
              <a:rPr lang="el-GR" sz="1800" dirty="0"/>
              <a:t>Διαβάζει την αρχική τιμή από τη μνήμη και την αυξάνει στη μνήμη</a:t>
            </a:r>
            <a:endParaRPr lang="en-US" sz="1800" dirty="0"/>
          </a:p>
          <a:p>
            <a:pPr lvl="1">
              <a:lnSpc>
                <a:spcPct val="90000"/>
              </a:lnSpc>
            </a:pPr>
            <a:r>
              <a:rPr lang="el-GR" sz="2000" dirty="0"/>
              <a:t>Απαιτεί ανάγνωση και εγγραφή μνήμης με μια εντολή που δεν διακόπτεται</a:t>
            </a:r>
            <a:endParaRPr lang="en-US" sz="2000" dirty="0"/>
          </a:p>
          <a:p>
            <a:pPr lvl="1">
              <a:lnSpc>
                <a:spcPct val="90000"/>
              </a:lnSpc>
            </a:pPr>
            <a:endParaRPr lang="en-US" sz="2000" dirty="0"/>
          </a:p>
          <a:p>
            <a:pPr lvl="1">
              <a:lnSpc>
                <a:spcPct val="90000"/>
              </a:lnSpc>
            </a:pPr>
            <a:r>
              <a:rPr lang="en-US" sz="2000" dirty="0"/>
              <a:t>RISC-V: load reserved/store conditional</a:t>
            </a:r>
          </a:p>
          <a:p>
            <a:pPr lvl="2">
              <a:lnSpc>
                <a:spcPct val="90000"/>
              </a:lnSpc>
            </a:pPr>
            <a:r>
              <a:rPr lang="el-GR" sz="1800" dirty="0"/>
              <a:t>Αν τα περιεχόμενα της θέσης μνήμης που καθορίζεται από την </a:t>
            </a:r>
            <a:r>
              <a:rPr lang="en-US" sz="1800" dirty="0"/>
              <a:t>load reserved</a:t>
            </a:r>
            <a:r>
              <a:rPr lang="el-GR" sz="1800" dirty="0"/>
              <a:t> αλλάξουν πριν την </a:t>
            </a:r>
            <a:r>
              <a:rPr lang="en-US" sz="1800" dirty="0"/>
              <a:t>store conditional</a:t>
            </a:r>
            <a:r>
              <a:rPr lang="el-GR" sz="1800" dirty="0"/>
              <a:t> στην ίδια διεύθυνση, η </a:t>
            </a:r>
            <a:r>
              <a:rPr lang="en-US" sz="1800" dirty="0"/>
              <a:t>store conditional </a:t>
            </a:r>
            <a:r>
              <a:rPr lang="el-GR" sz="1800" dirty="0"/>
              <a:t>αποτυγχάνει</a:t>
            </a:r>
            <a:endParaRPr lang="en-US" sz="1800" dirty="0"/>
          </a:p>
        </p:txBody>
      </p:sp>
      <p:sp>
        <p:nvSpPr>
          <p:cNvPr id="8" name="Text Box 5"/>
          <p:cNvSpPr txBox="1">
            <a:spLocks noChangeArrowheads="1"/>
          </p:cNvSpPr>
          <p:nvPr/>
        </p:nvSpPr>
        <p:spPr bwMode="auto">
          <a:xfrm rot="5400000">
            <a:off x="8143246" y="628045"/>
            <a:ext cx="1632178"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Συγχρονισμός</a:t>
            </a:r>
            <a:endParaRPr lang="en-US" sz="1800" dirty="0">
              <a:solidFill>
                <a:srgbClr val="0066FF"/>
              </a:solidFill>
              <a:latin typeface="Arial"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l-GR" dirty="0"/>
              <a:t>Υλοποίηση κλειδωμάτων</a:t>
            </a:r>
            <a:endParaRPr lang="en-AU" dirty="0"/>
          </a:p>
        </p:txBody>
      </p:sp>
      <p:sp>
        <p:nvSpPr>
          <p:cNvPr id="242691" name="Rectangle 3"/>
          <p:cNvSpPr>
            <a:spLocks noGrp="1" noChangeArrowheads="1"/>
          </p:cNvSpPr>
          <p:nvPr>
            <p:ph type="body" idx="1"/>
          </p:nvPr>
        </p:nvSpPr>
        <p:spPr/>
        <p:txBody>
          <a:bodyPr/>
          <a:lstStyle/>
          <a:p>
            <a:pPr>
              <a:lnSpc>
                <a:spcPct val="90000"/>
              </a:lnSpc>
            </a:pPr>
            <a:r>
              <a:rPr lang="el-GR" dirty="0"/>
              <a:t>Ατομική εναλλαγή </a:t>
            </a:r>
            <a:r>
              <a:rPr lang="en-US" dirty="0"/>
              <a:t>(EXCH):</a:t>
            </a:r>
          </a:p>
          <a:p>
            <a:pPr>
              <a:buNone/>
            </a:pPr>
            <a:r>
              <a:rPr lang="en-US" sz="2000" dirty="0"/>
              <a:t>try:	mov x3,x4	;</a:t>
            </a:r>
            <a:r>
              <a:rPr lang="el-GR" sz="2000" dirty="0"/>
              <a:t>μεταφορά τιμής για εναλλαγή</a:t>
            </a:r>
            <a:endParaRPr lang="en-US" sz="2000" dirty="0"/>
          </a:p>
          <a:p>
            <a:pPr>
              <a:buNone/>
            </a:pPr>
            <a:r>
              <a:rPr lang="en-US" sz="2000" dirty="0"/>
              <a:t>		lr x2,x1		;load reserved </a:t>
            </a:r>
            <a:r>
              <a:rPr lang="el-GR" sz="2000" dirty="0"/>
              <a:t>από</a:t>
            </a:r>
            <a:endParaRPr lang="en-US" sz="2000" dirty="0"/>
          </a:p>
          <a:p>
            <a:pPr>
              <a:buNone/>
            </a:pPr>
            <a:r>
              <a:rPr lang="en-US" sz="2000" dirty="0"/>
              <a:t>		sc x3,0(x1)	;store conditional</a:t>
            </a:r>
          </a:p>
          <a:p>
            <a:pPr>
              <a:buNone/>
            </a:pPr>
            <a:r>
              <a:rPr lang="en-US" sz="2000" dirty="0"/>
              <a:t>		bnez x3,try	;</a:t>
            </a:r>
            <a:r>
              <a:rPr lang="el-GR" sz="2000" dirty="0"/>
              <a:t>διακλάδωση αν η </a:t>
            </a:r>
            <a:r>
              <a:rPr lang="en-US" sz="2000" dirty="0"/>
              <a:t>store</a:t>
            </a:r>
            <a:r>
              <a:rPr lang="el-GR" sz="2000" dirty="0"/>
              <a:t> αποτύχει</a:t>
            </a:r>
            <a:endParaRPr lang="en-US" sz="2000" dirty="0"/>
          </a:p>
          <a:p>
            <a:pPr>
              <a:buNone/>
            </a:pPr>
            <a:r>
              <a:rPr lang="en-US" sz="2000" dirty="0"/>
              <a:t>		mov x4,x2	;</a:t>
            </a:r>
            <a:r>
              <a:rPr lang="el-GR" sz="2000" dirty="0"/>
              <a:t>τοποθέτηση της φορτωθείσας τιμής στον </a:t>
            </a:r>
            <a:r>
              <a:rPr lang="en-US" sz="2000" dirty="0"/>
              <a:t>x4;</a:t>
            </a:r>
          </a:p>
          <a:p>
            <a:endParaRPr lang="en-US" sz="2000" dirty="0"/>
          </a:p>
          <a:p>
            <a:r>
              <a:rPr lang="el-GR" dirty="0"/>
              <a:t>Ατομική αύξηση</a:t>
            </a:r>
            <a:r>
              <a:rPr lang="en-US" dirty="0"/>
              <a:t>:</a:t>
            </a:r>
          </a:p>
          <a:p>
            <a:pPr>
              <a:buNone/>
            </a:pPr>
            <a:r>
              <a:rPr lang="en-US" sz="2000" dirty="0"/>
              <a:t>try:	lr x2,x1		;load reserved 0(x1)</a:t>
            </a:r>
          </a:p>
          <a:p>
            <a:pPr>
              <a:buNone/>
            </a:pPr>
            <a:r>
              <a:rPr lang="en-US" sz="2000" dirty="0"/>
              <a:t>		addi x3,x2,1	;</a:t>
            </a:r>
            <a:r>
              <a:rPr lang="el-GR" sz="2000" dirty="0"/>
              <a:t>αύξηση</a:t>
            </a:r>
            <a:endParaRPr lang="en-US" sz="2000" dirty="0"/>
          </a:p>
          <a:p>
            <a:pPr>
              <a:buNone/>
            </a:pPr>
            <a:r>
              <a:rPr lang="en-US" sz="2000" dirty="0"/>
              <a:t>		sc x3,0(x1)	;store conditional</a:t>
            </a:r>
          </a:p>
          <a:p>
            <a:pPr>
              <a:buNone/>
            </a:pPr>
            <a:r>
              <a:rPr lang="en-US" sz="2000" dirty="0"/>
              <a:t>		bnez x3,try	;</a:t>
            </a:r>
            <a:r>
              <a:rPr lang="el-GR" sz="2000" dirty="0"/>
              <a:t>διακλάδωση αν η </a:t>
            </a:r>
            <a:r>
              <a:rPr lang="en-US" sz="2000" dirty="0"/>
              <a:t>store</a:t>
            </a:r>
            <a:r>
              <a:rPr lang="el-GR" sz="2000" dirty="0"/>
              <a:t> αποτύχει</a:t>
            </a:r>
            <a:endParaRPr lang="en-US" sz="2000" dirty="0"/>
          </a:p>
        </p:txBody>
      </p:sp>
      <p:sp>
        <p:nvSpPr>
          <p:cNvPr id="5" name="Text Box 5"/>
          <p:cNvSpPr txBox="1">
            <a:spLocks noChangeArrowheads="1"/>
          </p:cNvSpPr>
          <p:nvPr/>
        </p:nvSpPr>
        <p:spPr bwMode="auto">
          <a:xfrm rot="5400000">
            <a:off x="8143246" y="628045"/>
            <a:ext cx="1632178"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Συγχρονισμός</a:t>
            </a:r>
            <a:endParaRPr lang="en-US" sz="1800" dirty="0">
              <a:solidFill>
                <a:srgbClr val="0066FF"/>
              </a:solidFill>
              <a:latin typeface="Arial"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l-GR" dirty="0"/>
              <a:t>Υλοποίηση κλειδωμάτων</a:t>
            </a:r>
            <a:endParaRPr lang="en-AU" dirty="0"/>
          </a:p>
        </p:txBody>
      </p:sp>
      <p:sp>
        <p:nvSpPr>
          <p:cNvPr id="242691" name="Rectangle 3"/>
          <p:cNvSpPr>
            <a:spLocks noGrp="1" noChangeArrowheads="1"/>
          </p:cNvSpPr>
          <p:nvPr>
            <p:ph type="body" idx="1"/>
          </p:nvPr>
        </p:nvSpPr>
        <p:spPr>
          <a:xfrm>
            <a:off x="539553" y="1125538"/>
            <a:ext cx="8415536" cy="5111750"/>
          </a:xfrm>
        </p:spPr>
        <p:txBody>
          <a:bodyPr/>
          <a:lstStyle/>
          <a:p>
            <a:pPr>
              <a:lnSpc>
                <a:spcPct val="90000"/>
              </a:lnSpc>
            </a:pPr>
            <a:r>
              <a:rPr lang="en-US" dirty="0"/>
              <a:t>Lock (</a:t>
            </a:r>
            <a:r>
              <a:rPr lang="el-GR" dirty="0"/>
              <a:t>χωρίς συνοχή κρυφής μνήμης</a:t>
            </a:r>
            <a:r>
              <a:rPr lang="en-US" dirty="0"/>
              <a:t>)</a:t>
            </a:r>
          </a:p>
          <a:p>
            <a:pPr marL="0" indent="0">
              <a:buNone/>
            </a:pPr>
            <a:r>
              <a:rPr lang="en-US" sz="2000" dirty="0"/>
              <a:t>	addi x2,R0,#1</a:t>
            </a:r>
          </a:p>
          <a:p>
            <a:pPr marL="0" indent="0">
              <a:buNone/>
            </a:pPr>
            <a:r>
              <a:rPr lang="en-US" sz="2000" dirty="0"/>
              <a:t>lockit:	EXCH x2,0(x1)		;</a:t>
            </a:r>
            <a:r>
              <a:rPr lang="el-GR" sz="2000" dirty="0"/>
              <a:t>ατομική εναλλαγή</a:t>
            </a:r>
            <a:endParaRPr lang="en-US" sz="2000" dirty="0"/>
          </a:p>
          <a:p>
            <a:pPr marL="0" indent="0">
              <a:buNone/>
            </a:pPr>
            <a:r>
              <a:rPr lang="en-US" sz="2000" dirty="0"/>
              <a:t>	bnez x2,locket		;</a:t>
            </a:r>
            <a:r>
              <a:rPr lang="el-GR" sz="2000" dirty="0"/>
              <a:t>ήδη κλειδωμένο</a:t>
            </a:r>
            <a:r>
              <a:rPr lang="en-US" sz="2000" dirty="0"/>
              <a:t>;</a:t>
            </a:r>
          </a:p>
          <a:p>
            <a:endParaRPr lang="en-US" sz="2000" dirty="0"/>
          </a:p>
          <a:p>
            <a:r>
              <a:rPr lang="en-US" dirty="0"/>
              <a:t>Lock (</a:t>
            </a:r>
            <a:r>
              <a:rPr lang="el-GR" dirty="0"/>
              <a:t>με συνοχή κρυφής μνήμης</a:t>
            </a:r>
            <a:r>
              <a:rPr lang="en-US" dirty="0"/>
              <a:t>):</a:t>
            </a:r>
          </a:p>
          <a:p>
            <a:pPr marL="0" indent="0">
              <a:buNone/>
            </a:pPr>
            <a:r>
              <a:rPr lang="en-US" sz="2000" dirty="0"/>
              <a:t>lockit:	ld x2,0(x1)		;</a:t>
            </a:r>
            <a:r>
              <a:rPr lang="el-GR" sz="2000" dirty="0"/>
              <a:t>φόρτωση κλειδώματος</a:t>
            </a:r>
            <a:endParaRPr lang="en-US" sz="2000" dirty="0"/>
          </a:p>
          <a:p>
            <a:pPr marL="0" indent="0">
              <a:buNone/>
            </a:pPr>
            <a:r>
              <a:rPr lang="en-US" sz="2000" dirty="0"/>
              <a:t>	bnez x2,locket		;</a:t>
            </a:r>
            <a:r>
              <a:rPr lang="el-GR" sz="2000" dirty="0"/>
              <a:t>δεν είναι διαθέσιμο </a:t>
            </a:r>
            <a:r>
              <a:rPr lang="en-US" sz="2000" dirty="0"/>
              <a:t>– </a:t>
            </a:r>
            <a:r>
              <a:rPr lang="el-GR" sz="2000" dirty="0"/>
              <a:t>περιστροφή </a:t>
            </a:r>
            <a:endParaRPr lang="en-US" sz="2000" dirty="0"/>
          </a:p>
          <a:p>
            <a:pPr marL="0" indent="0">
              <a:buNone/>
            </a:pPr>
            <a:r>
              <a:rPr lang="en-US" sz="2000" dirty="0"/>
              <a:t>	addi x2,R0,#1		;</a:t>
            </a:r>
            <a:r>
              <a:rPr lang="el-GR" sz="2000" dirty="0"/>
              <a:t>φόρτωση κλειδωμένης τιμής</a:t>
            </a:r>
            <a:endParaRPr lang="en-US" sz="2000" dirty="0"/>
          </a:p>
          <a:p>
            <a:pPr marL="0" indent="0">
              <a:buNone/>
            </a:pPr>
            <a:r>
              <a:rPr lang="en-US" sz="2000" dirty="0"/>
              <a:t>	EXCH x2,0(x1)		;</a:t>
            </a:r>
            <a:r>
              <a:rPr lang="el-GR" sz="2000" dirty="0"/>
              <a:t>εναλλαγή</a:t>
            </a:r>
            <a:endParaRPr lang="en-US" sz="2000" dirty="0"/>
          </a:p>
          <a:p>
            <a:pPr marL="0" indent="0">
              <a:buNone/>
            </a:pPr>
            <a:r>
              <a:rPr lang="en-US" sz="2000" dirty="0"/>
              <a:t>	bnez x2,locket		;</a:t>
            </a:r>
            <a:r>
              <a:rPr lang="el-GR" sz="2000" dirty="0"/>
              <a:t>διακλάδωση αν το κλείδωμα δεν ήταν 0</a:t>
            </a:r>
            <a:endParaRPr lang="en-US" sz="2000" dirty="0"/>
          </a:p>
        </p:txBody>
      </p:sp>
      <p:sp>
        <p:nvSpPr>
          <p:cNvPr id="5" name="Text Box 5"/>
          <p:cNvSpPr txBox="1">
            <a:spLocks noChangeArrowheads="1"/>
          </p:cNvSpPr>
          <p:nvPr/>
        </p:nvSpPr>
        <p:spPr bwMode="auto">
          <a:xfrm rot="5400000">
            <a:off x="8143246" y="628045"/>
            <a:ext cx="1632178"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Συγχρονισμός</a:t>
            </a:r>
            <a:endParaRPr lang="en-US" sz="1800" dirty="0">
              <a:solidFill>
                <a:srgbClr val="0066FF"/>
              </a:solidFill>
              <a:latin typeface="Arial" charset="0"/>
            </a:endParaRPr>
          </a:p>
        </p:txBody>
      </p:sp>
    </p:spTree>
    <p:extLst>
      <p:ext uri="{BB962C8B-B14F-4D97-AF65-F5344CB8AC3E}">
        <p14:creationId xmlns:p14="http://schemas.microsoft.com/office/powerpoint/2010/main" val="40294904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l-GR" dirty="0"/>
              <a:t>Υλοποίηση κλειδωμάτων</a:t>
            </a:r>
            <a:endParaRPr lang="en-AU" dirty="0"/>
          </a:p>
        </p:txBody>
      </p:sp>
      <p:sp>
        <p:nvSpPr>
          <p:cNvPr id="242691" name="Rectangle 3"/>
          <p:cNvSpPr>
            <a:spLocks noGrp="1" noChangeArrowheads="1"/>
          </p:cNvSpPr>
          <p:nvPr>
            <p:ph type="body" idx="1"/>
          </p:nvPr>
        </p:nvSpPr>
        <p:spPr>
          <a:xfrm>
            <a:off x="251520" y="909538"/>
            <a:ext cx="8270875" cy="5111750"/>
          </a:xfrm>
        </p:spPr>
        <p:txBody>
          <a:bodyPr/>
          <a:lstStyle/>
          <a:p>
            <a:pPr>
              <a:lnSpc>
                <a:spcPct val="90000"/>
              </a:lnSpc>
            </a:pPr>
            <a:r>
              <a:rPr lang="el-GR" dirty="0"/>
              <a:t>Πλεονέκτημα </a:t>
            </a:r>
            <a:br>
              <a:rPr lang="el-GR" dirty="0"/>
            </a:br>
            <a:r>
              <a:rPr lang="el-GR" dirty="0"/>
              <a:t>αυτής της </a:t>
            </a:r>
            <a:br>
              <a:rPr lang="el-GR" dirty="0"/>
            </a:br>
            <a:r>
              <a:rPr lang="el-GR" dirty="0"/>
              <a:t>μεθόδου</a:t>
            </a:r>
            <a:r>
              <a:rPr lang="en-US" dirty="0"/>
              <a:t>: </a:t>
            </a:r>
            <a:br>
              <a:rPr lang="el-GR" dirty="0"/>
            </a:br>
            <a:r>
              <a:rPr lang="el-GR" dirty="0"/>
              <a:t>μειώνει την </a:t>
            </a:r>
            <a:br>
              <a:rPr lang="el-GR" dirty="0"/>
            </a:br>
            <a:r>
              <a:rPr lang="el-GR" dirty="0"/>
              <a:t>κυκλοφορία </a:t>
            </a:r>
            <a:br>
              <a:rPr lang="el-GR" dirty="0"/>
            </a:br>
            <a:r>
              <a:rPr lang="el-GR" dirty="0"/>
              <a:t>στη μνήμη</a:t>
            </a:r>
            <a:endParaRPr lang="en-US" sz="2000" dirty="0"/>
          </a:p>
        </p:txBody>
      </p:sp>
      <p:sp>
        <p:nvSpPr>
          <p:cNvPr id="6" name="Text Box 5"/>
          <p:cNvSpPr txBox="1">
            <a:spLocks noChangeArrowheads="1"/>
          </p:cNvSpPr>
          <p:nvPr/>
        </p:nvSpPr>
        <p:spPr bwMode="auto">
          <a:xfrm rot="5400000">
            <a:off x="8143246" y="628045"/>
            <a:ext cx="1632178"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Συγχρονισμός</a:t>
            </a:r>
            <a:endParaRPr lang="en-US" sz="1800" dirty="0">
              <a:solidFill>
                <a:srgbClr val="0066FF"/>
              </a:solidFill>
              <a:latin typeface="Arial" charset="0"/>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89758" y="812711"/>
            <a:ext cx="5402810" cy="546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54989" y="3526768"/>
            <a:ext cx="4365812" cy="2287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2690" name="Rectangle 2"/>
          <p:cNvSpPr>
            <a:spLocks noGrp="1" noChangeArrowheads="1"/>
          </p:cNvSpPr>
          <p:nvPr>
            <p:ph type="title"/>
          </p:nvPr>
        </p:nvSpPr>
        <p:spPr/>
        <p:txBody>
          <a:bodyPr/>
          <a:lstStyle/>
          <a:p>
            <a:r>
              <a:rPr lang="el-GR" dirty="0"/>
              <a:t>Τύποι </a:t>
            </a:r>
            <a:endParaRPr lang="en-AU" dirty="0"/>
          </a:p>
        </p:txBody>
      </p:sp>
      <p:sp>
        <p:nvSpPr>
          <p:cNvPr id="242691" name="Rectangle 3"/>
          <p:cNvSpPr>
            <a:spLocks noGrp="1" noChangeArrowheads="1"/>
          </p:cNvSpPr>
          <p:nvPr>
            <p:ph type="body" idx="1"/>
          </p:nvPr>
        </p:nvSpPr>
        <p:spPr>
          <a:xfrm>
            <a:off x="107504" y="764704"/>
            <a:ext cx="4500392" cy="5111750"/>
          </a:xfrm>
        </p:spPr>
        <p:txBody>
          <a:bodyPr/>
          <a:lstStyle/>
          <a:p>
            <a:pPr>
              <a:lnSpc>
                <a:spcPct val="90000"/>
              </a:lnSpc>
            </a:pPr>
            <a:r>
              <a:rPr lang="el-GR" sz="2200" dirty="0"/>
              <a:t>Συμμετρικοί πολύ-επεξεργαστές (</a:t>
            </a:r>
            <a:r>
              <a:rPr lang="en-US" sz="2200" dirty="0"/>
              <a:t>symmetric multiprocessors – SMP)</a:t>
            </a:r>
          </a:p>
          <a:p>
            <a:pPr lvl="1">
              <a:lnSpc>
                <a:spcPct val="90000"/>
              </a:lnSpc>
            </a:pPr>
            <a:r>
              <a:rPr lang="el-GR" sz="1800" dirty="0"/>
              <a:t>Μικρός αριθμός πυρήνων</a:t>
            </a:r>
            <a:endParaRPr lang="en-US" sz="1800" dirty="0"/>
          </a:p>
          <a:p>
            <a:pPr lvl="1">
              <a:lnSpc>
                <a:spcPct val="90000"/>
              </a:lnSpc>
            </a:pPr>
            <a:r>
              <a:rPr lang="el-GR" sz="1800" dirty="0"/>
              <a:t>Κοινή χρήση μίας μνήμης με ομοιόμορφο λανθ. χρόνο μνήμης</a:t>
            </a:r>
            <a:endParaRPr lang="en-US" sz="1800" dirty="0"/>
          </a:p>
          <a:p>
            <a:pPr>
              <a:lnSpc>
                <a:spcPct val="90000"/>
              </a:lnSpc>
            </a:pPr>
            <a:r>
              <a:rPr lang="el-GR" sz="2200" dirty="0"/>
              <a:t>Κατανεμημένη κοινόχρηστη μνήμη (</a:t>
            </a:r>
            <a:r>
              <a:rPr lang="en-US" sz="2200" dirty="0"/>
              <a:t>distributed shared memory – DSM)</a:t>
            </a:r>
          </a:p>
          <a:p>
            <a:pPr lvl="1">
              <a:lnSpc>
                <a:spcPct val="90000"/>
              </a:lnSpc>
            </a:pPr>
            <a:r>
              <a:rPr lang="el-GR" sz="1800" dirty="0"/>
              <a:t>Η μνήμη κατανέμεται μεταξύ </a:t>
            </a:r>
            <a:br>
              <a:rPr lang="el-GR" sz="1800" dirty="0"/>
            </a:br>
            <a:r>
              <a:rPr lang="el-GR" sz="1800" dirty="0"/>
              <a:t>των επεξεργαστών</a:t>
            </a:r>
            <a:endParaRPr lang="en-US" sz="1800" dirty="0"/>
          </a:p>
          <a:p>
            <a:pPr lvl="1">
              <a:lnSpc>
                <a:spcPct val="90000"/>
              </a:lnSpc>
            </a:pPr>
            <a:r>
              <a:rPr lang="el-GR" sz="1800" dirty="0"/>
              <a:t>Μη ομοιόμορφη προσπέλαση/λανθ. χρόνος </a:t>
            </a:r>
            <a:br>
              <a:rPr lang="el-GR" sz="1800" dirty="0"/>
            </a:br>
            <a:r>
              <a:rPr lang="el-GR" sz="1800" dirty="0"/>
              <a:t>μνήμης (</a:t>
            </a:r>
            <a:r>
              <a:rPr lang="en-US" sz="1800" dirty="0"/>
              <a:t>Non-uniform memory access/latency </a:t>
            </a:r>
            <a:r>
              <a:rPr lang="el-GR" sz="1800" dirty="0"/>
              <a:t>– </a:t>
            </a:r>
            <a:r>
              <a:rPr lang="en-US" sz="1800" dirty="0"/>
              <a:t>NUMA)</a:t>
            </a:r>
          </a:p>
          <a:p>
            <a:pPr lvl="1">
              <a:lnSpc>
                <a:spcPct val="90000"/>
              </a:lnSpc>
            </a:pPr>
            <a:r>
              <a:rPr lang="el-GR" sz="1800" dirty="0"/>
              <a:t>Οι επεξεργαστές συνδέονται μέσω απευθείας (μεταγωγικών) και μη απευθείας (πολλών βημάτων δικτύων διασύνδεσης</a:t>
            </a:r>
            <a:endParaRPr lang="en-US" sz="1800" dirty="0"/>
          </a:p>
        </p:txBody>
      </p:sp>
      <p:sp>
        <p:nvSpPr>
          <p:cNvPr id="7" name="Text Box 5"/>
          <p:cNvSpPr txBox="1">
            <a:spLocks noChangeArrowheads="1"/>
          </p:cNvSpPr>
          <p:nvPr/>
        </p:nvSpPr>
        <p:spPr bwMode="auto">
          <a:xfrm rot="5400000">
            <a:off x="8358557" y="409998"/>
            <a:ext cx="1204176"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Εισαγωγή</a:t>
            </a:r>
            <a:endParaRPr lang="en-US" sz="1800" dirty="0">
              <a:solidFill>
                <a:srgbClr val="0066FF"/>
              </a:solidFill>
              <a:latin typeface="Arial"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44624"/>
            <a:ext cx="3859212" cy="334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l-GR" dirty="0"/>
              <a:t>Μοντέλα συνέπειας μνήμης</a:t>
            </a:r>
            <a:endParaRPr lang="en-AU" dirty="0"/>
          </a:p>
        </p:txBody>
      </p:sp>
      <p:sp>
        <p:nvSpPr>
          <p:cNvPr id="8" name="Text Box 5"/>
          <p:cNvSpPr txBox="1">
            <a:spLocks noChangeArrowheads="1"/>
          </p:cNvSpPr>
          <p:nvPr/>
        </p:nvSpPr>
        <p:spPr bwMode="auto">
          <a:xfrm rot="5400000">
            <a:off x="6666211" y="2103334"/>
            <a:ext cx="4586256"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Μοντέλα συνέπειας μνήμης</a:t>
            </a:r>
            <a:r>
              <a:rPr lang="en-US" sz="1800" dirty="0">
                <a:solidFill>
                  <a:srgbClr val="0066FF"/>
                </a:solidFill>
                <a:latin typeface="Arial" charset="0"/>
              </a:rPr>
              <a:t>:</a:t>
            </a:r>
            <a:r>
              <a:rPr lang="el-GR" sz="1800" dirty="0">
                <a:solidFill>
                  <a:srgbClr val="0066FF"/>
                </a:solidFill>
                <a:latin typeface="Arial" charset="0"/>
              </a:rPr>
              <a:t> μια εισαγωγή</a:t>
            </a:r>
            <a:endParaRPr lang="en-US" sz="1800" dirty="0">
              <a:solidFill>
                <a:srgbClr val="0066FF"/>
              </a:solidFill>
              <a:latin typeface="Arial" charset="0"/>
            </a:endParaRPr>
          </a:p>
        </p:txBody>
      </p:sp>
      <p:sp>
        <p:nvSpPr>
          <p:cNvPr id="7" name="TextBox 6"/>
          <p:cNvSpPr txBox="1"/>
          <p:nvPr/>
        </p:nvSpPr>
        <p:spPr>
          <a:xfrm>
            <a:off x="2555776" y="1052736"/>
            <a:ext cx="2016224" cy="1698927"/>
          </a:xfrm>
          <a:prstGeom prst="rect">
            <a:avLst/>
          </a:prstGeom>
          <a:noFill/>
        </p:spPr>
        <p:txBody>
          <a:bodyPr wrap="square" rtlCol="0">
            <a:spAutoFit/>
          </a:bodyPr>
          <a:lstStyle/>
          <a:p>
            <a:r>
              <a:rPr lang="el-GR" sz="1800" u="sng" dirty="0">
                <a:solidFill>
                  <a:srgbClr val="0033CC"/>
                </a:solidFill>
                <a:latin typeface="+mn-lt"/>
              </a:rPr>
              <a:t>Επεξεργαστής </a:t>
            </a:r>
            <a:r>
              <a:rPr lang="en-US" sz="1800" u="sng" dirty="0">
                <a:solidFill>
                  <a:srgbClr val="0033CC"/>
                </a:solidFill>
                <a:latin typeface="+mn-lt"/>
              </a:rPr>
              <a:t>1:</a:t>
            </a:r>
          </a:p>
          <a:p>
            <a:r>
              <a:rPr lang="en-US" sz="1800" dirty="0">
                <a:solidFill>
                  <a:srgbClr val="0033CC"/>
                </a:solidFill>
                <a:latin typeface="+mn-lt"/>
              </a:rPr>
              <a:t>A=0</a:t>
            </a:r>
          </a:p>
          <a:p>
            <a:r>
              <a:rPr lang="en-US" sz="1800" dirty="0">
                <a:solidFill>
                  <a:srgbClr val="0033CC"/>
                </a:solidFill>
                <a:latin typeface="+mn-lt"/>
              </a:rPr>
              <a:t>…</a:t>
            </a:r>
          </a:p>
          <a:p>
            <a:r>
              <a:rPr lang="en-US" sz="1800" dirty="0">
                <a:solidFill>
                  <a:srgbClr val="0033CC"/>
                </a:solidFill>
                <a:latin typeface="+mn-lt"/>
              </a:rPr>
              <a:t>A=1</a:t>
            </a:r>
          </a:p>
          <a:p>
            <a:r>
              <a:rPr lang="en-US" sz="1800" dirty="0">
                <a:solidFill>
                  <a:srgbClr val="0033CC"/>
                </a:solidFill>
                <a:latin typeface="+mn-lt"/>
              </a:rPr>
              <a:t>if (B==0) …</a:t>
            </a:r>
          </a:p>
        </p:txBody>
      </p:sp>
      <p:sp>
        <p:nvSpPr>
          <p:cNvPr id="9" name="TextBox 8"/>
          <p:cNvSpPr txBox="1"/>
          <p:nvPr/>
        </p:nvSpPr>
        <p:spPr>
          <a:xfrm>
            <a:off x="4572000" y="1052736"/>
            <a:ext cx="2088232" cy="1698927"/>
          </a:xfrm>
          <a:prstGeom prst="rect">
            <a:avLst/>
          </a:prstGeom>
          <a:noFill/>
        </p:spPr>
        <p:txBody>
          <a:bodyPr wrap="square" rtlCol="0">
            <a:spAutoFit/>
          </a:bodyPr>
          <a:lstStyle/>
          <a:p>
            <a:r>
              <a:rPr lang="el-GR" sz="1800" u="sng" dirty="0">
                <a:solidFill>
                  <a:srgbClr val="0033CC"/>
                </a:solidFill>
                <a:latin typeface="+mn-lt"/>
              </a:rPr>
              <a:t>Επεξεργαστής </a:t>
            </a:r>
            <a:r>
              <a:rPr lang="en-US" sz="1800" u="sng" dirty="0">
                <a:solidFill>
                  <a:srgbClr val="0033CC"/>
                </a:solidFill>
                <a:latin typeface="+mn-lt"/>
              </a:rPr>
              <a:t>2:</a:t>
            </a:r>
          </a:p>
          <a:p>
            <a:r>
              <a:rPr lang="en-US" sz="1800" dirty="0">
                <a:solidFill>
                  <a:srgbClr val="0033CC"/>
                </a:solidFill>
                <a:latin typeface="+mn-lt"/>
              </a:rPr>
              <a:t>B=0</a:t>
            </a:r>
          </a:p>
          <a:p>
            <a:r>
              <a:rPr lang="en-US" sz="1800" dirty="0">
                <a:solidFill>
                  <a:srgbClr val="0033CC"/>
                </a:solidFill>
                <a:latin typeface="+mn-lt"/>
              </a:rPr>
              <a:t>…</a:t>
            </a:r>
          </a:p>
          <a:p>
            <a:r>
              <a:rPr lang="en-US" sz="1800" dirty="0">
                <a:solidFill>
                  <a:srgbClr val="0033CC"/>
                </a:solidFill>
                <a:latin typeface="+mn-lt"/>
              </a:rPr>
              <a:t>B=1</a:t>
            </a:r>
          </a:p>
          <a:p>
            <a:r>
              <a:rPr lang="en-US" sz="1800" dirty="0">
                <a:solidFill>
                  <a:srgbClr val="0033CC"/>
                </a:solidFill>
                <a:latin typeface="+mn-lt"/>
              </a:rPr>
              <a:t>if (A==0) …</a:t>
            </a:r>
          </a:p>
        </p:txBody>
      </p:sp>
      <p:sp>
        <p:nvSpPr>
          <p:cNvPr id="10" name="Rectangle 3"/>
          <p:cNvSpPr txBox="1">
            <a:spLocks noChangeArrowheads="1"/>
          </p:cNvSpPr>
          <p:nvPr/>
        </p:nvSpPr>
        <p:spPr bwMode="auto">
          <a:xfrm>
            <a:off x="503798" y="1556792"/>
            <a:ext cx="8270875" cy="5111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
                <a:srgbClr val="0033CC"/>
              </a:buClr>
              <a:buSzPct val="60000"/>
              <a:buFont typeface="Wingdings" pitchFamily="2" charset="2"/>
              <a:buChar char="n"/>
              <a:tabLst/>
              <a:defRPr/>
            </a:pPr>
            <a:endParaRPr kumimoji="0" lang="en-US" sz="2800" b="0" i="0" u="none" strike="noStrike" kern="0" cap="none" spc="0" normalizeH="0" baseline="0" noProof="0" dirty="0">
              <a:ln>
                <a:noFill/>
              </a:ln>
              <a:solidFill>
                <a:srgbClr val="003399"/>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rgbClr val="0033CC"/>
              </a:buClr>
              <a:buSzPct val="60000"/>
              <a:buFont typeface="Wingdings" pitchFamily="2" charset="2"/>
              <a:buChar char="n"/>
              <a:tabLst/>
              <a:defRPr/>
            </a:pPr>
            <a:endParaRPr lang="en-US" sz="2800" kern="0" dirty="0">
              <a:solidFill>
                <a:srgbClr val="003399"/>
              </a:solidFill>
              <a:latin typeface="+mn-lt"/>
            </a:endParaRPr>
          </a:p>
          <a:p>
            <a:pPr marL="342900" marR="0" lvl="0" indent="-342900" algn="l" defTabSz="914400" rtl="0" eaLnBrk="1" fontAlgn="base" latinLnBrk="0" hangingPunct="1">
              <a:lnSpc>
                <a:spcPct val="90000"/>
              </a:lnSpc>
              <a:spcBef>
                <a:spcPct val="20000"/>
              </a:spcBef>
              <a:spcAft>
                <a:spcPct val="0"/>
              </a:spcAft>
              <a:buClr>
                <a:srgbClr val="0033CC"/>
              </a:buClr>
              <a:buSzPct val="60000"/>
              <a:buFont typeface="Wingdings" pitchFamily="2" charset="2"/>
              <a:buChar char="n"/>
              <a:tabLst/>
              <a:defRPr/>
            </a:pPr>
            <a:endParaRPr kumimoji="0" lang="en-US" sz="2800" b="0" i="0" u="none" strike="noStrike" kern="0" cap="none" spc="0" normalizeH="0" baseline="0" noProof="0" dirty="0">
              <a:ln>
                <a:noFill/>
              </a:ln>
              <a:solidFill>
                <a:srgbClr val="003399"/>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rgbClr val="0033CC"/>
              </a:buClr>
              <a:buSzPct val="60000"/>
              <a:buFont typeface="Wingdings" pitchFamily="2" charset="2"/>
              <a:buChar char="n"/>
              <a:tabLst/>
              <a:defRPr/>
            </a:pPr>
            <a:r>
              <a:rPr kumimoji="0" lang="el-GR" sz="2400" b="0" i="0" u="none" strike="noStrike" kern="0" cap="none" spc="0" normalizeH="0" baseline="0" noProof="0" dirty="0">
                <a:ln>
                  <a:noFill/>
                </a:ln>
                <a:solidFill>
                  <a:srgbClr val="003399"/>
                </a:solidFill>
                <a:effectLst/>
                <a:uLnTx/>
                <a:uFillTx/>
                <a:latin typeface="+mn-lt"/>
                <a:ea typeface="+mn-ea"/>
                <a:cs typeface="+mn-cs"/>
              </a:rPr>
              <a:t>Πρέπει να είναι αδύνατον</a:t>
            </a:r>
            <a:r>
              <a:rPr kumimoji="0" lang="el-GR" sz="2400" b="0" i="0" u="none" strike="noStrike" kern="0" cap="none" spc="0" normalizeH="0" noProof="0" dirty="0">
                <a:ln>
                  <a:noFill/>
                </a:ln>
                <a:solidFill>
                  <a:srgbClr val="003399"/>
                </a:solidFill>
                <a:effectLst/>
                <a:uLnTx/>
                <a:uFillTx/>
                <a:latin typeface="+mn-lt"/>
                <a:ea typeface="+mn-ea"/>
                <a:cs typeface="+mn-cs"/>
              </a:rPr>
              <a:t> και οι δύο εντολές</a:t>
            </a:r>
            <a:r>
              <a:rPr kumimoji="0" lang="en-US" sz="2400" b="0" i="0" u="none" strike="noStrike" kern="0" cap="none" spc="0" normalizeH="0" noProof="0" dirty="0">
                <a:ln>
                  <a:noFill/>
                </a:ln>
                <a:solidFill>
                  <a:srgbClr val="003399"/>
                </a:solidFill>
                <a:effectLst/>
                <a:uLnTx/>
                <a:uFillTx/>
                <a:latin typeface="+mn-lt"/>
                <a:ea typeface="+mn-ea"/>
                <a:cs typeface="+mn-cs"/>
              </a:rPr>
              <a:t> if</a:t>
            </a:r>
            <a:r>
              <a:rPr kumimoji="0" lang="el-GR" sz="2400" b="0" i="0" u="none" strike="noStrike" kern="0" cap="none" spc="0" normalizeH="0" noProof="0" dirty="0">
                <a:ln>
                  <a:noFill/>
                </a:ln>
                <a:solidFill>
                  <a:srgbClr val="003399"/>
                </a:solidFill>
                <a:effectLst/>
                <a:uLnTx/>
                <a:uFillTx/>
                <a:latin typeface="+mn-lt"/>
                <a:ea typeface="+mn-ea"/>
                <a:cs typeface="+mn-cs"/>
              </a:rPr>
              <a:t> να υπολογιστούν σε αληθείς (</a:t>
            </a:r>
            <a:r>
              <a:rPr kumimoji="0" lang="en-US" sz="2400" b="0" i="0" u="none" strike="noStrike" kern="0" cap="none" spc="0" normalizeH="0" noProof="0" dirty="0">
                <a:ln>
                  <a:noFill/>
                </a:ln>
                <a:solidFill>
                  <a:srgbClr val="003399"/>
                </a:solidFill>
                <a:effectLst/>
                <a:uLnTx/>
                <a:uFillTx/>
                <a:latin typeface="+mn-lt"/>
                <a:ea typeface="+mn-ea"/>
                <a:cs typeface="+mn-cs"/>
              </a:rPr>
              <a:t>true)</a:t>
            </a:r>
          </a:p>
          <a:p>
            <a:pPr marL="800100" lvl="1" indent="-342900">
              <a:lnSpc>
                <a:spcPct val="90000"/>
              </a:lnSpc>
              <a:buClr>
                <a:srgbClr val="0033CC"/>
              </a:buClr>
              <a:buFont typeface="Wingdings" pitchFamily="2" charset="2"/>
              <a:buChar char="n"/>
            </a:pPr>
            <a:r>
              <a:rPr lang="el-GR" sz="2000" kern="0" dirty="0">
                <a:solidFill>
                  <a:srgbClr val="003399"/>
                </a:solidFill>
                <a:latin typeface="+mn-lt"/>
              </a:rPr>
              <a:t>Καθυστερημένη ακύρωση εγγραφής</a:t>
            </a:r>
            <a:r>
              <a:rPr lang="en-US" sz="2000" kern="0" dirty="0">
                <a:solidFill>
                  <a:srgbClr val="003399"/>
                </a:solidFill>
                <a:latin typeface="+mn-lt"/>
              </a:rPr>
              <a:t>;</a:t>
            </a:r>
            <a:endParaRPr kumimoji="0" lang="en-US" sz="2000" b="0" i="0" u="none" strike="noStrike" kern="0" cap="none" spc="0" normalizeH="0" noProof="0" dirty="0">
              <a:ln>
                <a:noFill/>
              </a:ln>
              <a:solidFill>
                <a:srgbClr val="003399"/>
              </a:solidFill>
              <a:effectLst/>
              <a:uLnTx/>
              <a:uFillTx/>
              <a:latin typeface="+mn-lt"/>
              <a:ea typeface="+mn-ea"/>
              <a:cs typeface="+mn-cs"/>
            </a:endParaRPr>
          </a:p>
          <a:p>
            <a:pPr marL="800100" lvl="1" indent="-342900">
              <a:lnSpc>
                <a:spcPct val="90000"/>
              </a:lnSpc>
              <a:buClr>
                <a:srgbClr val="0033CC"/>
              </a:buClr>
              <a:buFont typeface="Wingdings" pitchFamily="2" charset="2"/>
              <a:buChar char="n"/>
            </a:pPr>
            <a:endParaRPr kumimoji="0" lang="en-US" sz="2000" b="0" i="0" u="none" strike="noStrike" kern="0" cap="none" spc="0" normalizeH="0" noProof="0" dirty="0">
              <a:ln>
                <a:noFill/>
              </a:ln>
              <a:solidFill>
                <a:srgbClr val="003399"/>
              </a:solidFill>
              <a:effectLst/>
              <a:uLnTx/>
              <a:uFillTx/>
              <a:latin typeface="+mn-lt"/>
              <a:ea typeface="+mn-ea"/>
              <a:cs typeface="+mn-cs"/>
            </a:endParaRPr>
          </a:p>
          <a:p>
            <a:pPr marL="342900" indent="-342900">
              <a:lnSpc>
                <a:spcPct val="90000"/>
              </a:lnSpc>
              <a:buClr>
                <a:srgbClr val="0033CC"/>
              </a:buClr>
              <a:buFont typeface="Wingdings" pitchFamily="2" charset="2"/>
              <a:buChar char="n"/>
            </a:pPr>
            <a:r>
              <a:rPr kumimoji="0" lang="el-GR" sz="2400" b="0" i="0" u="none" strike="noStrike" kern="0" cap="none" spc="0" normalizeH="0" noProof="0" dirty="0">
                <a:ln>
                  <a:noFill/>
                </a:ln>
                <a:solidFill>
                  <a:srgbClr val="003399"/>
                </a:solidFill>
                <a:effectLst/>
                <a:uLnTx/>
                <a:uFillTx/>
                <a:latin typeface="+mn-lt"/>
                <a:ea typeface="+mn-ea"/>
                <a:cs typeface="+mn-cs"/>
              </a:rPr>
              <a:t>Ακολουθιακή συνέπεια (</a:t>
            </a:r>
            <a:r>
              <a:rPr kumimoji="0" lang="en-US" sz="2400" b="0" i="0" u="none" strike="noStrike" kern="0" cap="none" spc="0" normalizeH="0" noProof="0" dirty="0">
                <a:ln>
                  <a:noFill/>
                </a:ln>
                <a:solidFill>
                  <a:srgbClr val="003399"/>
                </a:solidFill>
                <a:effectLst/>
                <a:uLnTx/>
                <a:uFillTx/>
                <a:latin typeface="+mn-lt"/>
                <a:ea typeface="+mn-ea"/>
                <a:cs typeface="+mn-cs"/>
              </a:rPr>
              <a:t>sequential consistency):</a:t>
            </a:r>
          </a:p>
          <a:p>
            <a:pPr marL="800100" lvl="1" indent="-342900">
              <a:lnSpc>
                <a:spcPct val="90000"/>
              </a:lnSpc>
              <a:buClr>
                <a:srgbClr val="0033CC"/>
              </a:buClr>
              <a:buFont typeface="Wingdings" pitchFamily="2" charset="2"/>
              <a:buChar char="n"/>
            </a:pPr>
            <a:r>
              <a:rPr lang="el-GR" sz="2000" kern="0" dirty="0">
                <a:solidFill>
                  <a:srgbClr val="003399"/>
                </a:solidFill>
                <a:latin typeface="+mn-lt"/>
              </a:rPr>
              <a:t>Το αποτέλεσμα της εκτέλεσης πρέπει να είναι το ίδιο αν</a:t>
            </a:r>
            <a:r>
              <a:rPr lang="en-US" sz="2000" kern="0" dirty="0">
                <a:solidFill>
                  <a:srgbClr val="003399"/>
                </a:solidFill>
                <a:latin typeface="+mn-lt"/>
              </a:rPr>
              <a:t>:</a:t>
            </a:r>
            <a:endParaRPr lang="en-US" sz="2000" kern="0" baseline="0" dirty="0">
              <a:solidFill>
                <a:srgbClr val="003399"/>
              </a:solidFill>
              <a:latin typeface="+mn-lt"/>
            </a:endParaRPr>
          </a:p>
          <a:p>
            <a:pPr marL="1257300" lvl="2" indent="-342900">
              <a:lnSpc>
                <a:spcPct val="90000"/>
              </a:lnSpc>
              <a:buClr>
                <a:srgbClr val="0033CC"/>
              </a:buClr>
              <a:buFont typeface="Wingdings" pitchFamily="2" charset="2"/>
              <a:buChar char="n"/>
            </a:pPr>
            <a:r>
              <a:rPr lang="el-GR" sz="1800" kern="0" dirty="0">
                <a:solidFill>
                  <a:srgbClr val="003399"/>
                </a:solidFill>
                <a:latin typeface="+mn-lt"/>
              </a:rPr>
              <a:t>Οι προσπελάσεις σε κάθε επεξεργαστή διατηρούνται στη σειρά</a:t>
            </a:r>
            <a:endParaRPr lang="en-US" sz="1800" kern="0" dirty="0">
              <a:solidFill>
                <a:srgbClr val="003399"/>
              </a:solidFill>
              <a:latin typeface="+mn-lt"/>
            </a:endParaRPr>
          </a:p>
          <a:p>
            <a:pPr marL="1257300" lvl="2" indent="-342900">
              <a:lnSpc>
                <a:spcPct val="90000"/>
              </a:lnSpc>
              <a:buClr>
                <a:srgbClr val="0033CC"/>
              </a:buClr>
              <a:buFont typeface="Wingdings" pitchFamily="2" charset="2"/>
              <a:buChar char="n"/>
            </a:pPr>
            <a:r>
              <a:rPr lang="el-GR" sz="1800" kern="0" dirty="0">
                <a:solidFill>
                  <a:srgbClr val="003399"/>
                </a:solidFill>
                <a:latin typeface="+mn-lt"/>
              </a:rPr>
              <a:t>Οι προσπελάσεις σε διαφορετικούς επεξεργαστές πλέκονται με τυχαίο τρόπο</a:t>
            </a:r>
            <a:endParaRPr lang="en-US" sz="1600" kern="0" dirty="0">
              <a:solidFill>
                <a:srgbClr val="003399"/>
              </a:solidFill>
              <a:latin typeface="+mn-l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l-GR" dirty="0"/>
              <a:t>Υλοποίηση κλειδωμάτων</a:t>
            </a:r>
            <a:endParaRPr lang="en-AU" dirty="0"/>
          </a:p>
        </p:txBody>
      </p:sp>
      <p:sp>
        <p:nvSpPr>
          <p:cNvPr id="242691" name="Rectangle 3"/>
          <p:cNvSpPr>
            <a:spLocks noGrp="1" noChangeArrowheads="1"/>
          </p:cNvSpPr>
          <p:nvPr>
            <p:ph type="body" idx="1"/>
          </p:nvPr>
        </p:nvSpPr>
        <p:spPr>
          <a:xfrm>
            <a:off x="251520" y="908720"/>
            <a:ext cx="8523153" cy="5111750"/>
          </a:xfrm>
        </p:spPr>
        <p:txBody>
          <a:bodyPr/>
          <a:lstStyle/>
          <a:p>
            <a:pPr>
              <a:lnSpc>
                <a:spcPct val="90000"/>
              </a:lnSpc>
            </a:pPr>
            <a:r>
              <a:rPr lang="el-GR" dirty="0"/>
              <a:t>Για την υλοποίηση, καθυστέρηση όλων των προσπελάσεων μνήμης μέχρις ότου όλες οι ακυρώσεις που προκαλούνται από την προσπέλαση να ολοκληρωθούν</a:t>
            </a:r>
            <a:endParaRPr lang="en-US" dirty="0"/>
          </a:p>
          <a:p>
            <a:pPr lvl="1">
              <a:lnSpc>
                <a:spcPct val="90000"/>
              </a:lnSpc>
            </a:pPr>
            <a:r>
              <a:rPr lang="el-GR" dirty="0"/>
              <a:t>Μειώνει την απόδοση!</a:t>
            </a:r>
            <a:endParaRPr lang="en-US" dirty="0"/>
          </a:p>
          <a:p>
            <a:pPr lvl="1">
              <a:lnSpc>
                <a:spcPct val="90000"/>
              </a:lnSpc>
            </a:pPr>
            <a:endParaRPr lang="en-US" dirty="0"/>
          </a:p>
          <a:p>
            <a:pPr>
              <a:lnSpc>
                <a:spcPct val="90000"/>
              </a:lnSpc>
            </a:pPr>
            <a:r>
              <a:rPr lang="el-GR" dirty="0"/>
              <a:t>Εναλλακτικές</a:t>
            </a:r>
            <a:r>
              <a:rPr lang="en-US" dirty="0"/>
              <a:t>:</a:t>
            </a:r>
          </a:p>
          <a:p>
            <a:pPr lvl="1">
              <a:lnSpc>
                <a:spcPct val="90000"/>
              </a:lnSpc>
            </a:pPr>
            <a:r>
              <a:rPr lang="el-GR" dirty="0"/>
              <a:t>Συγχρονισμός που επιβάλλεται από το πρόγραμμα για να αναγκάζει την εγγραφή στον ένα επεξεργαστή να συμβαίνει πριν την ανάγνωση στον άλλο επεξεργαστή</a:t>
            </a:r>
            <a:endParaRPr lang="en-US" dirty="0"/>
          </a:p>
          <a:p>
            <a:pPr lvl="2">
              <a:lnSpc>
                <a:spcPct val="90000"/>
              </a:lnSpc>
            </a:pPr>
            <a:r>
              <a:rPr lang="el-GR" dirty="0"/>
              <a:t>Απαιτεί αντικείμενο συγχρονισμού για τον Α και ένα άλλο για τον Β</a:t>
            </a:r>
            <a:endParaRPr lang="en-US" dirty="0"/>
          </a:p>
          <a:p>
            <a:pPr lvl="3">
              <a:lnSpc>
                <a:spcPct val="90000"/>
              </a:lnSpc>
            </a:pPr>
            <a:r>
              <a:rPr lang="en-US" dirty="0"/>
              <a:t>“</a:t>
            </a:r>
            <a:r>
              <a:rPr lang="el-GR" dirty="0"/>
              <a:t>Ξεκλείδωμα</a:t>
            </a:r>
            <a:r>
              <a:rPr lang="en-US" dirty="0"/>
              <a:t>” </a:t>
            </a:r>
            <a:r>
              <a:rPr lang="el-GR" dirty="0"/>
              <a:t>μετά την εγγραφή</a:t>
            </a:r>
            <a:endParaRPr lang="en-US" dirty="0"/>
          </a:p>
          <a:p>
            <a:pPr lvl="3">
              <a:lnSpc>
                <a:spcPct val="90000"/>
              </a:lnSpc>
            </a:pPr>
            <a:r>
              <a:rPr lang="en-US" dirty="0"/>
              <a:t>“</a:t>
            </a:r>
            <a:r>
              <a:rPr lang="el-GR" dirty="0"/>
              <a:t>Κλείδωμα</a:t>
            </a:r>
            <a:r>
              <a:rPr lang="en-US" dirty="0"/>
              <a:t>” </a:t>
            </a:r>
            <a:r>
              <a:rPr lang="el-GR" dirty="0"/>
              <a:t>μετά την ανάγνωση</a:t>
            </a:r>
            <a:endParaRPr lang="en-US" dirty="0"/>
          </a:p>
        </p:txBody>
      </p:sp>
      <p:sp>
        <p:nvSpPr>
          <p:cNvPr id="5" name="Text Box 5"/>
          <p:cNvSpPr txBox="1">
            <a:spLocks noChangeArrowheads="1"/>
          </p:cNvSpPr>
          <p:nvPr/>
        </p:nvSpPr>
        <p:spPr bwMode="auto">
          <a:xfrm rot="5400000">
            <a:off x="6666211" y="2103334"/>
            <a:ext cx="4586256"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Μοντέλα συνέπειας μνήμης</a:t>
            </a:r>
            <a:r>
              <a:rPr lang="en-US" sz="1800" dirty="0">
                <a:solidFill>
                  <a:srgbClr val="0066FF"/>
                </a:solidFill>
                <a:latin typeface="Arial" charset="0"/>
              </a:rPr>
              <a:t>:</a:t>
            </a:r>
            <a:r>
              <a:rPr lang="el-GR" sz="1800" dirty="0">
                <a:solidFill>
                  <a:srgbClr val="0066FF"/>
                </a:solidFill>
                <a:latin typeface="Arial" charset="0"/>
              </a:rPr>
              <a:t> μια εισαγωγή</a:t>
            </a:r>
            <a:endParaRPr lang="en-US" sz="1800" dirty="0">
              <a:solidFill>
                <a:srgbClr val="0066FF"/>
              </a:solidFill>
              <a:latin typeface="Arial"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l-GR" dirty="0"/>
              <a:t>Χαλαρά μοντέλα συνέπειας</a:t>
            </a:r>
            <a:endParaRPr lang="en-AU" dirty="0"/>
          </a:p>
        </p:txBody>
      </p:sp>
      <p:sp>
        <p:nvSpPr>
          <p:cNvPr id="242691" name="Rectangle 3"/>
          <p:cNvSpPr>
            <a:spLocks noGrp="1" noChangeArrowheads="1"/>
          </p:cNvSpPr>
          <p:nvPr>
            <p:ph type="body" idx="1"/>
          </p:nvPr>
        </p:nvSpPr>
        <p:spPr>
          <a:xfrm>
            <a:off x="395536" y="836712"/>
            <a:ext cx="8270875" cy="5111750"/>
          </a:xfrm>
        </p:spPr>
        <p:txBody>
          <a:bodyPr/>
          <a:lstStyle/>
          <a:p>
            <a:pPr>
              <a:lnSpc>
                <a:spcPct val="90000"/>
              </a:lnSpc>
            </a:pPr>
            <a:r>
              <a:rPr lang="el-GR" dirty="0"/>
              <a:t>Κανόνες</a:t>
            </a:r>
            <a:r>
              <a:rPr lang="en-US" dirty="0"/>
              <a:t>:</a:t>
            </a:r>
          </a:p>
          <a:p>
            <a:pPr lvl="1">
              <a:lnSpc>
                <a:spcPct val="90000"/>
              </a:lnSpc>
            </a:pPr>
            <a:r>
              <a:rPr lang="en-US" dirty="0"/>
              <a:t>X → Y</a:t>
            </a:r>
          </a:p>
          <a:p>
            <a:pPr lvl="2">
              <a:lnSpc>
                <a:spcPct val="90000"/>
              </a:lnSpc>
            </a:pPr>
            <a:r>
              <a:rPr lang="el-GR" dirty="0"/>
              <a:t>Η λειτουργία </a:t>
            </a:r>
            <a:r>
              <a:rPr lang="en-US" dirty="0"/>
              <a:t>X </a:t>
            </a:r>
            <a:r>
              <a:rPr lang="el-GR" dirty="0"/>
              <a:t>πρέπει να ολοκληρωθεί πριν την λειτουργία </a:t>
            </a:r>
            <a:r>
              <a:rPr lang="en-US" dirty="0"/>
              <a:t>Y</a:t>
            </a:r>
          </a:p>
          <a:p>
            <a:pPr lvl="2">
              <a:lnSpc>
                <a:spcPct val="90000"/>
              </a:lnSpc>
            </a:pPr>
            <a:r>
              <a:rPr lang="el-GR" dirty="0"/>
              <a:t>Η ακολουθιακή συνέπεια απαιτεί</a:t>
            </a:r>
            <a:r>
              <a:rPr lang="en-US" dirty="0"/>
              <a:t>:</a:t>
            </a:r>
          </a:p>
          <a:p>
            <a:pPr lvl="3">
              <a:lnSpc>
                <a:spcPct val="90000"/>
              </a:lnSpc>
            </a:pPr>
            <a:r>
              <a:rPr lang="en-US" dirty="0"/>
              <a:t>R → W, R → R, W → R, W → W</a:t>
            </a:r>
          </a:p>
          <a:p>
            <a:pPr lvl="3">
              <a:lnSpc>
                <a:spcPct val="90000"/>
              </a:lnSpc>
            </a:pPr>
            <a:endParaRPr lang="en-US" dirty="0"/>
          </a:p>
          <a:p>
            <a:pPr lvl="1">
              <a:lnSpc>
                <a:spcPct val="90000"/>
              </a:lnSpc>
            </a:pPr>
            <a:r>
              <a:rPr lang="el-GR" dirty="0"/>
              <a:t>Χαλάρωση του</a:t>
            </a:r>
            <a:r>
              <a:rPr lang="en-US" dirty="0"/>
              <a:t> W → R</a:t>
            </a:r>
          </a:p>
          <a:p>
            <a:pPr lvl="2">
              <a:lnSpc>
                <a:spcPct val="90000"/>
              </a:lnSpc>
            </a:pPr>
            <a:r>
              <a:rPr lang="el-GR" dirty="0"/>
              <a:t>Συνολική διάταξη αποθηκεύσεων – </a:t>
            </a:r>
            <a:r>
              <a:rPr lang="en-US" dirty="0"/>
              <a:t>“Total store ordering”</a:t>
            </a:r>
          </a:p>
          <a:p>
            <a:pPr lvl="2">
              <a:lnSpc>
                <a:spcPct val="90000"/>
              </a:lnSpc>
            </a:pPr>
            <a:endParaRPr lang="en-US" dirty="0"/>
          </a:p>
          <a:p>
            <a:pPr lvl="1">
              <a:lnSpc>
                <a:spcPct val="90000"/>
              </a:lnSpc>
            </a:pPr>
            <a:r>
              <a:rPr lang="el-GR" dirty="0"/>
              <a:t>Χαλάρωση του</a:t>
            </a:r>
            <a:r>
              <a:rPr lang="en-US" dirty="0"/>
              <a:t> W → W</a:t>
            </a:r>
          </a:p>
          <a:p>
            <a:pPr lvl="2">
              <a:lnSpc>
                <a:spcPct val="90000"/>
              </a:lnSpc>
            </a:pPr>
            <a:r>
              <a:rPr lang="el-GR" dirty="0"/>
              <a:t>Μερική διάταξη αποθηκεύσεων – </a:t>
            </a:r>
            <a:r>
              <a:rPr lang="en-US" dirty="0"/>
              <a:t>“Partial store order”</a:t>
            </a:r>
          </a:p>
          <a:p>
            <a:pPr lvl="1">
              <a:lnSpc>
                <a:spcPct val="90000"/>
              </a:lnSpc>
            </a:pPr>
            <a:endParaRPr lang="en-US" dirty="0"/>
          </a:p>
          <a:p>
            <a:pPr lvl="1">
              <a:lnSpc>
                <a:spcPct val="90000"/>
              </a:lnSpc>
            </a:pPr>
            <a:r>
              <a:rPr lang="el-GR" dirty="0"/>
              <a:t>Χαλάρωση του</a:t>
            </a:r>
            <a:r>
              <a:rPr lang="en-US" dirty="0"/>
              <a:t> R → W </a:t>
            </a:r>
            <a:r>
              <a:rPr lang="el-GR" dirty="0"/>
              <a:t>και</a:t>
            </a:r>
            <a:r>
              <a:rPr lang="en-US" dirty="0"/>
              <a:t> R → R</a:t>
            </a:r>
          </a:p>
          <a:p>
            <a:pPr lvl="2">
              <a:lnSpc>
                <a:spcPct val="90000"/>
              </a:lnSpc>
            </a:pPr>
            <a:r>
              <a:rPr lang="el-GR" dirty="0"/>
              <a:t>Ασθενής διάταξη (</a:t>
            </a:r>
            <a:r>
              <a:rPr lang="en-US" dirty="0"/>
              <a:t>“Weak ordering”</a:t>
            </a:r>
            <a:r>
              <a:rPr lang="el-GR" dirty="0"/>
              <a:t>) και διάταξη αποδέσμευσης – </a:t>
            </a:r>
            <a:r>
              <a:rPr lang="en-US" dirty="0"/>
              <a:t>“release consistency”</a:t>
            </a:r>
          </a:p>
        </p:txBody>
      </p:sp>
      <p:sp>
        <p:nvSpPr>
          <p:cNvPr id="5" name="Text Box 5"/>
          <p:cNvSpPr txBox="1">
            <a:spLocks noChangeArrowheads="1"/>
          </p:cNvSpPr>
          <p:nvPr/>
        </p:nvSpPr>
        <p:spPr bwMode="auto">
          <a:xfrm rot="5400000">
            <a:off x="6666211" y="2103334"/>
            <a:ext cx="4586256"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Μοντέλα συνέπειας μνήμης</a:t>
            </a:r>
            <a:r>
              <a:rPr lang="en-US" sz="1800" dirty="0">
                <a:solidFill>
                  <a:srgbClr val="0066FF"/>
                </a:solidFill>
                <a:latin typeface="Arial" charset="0"/>
              </a:rPr>
              <a:t>:</a:t>
            </a:r>
            <a:r>
              <a:rPr lang="el-GR" sz="1800" dirty="0">
                <a:solidFill>
                  <a:srgbClr val="0066FF"/>
                </a:solidFill>
                <a:latin typeface="Arial" charset="0"/>
              </a:rPr>
              <a:t> μια εισαγωγή</a:t>
            </a:r>
            <a:endParaRPr lang="en-US" sz="1800" dirty="0">
              <a:solidFill>
                <a:srgbClr val="0066FF"/>
              </a:solidFill>
              <a:latin typeface="Arial"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l-GR" dirty="0"/>
              <a:t>Χαλαρά μοντέλα συνέπειας</a:t>
            </a:r>
            <a:endParaRPr lang="en-AU" dirty="0"/>
          </a:p>
        </p:txBody>
      </p:sp>
      <p:sp>
        <p:nvSpPr>
          <p:cNvPr id="8" name="Text Box 5"/>
          <p:cNvSpPr txBox="1">
            <a:spLocks noChangeArrowheads="1"/>
          </p:cNvSpPr>
          <p:nvPr/>
        </p:nvSpPr>
        <p:spPr bwMode="auto">
          <a:xfrm rot="5400000">
            <a:off x="6666211" y="2103334"/>
            <a:ext cx="4586256"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Μοντέλα συνέπειας μνήμης</a:t>
            </a:r>
            <a:r>
              <a:rPr lang="en-US" sz="1800" dirty="0">
                <a:solidFill>
                  <a:srgbClr val="0066FF"/>
                </a:solidFill>
                <a:latin typeface="Arial" charset="0"/>
              </a:rPr>
              <a:t>:</a:t>
            </a:r>
            <a:r>
              <a:rPr lang="el-GR" sz="1800" dirty="0">
                <a:solidFill>
                  <a:srgbClr val="0066FF"/>
                </a:solidFill>
                <a:latin typeface="Arial" charset="0"/>
              </a:rPr>
              <a:t> μια εισαγωγή</a:t>
            </a:r>
            <a:endParaRPr lang="en-US" sz="1800" dirty="0">
              <a:solidFill>
                <a:srgbClr val="0066FF"/>
              </a:solidFill>
              <a:latin typeface="Arial"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754134"/>
            <a:ext cx="8191146" cy="2674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3429000"/>
            <a:ext cx="5967662"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86587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l-GR" dirty="0"/>
              <a:t>Χαλαρά μοντέλα συνέπειας</a:t>
            </a:r>
            <a:endParaRPr lang="en-AU" dirty="0"/>
          </a:p>
        </p:txBody>
      </p:sp>
      <p:sp>
        <p:nvSpPr>
          <p:cNvPr id="242691" name="Rectangle 3"/>
          <p:cNvSpPr>
            <a:spLocks noGrp="1" noChangeArrowheads="1"/>
          </p:cNvSpPr>
          <p:nvPr>
            <p:ph type="body" idx="1"/>
          </p:nvPr>
        </p:nvSpPr>
        <p:spPr/>
        <p:txBody>
          <a:bodyPr/>
          <a:lstStyle/>
          <a:p>
            <a:pPr>
              <a:lnSpc>
                <a:spcPct val="90000"/>
              </a:lnSpc>
            </a:pPr>
            <a:r>
              <a:rPr lang="el-GR" dirty="0"/>
              <a:t>Το μοντέλο συνέπειας εξαρτάται από τον πολυεπεξεργαστή</a:t>
            </a:r>
            <a:endParaRPr lang="en-US" dirty="0"/>
          </a:p>
          <a:p>
            <a:pPr>
              <a:lnSpc>
                <a:spcPct val="90000"/>
              </a:lnSpc>
            </a:pPr>
            <a:endParaRPr lang="en-US" dirty="0"/>
          </a:p>
          <a:p>
            <a:pPr>
              <a:lnSpc>
                <a:spcPct val="90000"/>
              </a:lnSpc>
            </a:pPr>
            <a:r>
              <a:rPr lang="el-GR" dirty="0"/>
              <a:t>Οι προγραμματιστές συχνά θα υλοποιήσουν ρητό συγχρονισμό</a:t>
            </a:r>
            <a:endParaRPr lang="en-US" dirty="0"/>
          </a:p>
          <a:p>
            <a:pPr>
              <a:lnSpc>
                <a:spcPct val="90000"/>
              </a:lnSpc>
            </a:pPr>
            <a:endParaRPr lang="en-US" dirty="0"/>
          </a:p>
          <a:p>
            <a:pPr>
              <a:lnSpc>
                <a:spcPct val="90000"/>
              </a:lnSpc>
            </a:pPr>
            <a:r>
              <a:rPr lang="el-GR" dirty="0"/>
              <a:t>Η εικασία δίνει το μεγαλύτερο μέρος από το πλεονέκτημα απόδοσης των χαλαρών μοντέλων με ακολουθιακή συνέπεια</a:t>
            </a:r>
            <a:endParaRPr lang="en-US" dirty="0"/>
          </a:p>
          <a:p>
            <a:pPr lvl="1">
              <a:lnSpc>
                <a:spcPct val="90000"/>
              </a:lnSpc>
            </a:pPr>
            <a:r>
              <a:rPr lang="el-GR" dirty="0"/>
              <a:t>Βασική ιδέα</a:t>
            </a:r>
            <a:r>
              <a:rPr lang="en-US" dirty="0"/>
              <a:t>: </a:t>
            </a:r>
            <a:r>
              <a:rPr lang="el-GR" dirty="0"/>
              <a:t>αν φτάσει μία ακύρωση για ένα αποτέλεσμα που δεν έχει δεσμευτεί, χρησιμοποίησε τον μηχανισμό ανάκαμψης από την εικασία</a:t>
            </a:r>
            <a:endParaRPr lang="en-US" dirty="0"/>
          </a:p>
        </p:txBody>
      </p:sp>
      <p:sp>
        <p:nvSpPr>
          <p:cNvPr id="5" name="Text Box 5"/>
          <p:cNvSpPr txBox="1">
            <a:spLocks noChangeArrowheads="1"/>
          </p:cNvSpPr>
          <p:nvPr/>
        </p:nvSpPr>
        <p:spPr bwMode="auto">
          <a:xfrm rot="5400000">
            <a:off x="6666211" y="2103334"/>
            <a:ext cx="4586256"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Μοντέλα συνέπειας μνήμης</a:t>
            </a:r>
            <a:r>
              <a:rPr lang="en-US" sz="1800" dirty="0">
                <a:solidFill>
                  <a:srgbClr val="0066FF"/>
                </a:solidFill>
                <a:latin typeface="Arial" charset="0"/>
              </a:rPr>
              <a:t>:</a:t>
            </a:r>
            <a:r>
              <a:rPr lang="el-GR" sz="1800" dirty="0">
                <a:solidFill>
                  <a:srgbClr val="0066FF"/>
                </a:solidFill>
                <a:latin typeface="Arial" charset="0"/>
              </a:rPr>
              <a:t> μια εισαγωγή</a:t>
            </a:r>
            <a:endParaRPr lang="en-US" sz="1800" dirty="0">
              <a:solidFill>
                <a:srgbClr val="0066FF"/>
              </a:solidFill>
              <a:latin typeface="Arial"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l-GR" dirty="0"/>
              <a:t>Πλάνες και παγίδες</a:t>
            </a:r>
            <a:endParaRPr lang="en-AU" dirty="0"/>
          </a:p>
        </p:txBody>
      </p:sp>
      <p:sp>
        <p:nvSpPr>
          <p:cNvPr id="242691" name="Rectangle 3"/>
          <p:cNvSpPr>
            <a:spLocks noGrp="1" noChangeArrowheads="1"/>
          </p:cNvSpPr>
          <p:nvPr>
            <p:ph type="body" idx="1"/>
          </p:nvPr>
        </p:nvSpPr>
        <p:spPr>
          <a:xfrm>
            <a:off x="611560" y="980728"/>
            <a:ext cx="8270875" cy="5111750"/>
          </a:xfrm>
        </p:spPr>
        <p:txBody>
          <a:bodyPr/>
          <a:lstStyle/>
          <a:p>
            <a:pPr>
              <a:lnSpc>
                <a:spcPct val="90000"/>
              </a:lnSpc>
            </a:pPr>
            <a:r>
              <a:rPr lang="el-GR" dirty="0"/>
              <a:t>Η μέτρηση της απόδοσης των πολυεπεξεργαστών με γραμμική επιτάχυνση έναντι του χρόνου εκτέλεσης</a:t>
            </a:r>
          </a:p>
          <a:p>
            <a:pPr>
              <a:lnSpc>
                <a:spcPct val="90000"/>
              </a:lnSpc>
            </a:pPr>
            <a:r>
              <a:rPr lang="el-GR" dirty="0"/>
              <a:t>Ο νόμος του </a:t>
            </a:r>
            <a:r>
              <a:rPr lang="en-US" dirty="0"/>
              <a:t>Amdahl</a:t>
            </a:r>
            <a:r>
              <a:rPr lang="el-GR" dirty="0"/>
              <a:t> δεν ισχύει για τους παράλληλους υπολογιστές</a:t>
            </a:r>
          </a:p>
          <a:p>
            <a:pPr>
              <a:lnSpc>
                <a:spcPct val="90000"/>
              </a:lnSpc>
            </a:pPr>
            <a:r>
              <a:rPr lang="el-GR" dirty="0"/>
              <a:t>Απαιτούνται γραμμικές επιταχύνσεις για να είναι οι πολυεπεξεργαστές αποδοτικοί ως προς το κόστος</a:t>
            </a:r>
            <a:endParaRPr lang="en-US" dirty="0"/>
          </a:p>
          <a:p>
            <a:pPr lvl="1">
              <a:lnSpc>
                <a:spcPct val="90000"/>
              </a:lnSpc>
            </a:pPr>
            <a:r>
              <a:rPr lang="el-GR" dirty="0"/>
              <a:t>Δεν λαμβάνει υπόψη το κόστος των άλλων συστατικών του συστήματος</a:t>
            </a:r>
            <a:endParaRPr lang="en-US" dirty="0"/>
          </a:p>
          <a:p>
            <a:pPr>
              <a:lnSpc>
                <a:spcPct val="90000"/>
              </a:lnSpc>
            </a:pPr>
            <a:r>
              <a:rPr lang="el-GR" dirty="0"/>
              <a:t>Η έλλειψη ανάπτυξης του λογισμικού που θα εκμεταλλευτεί ή θα βελτιστοποιηθεί για μια πολυεπεξεργαστική αρχιτεκτονική</a:t>
            </a:r>
            <a:endParaRPr lang="en-US" dirty="0"/>
          </a:p>
        </p:txBody>
      </p:sp>
      <p:sp>
        <p:nvSpPr>
          <p:cNvPr id="6" name="Text Box 5"/>
          <p:cNvSpPr txBox="1">
            <a:spLocks noChangeArrowheads="1"/>
          </p:cNvSpPr>
          <p:nvPr/>
        </p:nvSpPr>
        <p:spPr bwMode="auto">
          <a:xfrm rot="5400000">
            <a:off x="7885939" y="874787"/>
            <a:ext cx="2146806"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Πλάνες και παγίδες</a:t>
            </a:r>
            <a:endParaRPr lang="en-US" sz="1800" dirty="0">
              <a:solidFill>
                <a:srgbClr val="0066FF"/>
              </a:solidFill>
              <a:latin typeface="Arial" charset="0"/>
            </a:endParaRPr>
          </a:p>
        </p:txBody>
      </p:sp>
    </p:spTree>
    <p:extLst>
      <p:ext uri="{BB962C8B-B14F-4D97-AF65-F5344CB8AC3E}">
        <p14:creationId xmlns:p14="http://schemas.microsoft.com/office/powerpoint/2010/main" val="3203203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11188" y="109677"/>
            <a:ext cx="8281987" cy="707886"/>
          </a:xfrm>
        </p:spPr>
        <p:txBody>
          <a:bodyPr/>
          <a:lstStyle/>
          <a:p>
            <a:r>
              <a:rPr lang="el-GR" dirty="0"/>
              <a:t>Συνοχή κρυφής μνήμης</a:t>
            </a:r>
            <a:endParaRPr lang="en-AU" dirty="0"/>
          </a:p>
        </p:txBody>
      </p:sp>
      <p:sp>
        <p:nvSpPr>
          <p:cNvPr id="242691" name="Rectangle 3"/>
          <p:cNvSpPr>
            <a:spLocks noGrp="1" noChangeArrowheads="1"/>
          </p:cNvSpPr>
          <p:nvPr>
            <p:ph type="body" idx="1"/>
          </p:nvPr>
        </p:nvSpPr>
        <p:spPr/>
        <p:txBody>
          <a:bodyPr/>
          <a:lstStyle/>
          <a:p>
            <a:pPr>
              <a:lnSpc>
                <a:spcPct val="90000"/>
              </a:lnSpc>
            </a:pPr>
            <a:r>
              <a:rPr lang="en-US" dirty="0"/>
              <a:t>Cache coherence</a:t>
            </a:r>
            <a:endParaRPr lang="el-GR" dirty="0"/>
          </a:p>
          <a:p>
            <a:pPr>
              <a:lnSpc>
                <a:spcPct val="90000"/>
              </a:lnSpc>
            </a:pPr>
            <a:r>
              <a:rPr lang="el-GR" dirty="0"/>
              <a:t>Οι επεξεργαστές μπορεί να βλέπουν διαφορετικές τιμές μέσω των κρυφών μνημών τους</a:t>
            </a:r>
            <a:r>
              <a:rPr lang="en-US" dirty="0"/>
              <a:t>:</a:t>
            </a:r>
          </a:p>
        </p:txBody>
      </p:sp>
      <p:sp>
        <p:nvSpPr>
          <p:cNvPr id="7" name="Text Box 5"/>
          <p:cNvSpPr txBox="1">
            <a:spLocks noChangeArrowheads="1"/>
          </p:cNvSpPr>
          <p:nvPr/>
        </p:nvSpPr>
        <p:spPr bwMode="auto">
          <a:xfrm rot="5400000">
            <a:off x="6430183" y="2317104"/>
            <a:ext cx="5058308"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Κεντρικές αρχιτεκτονικές κοινόχρηστης μνήμης</a:t>
            </a:r>
            <a:endParaRPr lang="en-US" sz="1800" dirty="0">
              <a:solidFill>
                <a:srgbClr val="0066FF"/>
              </a:solidFill>
              <a:latin typeface="Arial"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3356992"/>
            <a:ext cx="8739173" cy="1741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l-GR" dirty="0"/>
              <a:t>Συνοχή κρυφής μνήμης</a:t>
            </a:r>
            <a:endParaRPr lang="en-AU" dirty="0"/>
          </a:p>
        </p:txBody>
      </p:sp>
      <p:sp>
        <p:nvSpPr>
          <p:cNvPr id="242691" name="Rectangle 3"/>
          <p:cNvSpPr>
            <a:spLocks noGrp="1" noChangeArrowheads="1"/>
          </p:cNvSpPr>
          <p:nvPr>
            <p:ph type="body" idx="1"/>
          </p:nvPr>
        </p:nvSpPr>
        <p:spPr>
          <a:xfrm>
            <a:off x="323528" y="764704"/>
            <a:ext cx="8270875" cy="5111750"/>
          </a:xfrm>
        </p:spPr>
        <p:txBody>
          <a:bodyPr/>
          <a:lstStyle/>
          <a:p>
            <a:pPr>
              <a:lnSpc>
                <a:spcPct val="90000"/>
              </a:lnSpc>
            </a:pPr>
            <a:r>
              <a:rPr lang="el-GR" dirty="0"/>
              <a:t>Συνοχή – </a:t>
            </a:r>
            <a:r>
              <a:rPr lang="en-US" dirty="0"/>
              <a:t>Coherence</a:t>
            </a:r>
          </a:p>
          <a:p>
            <a:pPr lvl="1">
              <a:lnSpc>
                <a:spcPct val="90000"/>
              </a:lnSpc>
            </a:pPr>
            <a:r>
              <a:rPr lang="el-GR" dirty="0"/>
              <a:t>Όλες οι αναγνώσεις από οποιονδήποτε επεξεργαστή πρέπει να επιστρέψουν την πιο πρόσφατα γραμμένη τιμή</a:t>
            </a:r>
            <a:endParaRPr lang="en-US" dirty="0"/>
          </a:p>
          <a:p>
            <a:pPr lvl="1">
              <a:lnSpc>
                <a:spcPct val="90000"/>
              </a:lnSpc>
            </a:pPr>
            <a:r>
              <a:rPr lang="el-GR" dirty="0"/>
              <a:t>Οι εγγραφές στην ίδια θέση από οποιοσδήποτε δύο επεξεργαστές είναι ορατές με την ίδια σειρά από όλους τους επεξεργαστές</a:t>
            </a:r>
            <a:endParaRPr lang="en-US" dirty="0"/>
          </a:p>
          <a:p>
            <a:pPr lvl="1">
              <a:lnSpc>
                <a:spcPct val="90000"/>
              </a:lnSpc>
            </a:pPr>
            <a:endParaRPr lang="en-US" dirty="0"/>
          </a:p>
          <a:p>
            <a:pPr>
              <a:lnSpc>
                <a:spcPct val="90000"/>
              </a:lnSpc>
            </a:pPr>
            <a:r>
              <a:rPr lang="el-GR" dirty="0"/>
              <a:t>Συνέπεια – </a:t>
            </a:r>
            <a:r>
              <a:rPr lang="en-US" dirty="0"/>
              <a:t>Consistency</a:t>
            </a:r>
          </a:p>
          <a:p>
            <a:pPr lvl="1">
              <a:lnSpc>
                <a:spcPct val="90000"/>
              </a:lnSpc>
            </a:pPr>
            <a:r>
              <a:rPr lang="el-GR" dirty="0"/>
              <a:t>Όταν μία τιμή που γράφεται θα επιστραφεί από μια ανάγνωση</a:t>
            </a:r>
            <a:endParaRPr lang="en-US" dirty="0"/>
          </a:p>
          <a:p>
            <a:pPr lvl="1">
              <a:lnSpc>
                <a:spcPct val="90000"/>
              </a:lnSpc>
            </a:pPr>
            <a:r>
              <a:rPr lang="el-GR" dirty="0"/>
              <a:t>Αν ένας επεξεργαστής γράψει στη θέση Α και ακολούθως στην θέση Β, οποιοσδήποτε επεξεργαστής που βλέπει τη νέα τιμή στη Β πρέπει να βλέπει επίσης και τη νέα τιμή στην Α</a:t>
            </a:r>
            <a:endParaRPr lang="en-US" dirty="0"/>
          </a:p>
        </p:txBody>
      </p:sp>
      <p:sp>
        <p:nvSpPr>
          <p:cNvPr id="5" name="Text Box 5"/>
          <p:cNvSpPr txBox="1">
            <a:spLocks noChangeArrowheads="1"/>
          </p:cNvSpPr>
          <p:nvPr/>
        </p:nvSpPr>
        <p:spPr bwMode="auto">
          <a:xfrm rot="5400000">
            <a:off x="6430183" y="2317104"/>
            <a:ext cx="5058308"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Κεντρικές αρχιτεκτονικές κοινόχρηστης μνήμης</a:t>
            </a:r>
            <a:endParaRPr lang="en-US" sz="1800" dirty="0">
              <a:solidFill>
                <a:srgbClr val="0066FF"/>
              </a:solidFill>
              <a:latin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l-GR" dirty="0"/>
              <a:t>Επιβολή της συνοχής</a:t>
            </a:r>
            <a:endParaRPr lang="en-AU" dirty="0"/>
          </a:p>
        </p:txBody>
      </p:sp>
      <p:sp>
        <p:nvSpPr>
          <p:cNvPr id="242691" name="Rectangle 3"/>
          <p:cNvSpPr>
            <a:spLocks noGrp="1" noChangeArrowheads="1"/>
          </p:cNvSpPr>
          <p:nvPr>
            <p:ph type="body" idx="1"/>
          </p:nvPr>
        </p:nvSpPr>
        <p:spPr>
          <a:xfrm>
            <a:off x="684213" y="908720"/>
            <a:ext cx="8270875" cy="5111750"/>
          </a:xfrm>
          <a:noFill/>
        </p:spPr>
        <p:txBody>
          <a:bodyPr/>
          <a:lstStyle/>
          <a:p>
            <a:pPr>
              <a:lnSpc>
                <a:spcPct val="90000"/>
              </a:lnSpc>
            </a:pPr>
            <a:r>
              <a:rPr lang="el-GR" dirty="0"/>
              <a:t>Οι συνεκτικές κρυφές μνήμες (</a:t>
            </a:r>
            <a:r>
              <a:rPr lang="en-US" dirty="0"/>
              <a:t>coherent caches) </a:t>
            </a:r>
            <a:r>
              <a:rPr lang="el-GR" dirty="0"/>
              <a:t>παρέχουν</a:t>
            </a:r>
            <a:r>
              <a:rPr lang="en-US" dirty="0"/>
              <a:t>:</a:t>
            </a:r>
          </a:p>
          <a:p>
            <a:pPr lvl="1">
              <a:lnSpc>
                <a:spcPct val="90000"/>
              </a:lnSpc>
            </a:pPr>
            <a:r>
              <a:rPr lang="el-GR" i="1" dirty="0"/>
              <a:t>Μετανάστευση (</a:t>
            </a:r>
            <a:r>
              <a:rPr lang="en-US" i="1" dirty="0"/>
              <a:t>Migration</a:t>
            </a:r>
            <a:r>
              <a:rPr lang="el-GR" i="1" dirty="0"/>
              <a:t>)</a:t>
            </a:r>
            <a:r>
              <a:rPr lang="en-US" dirty="0"/>
              <a:t>: </a:t>
            </a:r>
            <a:r>
              <a:rPr lang="el-GR" dirty="0"/>
              <a:t>μετακίνηση δεδομένων</a:t>
            </a:r>
            <a:endParaRPr lang="en-US" dirty="0"/>
          </a:p>
          <a:p>
            <a:pPr lvl="1">
              <a:lnSpc>
                <a:spcPct val="90000"/>
              </a:lnSpc>
            </a:pPr>
            <a:r>
              <a:rPr lang="el-GR" i="1" dirty="0"/>
              <a:t>Αναπαραγωγή (</a:t>
            </a:r>
            <a:r>
              <a:rPr lang="en-US" i="1" dirty="0"/>
              <a:t>Replication</a:t>
            </a:r>
            <a:r>
              <a:rPr lang="el-GR" i="1" dirty="0"/>
              <a:t>)</a:t>
            </a:r>
            <a:r>
              <a:rPr lang="en-US" dirty="0"/>
              <a:t>: </a:t>
            </a:r>
            <a:r>
              <a:rPr lang="el-GR" dirty="0"/>
              <a:t>πολλαπλά αντίγραφα των δεδομένων</a:t>
            </a:r>
            <a:endParaRPr lang="en-US" dirty="0"/>
          </a:p>
          <a:p>
            <a:pPr lvl="1">
              <a:lnSpc>
                <a:spcPct val="90000"/>
              </a:lnSpc>
            </a:pPr>
            <a:endParaRPr lang="en-US" dirty="0"/>
          </a:p>
          <a:p>
            <a:pPr>
              <a:lnSpc>
                <a:spcPct val="90000"/>
              </a:lnSpc>
            </a:pPr>
            <a:r>
              <a:rPr lang="el-GR" dirty="0"/>
              <a:t>Πρωτόκολλα συνοχής κρυφής μνήμης (</a:t>
            </a:r>
            <a:r>
              <a:rPr lang="en-US" dirty="0"/>
              <a:t>cache coherence protocols)</a:t>
            </a:r>
          </a:p>
          <a:p>
            <a:pPr lvl="1">
              <a:lnSpc>
                <a:spcPct val="90000"/>
              </a:lnSpc>
            </a:pPr>
            <a:r>
              <a:rPr lang="el-GR" dirty="0"/>
              <a:t>Βασισμένα σε κατάλογο (</a:t>
            </a:r>
            <a:r>
              <a:rPr lang="en-US" dirty="0"/>
              <a:t>directory based)</a:t>
            </a:r>
          </a:p>
          <a:p>
            <a:pPr lvl="2">
              <a:lnSpc>
                <a:spcPct val="90000"/>
              </a:lnSpc>
            </a:pPr>
            <a:r>
              <a:rPr lang="el-GR" dirty="0"/>
              <a:t>Η κατάσταση κοινής χρήσης του κάθε μπλοκ φυλάσσεται σε μία θέση</a:t>
            </a:r>
            <a:endParaRPr lang="en-US" dirty="0"/>
          </a:p>
          <a:p>
            <a:pPr lvl="1">
              <a:lnSpc>
                <a:spcPct val="90000"/>
              </a:lnSpc>
            </a:pPr>
            <a:r>
              <a:rPr lang="el-GR" dirty="0"/>
              <a:t>Κατασκοπείας (</a:t>
            </a:r>
            <a:r>
              <a:rPr lang="en-US" dirty="0"/>
              <a:t>snooping)</a:t>
            </a:r>
          </a:p>
          <a:p>
            <a:pPr lvl="2">
              <a:lnSpc>
                <a:spcPct val="90000"/>
              </a:lnSpc>
            </a:pPr>
            <a:r>
              <a:rPr lang="el-GR" dirty="0"/>
              <a:t>Κάθε πυρήνας παρακολουθεί την κατάσταση κοινής χρήσης του κάθε μπλοκ</a:t>
            </a:r>
            <a:endParaRPr lang="en-US" dirty="0"/>
          </a:p>
        </p:txBody>
      </p:sp>
      <p:sp>
        <p:nvSpPr>
          <p:cNvPr id="5" name="Text Box 5"/>
          <p:cNvSpPr txBox="1">
            <a:spLocks noChangeArrowheads="1"/>
          </p:cNvSpPr>
          <p:nvPr/>
        </p:nvSpPr>
        <p:spPr bwMode="auto">
          <a:xfrm rot="5400000">
            <a:off x="6430183" y="2317104"/>
            <a:ext cx="5058308"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Κεντρικές αρχιτεκτονικές κοινόχρηστης μνήμης</a:t>
            </a:r>
            <a:endParaRPr lang="en-US" sz="1800" dirty="0">
              <a:solidFill>
                <a:srgbClr val="0066FF"/>
              </a:solidFill>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288032" y="125066"/>
            <a:ext cx="9036496" cy="692497"/>
          </a:xfrm>
        </p:spPr>
        <p:txBody>
          <a:bodyPr/>
          <a:lstStyle/>
          <a:p>
            <a:r>
              <a:rPr lang="el-GR" sz="3800" spc="-30" dirty="0"/>
              <a:t>Πρωτόκολλα συνοχής κατασκοπείας</a:t>
            </a:r>
            <a:endParaRPr lang="en-AU" sz="3800" spc="-30" dirty="0"/>
          </a:p>
        </p:txBody>
      </p:sp>
      <p:sp>
        <p:nvSpPr>
          <p:cNvPr id="242691" name="Rectangle 3"/>
          <p:cNvSpPr>
            <a:spLocks noGrp="1" noChangeArrowheads="1"/>
          </p:cNvSpPr>
          <p:nvPr>
            <p:ph type="body" idx="1"/>
          </p:nvPr>
        </p:nvSpPr>
        <p:spPr>
          <a:xfrm>
            <a:off x="323528" y="837530"/>
            <a:ext cx="8270875" cy="5111750"/>
          </a:xfrm>
        </p:spPr>
        <p:txBody>
          <a:bodyPr/>
          <a:lstStyle/>
          <a:p>
            <a:pPr>
              <a:lnSpc>
                <a:spcPct val="90000"/>
              </a:lnSpc>
            </a:pPr>
            <a:r>
              <a:rPr lang="el-GR" dirty="0"/>
              <a:t>Εγγραφή ακύρωση (</a:t>
            </a:r>
            <a:r>
              <a:rPr lang="en-US" dirty="0"/>
              <a:t>write invalidate)</a:t>
            </a:r>
          </a:p>
          <a:p>
            <a:pPr lvl="1">
              <a:lnSpc>
                <a:spcPct val="90000"/>
              </a:lnSpc>
            </a:pPr>
            <a:r>
              <a:rPr lang="el-GR" dirty="0"/>
              <a:t>Σε εγγραφή, ακύρωσε όλα τα άλλα αντίγραφα</a:t>
            </a:r>
            <a:endParaRPr lang="en-US" dirty="0"/>
          </a:p>
          <a:p>
            <a:pPr lvl="1">
              <a:lnSpc>
                <a:spcPct val="90000"/>
              </a:lnSpc>
            </a:pPr>
            <a:r>
              <a:rPr lang="el-GR" dirty="0"/>
              <a:t>Χρησιμοποίησε τον ίδιο δίαυλο για τη σειριοποίηση</a:t>
            </a:r>
            <a:endParaRPr lang="en-US" dirty="0"/>
          </a:p>
          <a:p>
            <a:pPr lvl="2">
              <a:lnSpc>
                <a:spcPct val="90000"/>
              </a:lnSpc>
            </a:pPr>
            <a:r>
              <a:rPr lang="el-GR" dirty="0"/>
              <a:t>Η εγγραφή δεν μπορεί να ολοκληρωθεί μέχρι να επιτευχθεί η πρόσβαση στον δίαυλο</a:t>
            </a:r>
            <a:endParaRPr lang="en-US" dirty="0"/>
          </a:p>
          <a:p>
            <a:pPr lvl="1">
              <a:lnSpc>
                <a:spcPct val="90000"/>
              </a:lnSpc>
            </a:pPr>
            <a:endParaRPr lang="en-US" dirty="0"/>
          </a:p>
          <a:p>
            <a:pPr lvl="1">
              <a:lnSpc>
                <a:spcPct val="90000"/>
              </a:lnSpc>
            </a:pPr>
            <a:endParaRPr lang="en-US" dirty="0"/>
          </a:p>
          <a:p>
            <a:pPr lvl="1">
              <a:lnSpc>
                <a:spcPct val="90000"/>
              </a:lnSpc>
            </a:pPr>
            <a:endParaRPr lang="en-US" dirty="0"/>
          </a:p>
          <a:p>
            <a:pPr lvl="1">
              <a:lnSpc>
                <a:spcPct val="90000"/>
              </a:lnSpc>
            </a:pPr>
            <a:endParaRPr lang="en-US" dirty="0"/>
          </a:p>
          <a:p>
            <a:pPr>
              <a:lnSpc>
                <a:spcPct val="90000"/>
              </a:lnSpc>
            </a:pPr>
            <a:endParaRPr lang="en-US" dirty="0"/>
          </a:p>
          <a:p>
            <a:pPr>
              <a:lnSpc>
                <a:spcPct val="90000"/>
              </a:lnSpc>
            </a:pPr>
            <a:endParaRPr lang="en-US" dirty="0"/>
          </a:p>
          <a:p>
            <a:pPr>
              <a:lnSpc>
                <a:spcPct val="90000"/>
              </a:lnSpc>
            </a:pPr>
            <a:r>
              <a:rPr lang="el-GR" dirty="0"/>
              <a:t>Εγγραφή ενημέρωση (</a:t>
            </a:r>
            <a:r>
              <a:rPr lang="en-US" dirty="0"/>
              <a:t>write update</a:t>
            </a:r>
            <a:r>
              <a:rPr lang="el-GR" dirty="0"/>
              <a:t>)</a:t>
            </a:r>
            <a:endParaRPr lang="en-US" dirty="0"/>
          </a:p>
          <a:p>
            <a:pPr lvl="1">
              <a:lnSpc>
                <a:spcPct val="90000"/>
              </a:lnSpc>
            </a:pPr>
            <a:r>
              <a:rPr lang="el-GR" dirty="0"/>
              <a:t>Σε εγγραφή, ενημέρωσε όλα τα αντίγραφα</a:t>
            </a:r>
            <a:endParaRPr lang="en-US" dirty="0"/>
          </a:p>
        </p:txBody>
      </p:sp>
      <p:sp>
        <p:nvSpPr>
          <p:cNvPr id="6" name="Text Box 5"/>
          <p:cNvSpPr txBox="1">
            <a:spLocks noChangeArrowheads="1"/>
          </p:cNvSpPr>
          <p:nvPr/>
        </p:nvSpPr>
        <p:spPr bwMode="auto">
          <a:xfrm rot="5400000">
            <a:off x="6430183" y="2317104"/>
            <a:ext cx="5058308"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Κεντρικές αρχιτεκτονικές κοινόχρηστης μνήμης</a:t>
            </a:r>
            <a:endParaRPr lang="en-US" sz="1800" dirty="0">
              <a:solidFill>
                <a:srgbClr val="0066FF"/>
              </a:solidFill>
              <a:latin typeface="Arial"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734356"/>
            <a:ext cx="8136904" cy="26388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251520" y="155843"/>
            <a:ext cx="8641655" cy="661720"/>
          </a:xfrm>
        </p:spPr>
        <p:txBody>
          <a:bodyPr/>
          <a:lstStyle/>
          <a:p>
            <a:r>
              <a:rPr lang="el-GR" sz="3700" dirty="0"/>
              <a:t>Πρωτόκολλα συνοχής κατασκοπείας</a:t>
            </a:r>
            <a:endParaRPr lang="en-AU" sz="3700" dirty="0"/>
          </a:p>
        </p:txBody>
      </p:sp>
      <p:sp>
        <p:nvSpPr>
          <p:cNvPr id="242691" name="Rectangle 3"/>
          <p:cNvSpPr>
            <a:spLocks noGrp="1" noChangeArrowheads="1"/>
          </p:cNvSpPr>
          <p:nvPr>
            <p:ph type="body" idx="1"/>
          </p:nvPr>
        </p:nvSpPr>
        <p:spPr>
          <a:noFill/>
        </p:spPr>
        <p:txBody>
          <a:bodyPr/>
          <a:lstStyle/>
          <a:p>
            <a:pPr>
              <a:lnSpc>
                <a:spcPct val="90000"/>
              </a:lnSpc>
            </a:pPr>
            <a:r>
              <a:rPr lang="el-GR" dirty="0"/>
              <a:t>Εντοπισμός ενός αντικειμένου όταν συμβεί αστοχία ανάγνωσης</a:t>
            </a:r>
          </a:p>
          <a:p>
            <a:pPr lvl="1">
              <a:lnSpc>
                <a:spcPct val="90000"/>
              </a:lnSpc>
            </a:pPr>
            <a:r>
              <a:rPr lang="el-GR" dirty="0"/>
              <a:t>Σε μια κρυφή μνήμη ετερόχρονης εγγραφής (</a:t>
            </a:r>
            <a:r>
              <a:rPr lang="en-US" dirty="0"/>
              <a:t>write back)</a:t>
            </a:r>
            <a:r>
              <a:rPr lang="el-GR" dirty="0"/>
              <a:t>, η ενημερωμένη τιμή πρέπει να σταλεί στον επεξεργαστή που τη ζητάει</a:t>
            </a:r>
            <a:endParaRPr lang="en-US" dirty="0"/>
          </a:p>
          <a:p>
            <a:pPr>
              <a:lnSpc>
                <a:spcPct val="90000"/>
              </a:lnSpc>
            </a:pPr>
            <a:endParaRPr lang="en-US" dirty="0"/>
          </a:p>
          <a:p>
            <a:pPr>
              <a:lnSpc>
                <a:spcPct val="90000"/>
              </a:lnSpc>
            </a:pPr>
            <a:r>
              <a:rPr lang="el-GR" dirty="0"/>
              <a:t>Οι γραμμές κρυφής μνήμης σημειώνονται ως κοινόχρηστες (</a:t>
            </a:r>
            <a:r>
              <a:rPr lang="en-US" dirty="0"/>
              <a:t>shared)</a:t>
            </a:r>
            <a:r>
              <a:rPr lang="el-GR" dirty="0"/>
              <a:t> ή ως αποκλειστικές/τροποποιημένες (</a:t>
            </a:r>
            <a:r>
              <a:rPr lang="en-US" dirty="0"/>
              <a:t>exclusive/modified</a:t>
            </a:r>
            <a:r>
              <a:rPr lang="el-GR" dirty="0"/>
              <a:t>)</a:t>
            </a:r>
            <a:endParaRPr lang="en-US" dirty="0"/>
          </a:p>
          <a:p>
            <a:pPr lvl="1">
              <a:lnSpc>
                <a:spcPct val="90000"/>
              </a:lnSpc>
            </a:pPr>
            <a:r>
              <a:rPr lang="el-GR" dirty="0"/>
              <a:t>Μόνο οι εγγραφές σε κοινόχρηστες γραμμές χρειάζονται τη διάδοση μιας ακύρωσης</a:t>
            </a:r>
            <a:endParaRPr lang="en-US" dirty="0"/>
          </a:p>
          <a:p>
            <a:pPr lvl="2">
              <a:lnSpc>
                <a:spcPct val="90000"/>
              </a:lnSpc>
            </a:pPr>
            <a:r>
              <a:rPr lang="el-GR" dirty="0"/>
              <a:t>Μετά από αυτό, η γραμμή σημειώνεται ως αποκλειστική</a:t>
            </a:r>
            <a:endParaRPr lang="en-US" dirty="0"/>
          </a:p>
          <a:p>
            <a:pPr lvl="2">
              <a:lnSpc>
                <a:spcPct val="90000"/>
              </a:lnSpc>
            </a:pPr>
            <a:endParaRPr lang="en-US" dirty="0"/>
          </a:p>
        </p:txBody>
      </p:sp>
      <p:sp>
        <p:nvSpPr>
          <p:cNvPr id="5" name="Text Box 5"/>
          <p:cNvSpPr txBox="1">
            <a:spLocks noChangeArrowheads="1"/>
          </p:cNvSpPr>
          <p:nvPr/>
        </p:nvSpPr>
        <p:spPr bwMode="auto">
          <a:xfrm rot="5400000">
            <a:off x="6430183" y="2317104"/>
            <a:ext cx="5058308"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Κεντρικές αρχιτεκτονικές κοινόχρηστης μνήμης</a:t>
            </a:r>
            <a:endParaRPr lang="en-US" sz="1800" dirty="0">
              <a:solidFill>
                <a:srgbClr val="0066FF"/>
              </a:solidFill>
              <a:latin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rot="5400000">
            <a:off x="6430183" y="2317104"/>
            <a:ext cx="5058308" cy="369332"/>
          </a:xfrm>
          <a:prstGeom prst="rect">
            <a:avLst/>
          </a:prstGeom>
          <a:solidFill>
            <a:srgbClr val="C0C0C0"/>
          </a:solidFill>
          <a:ln w="9525">
            <a:noFill/>
            <a:miter lim="800000"/>
            <a:headEnd/>
            <a:tailEnd/>
          </a:ln>
          <a:effectLst/>
        </p:spPr>
        <p:txBody>
          <a:bodyPr wrap="none">
            <a:spAutoFit/>
          </a:bodyPr>
          <a:lstStyle/>
          <a:p>
            <a:pPr eaLnBrk="0" hangingPunct="0">
              <a:spcBef>
                <a:spcPct val="0"/>
              </a:spcBef>
              <a:buClrTx/>
              <a:buSzTx/>
              <a:buFontTx/>
              <a:buNone/>
            </a:pPr>
            <a:r>
              <a:rPr lang="el-GR" sz="1800" dirty="0">
                <a:solidFill>
                  <a:srgbClr val="0066FF"/>
                </a:solidFill>
                <a:latin typeface="Arial" charset="0"/>
              </a:rPr>
              <a:t>Κεντρικές αρχιτεκτονικές κοινόχρηστης μνήμης</a:t>
            </a:r>
            <a:endParaRPr lang="en-US" sz="1800" dirty="0">
              <a:solidFill>
                <a:srgbClr val="0066FF"/>
              </a:solidFill>
              <a:latin typeface="Arial" charset="0"/>
            </a:endParaRPr>
          </a:p>
        </p:txBody>
      </p:sp>
      <p:sp>
        <p:nvSpPr>
          <p:cNvPr id="7" name="Rectangle 2"/>
          <p:cNvSpPr>
            <a:spLocks noGrp="1" noChangeArrowheads="1"/>
          </p:cNvSpPr>
          <p:nvPr>
            <p:ph type="title"/>
          </p:nvPr>
        </p:nvSpPr>
        <p:spPr>
          <a:xfrm>
            <a:off x="251520" y="155843"/>
            <a:ext cx="8641655" cy="661720"/>
          </a:xfrm>
        </p:spPr>
        <p:txBody>
          <a:bodyPr/>
          <a:lstStyle/>
          <a:p>
            <a:r>
              <a:rPr lang="el-GR" sz="3700" dirty="0"/>
              <a:t>Πρωτόκολλα συνοχής κατασκοπείας</a:t>
            </a:r>
            <a:endParaRPr lang="en-AU" sz="37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7745" y="764704"/>
            <a:ext cx="4680520" cy="5529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1_cod4e">
  <a:themeElements>
    <a:clrScheme name="1_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1_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
            <a:schemeClr val="tx1"/>
          </a:buClr>
          <a:buSzPct val="60000"/>
          <a:buFont typeface="Wingdings" pitchFamily="2" charset="2"/>
          <a:buNone/>
          <a:tabLst/>
          <a:defRPr kumimoji="0" lang="en-US" sz="3200" b="0" i="0" u="none" strike="noStrike" cap="none" normalizeH="0" baseline="0" smtClean="0">
            <a:ln>
              <a:noFill/>
            </a:ln>
            <a:solidFill>
              <a:schemeClr val="tx1"/>
            </a:solidFill>
            <a:effectLst/>
            <a:latin typeface="Arial Black"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
            <a:schemeClr val="tx1"/>
          </a:buClr>
          <a:buSzPct val="60000"/>
          <a:buFont typeface="Wingdings" pitchFamily="2" charset="2"/>
          <a:buNone/>
          <a:tabLst/>
          <a:defRPr kumimoji="0" lang="en-US" sz="3200" b="0" i="0" u="none" strike="noStrike" cap="none" normalizeH="0" baseline="0" smtClean="0">
            <a:ln>
              <a:noFill/>
            </a:ln>
            <a:solidFill>
              <a:schemeClr val="tx1"/>
            </a:solidFill>
            <a:effectLst/>
            <a:latin typeface="Arial Black" pitchFamily="34" charset="0"/>
          </a:defRPr>
        </a:defPPr>
      </a:lstStyle>
    </a:lnDef>
  </a:objectDefaults>
  <a:extraClrSchemeLst>
    <a:extraClrScheme>
      <a:clrScheme name="1_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_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cod4e</Template>
  <TotalTime>23856</TotalTime>
  <Words>2727</Words>
  <Application>Microsoft Office PowerPoint</Application>
  <PresentationFormat>On-screen Show (4:3)</PresentationFormat>
  <Paragraphs>415</Paragraphs>
  <Slides>35</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Arial Black</vt:lpstr>
      <vt:lpstr>Times New Roman</vt:lpstr>
      <vt:lpstr>Wingdings</vt:lpstr>
      <vt:lpstr>1_cod4e</vt:lpstr>
      <vt:lpstr>PowerPoint Presentation</vt:lpstr>
      <vt:lpstr>Εισαγωγή </vt:lpstr>
      <vt:lpstr>Τύποι </vt:lpstr>
      <vt:lpstr>Συνοχή κρυφής μνήμης</vt:lpstr>
      <vt:lpstr>Συνοχή κρυφής μνήμης</vt:lpstr>
      <vt:lpstr>Επιβολή της συνοχής</vt:lpstr>
      <vt:lpstr>Πρωτόκολλα συνοχής κατασκοπείας</vt:lpstr>
      <vt:lpstr>Πρωτόκολλα συνοχής κατασκοπείας</vt:lpstr>
      <vt:lpstr>Πρωτόκολλα συνοχής κατασκοπείας</vt:lpstr>
      <vt:lpstr>Πρωτόκολλα συνοχής κατασκοπείας</vt:lpstr>
      <vt:lpstr>Πρωτόκολλα συνοχής κατασκοπείας</vt:lpstr>
      <vt:lpstr>Πρωτόκολλα συνοχής: επεκτάσεις</vt:lpstr>
      <vt:lpstr>Πρωτόκολλα συνοχής</vt:lpstr>
      <vt:lpstr>Απόδοση </vt:lpstr>
      <vt:lpstr>Μελέτη απόδοσης: εμπορικό φορτίο εργασίας</vt:lpstr>
      <vt:lpstr>PowerPoint Presentation</vt:lpstr>
      <vt:lpstr>Μελέτη απόδοσης: εμπορικό φορτίο εργασίας</vt:lpstr>
      <vt:lpstr>Μελέτη απόδοσης: εμπορικό φορτίο εργασίας</vt:lpstr>
      <vt:lpstr>Πρωτόκολλα καταλόγου</vt:lpstr>
      <vt:lpstr>Πρωτόκολλα καταλόγου</vt:lpstr>
      <vt:lpstr>Πρωτόκολλα καταλόγου</vt:lpstr>
      <vt:lpstr>Μηνύματα </vt:lpstr>
      <vt:lpstr>Πρωτόκολλα καταλόγου</vt:lpstr>
      <vt:lpstr>Πρωτόκολλα καταλόγου</vt:lpstr>
      <vt:lpstr>Πρωτόκολλα καταλόγου</vt:lpstr>
      <vt:lpstr>Συγχρονισμός </vt:lpstr>
      <vt:lpstr>Υλοποίηση κλειδωμάτων</vt:lpstr>
      <vt:lpstr>Υλοποίηση κλειδωμάτων</vt:lpstr>
      <vt:lpstr>Υλοποίηση κλειδωμάτων</vt:lpstr>
      <vt:lpstr>Μοντέλα συνέπειας μνήμης</vt:lpstr>
      <vt:lpstr>Υλοποίηση κλειδωμάτων</vt:lpstr>
      <vt:lpstr>Χαλαρά μοντέλα συνέπειας</vt:lpstr>
      <vt:lpstr>Χαλαρά μοντέλα συνέπειας</vt:lpstr>
      <vt:lpstr>Χαλαρά μοντέλα συνέπειας</vt:lpstr>
      <vt:lpstr>Πλάνες και παγίδες</vt:lpstr>
    </vt:vector>
  </TitlesOfParts>
  <Company>Ashenden Designs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Peter Ashenden</dc:creator>
  <cp:lastModifiedBy>Panagiotis Arkoudeas</cp:lastModifiedBy>
  <cp:revision>764</cp:revision>
  <dcterms:created xsi:type="dcterms:W3CDTF">2008-07-27T22:34:41Z</dcterms:created>
  <dcterms:modified xsi:type="dcterms:W3CDTF">2021-12-07T06:07:09Z</dcterms:modified>
</cp:coreProperties>
</file>