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28"/>
  </p:notesMasterIdLst>
  <p:handoutMasterIdLst>
    <p:handoutMasterId r:id="rId29"/>
  </p:handoutMasterIdLst>
  <p:sldIdLst>
    <p:sldId id="286" r:id="rId2"/>
    <p:sldId id="271" r:id="rId3"/>
    <p:sldId id="272" r:id="rId4"/>
    <p:sldId id="287" r:id="rId5"/>
    <p:sldId id="280" r:id="rId6"/>
    <p:sldId id="273" r:id="rId7"/>
    <p:sldId id="274" r:id="rId8"/>
    <p:sldId id="275" r:id="rId9"/>
    <p:sldId id="288" r:id="rId10"/>
    <p:sldId id="289" r:id="rId11"/>
    <p:sldId id="276" r:id="rId12"/>
    <p:sldId id="277" r:id="rId13"/>
    <p:sldId id="278" r:id="rId14"/>
    <p:sldId id="279" r:id="rId15"/>
    <p:sldId id="290" r:id="rId16"/>
    <p:sldId id="291" r:id="rId17"/>
    <p:sldId id="292" r:id="rId18"/>
    <p:sldId id="282" r:id="rId19"/>
    <p:sldId id="281" r:id="rId20"/>
    <p:sldId id="283" r:id="rId21"/>
    <p:sldId id="294" r:id="rId22"/>
    <p:sldId id="284" r:id="rId23"/>
    <p:sldId id="295" r:id="rId24"/>
    <p:sldId id="297" r:id="rId25"/>
    <p:sldId id="296" r:id="rId26"/>
    <p:sldId id="298" r:id="rId27"/>
  </p:sldIdLst>
  <p:sldSz cx="9144000" cy="6858000" type="screen4x3"/>
  <p:notesSz cx="7099300" cy="10234613"/>
  <p:defaultTex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agiotis Arkoudeas" initials="P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66"/>
    <a:srgbClr val="003399"/>
    <a:srgbClr val="000099"/>
    <a:srgbClr val="808080"/>
    <a:srgbClr val="5F5F5F"/>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86" autoAdjust="0"/>
  </p:normalViewPr>
  <p:slideViewPr>
    <p:cSldViewPr>
      <p:cViewPr varScale="1">
        <p:scale>
          <a:sx n="108" d="100"/>
          <a:sy n="108" d="100"/>
        </p:scale>
        <p:origin x="10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77" d="100"/>
          <a:sy n="77" d="100"/>
        </p:scale>
        <p:origin x="4008"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34855090-F113-43F9-AD55-4F5EF23B346F}" type="datetime3">
              <a:rPr lang="en-US" smtClean="0"/>
              <a:t>7 December 2021</a:t>
            </a:fld>
            <a:endParaRPr lang="en-US" dirty="0"/>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57C84157-CAC9-4329-91AD-EB3C6746FA38}" type="slidenum">
              <a:rPr lang="en-US"/>
              <a:pPr/>
              <a:t>‹#›</a:t>
            </a:fld>
            <a:endParaRPr lang="en-US" dirty="0"/>
          </a:p>
        </p:txBody>
      </p:sp>
    </p:spTree>
    <p:extLst>
      <p:ext uri="{BB962C8B-B14F-4D97-AF65-F5344CB8AC3E}">
        <p14:creationId xmlns:p14="http://schemas.microsoft.com/office/powerpoint/2010/main" val="10007957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48114CA7-9E0F-4EC0-BE75-1D6084D4EC4D}" type="datetime3">
              <a:rPr lang="en-US" smtClean="0"/>
              <a:t>7 December 2021</a:t>
            </a:fld>
            <a:endParaRPr lang="en-US" dirty="0"/>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EE145C4F-ECA4-4DD7-819E-C9FECED27844}" type="slidenum">
              <a:rPr lang="en-US"/>
              <a:pPr/>
              <a:t>‹#›</a:t>
            </a:fld>
            <a:endParaRPr lang="en-US" dirty="0"/>
          </a:p>
        </p:txBody>
      </p:sp>
    </p:spTree>
    <p:extLst>
      <p:ext uri="{BB962C8B-B14F-4D97-AF65-F5344CB8AC3E}">
        <p14:creationId xmlns:p14="http://schemas.microsoft.com/office/powerpoint/2010/main" val="10221997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E5355B6-C27E-47EF-8358-3941B59AFA27}"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77CEACC0-B677-4A29-B1E6-BCE98563D55B}" type="slidenum">
              <a:rPr lang="en-US"/>
              <a:pPr/>
              <a:t>1</a:t>
            </a:fld>
            <a:endParaRPr lang="en-US"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439123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C7708FB-65B3-4A0E-BE6C-AB38ADD26400}"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5702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73CD4E95-951E-44BD-8011-BD35C920354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4199865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BE497A3B-85DA-4668-83B4-1513463A6AE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35090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B473253F-1CFD-41F9-AD0E-E57D1C08258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52754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82C06631-6AE7-487A-801F-2EF549BD96E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55749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82C06631-6AE7-487A-801F-2EF549BD96E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15</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72674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82C06631-6AE7-487A-801F-2EF549BD96E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16</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346160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A8EE6913-35F2-41AD-B14C-B1839FC74734}"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17</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42916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5758DBA-26E4-4EE9-8CE3-B4A9E5CFE451}"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01495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A8EE6913-35F2-41AD-B14C-B1839FC74734}"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19</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02532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44EAF029-E735-4A78-AE76-7E20282F0DF3}"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505221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C46A96F-1CDB-4D64-868F-CC7C6DED7A0A}"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348876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C46A96F-1CDB-4D64-868F-CC7C6DED7A0A}"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21</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871789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4A2021EC-EC0B-4043-82F9-1FD94A13C91B}"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602357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B43E1500-9768-423F-8AF3-001C157C33FA}"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345350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B43E1500-9768-423F-8AF3-001C157C33FA}"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467426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4E4A1328-04C5-4793-833B-061B59F78A98}"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68966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4E4A1328-04C5-4793-833B-061B59F78A98}"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74349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84039849-DE55-4ACE-9AA9-AF6EB8DE6129}"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98268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5FE2457A-DCAB-40DE-992A-87B363D59788}"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40152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B2F07F82-A759-4606-82FD-ECD9B3C89C2B}"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42556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C7708FB-65B3-4A0E-BE6C-AB38ADD26400}"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236894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C7708FB-65B3-4A0E-BE6C-AB38ADD26400}"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447626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0647" name="Rectangle 7"/>
          <p:cNvSpPr>
            <a:spLocks noChangeArrowheads="1"/>
          </p:cNvSpPr>
          <p:nvPr userDrawn="1"/>
        </p:nvSpPr>
        <p:spPr bwMode="auto">
          <a:xfrm>
            <a:off x="0" y="0"/>
            <a:ext cx="9144000" cy="765175"/>
          </a:xfrm>
          <a:prstGeom prst="rect">
            <a:avLst/>
          </a:prstGeom>
          <a:solidFill>
            <a:srgbClr val="767D79"/>
          </a:solidFill>
          <a:ln w="9525">
            <a:noFill/>
            <a:miter lim="800000"/>
            <a:headEnd/>
            <a:tailEnd/>
          </a:ln>
          <a:effectLst/>
        </p:spPr>
        <p:txBody>
          <a:bodyPr wrap="none" anchor="ctr"/>
          <a:lstStyle/>
          <a:p>
            <a:pPr algn="ctr" eaLnBrk="0" hangingPunct="0">
              <a:spcBef>
                <a:spcPct val="0"/>
              </a:spcBef>
              <a:buClrTx/>
              <a:buSzTx/>
              <a:buFontTx/>
              <a:buNone/>
            </a:pPr>
            <a:endParaRPr lang="en-GB" sz="2400" dirty="0">
              <a:solidFill>
                <a:schemeClr val="bg1"/>
              </a:solidFill>
              <a:latin typeface="Arial" charset="0"/>
            </a:endParaRPr>
          </a:p>
        </p:txBody>
      </p:sp>
      <p:sp>
        <p:nvSpPr>
          <p:cNvPr id="240649" name="Rectangle 9"/>
          <p:cNvSpPr>
            <a:spLocks noChangeArrowheads="1"/>
          </p:cNvSpPr>
          <p:nvPr userDrawn="1"/>
        </p:nvSpPr>
        <p:spPr bwMode="auto">
          <a:xfrm>
            <a:off x="0" y="765175"/>
            <a:ext cx="9144000" cy="17463"/>
          </a:xfrm>
          <a:prstGeom prst="rect">
            <a:avLst/>
          </a:prstGeom>
          <a:solidFill>
            <a:srgbClr val="000000"/>
          </a:solidFill>
          <a:ln w="9525">
            <a:noFill/>
            <a:miter lim="800000"/>
            <a:headEnd/>
            <a:tailEnd/>
          </a:ln>
          <a:effectLst/>
        </p:spPr>
        <p:txBody>
          <a:bodyPr wrap="none" anchor="ctr"/>
          <a:lstStyle/>
          <a:p>
            <a:endParaRPr lang="en-US" dirty="0"/>
          </a:p>
        </p:txBody>
      </p:sp>
      <p:pic>
        <p:nvPicPr>
          <p:cNvPr id="240657" name="Picture 17" descr="MK_logo2"/>
          <p:cNvPicPr>
            <a:picLocks noChangeAspect="1" noChangeArrowheads="1"/>
          </p:cNvPicPr>
          <p:nvPr userDrawn="1"/>
        </p:nvPicPr>
        <p:blipFill>
          <a:blip r:embed="rId2" cstate="print"/>
          <a:srcRect/>
          <a:stretch>
            <a:fillRect/>
          </a:stretch>
        </p:blipFill>
        <p:spPr bwMode="auto">
          <a:xfrm>
            <a:off x="107950" y="50800"/>
            <a:ext cx="1228725" cy="714375"/>
          </a:xfrm>
          <a:prstGeom prst="rect">
            <a:avLst/>
          </a:prstGeom>
          <a:noFill/>
        </p:spPr>
      </p:pic>
      <p:sp>
        <p:nvSpPr>
          <p:cNvPr id="240659" name="Rectangle 19"/>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w="9525">
            <a:noFill/>
            <a:miter lim="800000"/>
            <a:headEnd/>
            <a:tailEnd/>
          </a:ln>
          <a:effectLst/>
        </p:spPr>
        <p:txBody>
          <a:bodyPr wrap="none" anchor="ctr"/>
          <a:lstStyle/>
          <a:p>
            <a:endParaRPr lang="en-US" dirty="0"/>
          </a:p>
        </p:txBody>
      </p:sp>
      <p:sp>
        <p:nvSpPr>
          <p:cNvPr id="240660" name="Rectangle 20"/>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dirty="0"/>
          </a:p>
        </p:txBody>
      </p:sp>
      <p:sp>
        <p:nvSpPr>
          <p:cNvPr id="240661" name="Rectangle 21"/>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w="9525">
            <a:noFill/>
            <a:miter lim="800000"/>
            <a:headEnd/>
            <a:tailEnd/>
          </a:ln>
          <a:effectLst/>
        </p:spPr>
        <p:txBody>
          <a:bodyPr wrap="none" anchor="ctr"/>
          <a:lstStyle/>
          <a:p>
            <a:endParaRPr lang="en-US" dirty="0"/>
          </a:p>
        </p:txBody>
      </p:sp>
      <p:sp>
        <p:nvSpPr>
          <p:cNvPr id="240678" name="Rectangle 38"/>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dirty="0"/>
          </a:p>
        </p:txBody>
      </p:sp>
      <p:sp>
        <p:nvSpPr>
          <p:cNvPr id="240679" name="Rectangle 39"/>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dirty="0"/>
          </a:p>
        </p:txBody>
      </p:sp>
      <p:pic>
        <p:nvPicPr>
          <p:cNvPr id="240681" name="Picture 41" descr="MK_logo2"/>
          <p:cNvPicPr>
            <a:picLocks noChangeAspect="1" noChangeArrowheads="1"/>
          </p:cNvPicPr>
          <p:nvPr userDrawn="1"/>
        </p:nvPicPr>
        <p:blipFill>
          <a:blip r:embed="rId2" cstate="print"/>
          <a:srcRect/>
          <a:stretch>
            <a:fillRect/>
          </a:stretch>
        </p:blipFill>
        <p:spPr bwMode="auto">
          <a:xfrm>
            <a:off x="179388" y="6381750"/>
            <a:ext cx="792162" cy="460375"/>
          </a:xfrm>
          <a:prstGeom prst="rect">
            <a:avLst/>
          </a:prstGeom>
          <a:noFill/>
        </p:spPr>
      </p:pic>
      <p:sp>
        <p:nvSpPr>
          <p:cNvPr id="24068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63BBFCE6-A6C8-4251-973B-1D0917AA6A4E}" type="slidenum">
              <a:rPr lang="en-AU" sz="1200" b="1">
                <a:latin typeface="Arial" charset="0"/>
              </a:rPr>
              <a:pPr algn="r">
                <a:spcBef>
                  <a:spcPct val="0"/>
                </a:spcBef>
                <a:buClrTx/>
                <a:buSzTx/>
                <a:buFontTx/>
                <a:buNone/>
              </a:pPr>
              <a:t>‹#›</a:t>
            </a:fld>
            <a:endParaRPr lang="en-GB" sz="1200" dirty="0">
              <a:latin typeface="Arial" charset="0"/>
            </a:endParaRPr>
          </a:p>
        </p:txBody>
      </p:sp>
      <p:pic>
        <p:nvPicPr>
          <p:cNvPr id="15" name="Picture 3"/>
          <p:cNvPicPr>
            <a:picLocks noChangeAspect="1" noChangeArrowheads="1"/>
          </p:cNvPicPr>
          <p:nvPr userDrawn="1"/>
        </p:nvPicPr>
        <p:blipFill rotWithShape="1">
          <a:blip r:embed="rId3">
            <a:grayscl/>
            <a:extLst>
              <a:ext uri="{BEBA8EAE-BF5A-486C-A8C5-ECC9F3942E4B}">
                <a14:imgProps xmlns:a14="http://schemas.microsoft.com/office/drawing/2010/main">
                  <a14:imgLayer r:embed="rId4">
                    <a14:imgEffect>
                      <a14:backgroundRemoval t="1316" b="100000" l="0" r="100000"/>
                    </a14:imgEffect>
                    <a14:imgEffect>
                      <a14:sharpenSoften amount="50000"/>
                    </a14:imgEffect>
                  </a14:imgLayer>
                </a14:imgProps>
              </a:ext>
              <a:ext uri="{28A0092B-C50C-407E-A947-70E740481C1C}">
                <a14:useLocalDpi xmlns:a14="http://schemas.microsoft.com/office/drawing/2010/main" val="0"/>
              </a:ext>
            </a:extLst>
          </a:blip>
          <a:srcRect t="23555"/>
          <a:stretch/>
        </p:blipFill>
        <p:spPr bwMode="auto">
          <a:xfrm>
            <a:off x="88702" y="914400"/>
            <a:ext cx="450850" cy="35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ooter Placeholder 3"/>
          <p:cNvSpPr txBox="1">
            <a:spLocks/>
          </p:cNvSpPr>
          <p:nvPr userDrawn="1"/>
        </p:nvSpPr>
        <p:spPr>
          <a:xfrm>
            <a:off x="55131" y="5589240"/>
            <a:ext cx="5257800" cy="574799"/>
          </a:xfrm>
          <a:prstGeom prst="rect">
            <a:avLst/>
          </a:prstGeo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l-GR" sz="900" dirty="0">
                <a:solidFill>
                  <a:srgbClr val="000000"/>
                </a:solidFill>
                <a:effectLst/>
              </a:rPr>
              <a:t>Διαφάνειες διδασκαλίας του πρωτότυπου </a:t>
            </a:r>
            <a:br>
              <a:rPr lang="el-GR" sz="900" dirty="0">
                <a:solidFill>
                  <a:srgbClr val="000000"/>
                </a:solidFill>
                <a:effectLst/>
              </a:rPr>
            </a:br>
            <a:r>
              <a:rPr lang="el-GR" sz="900" dirty="0">
                <a:solidFill>
                  <a:srgbClr val="000000"/>
                </a:solidFill>
                <a:effectLst/>
              </a:rPr>
              <a:t>βιβλίου μεταφρασμένες στα Ελληνικά </a:t>
            </a:r>
            <a:br>
              <a:rPr lang="el-GR" sz="900" dirty="0">
                <a:solidFill>
                  <a:srgbClr val="000000"/>
                </a:solidFill>
                <a:effectLst/>
              </a:rPr>
            </a:br>
            <a:r>
              <a:rPr lang="el-GR" sz="900" dirty="0">
                <a:solidFill>
                  <a:srgbClr val="000000"/>
                </a:solidFill>
                <a:effectLst/>
              </a:rPr>
              <a:t>μετάφραση</a:t>
            </a:r>
            <a:r>
              <a:rPr lang="el-GR" sz="900" baseline="0" dirty="0">
                <a:solidFill>
                  <a:srgbClr val="000000"/>
                </a:solidFill>
                <a:effectLst/>
              </a:rPr>
              <a:t> και επιστημονική ε</a:t>
            </a:r>
            <a:r>
              <a:rPr lang="el-GR" sz="900" dirty="0">
                <a:solidFill>
                  <a:srgbClr val="000000"/>
                </a:solidFill>
                <a:effectLst/>
              </a:rPr>
              <a:t>πιμέλεια</a:t>
            </a:r>
            <a:r>
              <a:rPr lang="en-US" sz="900" dirty="0">
                <a:solidFill>
                  <a:srgbClr val="000000"/>
                </a:solidFill>
                <a:effectLst/>
              </a:rPr>
              <a:t>:</a:t>
            </a:r>
            <a:r>
              <a:rPr lang="el-GR" sz="900" dirty="0">
                <a:solidFill>
                  <a:srgbClr val="000000"/>
                </a:solidFill>
                <a:effectLst/>
              </a:rPr>
              <a:t> </a:t>
            </a:r>
            <a:br>
              <a:rPr lang="el-GR" sz="900" dirty="0">
                <a:solidFill>
                  <a:srgbClr val="000000"/>
                </a:solidFill>
                <a:effectLst/>
              </a:rPr>
            </a:br>
            <a:r>
              <a:rPr lang="el-GR" sz="900" dirty="0">
                <a:solidFill>
                  <a:srgbClr val="000000"/>
                </a:solidFill>
                <a:effectLst/>
              </a:rPr>
              <a:t>Δημήτρης Γκιζόπουλος, Πανεπιστήμιο Αθηνών</a:t>
            </a:r>
            <a:endParaRPr lang="en-AU" sz="900" dirty="0">
              <a:solidFill>
                <a:srgbClr val="000000"/>
              </a:solidFill>
              <a:effectLst/>
            </a:endParaRPr>
          </a:p>
        </p:txBody>
      </p:sp>
      <p:pic>
        <p:nvPicPr>
          <p:cNvPr id="17"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0496" y="817555"/>
            <a:ext cx="330200" cy="49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5496" y="1412776"/>
            <a:ext cx="2093912"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endParaRPr lang="en-US" dirty="0"/>
          </a:p>
        </p:txBody>
      </p:sp>
      <p:sp>
        <p:nvSpPr>
          <p:cNvPr id="4" name="Footer Placeholder 3"/>
          <p:cNvSpPr>
            <a:spLocks noGrp="1"/>
          </p:cNvSpPr>
          <p:nvPr>
            <p:ph type="ftr" sz="quarter" idx="10"/>
          </p:nvPr>
        </p:nvSpPr>
        <p:spPr>
          <a:xfrm>
            <a:off x="1042988" y="6381750"/>
            <a:ext cx="7272337" cy="358775"/>
          </a:xfrm>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042988" y="6381750"/>
            <a:ext cx="7272337" cy="358775"/>
          </a:xfrm>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8" name="Rectangle 12"/>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dirty="0"/>
          </a:p>
        </p:txBody>
      </p:sp>
      <p:sp>
        <p:nvSpPr>
          <p:cNvPr id="239629" name="Rectangle 13"/>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dirty="0"/>
          </a:p>
        </p:txBody>
      </p:sp>
      <p:sp>
        <p:nvSpPr>
          <p:cNvPr id="239620" name="Rectangle 4"/>
          <p:cNvSpPr>
            <a:spLocks noGrp="1" noChangeArrowheads="1"/>
          </p:cNvSpPr>
          <p:nvPr>
            <p:ph type="body" idx="1"/>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239621" name="Rectangle 5"/>
          <p:cNvSpPr>
            <a:spLocks noGrp="1" noChangeArrowheads="1"/>
          </p:cNvSpPr>
          <p:nvPr>
            <p:ph type="ftr" sz="quarter" idx="3"/>
          </p:nvPr>
        </p:nvSpPr>
        <p:spPr bwMode="auto">
          <a:xfrm>
            <a:off x="1042988" y="6381750"/>
            <a:ext cx="7272337"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200" b="1">
                <a:latin typeface="+mn-lt"/>
              </a:defRPr>
            </a:lvl1pPr>
          </a:lstStyle>
          <a:p>
            <a:r>
              <a:rPr lang="en-US" dirty="0"/>
              <a:t>Copyright © 2019, Elsevier Inc. All rights Reserved</a:t>
            </a:r>
            <a:endParaRPr lang="en-AU" dirty="0"/>
          </a:p>
        </p:txBody>
      </p:sp>
      <p:sp>
        <p:nvSpPr>
          <p:cNvPr id="239619" name="Rectangle 3"/>
          <p:cNvSpPr>
            <a:spLocks noGrp="1" noChangeArrowheads="1"/>
          </p:cNvSpPr>
          <p:nvPr>
            <p:ph type="title"/>
          </p:nvPr>
        </p:nvSpPr>
        <p:spPr bwMode="auto">
          <a:xfrm>
            <a:off x="611188" y="115888"/>
            <a:ext cx="8281987" cy="701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a:t>Click to edit Master title style</a:t>
            </a:r>
          </a:p>
        </p:txBody>
      </p:sp>
      <p:sp>
        <p:nvSpPr>
          <p:cNvPr id="239630" name="Text Box 14"/>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28EC741E-FC11-4977-9AC4-393A11CE0A97}" type="slidenum">
              <a:rPr lang="en-AU" sz="1200" b="1">
                <a:latin typeface="Arial" charset="0"/>
              </a:rPr>
              <a:pPr algn="r">
                <a:spcBef>
                  <a:spcPct val="0"/>
                </a:spcBef>
                <a:buClrTx/>
                <a:buSzTx/>
                <a:buFontTx/>
                <a:buNone/>
              </a:pPr>
              <a:t>‹#›</a:t>
            </a:fld>
            <a:endParaRPr lang="en-GB" sz="1200" dirty="0">
              <a:latin typeface="Arial" charset="0"/>
            </a:endParaRPr>
          </a:p>
        </p:txBody>
      </p:sp>
      <p:sp>
        <p:nvSpPr>
          <p:cNvPr id="239631" name="Rectangle 15"/>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dirty="0"/>
          </a:p>
        </p:txBody>
      </p:sp>
      <p:sp>
        <p:nvSpPr>
          <p:cNvPr id="239632" name="Rectangle 16"/>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w="9525">
            <a:noFill/>
            <a:miter lim="800000"/>
            <a:headEnd/>
            <a:tailEnd/>
          </a:ln>
          <a:effectLst/>
        </p:spPr>
        <p:txBody>
          <a:bodyPr wrap="none" anchor="ctr"/>
          <a:lstStyle/>
          <a:p>
            <a:endParaRPr lang="en-US" dirty="0"/>
          </a:p>
        </p:txBody>
      </p:sp>
      <p:pic>
        <p:nvPicPr>
          <p:cNvPr id="11" name="Picture 11" descr="MK_logo2"/>
          <p:cNvPicPr>
            <a:picLocks noChangeAspect="1" noChangeArrowheads="1"/>
          </p:cNvPicPr>
          <p:nvPr userDrawn="1"/>
        </p:nvPicPr>
        <p:blipFill>
          <a:blip r:embed="rId15" cstate="print"/>
          <a:srcRect/>
          <a:stretch>
            <a:fillRect/>
          </a:stretch>
        </p:blipFill>
        <p:spPr bwMode="auto">
          <a:xfrm>
            <a:off x="179388" y="6353001"/>
            <a:ext cx="792162" cy="460375"/>
          </a:xfrm>
          <a:prstGeom prst="rect">
            <a:avLst/>
          </a:prstGeom>
          <a:noFill/>
        </p:spPr>
      </p:pic>
      <p:pic>
        <p:nvPicPr>
          <p:cNvPr id="12" name="Picture 3"/>
          <p:cNvPicPr>
            <a:picLocks noChangeAspect="1" noChangeArrowheads="1"/>
          </p:cNvPicPr>
          <p:nvPr userDrawn="1"/>
        </p:nvPicPr>
        <p:blipFill rotWithShape="1">
          <a:blip r:embed="rId16">
            <a:grayscl/>
            <a:extLst>
              <a:ext uri="{BEBA8EAE-BF5A-486C-A8C5-ECC9F3942E4B}">
                <a14:imgProps xmlns:a14="http://schemas.microsoft.com/office/drawing/2010/main">
                  <a14:imgLayer r:embed="rId17">
                    <a14:imgEffect>
                      <a14:backgroundRemoval t="1316" b="100000" l="0" r="100000"/>
                    </a14:imgEffect>
                    <a14:imgEffect>
                      <a14:sharpenSoften amount="50000"/>
                    </a14:imgEffect>
                  </a14:imgLayer>
                </a14:imgProps>
              </a:ext>
              <a:ext uri="{28A0092B-C50C-407E-A947-70E740481C1C}">
                <a14:useLocalDpi xmlns:a14="http://schemas.microsoft.com/office/drawing/2010/main" val="0"/>
              </a:ext>
            </a:extLst>
          </a:blip>
          <a:srcRect t="23555"/>
          <a:stretch/>
        </p:blipFill>
        <p:spPr bwMode="auto">
          <a:xfrm>
            <a:off x="1024806" y="6417915"/>
            <a:ext cx="450850" cy="35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562490" y="6354404"/>
            <a:ext cx="330200" cy="49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sldNum="0" hdr="0" dt="0"/>
  <p:txStyles>
    <p:title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fontAlgn="base">
        <a:spcBef>
          <a:spcPct val="20000"/>
        </a:spcBef>
        <a:spcAft>
          <a:spcPct val="0"/>
        </a:spcAft>
        <a:buClr>
          <a:srgbClr val="0033CC"/>
        </a:buClr>
        <a:buSzPct val="60000"/>
        <a:buFont typeface="Wingdings" pitchFamily="2" charset="2"/>
        <a:buChar char="n"/>
        <a:defRPr sz="2800">
          <a:solidFill>
            <a:srgbClr val="003399"/>
          </a:solidFill>
          <a:latin typeface="+mn-lt"/>
          <a:ea typeface="+mn-ea"/>
          <a:cs typeface="+mn-cs"/>
        </a:defRPr>
      </a:lvl1pPr>
      <a:lvl2pPr marL="742950" indent="-285750" algn="l" rtl="0" fontAlgn="base">
        <a:spcBef>
          <a:spcPct val="20000"/>
        </a:spcBef>
        <a:spcAft>
          <a:spcPct val="0"/>
        </a:spcAft>
        <a:buClr>
          <a:srgbClr val="003399"/>
        </a:buClr>
        <a:buSzPct val="55000"/>
        <a:buFont typeface="Wingdings" pitchFamily="2" charset="2"/>
        <a:buChar char="n"/>
        <a:defRPr sz="2400">
          <a:solidFill>
            <a:srgbClr val="0033CC"/>
          </a:solidFill>
          <a:latin typeface="+mn-lt"/>
        </a:defRPr>
      </a:lvl2pPr>
      <a:lvl3pPr marL="1143000" indent="-228600" algn="l" rtl="0" fontAlgn="base">
        <a:spcBef>
          <a:spcPct val="20000"/>
        </a:spcBef>
        <a:spcAft>
          <a:spcPct val="0"/>
        </a:spcAft>
        <a:buClr>
          <a:srgbClr val="0033CC"/>
        </a:buClr>
        <a:buSzPct val="50000"/>
        <a:buFont typeface="Wingdings" pitchFamily="2" charset="2"/>
        <a:buChar char="n"/>
        <a:defRPr sz="2000">
          <a:solidFill>
            <a:srgbClr val="000066"/>
          </a:solidFill>
          <a:latin typeface="+mn-lt"/>
        </a:defRPr>
      </a:lvl3pPr>
      <a:lvl4pPr marL="1600200" indent="-228600" algn="l" rtl="0" fontAlgn="base">
        <a:spcBef>
          <a:spcPct val="20000"/>
        </a:spcBef>
        <a:spcAft>
          <a:spcPct val="0"/>
        </a:spcAft>
        <a:buClr>
          <a:srgbClr val="000066"/>
        </a:buClr>
        <a:buSzPct val="55000"/>
        <a:buFont typeface="Wingdings" pitchFamily="2" charset="2"/>
        <a:buChar char="n"/>
        <a:defRPr sz="1800">
          <a:solidFill>
            <a:srgbClr val="0066FF"/>
          </a:solidFill>
          <a:latin typeface="+mn-lt"/>
        </a:defRPr>
      </a:lvl4pPr>
      <a:lvl5pPr marL="2057400" indent="-228600" algn="l" rtl="0" fontAlgn="base">
        <a:spcBef>
          <a:spcPct val="20000"/>
        </a:spcBef>
        <a:spcAft>
          <a:spcPct val="0"/>
        </a:spcAft>
        <a:buClr>
          <a:srgbClr val="3399FF"/>
        </a:buClr>
        <a:buSzPct val="50000"/>
        <a:buFont typeface="Wingdings" pitchFamily="2" charset="2"/>
        <a:buChar char="n"/>
        <a:defRPr sz="18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3" name="Rectangle 11"/>
          <p:cNvSpPr>
            <a:spLocks noChangeArrowheads="1"/>
          </p:cNvSpPr>
          <p:nvPr/>
        </p:nvSpPr>
        <p:spPr bwMode="auto">
          <a:xfrm>
            <a:off x="2843213" y="1254125"/>
            <a:ext cx="2241511" cy="584775"/>
          </a:xfrm>
          <a:prstGeom prst="rect">
            <a:avLst/>
          </a:prstGeom>
          <a:noFill/>
          <a:ln w="9525" algn="ctr">
            <a:noFill/>
            <a:miter lim="800000"/>
            <a:headEnd/>
            <a:tailEnd/>
          </a:ln>
          <a:effectLst/>
        </p:spPr>
        <p:txBody>
          <a:bodyPr wrap="none">
            <a:spAutoFit/>
          </a:bodyPr>
          <a:lstStyle/>
          <a:p>
            <a:r>
              <a:rPr lang="el-GR" dirty="0">
                <a:solidFill>
                  <a:srgbClr val="000099"/>
                </a:solidFill>
                <a:latin typeface="Arial" charset="0"/>
              </a:rPr>
              <a:t>Κεφάλαιο </a:t>
            </a:r>
            <a:r>
              <a:rPr lang="en-AU" dirty="0">
                <a:solidFill>
                  <a:srgbClr val="000099"/>
                </a:solidFill>
                <a:latin typeface="Arial" charset="0"/>
              </a:rPr>
              <a:t>6</a:t>
            </a:r>
            <a:endParaRPr lang="en-GB" dirty="0">
              <a:solidFill>
                <a:srgbClr val="000099"/>
              </a:solidFill>
              <a:latin typeface="Arial" charset="0"/>
            </a:endParaRPr>
          </a:p>
        </p:txBody>
      </p:sp>
      <p:sp>
        <p:nvSpPr>
          <p:cNvPr id="233484" name="Rectangle 12"/>
          <p:cNvSpPr>
            <a:spLocks noChangeArrowheads="1"/>
          </p:cNvSpPr>
          <p:nvPr/>
        </p:nvSpPr>
        <p:spPr bwMode="auto">
          <a:xfrm>
            <a:off x="2843213" y="2060575"/>
            <a:ext cx="5832475" cy="2653034"/>
          </a:xfrm>
          <a:prstGeom prst="rect">
            <a:avLst/>
          </a:prstGeom>
          <a:noFill/>
          <a:ln w="9525" algn="ctr">
            <a:noFill/>
            <a:miter lim="800000"/>
            <a:headEnd/>
            <a:tailEnd/>
          </a:ln>
          <a:effectLst/>
        </p:spPr>
        <p:txBody>
          <a:bodyPr>
            <a:spAutoFit/>
          </a:bodyPr>
          <a:lstStyle/>
          <a:p>
            <a:r>
              <a:rPr lang="el-GR" dirty="0">
                <a:solidFill>
                  <a:srgbClr val="0066FF"/>
                </a:solidFill>
                <a:latin typeface="Arial" charset="0"/>
              </a:rPr>
              <a:t>Υπολογιστές κλίμακας αποθήκης για την αξιοποίηση της παραλληλίας επιπέδου αιτήματος και επιπέδου δεδομένων</a:t>
            </a:r>
            <a:endParaRPr lang="en-GB" dirty="0">
              <a:solidFill>
                <a:srgbClr val="0066FF"/>
              </a:solidFill>
              <a:latin typeface="Arial" charset="0"/>
            </a:endParaRPr>
          </a:p>
        </p:txBody>
      </p:sp>
      <p:sp>
        <p:nvSpPr>
          <p:cNvPr id="7" name="Rectangle 40"/>
          <p:cNvSpPr>
            <a:spLocks noGrp="1" noChangeArrowheads="1"/>
          </p:cNvSpPr>
          <p:nvPr>
            <p:ph type="ftr" sz="quarter" idx="4294967295"/>
          </p:nvPr>
        </p:nvSpPr>
        <p:spPr>
          <a:xfrm>
            <a:off x="1042988" y="6454601"/>
            <a:ext cx="7272337" cy="358775"/>
          </a:xfrm>
        </p:spPr>
        <p:txBody>
          <a:bodyPr/>
          <a:lstStyle/>
          <a:p>
            <a:r>
              <a:rPr lang="en-US" dirty="0">
                <a:solidFill>
                  <a:srgbClr val="FFFF00"/>
                </a:solidFill>
              </a:rPr>
              <a:t>Copyright © 2019, Elsevier Inc. All rights Reserved</a:t>
            </a:r>
            <a:endParaRPr lang="el-GR" dirty="0">
              <a:solidFill>
                <a:srgbClr val="FFFF00"/>
              </a:solidFill>
            </a:endParaRPr>
          </a:p>
          <a:p>
            <a:r>
              <a:rPr lang="en-US" dirty="0">
                <a:solidFill>
                  <a:srgbClr val="FFFF00"/>
                </a:solidFill>
              </a:rPr>
              <a:t>Copyright © 2021, </a:t>
            </a:r>
            <a:r>
              <a:rPr lang="el-GR" dirty="0">
                <a:solidFill>
                  <a:srgbClr val="FFFF00"/>
                </a:solidFill>
              </a:rPr>
              <a:t>Εκδόσεις Κλειδάριθμος</a:t>
            </a:r>
            <a:endParaRPr lang="en-AU" dirty="0">
              <a:solidFill>
                <a:srgbClr val="FFFF00"/>
              </a:solidFill>
            </a:endParaRPr>
          </a:p>
        </p:txBody>
      </p:sp>
      <p:sp>
        <p:nvSpPr>
          <p:cNvPr id="8" name="Text Box 13"/>
          <p:cNvSpPr txBox="1">
            <a:spLocks noChangeArrowheads="1"/>
          </p:cNvSpPr>
          <p:nvPr/>
        </p:nvSpPr>
        <p:spPr bwMode="auto">
          <a:xfrm>
            <a:off x="2808394" y="-100013"/>
            <a:ext cx="4463851" cy="892552"/>
          </a:xfrm>
          <a:prstGeom prst="rect">
            <a:avLst/>
          </a:prstGeom>
          <a:noFill/>
          <a:ln w="9525" algn="ctr">
            <a:noFill/>
            <a:miter lim="800000"/>
            <a:headEnd/>
            <a:tailEnd/>
          </a:ln>
          <a:effectLst/>
        </p:spPr>
        <p:txBody>
          <a:bodyPr wrap="none">
            <a:spAutoFit/>
          </a:bodyPr>
          <a:lstStyle/>
          <a:p>
            <a:pPr algn="ctr"/>
            <a:r>
              <a:rPr lang="el-GR" sz="2800" dirty="0">
                <a:solidFill>
                  <a:schemeClr val="bg1"/>
                </a:solidFill>
                <a:latin typeface="Times New Roman" pitchFamily="18" charset="0"/>
              </a:rPr>
              <a:t>Αρχιτεκτονική Υπολογιστών</a:t>
            </a:r>
            <a:endParaRPr lang="en-US" sz="2800" dirty="0">
              <a:solidFill>
                <a:schemeClr val="bg1"/>
              </a:solidFill>
              <a:latin typeface="Times New Roman" pitchFamily="18" charset="0"/>
            </a:endParaRPr>
          </a:p>
          <a:p>
            <a:pPr algn="ctr"/>
            <a:r>
              <a:rPr lang="el-GR" sz="2000" dirty="0">
                <a:solidFill>
                  <a:schemeClr val="bg1"/>
                </a:solidFill>
                <a:latin typeface="Arial" charset="0"/>
              </a:rPr>
              <a:t>Μια ποσοτική προσέγγιση</a:t>
            </a:r>
            <a:r>
              <a:rPr lang="en-US" sz="2000" dirty="0">
                <a:solidFill>
                  <a:schemeClr val="bg1"/>
                </a:solidFill>
                <a:latin typeface="Arial" charset="0"/>
              </a:rPr>
              <a:t>, 6</a:t>
            </a:r>
            <a:r>
              <a:rPr lang="el-GR" sz="2000" dirty="0">
                <a:solidFill>
                  <a:schemeClr val="bg1"/>
                </a:solidFill>
                <a:latin typeface="Arial" charset="0"/>
              </a:rPr>
              <a:t>η έκδοση</a:t>
            </a:r>
            <a:endParaRPr lang="en-GB" sz="2000" dirty="0">
              <a:solidFill>
                <a:schemeClr val="bg1"/>
              </a:solidFill>
              <a:latin typeface="Arial" charset="0"/>
            </a:endParaRPr>
          </a:p>
        </p:txBody>
      </p:sp>
    </p:spTree>
    <p:extLst>
      <p:ext uri="{BB962C8B-B14F-4D97-AF65-F5344CB8AC3E}">
        <p14:creationId xmlns:p14="http://schemas.microsoft.com/office/powerpoint/2010/main" val="76935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rot="5400000">
            <a:off x="5902541" y="2846063"/>
            <a:ext cx="611622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Προγραμματιστικά μοντέλα και φορτία εργασίας για </a:t>
            </a:r>
            <a:r>
              <a:rPr lang="en-US" sz="1800" dirty="0">
                <a:solidFill>
                  <a:srgbClr val="0066FF"/>
                </a:solidFill>
                <a:latin typeface="Arial" charset="0"/>
              </a:rPr>
              <a:t>WSC</a:t>
            </a:r>
          </a:p>
        </p:txBody>
      </p:sp>
      <p:sp>
        <p:nvSpPr>
          <p:cNvPr id="7" name="Rectangle 2"/>
          <p:cNvSpPr>
            <a:spLocks noGrp="1" noChangeArrowheads="1"/>
          </p:cNvSpPr>
          <p:nvPr>
            <p:ph type="title"/>
          </p:nvPr>
        </p:nvSpPr>
        <p:spPr>
          <a:xfrm>
            <a:off x="179512" y="325121"/>
            <a:ext cx="8856984" cy="492443"/>
          </a:xfrm>
        </p:spPr>
        <p:txBody>
          <a:bodyPr/>
          <a:lstStyle/>
          <a:p>
            <a:r>
              <a:rPr lang="el-GR" sz="2600" dirty="0"/>
              <a:t>Προγραμματιστικά μοντέλα και φορτία εργασίας </a:t>
            </a:r>
            <a:r>
              <a:rPr lang="en-US" sz="2600" dirty="0"/>
              <a:t>WSC</a:t>
            </a:r>
            <a:endParaRPr lang="en-AU" sz="2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836712"/>
            <a:ext cx="6696744" cy="5378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32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95536" y="-505876"/>
            <a:ext cx="8497639" cy="1323439"/>
          </a:xfrm>
        </p:spPr>
        <p:txBody>
          <a:bodyPr/>
          <a:lstStyle/>
          <a:p>
            <a:r>
              <a:rPr lang="el-GR" dirty="0"/>
              <a:t>Αρχιτεκτονική υπολογιστών</a:t>
            </a:r>
            <a:r>
              <a:rPr lang="en-US" dirty="0"/>
              <a:t> WSC</a:t>
            </a:r>
            <a:endParaRPr lang="en-AU" dirty="0"/>
          </a:p>
        </p:txBody>
      </p:sp>
      <p:sp>
        <p:nvSpPr>
          <p:cNvPr id="242691" name="Rectangle 3"/>
          <p:cNvSpPr>
            <a:spLocks noGrp="1" noChangeArrowheads="1"/>
          </p:cNvSpPr>
          <p:nvPr>
            <p:ph type="body" idx="1"/>
          </p:nvPr>
        </p:nvSpPr>
        <p:spPr>
          <a:xfrm>
            <a:off x="395536" y="980728"/>
            <a:ext cx="8270875" cy="5111750"/>
          </a:xfrm>
        </p:spPr>
        <p:txBody>
          <a:bodyPr/>
          <a:lstStyle/>
          <a:p>
            <a:pPr>
              <a:lnSpc>
                <a:spcPct val="90000"/>
              </a:lnSpc>
            </a:pPr>
            <a:r>
              <a:rPr lang="el-GR" dirty="0"/>
              <a:t>Οι </a:t>
            </a:r>
            <a:r>
              <a:rPr lang="en-US" dirty="0"/>
              <a:t>WSC </a:t>
            </a:r>
            <a:r>
              <a:rPr lang="el-GR" dirty="0"/>
              <a:t>συχνά χρησιμοποιούν μια ιεραρχία δικτύων για διασύνδεση</a:t>
            </a:r>
          </a:p>
          <a:p>
            <a:pPr>
              <a:lnSpc>
                <a:spcPct val="90000"/>
              </a:lnSpc>
            </a:pPr>
            <a:r>
              <a:rPr lang="el-GR" dirty="0"/>
              <a:t>Κάθε ικρίωμα των 19’’</a:t>
            </a:r>
            <a:r>
              <a:rPr lang="en-US" dirty="0"/>
              <a:t> </a:t>
            </a:r>
            <a:r>
              <a:rPr lang="el-GR" dirty="0"/>
              <a:t>χωράει 48 διακομιστές του 1</a:t>
            </a:r>
            <a:r>
              <a:rPr lang="en-US" dirty="0"/>
              <a:t>U</a:t>
            </a:r>
            <a:r>
              <a:rPr lang="el-GR" dirty="0"/>
              <a:t> που συνδέονται σε ένα μεταγωγό ικριώματος </a:t>
            </a:r>
            <a:r>
              <a:rPr lang="en-US" dirty="0"/>
              <a:t>(rack  switch)</a:t>
            </a:r>
            <a:endParaRPr lang="el-GR" dirty="0"/>
          </a:p>
          <a:p>
            <a:pPr>
              <a:lnSpc>
                <a:spcPct val="90000"/>
              </a:lnSpc>
            </a:pPr>
            <a:r>
              <a:rPr lang="el-GR" dirty="0"/>
              <a:t>Οι μεταγωγοί ικριώματος συνδέονται με έναν μεταγωγό που βρίσκεται ψηλότερα στην ιεραρχία</a:t>
            </a:r>
            <a:endParaRPr lang="en-US" dirty="0"/>
          </a:p>
          <a:p>
            <a:pPr lvl="1">
              <a:lnSpc>
                <a:spcPct val="90000"/>
              </a:lnSpc>
            </a:pPr>
            <a:r>
              <a:rPr lang="el-GR" dirty="0"/>
              <a:t>Η σύνδεση προς τα πάνω έχει 6-24Χ φορές χαμηλότερο εύρος ζώνης</a:t>
            </a:r>
          </a:p>
          <a:p>
            <a:pPr lvl="1">
              <a:lnSpc>
                <a:spcPct val="90000"/>
              </a:lnSpc>
            </a:pPr>
            <a:r>
              <a:rPr lang="el-GR" dirty="0"/>
              <a:t>Ο στόχος είναι να μεγιστοποιηθεί η τοπικότητα της επικοινωνίας σε σχέση με το ικρίωμα</a:t>
            </a:r>
            <a:endParaRPr lang="en-US" dirty="0"/>
          </a:p>
        </p:txBody>
      </p:sp>
      <p:sp>
        <p:nvSpPr>
          <p:cNvPr id="242693" name="Text Box 5"/>
          <p:cNvSpPr txBox="1">
            <a:spLocks noChangeArrowheads="1"/>
          </p:cNvSpPr>
          <p:nvPr/>
        </p:nvSpPr>
        <p:spPr bwMode="auto">
          <a:xfrm rot="5400000">
            <a:off x="7168371" y="1596064"/>
            <a:ext cx="358457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Αρχιτεκτονική υπολογιστών </a:t>
            </a:r>
            <a:r>
              <a:rPr lang="en-US" sz="1800" dirty="0">
                <a:solidFill>
                  <a:srgbClr val="0066FF"/>
                </a:solidFill>
                <a:latin typeface="Arial" charset="0"/>
              </a:rPr>
              <a:t>WSC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Αποθήκευση </a:t>
            </a:r>
            <a:endParaRPr lang="en-AU" dirty="0"/>
          </a:p>
        </p:txBody>
      </p:sp>
      <p:sp>
        <p:nvSpPr>
          <p:cNvPr id="242691" name="Rectangle 3"/>
          <p:cNvSpPr>
            <a:spLocks noGrp="1" noChangeArrowheads="1"/>
          </p:cNvSpPr>
          <p:nvPr>
            <p:ph type="body" idx="1"/>
          </p:nvPr>
        </p:nvSpPr>
        <p:spPr/>
        <p:txBody>
          <a:bodyPr/>
          <a:lstStyle/>
          <a:p>
            <a:pPr>
              <a:lnSpc>
                <a:spcPct val="90000"/>
              </a:lnSpc>
            </a:pPr>
            <a:r>
              <a:rPr lang="el-GR" dirty="0"/>
              <a:t>Επιλογές αποθήκευσης</a:t>
            </a:r>
            <a:r>
              <a:rPr lang="en-US" dirty="0"/>
              <a:t>:</a:t>
            </a:r>
          </a:p>
          <a:p>
            <a:pPr lvl="1">
              <a:lnSpc>
                <a:spcPct val="90000"/>
              </a:lnSpc>
            </a:pPr>
            <a:r>
              <a:rPr lang="el-GR" dirty="0"/>
              <a:t>Χρήση δίσκων μέσα στους διακομιστές, ή</a:t>
            </a:r>
          </a:p>
          <a:p>
            <a:pPr lvl="1">
              <a:lnSpc>
                <a:spcPct val="90000"/>
              </a:lnSpc>
            </a:pPr>
            <a:r>
              <a:rPr lang="el-GR" dirty="0"/>
              <a:t>Αποθήκευση συνδεδεμένη με το δίκτυο μέσω του </a:t>
            </a:r>
            <a:r>
              <a:rPr lang="en-US" dirty="0"/>
              <a:t>Infiniband</a:t>
            </a:r>
            <a:endParaRPr lang="el-GR" dirty="0"/>
          </a:p>
          <a:p>
            <a:pPr lvl="1">
              <a:lnSpc>
                <a:spcPct val="90000"/>
              </a:lnSpc>
            </a:pPr>
            <a:r>
              <a:rPr lang="el-GR" dirty="0"/>
              <a:t>Οι </a:t>
            </a:r>
            <a:r>
              <a:rPr lang="en-US" dirty="0"/>
              <a:t>WSC</a:t>
            </a:r>
            <a:r>
              <a:rPr lang="el-GR" dirty="0"/>
              <a:t> γενικά βασίζονται σε τοπικούς δίσκους</a:t>
            </a:r>
          </a:p>
          <a:p>
            <a:pPr lvl="1">
              <a:lnSpc>
                <a:spcPct val="90000"/>
              </a:lnSpc>
            </a:pPr>
            <a:r>
              <a:rPr lang="el-GR" dirty="0"/>
              <a:t>Το </a:t>
            </a:r>
            <a:r>
              <a:rPr lang="en-US" dirty="0"/>
              <a:t>Google File System (GFS) </a:t>
            </a:r>
            <a:r>
              <a:rPr lang="el-GR" dirty="0"/>
              <a:t>χρησιμοποιεί τοπικού δίσκους και διατηρεί τουλάχιστον τρία αντίγραφα</a:t>
            </a:r>
            <a:endParaRPr lang="en-US" dirty="0"/>
          </a:p>
        </p:txBody>
      </p:sp>
      <p:sp>
        <p:nvSpPr>
          <p:cNvPr id="5" name="Text Box 5"/>
          <p:cNvSpPr txBox="1">
            <a:spLocks noChangeArrowheads="1"/>
          </p:cNvSpPr>
          <p:nvPr/>
        </p:nvSpPr>
        <p:spPr bwMode="auto">
          <a:xfrm rot="5400000">
            <a:off x="7168371" y="1596064"/>
            <a:ext cx="358457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Αρχιτεκτονική υπολογιστών </a:t>
            </a:r>
            <a:r>
              <a:rPr lang="en-US" sz="1800" dirty="0">
                <a:solidFill>
                  <a:srgbClr val="0066FF"/>
                </a:solidFill>
                <a:latin typeface="Arial" charset="0"/>
              </a:rPr>
              <a:t>WSC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23528" y="171232"/>
            <a:ext cx="8569647" cy="646331"/>
          </a:xfrm>
        </p:spPr>
        <p:txBody>
          <a:bodyPr/>
          <a:lstStyle/>
          <a:p>
            <a:r>
              <a:rPr lang="el-GR" sz="3600" dirty="0"/>
              <a:t>Μεταγωγός συστοιχίας (</a:t>
            </a:r>
            <a:r>
              <a:rPr lang="en-US" sz="3600" dirty="0"/>
              <a:t>Array Switch</a:t>
            </a:r>
            <a:r>
              <a:rPr lang="el-GR" sz="3600" dirty="0"/>
              <a:t>)</a:t>
            </a:r>
            <a:endParaRPr lang="en-AU" sz="3600" dirty="0"/>
          </a:p>
        </p:txBody>
      </p:sp>
      <p:sp>
        <p:nvSpPr>
          <p:cNvPr id="242691" name="Rectangle 3"/>
          <p:cNvSpPr>
            <a:spLocks noGrp="1" noChangeArrowheads="1"/>
          </p:cNvSpPr>
          <p:nvPr>
            <p:ph type="body" idx="1"/>
          </p:nvPr>
        </p:nvSpPr>
        <p:spPr/>
        <p:txBody>
          <a:bodyPr/>
          <a:lstStyle/>
          <a:p>
            <a:pPr>
              <a:lnSpc>
                <a:spcPct val="90000"/>
              </a:lnSpc>
            </a:pPr>
            <a:r>
              <a:rPr lang="el-GR" dirty="0"/>
              <a:t>Μεταγωγός που συνδέει μια συστοιχία από ικριώματα (</a:t>
            </a:r>
            <a:r>
              <a:rPr lang="en-US" dirty="0"/>
              <a:t>array of racks</a:t>
            </a:r>
            <a:r>
              <a:rPr lang="el-GR" dirty="0"/>
              <a:t>)</a:t>
            </a:r>
            <a:endParaRPr lang="en-US" dirty="0"/>
          </a:p>
          <a:p>
            <a:pPr lvl="1">
              <a:lnSpc>
                <a:spcPct val="90000"/>
              </a:lnSpc>
            </a:pPr>
            <a:r>
              <a:rPr lang="el-GR" dirty="0"/>
              <a:t>Ο μεταγωγός συστοιχίας πρέπει να έχει 10Χ το εύρος ζώνης διχοτόμησης (</a:t>
            </a:r>
            <a:r>
              <a:rPr lang="en-US" dirty="0"/>
              <a:t>bisection bandwidth)</a:t>
            </a:r>
            <a:r>
              <a:rPr lang="el-GR" dirty="0"/>
              <a:t> του μεταγωγού ικριώματος</a:t>
            </a:r>
          </a:p>
          <a:p>
            <a:pPr lvl="1">
              <a:lnSpc>
                <a:spcPct val="90000"/>
              </a:lnSpc>
            </a:pPr>
            <a:r>
              <a:rPr lang="el-GR" dirty="0"/>
              <a:t>Το κόστος του μεταγωγού </a:t>
            </a:r>
            <a:r>
              <a:rPr lang="en-US" i="1" dirty="0"/>
              <a:t>n</a:t>
            </a:r>
            <a:r>
              <a:rPr lang="en-US" dirty="0"/>
              <a:t>-</a:t>
            </a:r>
            <a:r>
              <a:rPr lang="el-GR" dirty="0"/>
              <a:t>θυρών αυξάνεται στο τετράγωνο</a:t>
            </a:r>
            <a:r>
              <a:rPr lang="en-US" dirty="0"/>
              <a:t>: </a:t>
            </a:r>
            <a:r>
              <a:rPr lang="en-US" i="1" dirty="0"/>
              <a:t>n</a:t>
            </a:r>
            <a:r>
              <a:rPr lang="en-US" baseline="30000" dirty="0"/>
              <a:t>2</a:t>
            </a:r>
          </a:p>
          <a:p>
            <a:pPr lvl="1">
              <a:lnSpc>
                <a:spcPct val="90000"/>
              </a:lnSpc>
            </a:pPr>
            <a:r>
              <a:rPr lang="el-GR" dirty="0"/>
              <a:t>Συχνά χρησιμοποιούνται τσιπ μνήμης με διευθυνσιοδότηση με βάση το περιεχόμενο (</a:t>
            </a:r>
            <a:r>
              <a:rPr lang="en-US" dirty="0"/>
              <a:t>content addressable) </a:t>
            </a:r>
            <a:r>
              <a:rPr lang="el-GR" dirty="0"/>
              <a:t>και </a:t>
            </a:r>
            <a:r>
              <a:rPr lang="en-US" dirty="0"/>
              <a:t>FPGA</a:t>
            </a:r>
          </a:p>
        </p:txBody>
      </p:sp>
      <p:sp>
        <p:nvSpPr>
          <p:cNvPr id="5" name="Text Box 5"/>
          <p:cNvSpPr txBox="1">
            <a:spLocks noChangeArrowheads="1"/>
          </p:cNvSpPr>
          <p:nvPr/>
        </p:nvSpPr>
        <p:spPr bwMode="auto">
          <a:xfrm rot="5400000">
            <a:off x="7168371" y="1596064"/>
            <a:ext cx="358457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Αρχιτεκτονική υπολογιστών </a:t>
            </a:r>
            <a:r>
              <a:rPr lang="en-US" sz="1800" dirty="0">
                <a:solidFill>
                  <a:srgbClr val="0066FF"/>
                </a:solidFill>
                <a:latin typeface="Arial" charset="0"/>
              </a:rPr>
              <a:t>WSC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Ιεραρχία μνήμης </a:t>
            </a:r>
            <a:r>
              <a:rPr lang="en-US" dirty="0"/>
              <a:t>WSC</a:t>
            </a:r>
            <a:endParaRPr lang="en-AU" dirty="0"/>
          </a:p>
        </p:txBody>
      </p:sp>
      <p:sp>
        <p:nvSpPr>
          <p:cNvPr id="242691" name="Rectangle 3"/>
          <p:cNvSpPr>
            <a:spLocks noGrp="1" noChangeArrowheads="1"/>
          </p:cNvSpPr>
          <p:nvPr>
            <p:ph type="body" idx="1"/>
          </p:nvPr>
        </p:nvSpPr>
        <p:spPr>
          <a:xfrm>
            <a:off x="467545" y="908720"/>
            <a:ext cx="8487544" cy="5328568"/>
          </a:xfrm>
        </p:spPr>
        <p:txBody>
          <a:bodyPr/>
          <a:lstStyle/>
          <a:p>
            <a:pPr>
              <a:lnSpc>
                <a:spcPct val="90000"/>
              </a:lnSpc>
            </a:pPr>
            <a:r>
              <a:rPr lang="el-GR" dirty="0"/>
              <a:t>Οι διακομιστές μπορούν να προσπελάσουν </a:t>
            </a:r>
            <a:r>
              <a:rPr lang="en-US" dirty="0"/>
              <a:t>DRAM</a:t>
            </a:r>
            <a:r>
              <a:rPr lang="el-GR" dirty="0"/>
              <a:t> και δίσκους σε άλλους διακομιστές μέσω μιας διασύνδεσης σε στυλ</a:t>
            </a:r>
            <a:r>
              <a:rPr lang="en-US" dirty="0"/>
              <a:t> NUMA</a:t>
            </a:r>
          </a:p>
        </p:txBody>
      </p:sp>
      <p:sp>
        <p:nvSpPr>
          <p:cNvPr id="6" name="Text Box 5"/>
          <p:cNvSpPr txBox="1">
            <a:spLocks noChangeArrowheads="1"/>
          </p:cNvSpPr>
          <p:nvPr/>
        </p:nvSpPr>
        <p:spPr bwMode="auto">
          <a:xfrm rot="5400000">
            <a:off x="7168371" y="1596064"/>
            <a:ext cx="358457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Αρχιτεκτονική υπολογιστών </a:t>
            </a:r>
            <a:r>
              <a:rPr lang="en-US" sz="1800" dirty="0">
                <a:solidFill>
                  <a:srgbClr val="0066FF"/>
                </a:solidFill>
                <a:latin typeface="Arial" charset="0"/>
              </a:rPr>
              <a:t>WSC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636912"/>
            <a:ext cx="8621179" cy="2893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Ιεραρχία μνήμης </a:t>
            </a:r>
            <a:r>
              <a:rPr lang="en-US" dirty="0"/>
              <a:t>WSC</a:t>
            </a:r>
            <a:endParaRPr lang="en-AU" dirty="0"/>
          </a:p>
        </p:txBody>
      </p:sp>
      <p:sp>
        <p:nvSpPr>
          <p:cNvPr id="5" name="Text Box 5"/>
          <p:cNvSpPr txBox="1">
            <a:spLocks noChangeArrowheads="1"/>
          </p:cNvSpPr>
          <p:nvPr/>
        </p:nvSpPr>
        <p:spPr bwMode="auto">
          <a:xfrm rot="5400000">
            <a:off x="7168371" y="1596064"/>
            <a:ext cx="358457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Αρχιτεκτονική υπολογιστών </a:t>
            </a:r>
            <a:r>
              <a:rPr lang="en-US" sz="1800" dirty="0">
                <a:solidFill>
                  <a:srgbClr val="0066FF"/>
                </a:solidFill>
                <a:latin typeface="Arial" charset="0"/>
              </a:rPr>
              <a:t>WSC</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52736"/>
            <a:ext cx="855637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41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Ιεραρχία μνήμης </a:t>
            </a:r>
            <a:r>
              <a:rPr lang="en-US" dirty="0"/>
              <a:t>WSC</a:t>
            </a:r>
            <a:endParaRPr lang="en-AU" dirty="0"/>
          </a:p>
        </p:txBody>
      </p:sp>
      <p:sp>
        <p:nvSpPr>
          <p:cNvPr id="5" name="Text Box 5"/>
          <p:cNvSpPr txBox="1">
            <a:spLocks noChangeArrowheads="1"/>
          </p:cNvSpPr>
          <p:nvPr/>
        </p:nvSpPr>
        <p:spPr bwMode="auto">
          <a:xfrm rot="5400000">
            <a:off x="7168371" y="1596064"/>
            <a:ext cx="358457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Αρχιτεκτονική υπολογιστών </a:t>
            </a:r>
            <a:r>
              <a:rPr lang="en-US" sz="1800" dirty="0">
                <a:solidFill>
                  <a:srgbClr val="0066FF"/>
                </a:solidFill>
                <a:latin typeface="Arial" charset="0"/>
              </a:rPr>
              <a:t>WSC</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8092913" cy="377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18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Υποδομή και κόστη των </a:t>
            </a:r>
            <a:r>
              <a:rPr lang="en-US" dirty="0"/>
              <a:t>WSC</a:t>
            </a:r>
            <a:endParaRPr lang="en-AU" dirty="0"/>
          </a:p>
        </p:txBody>
      </p:sp>
      <p:sp>
        <p:nvSpPr>
          <p:cNvPr id="242691" name="Rectangle 3"/>
          <p:cNvSpPr>
            <a:spLocks noGrp="1" noChangeArrowheads="1"/>
          </p:cNvSpPr>
          <p:nvPr>
            <p:ph type="body" idx="1"/>
          </p:nvPr>
        </p:nvSpPr>
        <p:spPr>
          <a:xfrm>
            <a:off x="35495" y="764704"/>
            <a:ext cx="8739173" cy="5111750"/>
          </a:xfrm>
        </p:spPr>
        <p:txBody>
          <a:bodyPr/>
          <a:lstStyle/>
          <a:p>
            <a:pPr>
              <a:lnSpc>
                <a:spcPct val="90000"/>
              </a:lnSpc>
            </a:pPr>
            <a:r>
              <a:rPr lang="el-GR" dirty="0"/>
              <a:t>Ψύξη </a:t>
            </a:r>
            <a:endParaRPr lang="en-US" dirty="0"/>
          </a:p>
          <a:p>
            <a:pPr lvl="1">
              <a:lnSpc>
                <a:spcPct val="90000"/>
              </a:lnSpc>
            </a:pPr>
            <a:r>
              <a:rPr lang="el-GR" dirty="0"/>
              <a:t>Χρήση κλιματισμού για την ψύξη του δωματίου των διακομιστών</a:t>
            </a:r>
            <a:endParaRPr lang="en-US" dirty="0"/>
          </a:p>
          <a:p>
            <a:pPr lvl="1">
              <a:lnSpc>
                <a:spcPct val="90000"/>
              </a:lnSpc>
            </a:pPr>
            <a:r>
              <a:rPr lang="en-US" dirty="0"/>
              <a:t>64 F – 71 F</a:t>
            </a:r>
          </a:p>
          <a:p>
            <a:pPr lvl="2">
              <a:lnSpc>
                <a:spcPct val="90000"/>
              </a:lnSpc>
            </a:pPr>
            <a:r>
              <a:rPr lang="el-GR" dirty="0"/>
              <a:t>Διατήρηση της θερμοκρασίας υψηλά (πλησιέστερα στους </a:t>
            </a:r>
            <a:r>
              <a:rPr lang="en-US" dirty="0"/>
              <a:t>71 F)</a:t>
            </a:r>
          </a:p>
          <a:p>
            <a:pPr lvl="1">
              <a:lnSpc>
                <a:spcPct val="90000"/>
              </a:lnSpc>
            </a:pPr>
            <a:r>
              <a:rPr lang="el-GR" dirty="0"/>
              <a:t>Μπορούν να </a:t>
            </a:r>
            <a:br>
              <a:rPr lang="en-US" dirty="0"/>
            </a:br>
            <a:r>
              <a:rPr lang="el-GR" dirty="0"/>
              <a:t>χρησιμοποιηθούν και </a:t>
            </a:r>
            <a:br>
              <a:rPr lang="en-US" dirty="0"/>
            </a:br>
            <a:r>
              <a:rPr lang="el-GR" dirty="0"/>
              <a:t>πύργοι ψύξης </a:t>
            </a:r>
            <a:br>
              <a:rPr lang="en-US" dirty="0"/>
            </a:br>
            <a:r>
              <a:rPr lang="el-GR" dirty="0"/>
              <a:t>(</a:t>
            </a:r>
            <a:r>
              <a:rPr lang="en-US" dirty="0"/>
              <a:t>cooling towers)</a:t>
            </a:r>
          </a:p>
          <a:p>
            <a:pPr lvl="2">
              <a:lnSpc>
                <a:spcPct val="90000"/>
              </a:lnSpc>
            </a:pPr>
            <a:r>
              <a:rPr lang="el-GR" dirty="0"/>
              <a:t>Η ελάχιστη θερμοκρασία </a:t>
            </a:r>
            <a:br>
              <a:rPr lang="en-US" dirty="0"/>
            </a:br>
            <a:r>
              <a:rPr lang="el-GR" dirty="0"/>
              <a:t>ονομάζεται </a:t>
            </a:r>
            <a:br>
              <a:rPr lang="en-US" dirty="0"/>
            </a:br>
            <a:r>
              <a:rPr lang="el-GR" dirty="0"/>
              <a:t>«θερμοκρασία υγρού </a:t>
            </a:r>
            <a:br>
              <a:rPr lang="en-US" dirty="0"/>
            </a:br>
            <a:r>
              <a:rPr lang="el-GR" dirty="0"/>
              <a:t>βολβού» (</a:t>
            </a:r>
            <a:r>
              <a:rPr lang="en-US" dirty="0"/>
              <a:t>“wet bulb </a:t>
            </a:r>
            <a:br>
              <a:rPr lang="en-US" dirty="0"/>
            </a:br>
            <a:r>
              <a:rPr lang="en-US" dirty="0"/>
              <a:t>temperature”)</a:t>
            </a:r>
          </a:p>
        </p:txBody>
      </p:sp>
      <p:sp>
        <p:nvSpPr>
          <p:cNvPr id="242693" name="Text Box 5"/>
          <p:cNvSpPr txBox="1">
            <a:spLocks noChangeArrowheads="1"/>
          </p:cNvSpPr>
          <p:nvPr/>
        </p:nvSpPr>
        <p:spPr bwMode="auto">
          <a:xfrm rot="5400000">
            <a:off x="6893385" y="1853900"/>
            <a:ext cx="4131900"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Φυσική υποδομή και κόστη των </a:t>
            </a:r>
            <a:r>
              <a:rPr lang="en-US" sz="1800" dirty="0">
                <a:solidFill>
                  <a:srgbClr val="0066FF"/>
                </a:solidFill>
                <a:latin typeface="Arial" charset="0"/>
              </a:rPr>
              <a:t>WSC</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924944"/>
            <a:ext cx="4434849" cy="307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63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Υποδομή και κόστη των </a:t>
            </a:r>
            <a:r>
              <a:rPr lang="en-US" dirty="0"/>
              <a:t>WSC</a:t>
            </a:r>
            <a:endParaRPr lang="en-AU" dirty="0"/>
          </a:p>
        </p:txBody>
      </p:sp>
      <p:sp>
        <p:nvSpPr>
          <p:cNvPr id="242691" name="Rectangle 3"/>
          <p:cNvSpPr>
            <a:spLocks noGrp="1" noChangeArrowheads="1"/>
          </p:cNvSpPr>
          <p:nvPr>
            <p:ph type="body" idx="1"/>
          </p:nvPr>
        </p:nvSpPr>
        <p:spPr>
          <a:xfrm>
            <a:off x="323528" y="836712"/>
            <a:ext cx="8280920" cy="5111750"/>
          </a:xfrm>
          <a:noFill/>
        </p:spPr>
        <p:txBody>
          <a:bodyPr/>
          <a:lstStyle/>
          <a:p>
            <a:pPr>
              <a:lnSpc>
                <a:spcPct val="90000"/>
              </a:lnSpc>
            </a:pPr>
            <a:r>
              <a:rPr lang="el-GR" sz="2400" dirty="0"/>
              <a:t>Το σύστημα ψύξης χρησιμοποιεί και νερό (με εξάτμιση και ψεκασμό)</a:t>
            </a:r>
            <a:endParaRPr lang="en-US" sz="2400" dirty="0"/>
          </a:p>
          <a:p>
            <a:pPr lvl="1">
              <a:lnSpc>
                <a:spcPct val="90000"/>
              </a:lnSpc>
            </a:pPr>
            <a:r>
              <a:rPr lang="el-GR" sz="1800" dirty="0"/>
              <a:t>Π.χ.</a:t>
            </a:r>
            <a:r>
              <a:rPr lang="en-US" sz="1800" dirty="0"/>
              <a:t> 70</a:t>
            </a:r>
            <a:r>
              <a:rPr lang="el-GR" sz="1800" dirty="0"/>
              <a:t> </a:t>
            </a:r>
            <a:r>
              <a:rPr lang="en-US" sz="1800" dirty="0"/>
              <a:t>000 </a:t>
            </a:r>
            <a:r>
              <a:rPr lang="el-GR" sz="1800" dirty="0"/>
              <a:t>ως</a:t>
            </a:r>
            <a:r>
              <a:rPr lang="en-US" sz="1800" dirty="0"/>
              <a:t> 200</a:t>
            </a:r>
            <a:r>
              <a:rPr lang="el-GR" sz="1800" dirty="0"/>
              <a:t> </a:t>
            </a:r>
            <a:r>
              <a:rPr lang="en-US" sz="1800" dirty="0"/>
              <a:t>000 </a:t>
            </a:r>
            <a:r>
              <a:rPr lang="el-GR" sz="1800" dirty="0"/>
              <a:t>γαλόνια τη μέρα για μια εγκατάσταση των </a:t>
            </a:r>
            <a:r>
              <a:rPr lang="en-US" sz="1800" dirty="0"/>
              <a:t>8 MW </a:t>
            </a:r>
          </a:p>
          <a:p>
            <a:pPr lvl="1">
              <a:lnSpc>
                <a:spcPct val="90000"/>
              </a:lnSpc>
            </a:pPr>
            <a:endParaRPr lang="en-US" sz="1800" dirty="0"/>
          </a:p>
          <a:p>
            <a:pPr>
              <a:lnSpc>
                <a:spcPct val="90000"/>
              </a:lnSpc>
            </a:pPr>
            <a:r>
              <a:rPr lang="el-GR" sz="2400" dirty="0"/>
              <a:t>Ανάλυση του κόστους ηλεκτρικής ισχύος</a:t>
            </a:r>
          </a:p>
          <a:p>
            <a:pPr lvl="1">
              <a:lnSpc>
                <a:spcPct val="90000"/>
              </a:lnSpc>
            </a:pPr>
            <a:r>
              <a:rPr lang="el-GR" sz="1800" dirty="0"/>
              <a:t>Ψυκτικά συγκροτήματα</a:t>
            </a:r>
            <a:r>
              <a:rPr lang="en-US" sz="1800" dirty="0"/>
              <a:t>: 30-50% </a:t>
            </a:r>
            <a:r>
              <a:rPr lang="el-GR" sz="1800" dirty="0"/>
              <a:t>της ισχύος που χρησιμοποιεί ο εξοπλισμός </a:t>
            </a:r>
            <a:r>
              <a:rPr lang="en-US" sz="1800" dirty="0"/>
              <a:t>IT</a:t>
            </a:r>
          </a:p>
          <a:p>
            <a:pPr lvl="1">
              <a:lnSpc>
                <a:spcPct val="90000"/>
              </a:lnSpc>
            </a:pPr>
            <a:r>
              <a:rPr lang="el-GR" sz="1800" dirty="0"/>
              <a:t>Κλιματισμός</a:t>
            </a:r>
            <a:r>
              <a:rPr lang="en-US" sz="1800" dirty="0"/>
              <a:t>:</a:t>
            </a:r>
            <a:r>
              <a:rPr lang="el-GR" sz="1800" dirty="0"/>
              <a:t> </a:t>
            </a:r>
            <a:r>
              <a:rPr lang="en-US" sz="1800" dirty="0"/>
              <a:t>10-20% </a:t>
            </a:r>
            <a:r>
              <a:rPr lang="el-GR" sz="1800" dirty="0"/>
              <a:t>της ισχύος του εξοπλισμού </a:t>
            </a:r>
            <a:r>
              <a:rPr lang="en-US" sz="1800" dirty="0"/>
              <a:t>IT, </a:t>
            </a:r>
            <a:r>
              <a:rPr lang="el-GR" sz="1800" dirty="0"/>
              <a:t>κυρίως λόγω των ανεμιστήρων</a:t>
            </a:r>
            <a:endParaRPr lang="en-US" sz="1800" dirty="0"/>
          </a:p>
          <a:p>
            <a:pPr lvl="1">
              <a:lnSpc>
                <a:spcPct val="90000"/>
              </a:lnSpc>
            </a:pPr>
            <a:endParaRPr lang="en-US" sz="1800" dirty="0"/>
          </a:p>
          <a:p>
            <a:pPr>
              <a:lnSpc>
                <a:spcPct val="90000"/>
              </a:lnSpc>
            </a:pPr>
            <a:r>
              <a:rPr lang="el-GR" sz="2400" dirty="0"/>
              <a:t>Πόσους διακομιστές μπορεί να υποστηρίξει ένας </a:t>
            </a:r>
            <a:r>
              <a:rPr lang="en-US" sz="2400" dirty="0"/>
              <a:t>WSC;</a:t>
            </a:r>
          </a:p>
          <a:p>
            <a:pPr lvl="1">
              <a:lnSpc>
                <a:spcPct val="90000"/>
              </a:lnSpc>
            </a:pPr>
            <a:r>
              <a:rPr lang="el-GR" sz="2000" dirty="0"/>
              <a:t>Κάθε διακομιστής</a:t>
            </a:r>
            <a:r>
              <a:rPr lang="en-US" sz="2000" dirty="0"/>
              <a:t>:</a:t>
            </a:r>
          </a:p>
          <a:p>
            <a:pPr lvl="2">
              <a:lnSpc>
                <a:spcPct val="90000"/>
              </a:lnSpc>
            </a:pPr>
            <a:r>
              <a:rPr lang="el-GR" sz="1600" dirty="0"/>
              <a:t>Η ονομαστική ηλεκτρική ισχύς (</a:t>
            </a:r>
            <a:r>
              <a:rPr lang="en-US" sz="1600" dirty="0"/>
              <a:t>“Nameplate power rating”</a:t>
            </a:r>
            <a:r>
              <a:rPr lang="el-GR" sz="1600" dirty="0"/>
              <a:t>) δίνει τη μέγιστη κατανάλωση ισχύος</a:t>
            </a:r>
            <a:endParaRPr lang="en-US" sz="1600" dirty="0"/>
          </a:p>
          <a:p>
            <a:pPr lvl="2">
              <a:lnSpc>
                <a:spcPct val="90000"/>
              </a:lnSpc>
            </a:pPr>
            <a:r>
              <a:rPr lang="el-GR" sz="1600" dirty="0"/>
              <a:t>Για λήψη της πραγματικής πρέπει να γίνει μέτρηση της ισχύος με πραγματικά φορτία εργασίας</a:t>
            </a:r>
            <a:endParaRPr lang="en-US" sz="1600" dirty="0"/>
          </a:p>
          <a:p>
            <a:pPr lvl="1">
              <a:lnSpc>
                <a:spcPct val="90000"/>
              </a:lnSpc>
            </a:pPr>
            <a:r>
              <a:rPr lang="el-GR" sz="2000" dirty="0"/>
              <a:t>Υπερ-εγγραφή (</a:t>
            </a:r>
            <a:r>
              <a:rPr lang="en-US" sz="2000" dirty="0"/>
              <a:t>oversubscription)</a:t>
            </a:r>
            <a:r>
              <a:rPr lang="el-GR" sz="2000" dirty="0"/>
              <a:t> της αθροιστικής ισχύος του διακομιστή κατά 40%, αλλά στενή παρακολούθηση της ισχύος</a:t>
            </a:r>
            <a:endParaRPr lang="en-US" sz="2000" dirty="0"/>
          </a:p>
        </p:txBody>
      </p:sp>
      <p:sp>
        <p:nvSpPr>
          <p:cNvPr id="5" name="Text Box 5"/>
          <p:cNvSpPr txBox="1">
            <a:spLocks noChangeArrowheads="1"/>
          </p:cNvSpPr>
          <p:nvPr/>
        </p:nvSpPr>
        <p:spPr bwMode="auto">
          <a:xfrm rot="5400000">
            <a:off x="6893385" y="1853900"/>
            <a:ext cx="4131900"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Φυσική υποδομή και κόστη των </a:t>
            </a:r>
            <a:r>
              <a:rPr lang="en-US" sz="1800" dirty="0">
                <a:solidFill>
                  <a:srgbClr val="0066FF"/>
                </a:solidFill>
                <a:latin typeface="Arial" charset="0"/>
              </a:rPr>
              <a:t>WSC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Υποδομή και κόστη των </a:t>
            </a:r>
            <a:r>
              <a:rPr lang="en-US" dirty="0"/>
              <a:t>WSC</a:t>
            </a:r>
            <a:endParaRPr lang="en-AU" dirty="0"/>
          </a:p>
        </p:txBody>
      </p:sp>
      <p:sp>
        <p:nvSpPr>
          <p:cNvPr id="242691" name="Rectangle 3"/>
          <p:cNvSpPr>
            <a:spLocks noGrp="1" noChangeArrowheads="1"/>
          </p:cNvSpPr>
          <p:nvPr>
            <p:ph type="body" idx="1"/>
          </p:nvPr>
        </p:nvSpPr>
        <p:spPr>
          <a:xfrm>
            <a:off x="611560" y="980728"/>
            <a:ext cx="8064251" cy="5111750"/>
          </a:xfrm>
        </p:spPr>
        <p:txBody>
          <a:bodyPr/>
          <a:lstStyle/>
          <a:p>
            <a:pPr>
              <a:lnSpc>
                <a:spcPct val="90000"/>
              </a:lnSpc>
            </a:pPr>
            <a:r>
              <a:rPr lang="el-GR" dirty="0"/>
              <a:t>Προσδιορισμός μέγιστης χωρητικότητας σε διακομιστές</a:t>
            </a:r>
          </a:p>
          <a:p>
            <a:pPr lvl="1">
              <a:lnSpc>
                <a:spcPct val="90000"/>
              </a:lnSpc>
            </a:pPr>
            <a:r>
              <a:rPr lang="el-GR" sz="2000" dirty="0"/>
              <a:t>Ονομαστική ισχύς</a:t>
            </a:r>
            <a:r>
              <a:rPr lang="en-US" sz="2000" dirty="0"/>
              <a:t>: </a:t>
            </a:r>
            <a:r>
              <a:rPr lang="el-GR" sz="2000" dirty="0"/>
              <a:t>μέγιστη ισχύς που αντλεί ένας διακομιστής</a:t>
            </a:r>
            <a:endParaRPr lang="en-US" sz="2000" dirty="0"/>
          </a:p>
          <a:p>
            <a:pPr lvl="1">
              <a:lnSpc>
                <a:spcPct val="90000"/>
              </a:lnSpc>
            </a:pPr>
            <a:r>
              <a:rPr lang="el-GR" sz="2000" dirty="0"/>
              <a:t>Καλύτερη προσέγγιση</a:t>
            </a:r>
            <a:r>
              <a:rPr lang="en-US" sz="2000" dirty="0"/>
              <a:t>:</a:t>
            </a:r>
            <a:r>
              <a:rPr lang="el-GR" sz="2000" dirty="0"/>
              <a:t> μέτρηση με διάφορα φορτία εργασίας</a:t>
            </a:r>
            <a:endParaRPr lang="en-US" sz="2000" dirty="0"/>
          </a:p>
          <a:p>
            <a:pPr lvl="1">
              <a:lnSpc>
                <a:spcPct val="90000"/>
              </a:lnSpc>
            </a:pPr>
            <a:r>
              <a:rPr lang="el-GR" sz="2000" dirty="0"/>
              <a:t>Υπερ-εγγραφή κατά </a:t>
            </a:r>
            <a:r>
              <a:rPr lang="en-US" sz="2000" dirty="0"/>
              <a:t>40%</a:t>
            </a:r>
          </a:p>
          <a:p>
            <a:pPr lvl="1">
              <a:lnSpc>
                <a:spcPct val="90000"/>
              </a:lnSpc>
            </a:pPr>
            <a:endParaRPr lang="en-US" sz="2000" dirty="0"/>
          </a:p>
          <a:p>
            <a:pPr>
              <a:lnSpc>
                <a:spcPct val="90000"/>
              </a:lnSpc>
            </a:pPr>
            <a:r>
              <a:rPr lang="el-GR" dirty="0"/>
              <a:t>Τυπική κατανάλωση ισχύος ανά συστατικό</a:t>
            </a:r>
            <a:r>
              <a:rPr lang="en-US" dirty="0"/>
              <a:t>:</a:t>
            </a:r>
          </a:p>
          <a:p>
            <a:pPr lvl="1">
              <a:lnSpc>
                <a:spcPct val="90000"/>
              </a:lnSpc>
            </a:pPr>
            <a:r>
              <a:rPr lang="el-GR" sz="2000" dirty="0"/>
              <a:t>Επεξεργαστές</a:t>
            </a:r>
            <a:r>
              <a:rPr lang="en-US" sz="2000" dirty="0"/>
              <a:t>: 42%</a:t>
            </a:r>
          </a:p>
          <a:p>
            <a:pPr lvl="1">
              <a:lnSpc>
                <a:spcPct val="90000"/>
              </a:lnSpc>
            </a:pPr>
            <a:r>
              <a:rPr lang="en-US" sz="2000" dirty="0"/>
              <a:t>DRAM: 12%</a:t>
            </a:r>
          </a:p>
          <a:p>
            <a:pPr lvl="1">
              <a:lnSpc>
                <a:spcPct val="90000"/>
              </a:lnSpc>
            </a:pPr>
            <a:r>
              <a:rPr lang="el-GR" sz="2000" dirty="0"/>
              <a:t>Δίσκοι</a:t>
            </a:r>
            <a:r>
              <a:rPr lang="en-US" sz="2000" dirty="0"/>
              <a:t>: 14%</a:t>
            </a:r>
          </a:p>
          <a:p>
            <a:pPr lvl="1">
              <a:lnSpc>
                <a:spcPct val="90000"/>
              </a:lnSpc>
            </a:pPr>
            <a:r>
              <a:rPr lang="el-GR" sz="2000" dirty="0"/>
              <a:t>Δικτύωση</a:t>
            </a:r>
            <a:r>
              <a:rPr lang="en-US" sz="2000" dirty="0"/>
              <a:t>: 5%</a:t>
            </a:r>
          </a:p>
          <a:p>
            <a:pPr lvl="1">
              <a:lnSpc>
                <a:spcPct val="90000"/>
              </a:lnSpc>
            </a:pPr>
            <a:r>
              <a:rPr lang="el-GR" sz="2000" dirty="0"/>
              <a:t>Ψύξη</a:t>
            </a:r>
            <a:r>
              <a:rPr lang="en-US" sz="2000" dirty="0"/>
              <a:t>: 15%</a:t>
            </a:r>
          </a:p>
          <a:p>
            <a:pPr lvl="1">
              <a:lnSpc>
                <a:spcPct val="90000"/>
              </a:lnSpc>
            </a:pPr>
            <a:r>
              <a:rPr lang="el-GR" sz="2000" dirty="0"/>
              <a:t>Επιβάρυνση ισχύος (</a:t>
            </a:r>
            <a:r>
              <a:rPr lang="en-US" sz="2000" dirty="0"/>
              <a:t>power overhead): 8%</a:t>
            </a:r>
          </a:p>
          <a:p>
            <a:pPr lvl="1">
              <a:lnSpc>
                <a:spcPct val="90000"/>
              </a:lnSpc>
            </a:pPr>
            <a:r>
              <a:rPr lang="el-GR" sz="2000" dirty="0"/>
              <a:t>Διάφορα</a:t>
            </a:r>
            <a:r>
              <a:rPr lang="en-US" sz="2000" dirty="0"/>
              <a:t>: 4%</a:t>
            </a:r>
          </a:p>
        </p:txBody>
      </p:sp>
      <p:sp>
        <p:nvSpPr>
          <p:cNvPr id="5" name="Text Box 5"/>
          <p:cNvSpPr txBox="1">
            <a:spLocks noChangeArrowheads="1"/>
          </p:cNvSpPr>
          <p:nvPr/>
        </p:nvSpPr>
        <p:spPr bwMode="auto">
          <a:xfrm rot="5400000">
            <a:off x="6893385" y="1853900"/>
            <a:ext cx="4131900"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Φυσική υποδομή και κόστη των </a:t>
            </a:r>
            <a:r>
              <a:rPr lang="en-US" sz="1800" dirty="0">
                <a:solidFill>
                  <a:srgbClr val="0066FF"/>
                </a:solidFill>
                <a:latin typeface="Arial" charset="0"/>
              </a:rPr>
              <a:t>WSC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Εισαγωγή </a:t>
            </a:r>
            <a:endParaRPr lang="en-AU" dirty="0"/>
          </a:p>
        </p:txBody>
      </p:sp>
      <p:sp>
        <p:nvSpPr>
          <p:cNvPr id="242691" name="Rectangle 3"/>
          <p:cNvSpPr>
            <a:spLocks noGrp="1" noChangeArrowheads="1"/>
          </p:cNvSpPr>
          <p:nvPr>
            <p:ph type="body" idx="1"/>
          </p:nvPr>
        </p:nvSpPr>
        <p:spPr>
          <a:xfrm>
            <a:off x="179512" y="908720"/>
            <a:ext cx="8781133" cy="5111750"/>
          </a:xfrm>
          <a:noFill/>
        </p:spPr>
        <p:txBody>
          <a:bodyPr/>
          <a:lstStyle/>
          <a:p>
            <a:pPr>
              <a:lnSpc>
                <a:spcPct val="90000"/>
              </a:lnSpc>
            </a:pPr>
            <a:r>
              <a:rPr lang="el-GR" dirty="0"/>
              <a:t>Υπολογιστής κλίμακας αποθήκης (</a:t>
            </a:r>
            <a:r>
              <a:rPr lang="en-US" dirty="0"/>
              <a:t>warehouse-scale computer – WSC)</a:t>
            </a:r>
          </a:p>
          <a:p>
            <a:pPr lvl="1">
              <a:lnSpc>
                <a:spcPct val="90000"/>
              </a:lnSpc>
            </a:pPr>
            <a:r>
              <a:rPr lang="el-GR" dirty="0"/>
              <a:t>Παρέχει υπηρεσίες διαδικτύου</a:t>
            </a:r>
            <a:endParaRPr lang="en-US" dirty="0"/>
          </a:p>
          <a:p>
            <a:pPr lvl="2">
              <a:lnSpc>
                <a:spcPct val="90000"/>
              </a:lnSpc>
            </a:pPr>
            <a:r>
              <a:rPr lang="el-GR" dirty="0"/>
              <a:t>Αναζήτηση, κοινωνική δικτύωση, χάρτες, διαμοιρασμός βίντεο, ηλεκτρονικές αγορές, </a:t>
            </a:r>
            <a:r>
              <a:rPr lang="en-US" dirty="0"/>
              <a:t>email</a:t>
            </a:r>
            <a:r>
              <a:rPr lang="el-GR" dirty="0"/>
              <a:t>, υπολογιστική νέφους, κ.λπ.</a:t>
            </a:r>
            <a:endParaRPr lang="en-US" dirty="0"/>
          </a:p>
          <a:p>
            <a:pPr lvl="1">
              <a:lnSpc>
                <a:spcPct val="90000"/>
              </a:lnSpc>
            </a:pPr>
            <a:r>
              <a:rPr lang="el-GR" dirty="0"/>
              <a:t>Διαφορές με τις συστοιχίες </a:t>
            </a:r>
            <a:r>
              <a:rPr lang="en-US" dirty="0"/>
              <a:t>HPC (high performance computing</a:t>
            </a:r>
            <a:r>
              <a:rPr lang="el-GR" dirty="0"/>
              <a:t> </a:t>
            </a:r>
            <a:r>
              <a:rPr lang="en-US" dirty="0"/>
              <a:t>clusters):</a:t>
            </a:r>
          </a:p>
          <a:p>
            <a:pPr lvl="2">
              <a:lnSpc>
                <a:spcPct val="90000"/>
              </a:lnSpc>
            </a:pPr>
            <a:r>
              <a:rPr lang="el-GR" dirty="0"/>
              <a:t>Οι συστοιχίες έχουν επεξεργαστές και δίκτυα υψηλών επιδόσεων</a:t>
            </a:r>
          </a:p>
          <a:p>
            <a:pPr lvl="2">
              <a:lnSpc>
                <a:spcPct val="90000"/>
              </a:lnSpc>
            </a:pPr>
            <a:r>
              <a:rPr lang="el-GR" dirty="0"/>
              <a:t>Οι συστοιχίες δίνουν έμφαση στην παραλληλία επιπέδου νήματος, ενώ οι υπολογιστές </a:t>
            </a:r>
            <a:r>
              <a:rPr lang="en-US" dirty="0"/>
              <a:t>WSC</a:t>
            </a:r>
            <a:r>
              <a:rPr lang="el-GR" dirty="0"/>
              <a:t> στην παραλληλία επιπέδου αιτήματος</a:t>
            </a:r>
            <a:endParaRPr lang="en-US" dirty="0"/>
          </a:p>
          <a:p>
            <a:pPr lvl="1">
              <a:lnSpc>
                <a:spcPct val="90000"/>
              </a:lnSpc>
            </a:pPr>
            <a:r>
              <a:rPr lang="el-GR" dirty="0"/>
              <a:t>Διαφορές με τα κέντρα δεδομένων (</a:t>
            </a:r>
            <a:r>
              <a:rPr lang="en-US" dirty="0"/>
              <a:t>datacenters):</a:t>
            </a:r>
            <a:endParaRPr lang="el-GR" dirty="0"/>
          </a:p>
          <a:p>
            <a:pPr lvl="2">
              <a:lnSpc>
                <a:spcPct val="90000"/>
              </a:lnSpc>
            </a:pPr>
            <a:r>
              <a:rPr lang="el-GR" dirty="0"/>
              <a:t>Τα κέντρα δεδομένων ενοποιούν διαφορετικές μηχανές και λογισμικό σε μία τοποθεσία</a:t>
            </a:r>
            <a:endParaRPr lang="en-US" dirty="0"/>
          </a:p>
          <a:p>
            <a:pPr lvl="2">
              <a:lnSpc>
                <a:spcPct val="90000"/>
              </a:lnSpc>
            </a:pPr>
            <a:r>
              <a:rPr lang="el-GR" dirty="0"/>
              <a:t>Τα κέντρα δεδομένων δίνουν έμφαση στις εικονικές μηχανές και την ετερογένεια του υλικού για να εξυπηρετήσουν διαφορετικούς πελάτες</a:t>
            </a:r>
            <a:endParaRPr lang="en-US" dirty="0"/>
          </a:p>
        </p:txBody>
      </p:sp>
      <p:sp>
        <p:nvSpPr>
          <p:cNvPr id="242693" name="Text Box 5"/>
          <p:cNvSpPr txBox="1">
            <a:spLocks noChangeArrowheads="1"/>
          </p:cNvSpPr>
          <p:nvPr/>
        </p:nvSpPr>
        <p:spPr bwMode="auto">
          <a:xfrm rot="5400000">
            <a:off x="8358557" y="409998"/>
            <a:ext cx="120417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Εισαγωγή</a:t>
            </a:r>
            <a:endParaRPr lang="en-US" sz="1800" dirty="0">
              <a:solidFill>
                <a:srgbClr val="0066FF"/>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109677"/>
            <a:ext cx="8856984" cy="707886"/>
          </a:xfrm>
        </p:spPr>
        <p:txBody>
          <a:bodyPr/>
          <a:lstStyle/>
          <a:p>
            <a:r>
              <a:rPr lang="el-GR" dirty="0"/>
              <a:t>Μέτρηση αποδοτικότητας </a:t>
            </a:r>
            <a:r>
              <a:rPr lang="en-US" dirty="0"/>
              <a:t>WSC</a:t>
            </a:r>
            <a:endParaRPr lang="en-AU" dirty="0"/>
          </a:p>
        </p:txBody>
      </p:sp>
      <p:sp>
        <p:nvSpPr>
          <p:cNvPr id="242691" name="Rectangle 3"/>
          <p:cNvSpPr>
            <a:spLocks noGrp="1" noChangeArrowheads="1"/>
          </p:cNvSpPr>
          <p:nvPr>
            <p:ph type="body" idx="1"/>
          </p:nvPr>
        </p:nvSpPr>
        <p:spPr>
          <a:xfrm>
            <a:off x="251520" y="908720"/>
            <a:ext cx="8640960" cy="5111750"/>
          </a:xfrm>
        </p:spPr>
        <p:txBody>
          <a:bodyPr/>
          <a:lstStyle/>
          <a:p>
            <a:pPr>
              <a:lnSpc>
                <a:spcPct val="90000"/>
              </a:lnSpc>
            </a:pPr>
            <a:r>
              <a:rPr lang="el-GR" sz="3200" dirty="0"/>
              <a:t>Αποτελεσματικότητα χρήσης ισχύος (</a:t>
            </a:r>
            <a:r>
              <a:rPr lang="en-US" sz="3200" dirty="0"/>
              <a:t>Power Utilization Effectiveness </a:t>
            </a:r>
            <a:r>
              <a:rPr lang="el-GR" sz="3200" dirty="0"/>
              <a:t>– </a:t>
            </a:r>
            <a:r>
              <a:rPr lang="en-US" sz="3200" dirty="0"/>
              <a:t>PEU)</a:t>
            </a:r>
          </a:p>
          <a:p>
            <a:pPr lvl="1">
              <a:lnSpc>
                <a:spcPct val="90000"/>
              </a:lnSpc>
            </a:pPr>
            <a:r>
              <a:rPr lang="en-US" spc="-10" dirty="0"/>
              <a:t>= </a:t>
            </a:r>
            <a:r>
              <a:rPr lang="el-GR" spc="-10" dirty="0"/>
              <a:t>(Συνολική ισχύς εγκατάστασης) </a:t>
            </a:r>
            <a:r>
              <a:rPr lang="en-US" spc="-10" dirty="0"/>
              <a:t>/ </a:t>
            </a:r>
            <a:r>
              <a:rPr lang="el-GR" spc="-10" dirty="0"/>
              <a:t>(Ισχύς εξοπλισμού </a:t>
            </a:r>
            <a:r>
              <a:rPr lang="en-US" spc="-10" dirty="0"/>
              <a:t>IT</a:t>
            </a:r>
            <a:r>
              <a:rPr lang="el-GR" spc="-10" dirty="0"/>
              <a:t>)</a:t>
            </a:r>
            <a:endParaRPr lang="en-US" spc="-10" dirty="0"/>
          </a:p>
          <a:p>
            <a:pPr lvl="1">
              <a:lnSpc>
                <a:spcPct val="90000"/>
              </a:lnSpc>
            </a:pPr>
            <a:r>
              <a:rPr lang="el-GR" dirty="0"/>
              <a:t>Η διάμεση τιμή (</a:t>
            </a:r>
            <a:r>
              <a:rPr lang="en-US" dirty="0"/>
              <a:t>median)</a:t>
            </a:r>
            <a:r>
              <a:rPr lang="el-GR" dirty="0"/>
              <a:t> του </a:t>
            </a:r>
            <a:r>
              <a:rPr lang="en-US" dirty="0"/>
              <a:t>PUE</a:t>
            </a:r>
            <a:r>
              <a:rPr lang="el-GR" dirty="0"/>
              <a:t> σε μελέτη του 2006 ήταν 1.69</a:t>
            </a:r>
            <a:endParaRPr lang="en-US" dirty="0"/>
          </a:p>
          <a:p>
            <a:pPr>
              <a:lnSpc>
                <a:spcPct val="90000"/>
              </a:lnSpc>
            </a:pPr>
            <a:r>
              <a:rPr lang="el-GR" dirty="0"/>
              <a:t>Απόδοση </a:t>
            </a:r>
            <a:endParaRPr lang="en-US" dirty="0"/>
          </a:p>
          <a:p>
            <a:pPr lvl="1">
              <a:lnSpc>
                <a:spcPct val="90000"/>
              </a:lnSpc>
            </a:pPr>
            <a:r>
              <a:rPr lang="el-GR" dirty="0"/>
              <a:t>Λανθάνων χρόνος</a:t>
            </a:r>
            <a:r>
              <a:rPr lang="en-US" dirty="0"/>
              <a:t>:</a:t>
            </a:r>
            <a:r>
              <a:rPr lang="el-GR" dirty="0"/>
              <a:t> σημαντικό μέτρο επειδή αυτό βλέπουν οι χρήστες</a:t>
            </a:r>
            <a:endParaRPr lang="en-US" dirty="0"/>
          </a:p>
          <a:p>
            <a:pPr lvl="1">
              <a:lnSpc>
                <a:spcPct val="90000"/>
              </a:lnSpc>
            </a:pPr>
            <a:r>
              <a:rPr lang="el-GR" dirty="0"/>
              <a:t>Μελέτη στη μηχανή </a:t>
            </a:r>
            <a:r>
              <a:rPr lang="en-US" dirty="0"/>
              <a:t>Bing: </a:t>
            </a:r>
            <a:r>
              <a:rPr lang="el-GR" dirty="0"/>
              <a:t>οι χρήστες θα χρησιμοποιήσουν λιγότερο την αναζήτηση όσο αυξάνεται ο χρόνος απόκρισης</a:t>
            </a:r>
            <a:endParaRPr lang="en-US" dirty="0"/>
          </a:p>
          <a:p>
            <a:pPr lvl="1">
              <a:lnSpc>
                <a:spcPct val="90000"/>
              </a:lnSpc>
            </a:pPr>
            <a:r>
              <a:rPr lang="el-GR" dirty="0"/>
              <a:t>«Στόχοι/συμφωνίες επιπέδου υπηρεσιών» </a:t>
            </a:r>
            <a:r>
              <a:rPr lang="en-US" dirty="0"/>
              <a:t>Service Level Objectives (SLOs)/Service Level Agreements (SLAs)</a:t>
            </a:r>
          </a:p>
          <a:p>
            <a:pPr lvl="2">
              <a:lnSpc>
                <a:spcPct val="90000"/>
              </a:lnSpc>
            </a:pPr>
            <a:r>
              <a:rPr lang="el-GR" dirty="0"/>
              <a:t>Π.χ.</a:t>
            </a:r>
            <a:r>
              <a:rPr lang="en-US" dirty="0"/>
              <a:t>. 99% </a:t>
            </a:r>
            <a:r>
              <a:rPr lang="el-GR" dirty="0"/>
              <a:t>των αιτημάτων σε λιγότερο από </a:t>
            </a:r>
            <a:r>
              <a:rPr lang="en-US" dirty="0"/>
              <a:t>100 ms</a:t>
            </a:r>
          </a:p>
        </p:txBody>
      </p:sp>
      <p:sp>
        <p:nvSpPr>
          <p:cNvPr id="5" name="Text Box 5"/>
          <p:cNvSpPr txBox="1">
            <a:spLocks noChangeArrowheads="1"/>
          </p:cNvSpPr>
          <p:nvPr/>
        </p:nvSpPr>
        <p:spPr bwMode="auto">
          <a:xfrm rot="5400000">
            <a:off x="6893385" y="1853900"/>
            <a:ext cx="4131900"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Φυσική υποδομή και κόστη των </a:t>
            </a:r>
            <a:r>
              <a:rPr lang="en-US" sz="1800" dirty="0">
                <a:solidFill>
                  <a:srgbClr val="0066FF"/>
                </a:solidFill>
                <a:latin typeface="Arial" charset="0"/>
              </a:rPr>
              <a:t>WSC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95536" y="109677"/>
            <a:ext cx="8281987" cy="707886"/>
          </a:xfrm>
        </p:spPr>
        <p:txBody>
          <a:bodyPr/>
          <a:lstStyle/>
          <a:p>
            <a:r>
              <a:rPr lang="el-GR" dirty="0"/>
              <a:t>Μέτρηση αποδοτικότητας </a:t>
            </a:r>
            <a:r>
              <a:rPr lang="en-US" dirty="0"/>
              <a:t>WSC</a:t>
            </a:r>
            <a:endParaRPr lang="en-AU" dirty="0"/>
          </a:p>
        </p:txBody>
      </p:sp>
      <p:sp>
        <p:nvSpPr>
          <p:cNvPr id="5" name="Text Box 5"/>
          <p:cNvSpPr txBox="1">
            <a:spLocks noChangeArrowheads="1"/>
          </p:cNvSpPr>
          <p:nvPr/>
        </p:nvSpPr>
        <p:spPr bwMode="auto">
          <a:xfrm rot="5400000">
            <a:off x="6893385" y="1853900"/>
            <a:ext cx="4131900"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Φυσική υποδομή και κόστη των </a:t>
            </a:r>
            <a:r>
              <a:rPr lang="en-US" sz="1800" dirty="0">
                <a:solidFill>
                  <a:srgbClr val="0066FF"/>
                </a:solidFill>
                <a:latin typeface="Arial" charset="0"/>
              </a:rPr>
              <a:t>WSC</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49" y="2220193"/>
            <a:ext cx="8338159" cy="1909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80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Κόστος ενός </a:t>
            </a:r>
            <a:r>
              <a:rPr lang="en-US" dirty="0"/>
              <a:t>WSC</a:t>
            </a:r>
            <a:endParaRPr lang="en-AU" dirty="0"/>
          </a:p>
        </p:txBody>
      </p:sp>
      <p:sp>
        <p:nvSpPr>
          <p:cNvPr id="242691" name="Rectangle 3"/>
          <p:cNvSpPr>
            <a:spLocks noGrp="1" noChangeArrowheads="1"/>
          </p:cNvSpPr>
          <p:nvPr>
            <p:ph type="body" idx="1"/>
          </p:nvPr>
        </p:nvSpPr>
        <p:spPr>
          <a:xfrm>
            <a:off x="684213" y="1125538"/>
            <a:ext cx="8064251" cy="5111750"/>
          </a:xfrm>
        </p:spPr>
        <p:txBody>
          <a:bodyPr/>
          <a:lstStyle/>
          <a:p>
            <a:pPr>
              <a:lnSpc>
                <a:spcPct val="90000"/>
              </a:lnSpc>
            </a:pPr>
            <a:r>
              <a:rPr lang="el-GR" dirty="0"/>
              <a:t>Δαπάνες κεφαλαίου – </a:t>
            </a:r>
            <a:r>
              <a:rPr lang="en-US" dirty="0"/>
              <a:t>Capital expenditures (CAPEX)</a:t>
            </a:r>
          </a:p>
          <a:p>
            <a:pPr lvl="1">
              <a:lnSpc>
                <a:spcPct val="90000"/>
              </a:lnSpc>
            </a:pPr>
            <a:r>
              <a:rPr lang="el-GR" dirty="0"/>
              <a:t>Κόστος κατασκευής ενός </a:t>
            </a:r>
            <a:r>
              <a:rPr lang="en-US" dirty="0"/>
              <a:t>WSC</a:t>
            </a:r>
          </a:p>
          <a:p>
            <a:pPr lvl="1">
              <a:lnSpc>
                <a:spcPct val="90000"/>
              </a:lnSpc>
            </a:pPr>
            <a:r>
              <a:rPr lang="en-US" dirty="0"/>
              <a:t>$9 </a:t>
            </a:r>
            <a:r>
              <a:rPr lang="el-GR" dirty="0"/>
              <a:t>ως $</a:t>
            </a:r>
            <a:r>
              <a:rPr lang="en-US" dirty="0"/>
              <a:t>13/watt</a:t>
            </a:r>
          </a:p>
          <a:p>
            <a:pPr lvl="1">
              <a:lnSpc>
                <a:spcPct val="90000"/>
              </a:lnSpc>
            </a:pPr>
            <a:endParaRPr lang="en-US" dirty="0"/>
          </a:p>
          <a:p>
            <a:pPr>
              <a:lnSpc>
                <a:spcPct val="90000"/>
              </a:lnSpc>
            </a:pPr>
            <a:r>
              <a:rPr lang="el-GR" dirty="0"/>
              <a:t>Δαπάνες λειτουργίας – </a:t>
            </a:r>
            <a:r>
              <a:rPr lang="en-US" dirty="0"/>
              <a:t>Operational expenditures (OPEX)</a:t>
            </a:r>
          </a:p>
          <a:p>
            <a:pPr lvl="1">
              <a:lnSpc>
                <a:spcPct val="90000"/>
              </a:lnSpc>
            </a:pPr>
            <a:r>
              <a:rPr lang="el-GR" dirty="0"/>
              <a:t>Κόστος λειτουργίας ενός </a:t>
            </a:r>
            <a:r>
              <a:rPr lang="en-US" dirty="0"/>
              <a:t>WSC</a:t>
            </a:r>
          </a:p>
          <a:p>
            <a:pPr lvl="1">
              <a:lnSpc>
                <a:spcPct val="90000"/>
              </a:lnSpc>
            </a:pPr>
            <a:endParaRPr lang="en-US" dirty="0"/>
          </a:p>
          <a:p>
            <a:pPr lvl="1">
              <a:lnSpc>
                <a:spcPct val="90000"/>
              </a:lnSpc>
            </a:pPr>
            <a:endParaRPr lang="en-US" dirty="0"/>
          </a:p>
        </p:txBody>
      </p:sp>
      <p:sp>
        <p:nvSpPr>
          <p:cNvPr id="5" name="Text Box 5"/>
          <p:cNvSpPr txBox="1">
            <a:spLocks noChangeArrowheads="1"/>
          </p:cNvSpPr>
          <p:nvPr/>
        </p:nvSpPr>
        <p:spPr bwMode="auto">
          <a:xfrm rot="5400000">
            <a:off x="6893385" y="1853900"/>
            <a:ext cx="4131900"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Φυσική υποδομή και κόστη των </a:t>
            </a:r>
            <a:r>
              <a:rPr lang="en-US" sz="1800" dirty="0">
                <a:solidFill>
                  <a:srgbClr val="0066FF"/>
                </a:solidFill>
                <a:latin typeface="Arial" charset="0"/>
              </a:rPr>
              <a:t>WSC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171232"/>
            <a:ext cx="8784976" cy="646331"/>
          </a:xfrm>
        </p:spPr>
        <p:txBody>
          <a:bodyPr/>
          <a:lstStyle/>
          <a:p>
            <a:r>
              <a:rPr lang="el-GR" sz="3600" dirty="0"/>
              <a:t>Υπολογιστική νέφους </a:t>
            </a:r>
            <a:r>
              <a:rPr lang="el-GR" sz="2800" dirty="0"/>
              <a:t>(</a:t>
            </a:r>
            <a:r>
              <a:rPr lang="en-US" sz="2800" dirty="0"/>
              <a:t>Cloud Computing</a:t>
            </a:r>
            <a:r>
              <a:rPr lang="el-GR" sz="2800" dirty="0"/>
              <a:t>)</a:t>
            </a:r>
            <a:endParaRPr lang="en-AU" sz="3600" dirty="0"/>
          </a:p>
        </p:txBody>
      </p:sp>
      <p:sp>
        <p:nvSpPr>
          <p:cNvPr id="242691" name="Rectangle 3"/>
          <p:cNvSpPr>
            <a:spLocks noGrp="1" noChangeArrowheads="1"/>
          </p:cNvSpPr>
          <p:nvPr>
            <p:ph type="body" idx="1"/>
          </p:nvPr>
        </p:nvSpPr>
        <p:spPr>
          <a:xfrm>
            <a:off x="684213" y="1125538"/>
            <a:ext cx="8064251" cy="5111750"/>
          </a:xfrm>
        </p:spPr>
        <p:txBody>
          <a:bodyPr/>
          <a:lstStyle/>
          <a:p>
            <a:pPr>
              <a:lnSpc>
                <a:spcPct val="90000"/>
              </a:lnSpc>
            </a:pPr>
            <a:r>
              <a:rPr lang="en-US" dirty="0"/>
              <a:t>Amazon Web Services</a:t>
            </a:r>
          </a:p>
          <a:p>
            <a:pPr lvl="1">
              <a:lnSpc>
                <a:spcPct val="90000"/>
              </a:lnSpc>
            </a:pPr>
            <a:r>
              <a:rPr lang="el-GR" dirty="0"/>
              <a:t>Εικονικές μηχανές</a:t>
            </a:r>
            <a:r>
              <a:rPr lang="en-US" dirty="0"/>
              <a:t>: Linux/Xen</a:t>
            </a:r>
          </a:p>
          <a:p>
            <a:pPr lvl="1">
              <a:lnSpc>
                <a:spcPct val="90000"/>
              </a:lnSpc>
            </a:pPr>
            <a:r>
              <a:rPr lang="el-GR" dirty="0"/>
              <a:t>Χαμηλό κόστος</a:t>
            </a:r>
            <a:endParaRPr lang="en-US" dirty="0"/>
          </a:p>
          <a:p>
            <a:pPr lvl="1">
              <a:lnSpc>
                <a:spcPct val="90000"/>
              </a:lnSpc>
            </a:pPr>
            <a:r>
              <a:rPr lang="el-GR" dirty="0"/>
              <a:t>Λογισμικό ανοικτού πηγαίου κώδικα</a:t>
            </a:r>
            <a:endParaRPr lang="en-US" dirty="0"/>
          </a:p>
          <a:p>
            <a:pPr lvl="1">
              <a:lnSpc>
                <a:spcPct val="90000"/>
              </a:lnSpc>
            </a:pPr>
            <a:r>
              <a:rPr lang="el-GR" dirty="0"/>
              <a:t>Αρχικά χωρίς εγγύηση υπηρεσίας</a:t>
            </a:r>
            <a:endParaRPr lang="en-US" dirty="0"/>
          </a:p>
          <a:p>
            <a:pPr lvl="1">
              <a:lnSpc>
                <a:spcPct val="90000"/>
              </a:lnSpc>
            </a:pPr>
            <a:r>
              <a:rPr lang="el-GR" dirty="0"/>
              <a:t>Χωρίς συμβόλαιο</a:t>
            </a:r>
            <a:endParaRPr lang="en-US" dirty="0"/>
          </a:p>
        </p:txBody>
      </p:sp>
      <p:sp>
        <p:nvSpPr>
          <p:cNvPr id="242693" name="Text Box 5"/>
          <p:cNvSpPr txBox="1">
            <a:spLocks noChangeArrowheads="1"/>
          </p:cNvSpPr>
          <p:nvPr/>
        </p:nvSpPr>
        <p:spPr bwMode="auto">
          <a:xfrm rot="5400000">
            <a:off x="7784142" y="989020"/>
            <a:ext cx="235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Υπολογιστική νέφους</a:t>
            </a:r>
            <a:endParaRPr lang="en-US" sz="1800" dirty="0">
              <a:solidFill>
                <a:srgbClr val="0066FF"/>
              </a:solidFill>
              <a:latin typeface="Arial" charset="0"/>
            </a:endParaRPr>
          </a:p>
        </p:txBody>
      </p:sp>
    </p:spTree>
    <p:extLst>
      <p:ext uri="{BB962C8B-B14F-4D97-AF65-F5344CB8AC3E}">
        <p14:creationId xmlns:p14="http://schemas.microsoft.com/office/powerpoint/2010/main" val="395094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395536" y="836712"/>
            <a:ext cx="8064251" cy="5111750"/>
          </a:xfrm>
        </p:spPr>
        <p:txBody>
          <a:bodyPr/>
          <a:lstStyle/>
          <a:p>
            <a:pPr>
              <a:lnSpc>
                <a:spcPct val="90000"/>
              </a:lnSpc>
            </a:pPr>
            <a:r>
              <a:rPr lang="el-GR" dirty="0"/>
              <a:t>Ανάπτυξη της υπολογιστικής νέφους</a:t>
            </a:r>
            <a:endParaRPr lang="en-US" dirty="0"/>
          </a:p>
        </p:txBody>
      </p:sp>
      <p:sp>
        <p:nvSpPr>
          <p:cNvPr id="6" name="Text Box 5"/>
          <p:cNvSpPr txBox="1">
            <a:spLocks noChangeArrowheads="1"/>
          </p:cNvSpPr>
          <p:nvPr/>
        </p:nvSpPr>
        <p:spPr bwMode="auto">
          <a:xfrm rot="5400000">
            <a:off x="7784142" y="989020"/>
            <a:ext cx="235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Υπολογιστική νέφους</a:t>
            </a:r>
            <a:endParaRPr lang="en-US" sz="1800" dirty="0">
              <a:solidFill>
                <a:srgbClr val="0066FF"/>
              </a:solidFill>
              <a:latin typeface="Arial" charset="0"/>
            </a:endParaRPr>
          </a:p>
        </p:txBody>
      </p:sp>
      <p:sp>
        <p:nvSpPr>
          <p:cNvPr id="7" name="Rectangle 2"/>
          <p:cNvSpPr>
            <a:spLocks noGrp="1" noChangeArrowheads="1"/>
          </p:cNvSpPr>
          <p:nvPr>
            <p:ph type="title"/>
          </p:nvPr>
        </p:nvSpPr>
        <p:spPr>
          <a:xfrm>
            <a:off x="251520" y="171232"/>
            <a:ext cx="8784976" cy="646331"/>
          </a:xfrm>
        </p:spPr>
        <p:txBody>
          <a:bodyPr/>
          <a:lstStyle/>
          <a:p>
            <a:r>
              <a:rPr lang="el-GR" sz="3600" dirty="0"/>
              <a:t>Υπολογιστική νέφους </a:t>
            </a:r>
            <a:r>
              <a:rPr lang="el-GR" sz="2800" dirty="0"/>
              <a:t>(</a:t>
            </a:r>
            <a:r>
              <a:rPr lang="en-US" sz="2800" dirty="0"/>
              <a:t>Cloud Computing</a:t>
            </a:r>
            <a:r>
              <a:rPr lang="el-GR" sz="2800" dirty="0"/>
              <a:t>)</a:t>
            </a:r>
            <a:endParaRPr lang="en-AU"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7"/>
            <a:ext cx="6912768" cy="484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650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Πλάνες και παγίδες</a:t>
            </a:r>
            <a:endParaRPr lang="en-US" dirty="0"/>
          </a:p>
        </p:txBody>
      </p:sp>
      <p:sp>
        <p:nvSpPr>
          <p:cNvPr id="3" name="Content Placeholder 2"/>
          <p:cNvSpPr>
            <a:spLocks noGrp="1"/>
          </p:cNvSpPr>
          <p:nvPr>
            <p:ph idx="1"/>
          </p:nvPr>
        </p:nvSpPr>
        <p:spPr>
          <a:xfrm>
            <a:off x="251520" y="836712"/>
            <a:ext cx="8640960" cy="5111750"/>
          </a:xfrm>
        </p:spPr>
        <p:txBody>
          <a:bodyPr/>
          <a:lstStyle/>
          <a:p>
            <a:r>
              <a:rPr lang="el-GR" sz="2600" dirty="0"/>
              <a:t>Οι πάροχοι υπολογιστικής νέφους χάνουν χρήματα</a:t>
            </a:r>
            <a:endParaRPr lang="en-US" sz="2600" dirty="0"/>
          </a:p>
          <a:p>
            <a:pPr lvl="1"/>
            <a:r>
              <a:rPr lang="el-GR" dirty="0"/>
              <a:t>Η </a:t>
            </a:r>
            <a:r>
              <a:rPr lang="en-US" dirty="0"/>
              <a:t>AWS </a:t>
            </a:r>
            <a:r>
              <a:rPr lang="el-GR" dirty="0"/>
              <a:t>έχει περιθώριο κέρδους </a:t>
            </a:r>
            <a:r>
              <a:rPr lang="en-US" dirty="0"/>
              <a:t>25%, </a:t>
            </a:r>
            <a:r>
              <a:rPr lang="el-GR" dirty="0"/>
              <a:t>η λιανική της </a:t>
            </a:r>
            <a:r>
              <a:rPr lang="en-US" dirty="0"/>
              <a:t>Amazon </a:t>
            </a:r>
            <a:r>
              <a:rPr lang="el-GR" dirty="0"/>
              <a:t>έχει</a:t>
            </a:r>
            <a:r>
              <a:rPr lang="en-US" dirty="0"/>
              <a:t> 3%</a:t>
            </a:r>
          </a:p>
          <a:p>
            <a:r>
              <a:rPr lang="el-GR" sz="2600" dirty="0"/>
              <a:t>Εστίαση στην μέση απόδοση αντί για την απόδοση του 99</a:t>
            </a:r>
            <a:r>
              <a:rPr lang="el-GR" sz="2600" baseline="30000" dirty="0"/>
              <a:t>ου</a:t>
            </a:r>
            <a:r>
              <a:rPr lang="el-GR" sz="2600" dirty="0"/>
              <a:t> εκατοστημορίου (99</a:t>
            </a:r>
            <a:r>
              <a:rPr lang="en-US" sz="2600" baseline="30000" dirty="0"/>
              <a:t>th</a:t>
            </a:r>
            <a:r>
              <a:rPr lang="en-US" sz="2600" dirty="0"/>
              <a:t> percentile)</a:t>
            </a:r>
          </a:p>
          <a:p>
            <a:r>
              <a:rPr lang="el-GR" sz="2600" dirty="0"/>
              <a:t>Χρήση ενός πολύ αδύναμου επεξεργαστή όταν προσπαθείτε να βελτιώσετε τη σχέση</a:t>
            </a:r>
            <a:r>
              <a:rPr lang="en-US" sz="2600" dirty="0"/>
              <a:t> </a:t>
            </a:r>
            <a:r>
              <a:rPr lang="el-GR" sz="2600" dirty="0"/>
              <a:t>κόστους και απόδοσης του υπολογιστή </a:t>
            </a:r>
            <a:r>
              <a:rPr lang="en-US" sz="2600" dirty="0"/>
              <a:t>WSC</a:t>
            </a:r>
          </a:p>
          <a:p>
            <a:r>
              <a:rPr lang="el-GR" sz="2600" dirty="0"/>
              <a:t>Μη συνεπής μέτρηση της αποτελεσματικότητας χρήσης ισχύος από διαφορετικές</a:t>
            </a:r>
            <a:r>
              <a:rPr lang="en-US" sz="2600" dirty="0"/>
              <a:t> </a:t>
            </a:r>
            <a:r>
              <a:rPr lang="el-GR" sz="2600" dirty="0"/>
              <a:t>εταιρείες.</a:t>
            </a:r>
            <a:endParaRPr lang="en-US" sz="2600" dirty="0"/>
          </a:p>
          <a:p>
            <a:r>
              <a:rPr lang="el-GR" sz="2600" dirty="0"/>
              <a:t>Το κόστος κεφαλαίου της εγκατάστασης υπολογιστή κλίμακας αποθήκης είναι υψηλότερο από αυτό των διακομιστών που φιλοξενεί.</a:t>
            </a:r>
            <a:endParaRPr lang="en-US" sz="2600" dirty="0"/>
          </a:p>
        </p:txBody>
      </p:sp>
      <p:sp>
        <p:nvSpPr>
          <p:cNvPr id="5" name="Text Box 5"/>
          <p:cNvSpPr txBox="1">
            <a:spLocks noChangeArrowheads="1"/>
          </p:cNvSpPr>
          <p:nvPr/>
        </p:nvSpPr>
        <p:spPr bwMode="auto">
          <a:xfrm rot="5400000">
            <a:off x="7885933" y="895117"/>
            <a:ext cx="214680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Πλάνες και παγίδες</a:t>
            </a:r>
            <a:endParaRPr lang="en-US" sz="1800" dirty="0">
              <a:solidFill>
                <a:srgbClr val="0066FF"/>
              </a:solidFill>
              <a:latin typeface="Arial" charset="0"/>
            </a:endParaRPr>
          </a:p>
        </p:txBody>
      </p:sp>
    </p:spTree>
    <p:extLst>
      <p:ext uri="{BB962C8B-B14F-4D97-AF65-F5344CB8AC3E}">
        <p14:creationId xmlns:p14="http://schemas.microsoft.com/office/powerpoint/2010/main" val="362824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Πλάνες και παγίδες</a:t>
            </a:r>
            <a:endParaRPr lang="en-US" dirty="0"/>
          </a:p>
        </p:txBody>
      </p:sp>
      <p:sp>
        <p:nvSpPr>
          <p:cNvPr id="3" name="Content Placeholder 2"/>
          <p:cNvSpPr>
            <a:spLocks noGrp="1"/>
          </p:cNvSpPr>
          <p:nvPr>
            <p:ph idx="1"/>
          </p:nvPr>
        </p:nvSpPr>
        <p:spPr>
          <a:xfrm>
            <a:off x="395537" y="908720"/>
            <a:ext cx="8559552" cy="5328568"/>
          </a:xfrm>
        </p:spPr>
        <p:txBody>
          <a:bodyPr/>
          <a:lstStyle/>
          <a:p>
            <a:r>
              <a:rPr lang="el-GR" sz="2400" dirty="0"/>
              <a:t>Προσπάθεια για εξοικονόμηση ενέργειας με αδρανείς καταστάσεις χαμηλής ισχύος έναντι ενεργών καταστάσεων χαμηλής ισχύος.</a:t>
            </a:r>
          </a:p>
          <a:p>
            <a:r>
              <a:rPr lang="el-GR" sz="2400" dirty="0"/>
              <a:t>Λόγω της βελτίωσης της αξιοπιστίας της DRAM και της ανοχής σε σφάλματα του λογισμικού συστημάτων υπολογιστή κλίμακας αποθήκης, δεν υπάρχει λόγος να δαπανούμε επιπλέον για μνήμη με ECC σε υπολογιστές κλίμακας αποθήκης.</a:t>
            </a:r>
            <a:endParaRPr lang="en-US" sz="2400" dirty="0"/>
          </a:p>
          <a:p>
            <a:r>
              <a:rPr lang="el-GR" sz="2400" dirty="0"/>
              <a:t>Αποτελεσματική αντιμετώπιση των καθυστερήσεων μικροδευτερολέπτων, σε αντίθεση με τις καθυστερήσεις σε νανοδευτερόλεπτα ή χιλιοστά του δευτερολέπτου.</a:t>
            </a:r>
          </a:p>
          <a:p>
            <a:r>
              <a:rPr lang="el-GR" sz="2400" dirty="0"/>
              <a:t>Η απενεργοποίηση του υλικού στη διάρκεια περιόδων χαμηλής δραστηριότητας βελτιώνει την απόδοση ενός υπολογιστή κλίμακας αποθήκης ως προς το κόστος.</a:t>
            </a:r>
            <a:endParaRPr lang="en-US" sz="2400" dirty="0"/>
          </a:p>
        </p:txBody>
      </p:sp>
      <p:sp>
        <p:nvSpPr>
          <p:cNvPr id="5" name="Text Box 5"/>
          <p:cNvSpPr txBox="1">
            <a:spLocks noChangeArrowheads="1"/>
          </p:cNvSpPr>
          <p:nvPr/>
        </p:nvSpPr>
        <p:spPr bwMode="auto">
          <a:xfrm rot="5400000">
            <a:off x="7885933" y="895117"/>
            <a:ext cx="214680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Πλάνες και παγίδες</a:t>
            </a:r>
            <a:endParaRPr lang="en-US" sz="1800" dirty="0">
              <a:solidFill>
                <a:srgbClr val="0066FF"/>
              </a:solidFill>
              <a:latin typeface="Arial" charset="0"/>
            </a:endParaRPr>
          </a:p>
        </p:txBody>
      </p:sp>
    </p:spTree>
    <p:extLst>
      <p:ext uri="{BB962C8B-B14F-4D97-AF65-F5344CB8AC3E}">
        <p14:creationId xmlns:p14="http://schemas.microsoft.com/office/powerpoint/2010/main" val="104198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Εισαγωγή </a:t>
            </a:r>
            <a:endParaRPr lang="en-AU" dirty="0"/>
          </a:p>
        </p:txBody>
      </p:sp>
      <p:sp>
        <p:nvSpPr>
          <p:cNvPr id="242691" name="Rectangle 3"/>
          <p:cNvSpPr>
            <a:spLocks noGrp="1" noChangeArrowheads="1"/>
          </p:cNvSpPr>
          <p:nvPr>
            <p:ph type="body" idx="1"/>
          </p:nvPr>
        </p:nvSpPr>
        <p:spPr/>
        <p:txBody>
          <a:bodyPr/>
          <a:lstStyle/>
          <a:p>
            <a:pPr>
              <a:lnSpc>
                <a:spcPct val="90000"/>
              </a:lnSpc>
            </a:pPr>
            <a:r>
              <a:rPr lang="el-GR" dirty="0"/>
              <a:t>Σημαντικοί σχεδιαστικοί παράγοντες για υπολογιστές </a:t>
            </a:r>
            <a:r>
              <a:rPr lang="en-US" dirty="0"/>
              <a:t>WSC:</a:t>
            </a:r>
          </a:p>
          <a:p>
            <a:pPr lvl="1">
              <a:lnSpc>
                <a:spcPct val="90000"/>
              </a:lnSpc>
            </a:pPr>
            <a:r>
              <a:rPr lang="el-GR" dirty="0"/>
              <a:t>Κόστος-απόδοση</a:t>
            </a:r>
            <a:endParaRPr lang="en-US" dirty="0"/>
          </a:p>
          <a:p>
            <a:pPr lvl="2">
              <a:lnSpc>
                <a:spcPct val="90000"/>
              </a:lnSpc>
            </a:pPr>
            <a:r>
              <a:rPr lang="el-GR" dirty="0"/>
              <a:t>Τα μικρά οφέλη αθροίζονται</a:t>
            </a:r>
            <a:endParaRPr lang="en-US" dirty="0"/>
          </a:p>
          <a:p>
            <a:pPr lvl="1">
              <a:lnSpc>
                <a:spcPct val="90000"/>
              </a:lnSpc>
            </a:pPr>
            <a:r>
              <a:rPr lang="el-GR" dirty="0"/>
              <a:t>Ενεργειακή αποδοτικότητα</a:t>
            </a:r>
          </a:p>
          <a:p>
            <a:pPr lvl="2">
              <a:lnSpc>
                <a:spcPct val="90000"/>
              </a:lnSpc>
            </a:pPr>
            <a:r>
              <a:rPr lang="el-GR" dirty="0"/>
              <a:t>Επηρεάζει την διανομή ηλεκτρικής ισχύος και την ψύξη</a:t>
            </a:r>
            <a:endParaRPr lang="en-US" dirty="0"/>
          </a:p>
          <a:p>
            <a:pPr lvl="2">
              <a:lnSpc>
                <a:spcPct val="90000"/>
              </a:lnSpc>
            </a:pPr>
            <a:r>
              <a:rPr lang="el-GR" dirty="0"/>
              <a:t>Έργο που εκτελείται ανά μονάδα ενέργειας (</a:t>
            </a:r>
            <a:r>
              <a:rPr lang="en-US" dirty="0"/>
              <a:t>joule)</a:t>
            </a:r>
          </a:p>
          <a:p>
            <a:pPr lvl="1">
              <a:lnSpc>
                <a:spcPct val="90000"/>
              </a:lnSpc>
            </a:pPr>
            <a:r>
              <a:rPr lang="el-GR" dirty="0"/>
              <a:t>Φερεγγυότητα (</a:t>
            </a:r>
            <a:r>
              <a:rPr lang="en-US" dirty="0"/>
              <a:t>dependability)</a:t>
            </a:r>
            <a:r>
              <a:rPr lang="el-GR" dirty="0"/>
              <a:t> μέσω πλεονασμού</a:t>
            </a:r>
            <a:endParaRPr lang="en-US" dirty="0"/>
          </a:p>
          <a:p>
            <a:pPr lvl="1">
              <a:lnSpc>
                <a:spcPct val="90000"/>
              </a:lnSpc>
            </a:pPr>
            <a:r>
              <a:rPr lang="el-GR" dirty="0"/>
              <a:t>Είσοδος/έξοδος δικτύου</a:t>
            </a:r>
            <a:endParaRPr lang="en-US" dirty="0"/>
          </a:p>
          <a:p>
            <a:pPr lvl="1">
              <a:lnSpc>
                <a:spcPct val="90000"/>
              </a:lnSpc>
            </a:pPr>
            <a:r>
              <a:rPr lang="el-GR" dirty="0"/>
              <a:t>Φορτία εργασίας και αλληλεπιδραστικά (</a:t>
            </a:r>
            <a:r>
              <a:rPr lang="en-US" dirty="0"/>
              <a:t>interactive)</a:t>
            </a:r>
            <a:r>
              <a:rPr lang="el-GR" dirty="0"/>
              <a:t> και δέσμης (</a:t>
            </a:r>
            <a:r>
              <a:rPr lang="en-US" dirty="0"/>
              <a:t>batch</a:t>
            </a:r>
            <a:r>
              <a:rPr lang="el-GR" dirty="0"/>
              <a:t>)</a:t>
            </a:r>
            <a:endParaRPr lang="en-US" dirty="0"/>
          </a:p>
        </p:txBody>
      </p:sp>
      <p:sp>
        <p:nvSpPr>
          <p:cNvPr id="6" name="Text Box 5"/>
          <p:cNvSpPr txBox="1">
            <a:spLocks noChangeArrowheads="1"/>
          </p:cNvSpPr>
          <p:nvPr/>
        </p:nvSpPr>
        <p:spPr bwMode="auto">
          <a:xfrm rot="5400000">
            <a:off x="8358557" y="409998"/>
            <a:ext cx="120417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Εισαγωγή</a:t>
            </a:r>
            <a:endParaRPr lang="en-US" sz="1800" dirty="0">
              <a:solidFill>
                <a:srgbClr val="0066FF"/>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Εισαγωγή </a:t>
            </a:r>
            <a:endParaRPr lang="en-AU" dirty="0"/>
          </a:p>
        </p:txBody>
      </p:sp>
      <p:sp>
        <p:nvSpPr>
          <p:cNvPr id="242691" name="Rectangle 3"/>
          <p:cNvSpPr>
            <a:spLocks noGrp="1" noChangeArrowheads="1"/>
          </p:cNvSpPr>
          <p:nvPr>
            <p:ph type="body" idx="1"/>
          </p:nvPr>
        </p:nvSpPr>
        <p:spPr>
          <a:xfrm>
            <a:off x="395536" y="836712"/>
            <a:ext cx="8565109" cy="5400600"/>
          </a:xfrm>
        </p:spPr>
        <p:txBody>
          <a:bodyPr/>
          <a:lstStyle/>
          <a:p>
            <a:pPr lvl="1">
              <a:lnSpc>
                <a:spcPct val="90000"/>
              </a:lnSpc>
            </a:pPr>
            <a:r>
              <a:rPr lang="el-GR" sz="2000" dirty="0"/>
              <a:t>Η αφθονία υπολογιστικής παραλληλίας δεν είναι απαραίτητη</a:t>
            </a:r>
            <a:endParaRPr lang="en-US" sz="2000" dirty="0"/>
          </a:p>
          <a:p>
            <a:pPr lvl="2">
              <a:lnSpc>
                <a:spcPct val="90000"/>
              </a:lnSpc>
            </a:pPr>
            <a:r>
              <a:rPr lang="el-GR" sz="1800" dirty="0"/>
              <a:t>Οι περισσότερες εργασίες είναι τελείως ανεξάρτητες</a:t>
            </a:r>
            <a:endParaRPr lang="en-US" sz="1800" dirty="0"/>
          </a:p>
          <a:p>
            <a:pPr lvl="2">
              <a:lnSpc>
                <a:spcPct val="90000"/>
              </a:lnSpc>
            </a:pPr>
            <a:r>
              <a:rPr lang="el-GR" sz="1800" dirty="0"/>
              <a:t>«Παραλληλία επιπέδου αιτήματος» (</a:t>
            </a:r>
            <a:r>
              <a:rPr lang="en-US" sz="1800" dirty="0"/>
              <a:t>“Request-level parallelism”</a:t>
            </a:r>
            <a:r>
              <a:rPr lang="el-GR" sz="1800" dirty="0"/>
              <a:t> – </a:t>
            </a:r>
            <a:r>
              <a:rPr lang="en-US" sz="1800" dirty="0"/>
              <a:t>RLP)</a:t>
            </a:r>
          </a:p>
          <a:p>
            <a:pPr lvl="1">
              <a:lnSpc>
                <a:spcPct val="90000"/>
              </a:lnSpc>
            </a:pPr>
            <a:r>
              <a:rPr lang="el-GR" sz="2000" dirty="0"/>
              <a:t>Τα κόστη λειτουργίας έχουν σημασία</a:t>
            </a:r>
            <a:endParaRPr lang="en-US" sz="2000" dirty="0"/>
          </a:p>
          <a:p>
            <a:pPr lvl="2">
              <a:lnSpc>
                <a:spcPct val="90000"/>
              </a:lnSpc>
            </a:pPr>
            <a:r>
              <a:rPr lang="el-GR" sz="1800" dirty="0"/>
              <a:t>Η κατανάλωση ισχύος είναι πρωτεύων, και όχι δευτερεύων, περιορισμός στη σχεδίαση του συστήματος</a:t>
            </a:r>
            <a:endParaRPr lang="en-US" sz="1800" dirty="0"/>
          </a:p>
          <a:p>
            <a:pPr lvl="1">
              <a:lnSpc>
                <a:spcPct val="90000"/>
              </a:lnSpc>
            </a:pPr>
            <a:r>
              <a:rPr lang="el-GR" sz="2000" dirty="0"/>
              <a:t>Κλίμακα και οι ευκαιρίες αλλά και τα προβλήματά της</a:t>
            </a:r>
            <a:endParaRPr lang="en-US" sz="2000" dirty="0"/>
          </a:p>
          <a:p>
            <a:pPr lvl="2">
              <a:lnSpc>
                <a:spcPct val="90000"/>
              </a:lnSpc>
            </a:pPr>
            <a:r>
              <a:rPr lang="el-GR" sz="1800" dirty="0"/>
              <a:t>Είναι εφικτή η κατασκευή προσαρμοσμένων (</a:t>
            </a:r>
            <a:r>
              <a:rPr lang="en-US" sz="1800" dirty="0"/>
              <a:t>custom) </a:t>
            </a:r>
            <a:r>
              <a:rPr lang="el-GR" sz="1800" dirty="0"/>
              <a:t>συστημάτων αφού οι υπολογιστές</a:t>
            </a:r>
            <a:r>
              <a:rPr lang="en-US" sz="1800" dirty="0"/>
              <a:t> WSC</a:t>
            </a:r>
            <a:r>
              <a:rPr lang="el-GR" sz="1800" dirty="0"/>
              <a:t> απαιτούν μεγάλο μέγεθος προμηθειών</a:t>
            </a:r>
            <a:endParaRPr lang="en-US" sz="1800" dirty="0"/>
          </a:p>
          <a:p>
            <a:pPr lvl="1">
              <a:lnSpc>
                <a:spcPct val="90000"/>
              </a:lnSpc>
            </a:pPr>
            <a:r>
              <a:rPr lang="el-GR" sz="2000" dirty="0"/>
              <a:t>Η τοποθεσία έχει σημασία</a:t>
            </a:r>
            <a:endParaRPr lang="en-US" sz="2000" dirty="0"/>
          </a:p>
          <a:p>
            <a:pPr lvl="2">
              <a:lnSpc>
                <a:spcPct val="90000"/>
              </a:lnSpc>
            </a:pPr>
            <a:r>
              <a:rPr lang="el-GR" sz="1600" dirty="0"/>
              <a:t>Ακίνητα/κτίρια, κόστος ηλεκτρικής ισχύος, διαθεσιμότητα</a:t>
            </a:r>
            <a:r>
              <a:rPr lang="en-US" sz="1600" dirty="0"/>
              <a:t>:</a:t>
            </a:r>
            <a:r>
              <a:rPr lang="el-GR" sz="1600" dirty="0"/>
              <a:t> διαδικτύου, τελικών χρηστών, εργατικού δυναμικού</a:t>
            </a:r>
            <a:endParaRPr lang="en-US" sz="1600" dirty="0"/>
          </a:p>
          <a:p>
            <a:pPr lvl="1">
              <a:lnSpc>
                <a:spcPct val="90000"/>
              </a:lnSpc>
            </a:pPr>
            <a:r>
              <a:rPr lang="el-GR" sz="2000" dirty="0"/>
              <a:t>Υπολογιστική αποδοτικότητα σε χαμηλά επίπεδα χρήσης (</a:t>
            </a:r>
            <a:r>
              <a:rPr lang="en-US" sz="2000" dirty="0"/>
              <a:t>low utilization)</a:t>
            </a:r>
            <a:endParaRPr lang="en-US" sz="1800" dirty="0"/>
          </a:p>
          <a:p>
            <a:pPr lvl="1">
              <a:lnSpc>
                <a:spcPct val="90000"/>
              </a:lnSpc>
            </a:pPr>
            <a:r>
              <a:rPr lang="el-GR" sz="2000" dirty="0"/>
              <a:t>Κλίμακα και οι ευκαιρίες/προβλήματα που συνδέονται με αυτή</a:t>
            </a:r>
            <a:endParaRPr lang="en-US" sz="2000" dirty="0"/>
          </a:p>
          <a:p>
            <a:pPr lvl="2">
              <a:lnSpc>
                <a:spcPct val="90000"/>
              </a:lnSpc>
            </a:pPr>
            <a:r>
              <a:rPr lang="el-GR" sz="1600" dirty="0"/>
              <a:t>Μοναδικές προκλήσεις</a:t>
            </a:r>
            <a:r>
              <a:rPr lang="en-US" sz="1600" dirty="0"/>
              <a:t>:</a:t>
            </a:r>
            <a:r>
              <a:rPr lang="el-GR" sz="1600" dirty="0"/>
              <a:t> προσαρμοσμένο υλικό, αστοχίες</a:t>
            </a:r>
            <a:endParaRPr lang="en-US" sz="1600" dirty="0"/>
          </a:p>
          <a:p>
            <a:pPr lvl="2">
              <a:lnSpc>
                <a:spcPct val="90000"/>
              </a:lnSpc>
            </a:pPr>
            <a:r>
              <a:rPr lang="el-GR" sz="1600" dirty="0"/>
              <a:t>Μοναδικές ευκαιρίες</a:t>
            </a:r>
            <a:r>
              <a:rPr lang="en-US" sz="1600" dirty="0"/>
              <a:t>: </a:t>
            </a:r>
            <a:r>
              <a:rPr lang="el-GR" sz="1600" dirty="0"/>
              <a:t>πολύ μεγάλες εκπτώσεις</a:t>
            </a:r>
            <a:endParaRPr lang="en-US" sz="1600" dirty="0"/>
          </a:p>
        </p:txBody>
      </p:sp>
      <p:sp>
        <p:nvSpPr>
          <p:cNvPr id="6" name="Text Box 5"/>
          <p:cNvSpPr txBox="1">
            <a:spLocks noChangeArrowheads="1"/>
          </p:cNvSpPr>
          <p:nvPr/>
        </p:nvSpPr>
        <p:spPr bwMode="auto">
          <a:xfrm rot="5400000">
            <a:off x="8358557" y="409998"/>
            <a:ext cx="120417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Εισαγωγή</a:t>
            </a:r>
            <a:endParaRPr lang="en-US" sz="1800" dirty="0">
              <a:solidFill>
                <a:srgbClr val="0066FF"/>
              </a:solidFill>
              <a:latin typeface="Arial" charset="0"/>
            </a:endParaRPr>
          </a:p>
        </p:txBody>
      </p:sp>
    </p:spTree>
    <p:extLst>
      <p:ext uri="{BB962C8B-B14F-4D97-AF65-F5344CB8AC3E}">
        <p14:creationId xmlns:p14="http://schemas.microsoft.com/office/powerpoint/2010/main" val="47848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Αποδοτικότητα και κόστος </a:t>
            </a:r>
            <a:r>
              <a:rPr lang="en-US" dirty="0"/>
              <a:t>WSC</a:t>
            </a:r>
            <a:endParaRPr lang="en-AU" dirty="0"/>
          </a:p>
        </p:txBody>
      </p:sp>
      <p:sp>
        <p:nvSpPr>
          <p:cNvPr id="242691" name="Rectangle 3"/>
          <p:cNvSpPr>
            <a:spLocks noGrp="1" noChangeArrowheads="1"/>
          </p:cNvSpPr>
          <p:nvPr>
            <p:ph type="body" idx="1"/>
          </p:nvPr>
        </p:nvSpPr>
        <p:spPr>
          <a:xfrm>
            <a:off x="395536" y="909538"/>
            <a:ext cx="8064251" cy="5111750"/>
          </a:xfrm>
        </p:spPr>
        <p:txBody>
          <a:bodyPr/>
          <a:lstStyle/>
          <a:p>
            <a:pPr>
              <a:lnSpc>
                <a:spcPct val="90000"/>
              </a:lnSpc>
            </a:pPr>
            <a:r>
              <a:rPr lang="el-GR" dirty="0"/>
              <a:t>Τοποθεσία ενός υπολογιστή </a:t>
            </a:r>
            <a:r>
              <a:rPr lang="en-US" dirty="0"/>
              <a:t>WSC</a:t>
            </a:r>
          </a:p>
          <a:p>
            <a:pPr lvl="1">
              <a:lnSpc>
                <a:spcPct val="90000"/>
              </a:lnSpc>
            </a:pPr>
            <a:r>
              <a:rPr lang="el-GR" dirty="0"/>
              <a:t>Εγγύτητα σε «ραχοκοκαλιές» Διαδικτύου (</a:t>
            </a:r>
            <a:r>
              <a:rPr lang="en-US" dirty="0"/>
              <a:t>Internet backbones), </a:t>
            </a:r>
            <a:r>
              <a:rPr lang="el-GR" dirty="0"/>
              <a:t>κόστος ηλεκτρισμού, φόροι ιδιοκτησίας, χαμηλό ρίσκο για σεισμούς, πλημμύρες, τυφώνες</a:t>
            </a:r>
            <a:endParaRPr lang="en-US" dirty="0"/>
          </a:p>
          <a:p>
            <a:pPr>
              <a:lnSpc>
                <a:spcPct val="90000"/>
              </a:lnSpc>
            </a:pPr>
            <a:r>
              <a:rPr lang="el-GR" dirty="0"/>
              <a:t>Διανομή ηλεκτρικής ισχύος</a:t>
            </a:r>
            <a:endParaRPr lang="en-US" dirty="0"/>
          </a:p>
        </p:txBody>
      </p:sp>
      <p:sp>
        <p:nvSpPr>
          <p:cNvPr id="242693" name="Text Box 5"/>
          <p:cNvSpPr txBox="1">
            <a:spLocks noChangeArrowheads="1"/>
          </p:cNvSpPr>
          <p:nvPr/>
        </p:nvSpPr>
        <p:spPr bwMode="auto">
          <a:xfrm rot="5400000">
            <a:off x="7241945" y="1526941"/>
            <a:ext cx="343478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Αποδοτικότητα και κόστος </a:t>
            </a:r>
            <a:r>
              <a:rPr lang="en-US" sz="1800" dirty="0">
                <a:solidFill>
                  <a:srgbClr val="0066FF"/>
                </a:solidFill>
                <a:latin typeface="Arial" charset="0"/>
              </a:rPr>
              <a:t>WSC</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1" y="2852936"/>
            <a:ext cx="5626369"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79512" y="325121"/>
            <a:ext cx="8856984" cy="492443"/>
          </a:xfrm>
        </p:spPr>
        <p:txBody>
          <a:bodyPr/>
          <a:lstStyle/>
          <a:p>
            <a:r>
              <a:rPr lang="el-GR" sz="2600" dirty="0"/>
              <a:t>Προγραμματιστικά μοντέλα και φορτία εργασίας </a:t>
            </a:r>
            <a:r>
              <a:rPr lang="en-US" sz="2600" dirty="0"/>
              <a:t>WSC</a:t>
            </a:r>
            <a:endParaRPr lang="en-AU" sz="2600" dirty="0"/>
          </a:p>
        </p:txBody>
      </p:sp>
      <p:sp>
        <p:nvSpPr>
          <p:cNvPr id="242691" name="Rectangle 3"/>
          <p:cNvSpPr>
            <a:spLocks noGrp="1" noChangeArrowheads="1"/>
          </p:cNvSpPr>
          <p:nvPr>
            <p:ph type="body" idx="1"/>
          </p:nvPr>
        </p:nvSpPr>
        <p:spPr>
          <a:xfrm>
            <a:off x="395536" y="980728"/>
            <a:ext cx="8270875" cy="5111750"/>
          </a:xfrm>
        </p:spPr>
        <p:txBody>
          <a:bodyPr/>
          <a:lstStyle/>
          <a:p>
            <a:pPr>
              <a:lnSpc>
                <a:spcPct val="90000"/>
              </a:lnSpc>
            </a:pPr>
            <a:r>
              <a:rPr lang="el-GR" dirty="0"/>
              <a:t>Πλαίσιο επεξεργασίας δέσμης</a:t>
            </a:r>
            <a:r>
              <a:rPr lang="en-US" dirty="0"/>
              <a:t>:</a:t>
            </a:r>
            <a:r>
              <a:rPr lang="el-GR" dirty="0"/>
              <a:t> </a:t>
            </a:r>
            <a:r>
              <a:rPr lang="en-US" dirty="0"/>
              <a:t>MapReduce</a:t>
            </a:r>
          </a:p>
          <a:p>
            <a:pPr lvl="1">
              <a:lnSpc>
                <a:spcPct val="90000"/>
              </a:lnSpc>
            </a:pPr>
            <a:endParaRPr lang="en-US" b="1" dirty="0"/>
          </a:p>
          <a:p>
            <a:pPr lvl="1">
              <a:lnSpc>
                <a:spcPct val="90000"/>
              </a:lnSpc>
            </a:pPr>
            <a:r>
              <a:rPr lang="en-US" b="1" dirty="0"/>
              <a:t>Map (</a:t>
            </a:r>
            <a:r>
              <a:rPr lang="el-GR" b="1" dirty="0"/>
              <a:t>χαρτογράφηση)</a:t>
            </a:r>
            <a:r>
              <a:rPr lang="en-US" b="1" dirty="0"/>
              <a:t>: </a:t>
            </a:r>
            <a:r>
              <a:rPr lang="el-GR" dirty="0"/>
              <a:t>εφαρμόζει μια συνάρτηση που παρέχει ο προγραμματιστής σε κάθε λογική εγγραφή εισόδου</a:t>
            </a:r>
            <a:endParaRPr lang="en-US" dirty="0"/>
          </a:p>
          <a:p>
            <a:pPr lvl="2">
              <a:lnSpc>
                <a:spcPct val="90000"/>
              </a:lnSpc>
            </a:pPr>
            <a:r>
              <a:rPr lang="el-GR" dirty="0"/>
              <a:t>Εκτελείται σε χιλιάδες υπολογιστές</a:t>
            </a:r>
            <a:endParaRPr lang="en-US" dirty="0"/>
          </a:p>
          <a:p>
            <a:pPr lvl="2">
              <a:lnSpc>
                <a:spcPct val="90000"/>
              </a:lnSpc>
            </a:pPr>
            <a:r>
              <a:rPr lang="el-GR" dirty="0"/>
              <a:t>Παρέχει νέα σύνολα ζευγών κλειδιού-τιμής (</a:t>
            </a:r>
            <a:r>
              <a:rPr lang="en-US" dirty="0"/>
              <a:t>key-value)</a:t>
            </a:r>
            <a:r>
              <a:rPr lang="el-GR" dirty="0"/>
              <a:t> ως ενδιάμεσες τιμές</a:t>
            </a:r>
            <a:endParaRPr lang="en-US" dirty="0"/>
          </a:p>
          <a:p>
            <a:pPr lvl="1">
              <a:lnSpc>
                <a:spcPct val="90000"/>
              </a:lnSpc>
            </a:pPr>
            <a:endParaRPr lang="en-US" b="1" dirty="0"/>
          </a:p>
          <a:p>
            <a:pPr lvl="1">
              <a:lnSpc>
                <a:spcPct val="90000"/>
              </a:lnSpc>
            </a:pPr>
            <a:r>
              <a:rPr lang="en-US" b="1" dirty="0"/>
              <a:t>Reduce (</a:t>
            </a:r>
            <a:r>
              <a:rPr lang="el-GR" b="1" dirty="0"/>
              <a:t>μείωση)</a:t>
            </a:r>
            <a:r>
              <a:rPr lang="en-US" b="1" dirty="0"/>
              <a:t>: </a:t>
            </a:r>
            <a:r>
              <a:rPr lang="el-GR" dirty="0"/>
              <a:t>μειώνει το πλήθος των τιμών χρησιμοποιώντας μια άλλη συνάρτηση που παρέχει ο προγραμματιστής</a:t>
            </a:r>
            <a:endParaRPr lang="en-US" dirty="0"/>
          </a:p>
        </p:txBody>
      </p:sp>
      <p:sp>
        <p:nvSpPr>
          <p:cNvPr id="242693" name="Text Box 5"/>
          <p:cNvSpPr txBox="1">
            <a:spLocks noChangeArrowheads="1"/>
          </p:cNvSpPr>
          <p:nvPr/>
        </p:nvSpPr>
        <p:spPr bwMode="auto">
          <a:xfrm rot="5400000">
            <a:off x="5902541" y="2846063"/>
            <a:ext cx="611622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Προγραμματιστικά μοντέλα και φορτία εργασίας για </a:t>
            </a:r>
            <a:r>
              <a:rPr lang="en-US" sz="1800" dirty="0">
                <a:solidFill>
                  <a:srgbClr val="0066FF"/>
                </a:solidFill>
                <a:latin typeface="Arial" charset="0"/>
              </a:rPr>
              <a:t>WSC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467544" y="836712"/>
            <a:ext cx="8270875" cy="5111750"/>
          </a:xfrm>
        </p:spPr>
        <p:txBody>
          <a:bodyPr/>
          <a:lstStyle/>
          <a:p>
            <a:pPr>
              <a:lnSpc>
                <a:spcPct val="90000"/>
              </a:lnSpc>
            </a:pPr>
            <a:r>
              <a:rPr lang="el-GR" dirty="0"/>
              <a:t>Παράδειγμα</a:t>
            </a:r>
            <a:r>
              <a:rPr lang="en-US" dirty="0"/>
              <a:t>:</a:t>
            </a:r>
          </a:p>
          <a:p>
            <a:pPr lvl="1">
              <a:lnSpc>
                <a:spcPct val="90000"/>
              </a:lnSpc>
            </a:pPr>
            <a:r>
              <a:rPr lang="en-US" dirty="0"/>
              <a:t>map (String key, String value):</a:t>
            </a:r>
          </a:p>
          <a:p>
            <a:pPr lvl="2">
              <a:lnSpc>
                <a:spcPct val="90000"/>
              </a:lnSpc>
            </a:pPr>
            <a:r>
              <a:rPr lang="en-US" dirty="0"/>
              <a:t>// key:  </a:t>
            </a:r>
            <a:r>
              <a:rPr lang="el-GR" dirty="0"/>
              <a:t>όνομα εγγράφου</a:t>
            </a:r>
            <a:endParaRPr lang="en-US" dirty="0"/>
          </a:p>
          <a:p>
            <a:pPr lvl="2">
              <a:lnSpc>
                <a:spcPct val="90000"/>
              </a:lnSpc>
            </a:pPr>
            <a:r>
              <a:rPr lang="en-US" dirty="0"/>
              <a:t>// value: </a:t>
            </a:r>
            <a:r>
              <a:rPr lang="el-GR" dirty="0"/>
              <a:t>περιεχόμενα εγγράφου</a:t>
            </a:r>
            <a:endParaRPr lang="en-US" dirty="0"/>
          </a:p>
          <a:p>
            <a:pPr lvl="2">
              <a:lnSpc>
                <a:spcPct val="90000"/>
              </a:lnSpc>
            </a:pPr>
            <a:r>
              <a:rPr lang="en-US" dirty="0"/>
              <a:t>for each word w in value</a:t>
            </a:r>
          </a:p>
          <a:p>
            <a:pPr lvl="3">
              <a:lnSpc>
                <a:spcPct val="90000"/>
              </a:lnSpc>
            </a:pPr>
            <a:r>
              <a:rPr lang="en-US" dirty="0"/>
              <a:t>EmitIntermediate(w,”1”);  </a:t>
            </a:r>
            <a:r>
              <a:rPr lang="el-GR" dirty="0"/>
              <a:t>  </a:t>
            </a:r>
            <a:r>
              <a:rPr lang="en-US" dirty="0"/>
              <a:t>// </a:t>
            </a:r>
            <a:r>
              <a:rPr lang="el-GR" dirty="0"/>
              <a:t>Παραγωγή λίστας όλων </a:t>
            </a:r>
            <a:br>
              <a:rPr lang="el-GR" dirty="0"/>
            </a:br>
            <a:r>
              <a:rPr lang="el-GR" dirty="0"/>
              <a:t>				// των λέξεων</a:t>
            </a:r>
            <a:endParaRPr lang="en-US" dirty="0"/>
          </a:p>
          <a:p>
            <a:pPr lvl="1">
              <a:lnSpc>
                <a:spcPct val="90000"/>
              </a:lnSpc>
            </a:pPr>
            <a:endParaRPr lang="en-US" dirty="0"/>
          </a:p>
          <a:p>
            <a:pPr lvl="1">
              <a:lnSpc>
                <a:spcPct val="90000"/>
              </a:lnSpc>
            </a:pPr>
            <a:r>
              <a:rPr lang="en-US" dirty="0"/>
              <a:t>reduce (String key, Iterator values):</a:t>
            </a:r>
          </a:p>
          <a:p>
            <a:pPr lvl="2">
              <a:lnSpc>
                <a:spcPct val="90000"/>
              </a:lnSpc>
            </a:pPr>
            <a:r>
              <a:rPr lang="en-US" dirty="0"/>
              <a:t>// key: </a:t>
            </a:r>
            <a:r>
              <a:rPr lang="el-GR" dirty="0"/>
              <a:t>μία λέξη</a:t>
            </a:r>
            <a:endParaRPr lang="en-US" dirty="0"/>
          </a:p>
          <a:p>
            <a:pPr lvl="2">
              <a:lnSpc>
                <a:spcPct val="90000"/>
              </a:lnSpc>
            </a:pPr>
            <a:r>
              <a:rPr lang="en-US" dirty="0"/>
              <a:t>// value: </a:t>
            </a:r>
            <a:r>
              <a:rPr lang="el-GR" dirty="0"/>
              <a:t>μια λίστα μετρητών</a:t>
            </a:r>
            <a:endParaRPr lang="en-US" dirty="0"/>
          </a:p>
          <a:p>
            <a:pPr lvl="2">
              <a:lnSpc>
                <a:spcPct val="90000"/>
              </a:lnSpc>
            </a:pPr>
            <a:r>
              <a:rPr lang="en-US" dirty="0"/>
              <a:t>int result = 0;</a:t>
            </a:r>
          </a:p>
          <a:p>
            <a:pPr lvl="2">
              <a:lnSpc>
                <a:spcPct val="90000"/>
              </a:lnSpc>
            </a:pPr>
            <a:r>
              <a:rPr lang="en-US" dirty="0"/>
              <a:t>for each v in values:</a:t>
            </a:r>
          </a:p>
          <a:p>
            <a:pPr lvl="3">
              <a:lnSpc>
                <a:spcPct val="90000"/>
              </a:lnSpc>
            </a:pPr>
            <a:r>
              <a:rPr lang="en-US" dirty="0"/>
              <a:t>result += ParseInt(v);  </a:t>
            </a:r>
            <a:r>
              <a:rPr lang="el-GR" dirty="0"/>
              <a:t>     </a:t>
            </a:r>
            <a:r>
              <a:rPr lang="en-US" dirty="0"/>
              <a:t>// </a:t>
            </a:r>
            <a:r>
              <a:rPr lang="el-GR" dirty="0"/>
              <a:t>λήψη ακεραίου από ζεύγος </a:t>
            </a:r>
            <a:br>
              <a:rPr lang="el-GR" dirty="0"/>
            </a:br>
            <a:r>
              <a:rPr lang="el-GR" dirty="0"/>
              <a:t>				// κλειδιού-τιμής</a:t>
            </a:r>
            <a:endParaRPr lang="en-US" dirty="0"/>
          </a:p>
          <a:p>
            <a:pPr lvl="2">
              <a:lnSpc>
                <a:spcPct val="90000"/>
              </a:lnSpc>
            </a:pPr>
            <a:r>
              <a:rPr lang="en-US" dirty="0"/>
              <a:t>Emit(AsString(result));</a:t>
            </a:r>
          </a:p>
        </p:txBody>
      </p:sp>
      <p:sp>
        <p:nvSpPr>
          <p:cNvPr id="5" name="Text Box 5"/>
          <p:cNvSpPr txBox="1">
            <a:spLocks noChangeArrowheads="1"/>
          </p:cNvSpPr>
          <p:nvPr/>
        </p:nvSpPr>
        <p:spPr bwMode="auto">
          <a:xfrm rot="5400000">
            <a:off x="5902541" y="2846063"/>
            <a:ext cx="611622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Προγραμματιστικά μοντέλα και φορτία εργασίας για </a:t>
            </a:r>
            <a:r>
              <a:rPr lang="en-US" sz="1800" dirty="0">
                <a:solidFill>
                  <a:srgbClr val="0066FF"/>
                </a:solidFill>
                <a:latin typeface="Arial" charset="0"/>
              </a:rPr>
              <a:t>WSC</a:t>
            </a:r>
          </a:p>
        </p:txBody>
      </p:sp>
      <p:sp>
        <p:nvSpPr>
          <p:cNvPr id="7" name="Rectangle 2"/>
          <p:cNvSpPr txBox="1">
            <a:spLocks noChangeArrowheads="1"/>
          </p:cNvSpPr>
          <p:nvPr/>
        </p:nvSpPr>
        <p:spPr bwMode="auto">
          <a:xfrm>
            <a:off x="179512" y="325121"/>
            <a:ext cx="8856984" cy="49244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a:lstStyle>
          <a:p>
            <a:pPr>
              <a:buClrTx/>
              <a:buSzTx/>
              <a:buFontTx/>
            </a:pPr>
            <a:r>
              <a:rPr lang="el-GR" sz="2600" kern="0" dirty="0"/>
              <a:t>Προγραμματιστικά μοντέλα και φορτία εργασίας </a:t>
            </a:r>
            <a:r>
              <a:rPr lang="en-US" sz="2600" kern="0" dirty="0"/>
              <a:t>WSC</a:t>
            </a:r>
            <a:endParaRPr lang="en-AU" sz="2600" kern="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noFill/>
        </p:spPr>
        <p:txBody>
          <a:bodyPr/>
          <a:lstStyle/>
          <a:p>
            <a:pPr>
              <a:lnSpc>
                <a:spcPct val="90000"/>
              </a:lnSpc>
            </a:pPr>
            <a:r>
              <a:rPr lang="el-GR" dirty="0"/>
              <a:t>Διαθεσιμότητα</a:t>
            </a:r>
            <a:r>
              <a:rPr lang="en-US" dirty="0"/>
              <a:t>:</a:t>
            </a:r>
          </a:p>
          <a:p>
            <a:pPr lvl="1">
              <a:lnSpc>
                <a:spcPct val="90000"/>
              </a:lnSpc>
            </a:pPr>
            <a:r>
              <a:rPr lang="el-GR" dirty="0"/>
              <a:t>Χρήση αντιγράφων των δεδομένων σε διαφορετικούς διακομιστές</a:t>
            </a:r>
            <a:endParaRPr lang="en-US" dirty="0"/>
          </a:p>
          <a:p>
            <a:pPr lvl="1">
              <a:lnSpc>
                <a:spcPct val="90000"/>
              </a:lnSpc>
            </a:pPr>
            <a:r>
              <a:rPr lang="el-GR" dirty="0"/>
              <a:t>Χρήση χαλαρής συνέπειας (</a:t>
            </a:r>
            <a:r>
              <a:rPr lang="en-US" dirty="0"/>
              <a:t>relaxed consistency):</a:t>
            </a:r>
          </a:p>
          <a:p>
            <a:pPr lvl="2">
              <a:lnSpc>
                <a:spcPct val="90000"/>
              </a:lnSpc>
            </a:pPr>
            <a:r>
              <a:rPr lang="el-GR" dirty="0"/>
              <a:t>Δεν είναι ανάγκη όλα τα αντίγραφα να συμφωνούν πάντα</a:t>
            </a:r>
            <a:endParaRPr lang="en-US" dirty="0"/>
          </a:p>
          <a:p>
            <a:pPr lvl="2">
              <a:lnSpc>
                <a:spcPct val="90000"/>
              </a:lnSpc>
            </a:pPr>
            <a:endParaRPr lang="en-US" dirty="0"/>
          </a:p>
          <a:p>
            <a:pPr>
              <a:lnSpc>
                <a:spcPct val="90000"/>
              </a:lnSpc>
            </a:pPr>
            <a:r>
              <a:rPr lang="el-GR" dirty="0"/>
              <a:t>Συστήματα αρχείων</a:t>
            </a:r>
            <a:r>
              <a:rPr lang="en-US" dirty="0"/>
              <a:t>: GFS </a:t>
            </a:r>
            <a:r>
              <a:rPr lang="el-GR" dirty="0"/>
              <a:t>και</a:t>
            </a:r>
            <a:r>
              <a:rPr lang="en-US" dirty="0"/>
              <a:t> Colossus</a:t>
            </a:r>
          </a:p>
          <a:p>
            <a:pPr>
              <a:lnSpc>
                <a:spcPct val="90000"/>
              </a:lnSpc>
            </a:pPr>
            <a:r>
              <a:rPr lang="el-GR" dirty="0"/>
              <a:t>Βάσεις δεδομένων</a:t>
            </a:r>
            <a:r>
              <a:rPr lang="en-US" dirty="0"/>
              <a:t>: Dynamo </a:t>
            </a:r>
            <a:r>
              <a:rPr lang="el-GR" dirty="0"/>
              <a:t>και</a:t>
            </a:r>
            <a:r>
              <a:rPr lang="en-US" dirty="0"/>
              <a:t> BigTable</a:t>
            </a:r>
          </a:p>
          <a:p>
            <a:pPr lvl="1">
              <a:lnSpc>
                <a:spcPct val="90000"/>
              </a:lnSpc>
            </a:pPr>
            <a:endParaRPr lang="en-US" dirty="0"/>
          </a:p>
        </p:txBody>
      </p:sp>
      <p:sp>
        <p:nvSpPr>
          <p:cNvPr id="5" name="Text Box 5"/>
          <p:cNvSpPr txBox="1">
            <a:spLocks noChangeArrowheads="1"/>
          </p:cNvSpPr>
          <p:nvPr/>
        </p:nvSpPr>
        <p:spPr bwMode="auto">
          <a:xfrm rot="5400000">
            <a:off x="5902541" y="2846063"/>
            <a:ext cx="611622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Προγραμματιστικά μοντέλα και φορτία εργασίας για </a:t>
            </a:r>
            <a:r>
              <a:rPr lang="en-US" sz="1800" dirty="0">
                <a:solidFill>
                  <a:srgbClr val="0066FF"/>
                </a:solidFill>
                <a:latin typeface="Arial" charset="0"/>
              </a:rPr>
              <a:t>WSC</a:t>
            </a:r>
          </a:p>
        </p:txBody>
      </p:sp>
      <p:sp>
        <p:nvSpPr>
          <p:cNvPr id="7" name="Rectangle 2"/>
          <p:cNvSpPr>
            <a:spLocks noGrp="1" noChangeArrowheads="1"/>
          </p:cNvSpPr>
          <p:nvPr>
            <p:ph type="title"/>
          </p:nvPr>
        </p:nvSpPr>
        <p:spPr>
          <a:xfrm>
            <a:off x="179512" y="325121"/>
            <a:ext cx="8856984" cy="492443"/>
          </a:xfrm>
        </p:spPr>
        <p:txBody>
          <a:bodyPr/>
          <a:lstStyle/>
          <a:p>
            <a:r>
              <a:rPr lang="el-GR" sz="2600" dirty="0"/>
              <a:t>Προγραμματιστικά μοντέλα και φορτία εργασίας </a:t>
            </a:r>
            <a:r>
              <a:rPr lang="en-US" sz="2600" dirty="0"/>
              <a:t>WSC</a:t>
            </a:r>
            <a:endParaRPr lang="en-AU"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539552" y="983396"/>
            <a:ext cx="7992243" cy="5111750"/>
          </a:xfrm>
        </p:spPr>
        <p:txBody>
          <a:bodyPr/>
          <a:lstStyle/>
          <a:p>
            <a:pPr>
              <a:lnSpc>
                <a:spcPct val="90000"/>
              </a:lnSpc>
            </a:pPr>
            <a:r>
              <a:rPr lang="el-GR" dirty="0"/>
              <a:t>Το περιβάλλον χρόνου εκτέλεσης </a:t>
            </a:r>
            <a:r>
              <a:rPr lang="en-US" dirty="0"/>
              <a:t>MapReduce </a:t>
            </a:r>
            <a:r>
              <a:rPr lang="el-GR" dirty="0"/>
              <a:t>(</a:t>
            </a:r>
            <a:r>
              <a:rPr lang="en-US" dirty="0"/>
              <a:t>runtime environment)</a:t>
            </a:r>
            <a:r>
              <a:rPr lang="el-GR" dirty="0"/>
              <a:t> δρομολογεί εργασίες </a:t>
            </a:r>
            <a:r>
              <a:rPr lang="en-US" dirty="0"/>
              <a:t>map </a:t>
            </a:r>
            <a:r>
              <a:rPr lang="el-GR" dirty="0"/>
              <a:t>και</a:t>
            </a:r>
            <a:r>
              <a:rPr lang="en-US" dirty="0"/>
              <a:t> reduce</a:t>
            </a:r>
            <a:r>
              <a:rPr lang="el-GR" dirty="0"/>
              <a:t> σε κόμβους </a:t>
            </a:r>
            <a:r>
              <a:rPr lang="en-US" dirty="0"/>
              <a:t>WSC</a:t>
            </a:r>
            <a:endParaRPr lang="el-GR" dirty="0"/>
          </a:p>
          <a:p>
            <a:pPr lvl="1">
              <a:lnSpc>
                <a:spcPct val="90000"/>
              </a:lnSpc>
            </a:pPr>
            <a:r>
              <a:rPr lang="el-GR" dirty="0"/>
              <a:t>Οι απαιτήσεις των φορτίων εργασίας συχνά διαφέρουν σημαντικά</a:t>
            </a:r>
          </a:p>
          <a:p>
            <a:pPr lvl="1">
              <a:lnSpc>
                <a:spcPct val="90000"/>
              </a:lnSpc>
            </a:pPr>
            <a:r>
              <a:rPr lang="el-GR" dirty="0"/>
              <a:t>Ο χρονοπρογραμματιστής αναθέτει εργασίες με βάση την ολοκλήρωση προηγούμενων εργασιών</a:t>
            </a:r>
            <a:endParaRPr lang="en-US" dirty="0"/>
          </a:p>
          <a:p>
            <a:pPr lvl="1">
              <a:lnSpc>
                <a:spcPct val="90000"/>
              </a:lnSpc>
            </a:pPr>
            <a:r>
              <a:rPr lang="el-GR" dirty="0"/>
              <a:t>Ποικιλομορφία χρόνων εκτέλεσης και λανθανόντων χρόνων ουράς (</a:t>
            </a:r>
            <a:r>
              <a:rPr lang="en-US" dirty="0"/>
              <a:t>tail latency):</a:t>
            </a:r>
            <a:r>
              <a:rPr lang="el-GR" dirty="0"/>
              <a:t> μία αργή εργασία μπορεί να καθυστερήσει μια μεγάλη εργασία </a:t>
            </a:r>
            <a:r>
              <a:rPr lang="en-US" dirty="0"/>
              <a:t>MapReduce</a:t>
            </a:r>
          </a:p>
          <a:p>
            <a:pPr lvl="1">
              <a:lnSpc>
                <a:spcPct val="90000"/>
              </a:lnSpc>
            </a:pPr>
            <a:r>
              <a:rPr lang="el-GR" dirty="0"/>
              <a:t>Οι βιβλιοθήκες χρόνου εκτέλεσης αντιγράφουν εργασίες κοντά στο τέλος του έργου</a:t>
            </a:r>
            <a:endParaRPr lang="en-US" dirty="0"/>
          </a:p>
        </p:txBody>
      </p:sp>
      <p:sp>
        <p:nvSpPr>
          <p:cNvPr id="5" name="Text Box 5"/>
          <p:cNvSpPr txBox="1">
            <a:spLocks noChangeArrowheads="1"/>
          </p:cNvSpPr>
          <p:nvPr/>
        </p:nvSpPr>
        <p:spPr bwMode="auto">
          <a:xfrm rot="5400000">
            <a:off x="5902541" y="2846063"/>
            <a:ext cx="611622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Προγραμματιστικά μοντέλα και φορτία εργασίας για </a:t>
            </a:r>
            <a:r>
              <a:rPr lang="en-US" sz="1800" dirty="0">
                <a:solidFill>
                  <a:srgbClr val="0066FF"/>
                </a:solidFill>
                <a:latin typeface="Arial" charset="0"/>
              </a:rPr>
              <a:t>WSC</a:t>
            </a:r>
          </a:p>
        </p:txBody>
      </p:sp>
      <p:sp>
        <p:nvSpPr>
          <p:cNvPr id="7" name="Rectangle 2"/>
          <p:cNvSpPr>
            <a:spLocks noGrp="1" noChangeArrowheads="1"/>
          </p:cNvSpPr>
          <p:nvPr>
            <p:ph type="title"/>
          </p:nvPr>
        </p:nvSpPr>
        <p:spPr>
          <a:xfrm>
            <a:off x="179512" y="325121"/>
            <a:ext cx="8856984" cy="492443"/>
          </a:xfrm>
        </p:spPr>
        <p:txBody>
          <a:bodyPr/>
          <a:lstStyle/>
          <a:p>
            <a:r>
              <a:rPr lang="el-GR" sz="2600" dirty="0"/>
              <a:t>Προγραμματιστικά μοντέλα και φορτία εργασίας </a:t>
            </a:r>
            <a:r>
              <a:rPr lang="en-US" sz="2600" dirty="0"/>
              <a:t>WSC</a:t>
            </a:r>
            <a:endParaRPr lang="en-AU" sz="2600" dirty="0"/>
          </a:p>
        </p:txBody>
      </p:sp>
    </p:spTree>
    <p:extLst>
      <p:ext uri="{BB962C8B-B14F-4D97-AF65-F5344CB8AC3E}">
        <p14:creationId xmlns:p14="http://schemas.microsoft.com/office/powerpoint/2010/main" val="785819617"/>
      </p:ext>
    </p:extLst>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22802</TotalTime>
  <Words>2041</Words>
  <Application>Microsoft Office PowerPoint</Application>
  <PresentationFormat>On-screen Show (4:3)</PresentationFormat>
  <Paragraphs>296</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Times New Roman</vt:lpstr>
      <vt:lpstr>Wingdings</vt:lpstr>
      <vt:lpstr>1_cod4e</vt:lpstr>
      <vt:lpstr>PowerPoint Presentation</vt:lpstr>
      <vt:lpstr>Εισαγωγή </vt:lpstr>
      <vt:lpstr>Εισαγωγή </vt:lpstr>
      <vt:lpstr>Εισαγωγή </vt:lpstr>
      <vt:lpstr>Αποδοτικότητα και κόστος WSC</vt:lpstr>
      <vt:lpstr>Προγραμματιστικά μοντέλα και φορτία εργασίας WSC</vt:lpstr>
      <vt:lpstr>PowerPoint Presentation</vt:lpstr>
      <vt:lpstr>Προγραμματιστικά μοντέλα και φορτία εργασίας WSC</vt:lpstr>
      <vt:lpstr>Προγραμματιστικά μοντέλα και φορτία εργασίας WSC</vt:lpstr>
      <vt:lpstr>Προγραμματιστικά μοντέλα και φορτία εργασίας WSC</vt:lpstr>
      <vt:lpstr>Αρχιτεκτονική υπολογιστών WSC</vt:lpstr>
      <vt:lpstr>Αποθήκευση </vt:lpstr>
      <vt:lpstr>Μεταγωγός συστοιχίας (Array Switch)</vt:lpstr>
      <vt:lpstr>Ιεραρχία μνήμης WSC</vt:lpstr>
      <vt:lpstr>Ιεραρχία μνήμης WSC</vt:lpstr>
      <vt:lpstr>Ιεραρχία μνήμης WSC</vt:lpstr>
      <vt:lpstr>Υποδομή και κόστη των WSC</vt:lpstr>
      <vt:lpstr>Υποδομή και κόστη των WSC</vt:lpstr>
      <vt:lpstr>Υποδομή και κόστη των WSC</vt:lpstr>
      <vt:lpstr>Μέτρηση αποδοτικότητας WSC</vt:lpstr>
      <vt:lpstr>Μέτρηση αποδοτικότητας WSC</vt:lpstr>
      <vt:lpstr>Κόστος ενός WSC</vt:lpstr>
      <vt:lpstr>Υπολογιστική νέφους (Cloud Computing)</vt:lpstr>
      <vt:lpstr>Υπολογιστική νέφους (Cloud Computing)</vt:lpstr>
      <vt:lpstr>Πλάνες και παγίδες</vt:lpstr>
      <vt:lpstr>Πλάνες και παγίδες</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Panagiotis Arkoudeas</cp:lastModifiedBy>
  <cp:revision>800</cp:revision>
  <dcterms:created xsi:type="dcterms:W3CDTF">2008-07-27T22:34:41Z</dcterms:created>
  <dcterms:modified xsi:type="dcterms:W3CDTF">2021-12-07T06:21:47Z</dcterms:modified>
</cp:coreProperties>
</file>