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286" r:id="rId2"/>
    <p:sldId id="271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05" r:id="rId20"/>
    <p:sldId id="306" r:id="rId21"/>
    <p:sldId id="307" r:id="rId22"/>
    <p:sldId id="308" r:id="rId23"/>
    <p:sldId id="309" r:id="rId24"/>
    <p:sldId id="311" r:id="rId25"/>
    <p:sldId id="310" r:id="rId26"/>
    <p:sldId id="312" r:id="rId27"/>
    <p:sldId id="313" r:id="rId28"/>
    <p:sldId id="314" r:id="rId29"/>
    <p:sldId id="316" r:id="rId30"/>
    <p:sldId id="315" r:id="rId31"/>
    <p:sldId id="317" r:id="rId32"/>
    <p:sldId id="318" r:id="rId33"/>
    <p:sldId id="319" r:id="rId34"/>
    <p:sldId id="320" r:id="rId35"/>
    <p:sldId id="321" r:id="rId3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agiotis Arkoudeas" initials="P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66"/>
    <a:srgbClr val="003399"/>
    <a:srgbClr val="000099"/>
    <a:srgbClr val="808080"/>
    <a:srgbClr val="5F5F5F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86" autoAdjust="0"/>
  </p:normalViewPr>
  <p:slideViewPr>
    <p:cSldViewPr>
      <p:cViewPr varScale="1">
        <p:scale>
          <a:sx n="108" d="100"/>
          <a:sy n="108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34855090-F113-43F9-AD55-4F5EF23B346F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95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8114CA7-9E0F-4EC0-BE75-1D6084D4EC4D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99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5355B6-C27E-47EF-8358-3941B59AFA27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5420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84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8133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48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086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6328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2774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6135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99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1001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010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5221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8796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1075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324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17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1176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4298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7675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8932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2295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035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0149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785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5749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19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8702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71830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629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586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547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042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034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370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193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 dirty="0">
              <a:latin typeface="Arial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16" b="100000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55"/>
          <a:stretch/>
        </p:blipFill>
        <p:spPr bwMode="auto">
          <a:xfrm>
            <a:off x="88702" y="914400"/>
            <a:ext cx="450850" cy="3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55131" y="5589240"/>
            <a:ext cx="5257800" cy="574799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l-GR" sz="900" dirty="0">
                <a:solidFill>
                  <a:srgbClr val="000000"/>
                </a:solidFill>
                <a:effectLst/>
              </a:rPr>
              <a:t>Διαφάνειες διδασκαλίας του πρωτότυπου </a:t>
            </a:r>
            <a:br>
              <a:rPr lang="el-GR" sz="900" dirty="0">
                <a:solidFill>
                  <a:srgbClr val="000000"/>
                </a:solidFill>
                <a:effectLst/>
              </a:rPr>
            </a:br>
            <a:r>
              <a:rPr lang="el-GR" sz="900" dirty="0">
                <a:solidFill>
                  <a:srgbClr val="000000"/>
                </a:solidFill>
                <a:effectLst/>
              </a:rPr>
              <a:t>βιβλίου μεταφρασμένες στα Ελληνικά </a:t>
            </a:r>
            <a:br>
              <a:rPr lang="el-GR" sz="900" dirty="0">
                <a:solidFill>
                  <a:srgbClr val="000000"/>
                </a:solidFill>
                <a:effectLst/>
              </a:rPr>
            </a:br>
            <a:r>
              <a:rPr lang="el-GR" sz="900" dirty="0">
                <a:solidFill>
                  <a:srgbClr val="000000"/>
                </a:solidFill>
                <a:effectLst/>
              </a:rPr>
              <a:t>μετάφραση</a:t>
            </a:r>
            <a:r>
              <a:rPr lang="el-GR" sz="900" baseline="0" dirty="0">
                <a:solidFill>
                  <a:srgbClr val="000000"/>
                </a:solidFill>
                <a:effectLst/>
              </a:rPr>
              <a:t> και επιστημονική ε</a:t>
            </a:r>
            <a:r>
              <a:rPr lang="el-GR" sz="900" dirty="0">
                <a:solidFill>
                  <a:srgbClr val="000000"/>
                </a:solidFill>
                <a:effectLst/>
              </a:rPr>
              <a:t>πιμέλεια</a:t>
            </a:r>
            <a:r>
              <a:rPr lang="en-US" sz="900" dirty="0">
                <a:solidFill>
                  <a:srgbClr val="000000"/>
                </a:solidFill>
                <a:effectLst/>
              </a:rPr>
              <a:t>:</a:t>
            </a:r>
            <a:r>
              <a:rPr lang="el-GR" sz="900" dirty="0">
                <a:solidFill>
                  <a:srgbClr val="000000"/>
                </a:solidFill>
                <a:effectLst/>
              </a:rPr>
              <a:t> </a:t>
            </a:r>
            <a:br>
              <a:rPr lang="el-GR" sz="900" dirty="0">
                <a:solidFill>
                  <a:srgbClr val="000000"/>
                </a:solidFill>
                <a:effectLst/>
              </a:rPr>
            </a:br>
            <a:r>
              <a:rPr lang="el-GR" sz="900" dirty="0">
                <a:solidFill>
                  <a:srgbClr val="000000"/>
                </a:solidFill>
                <a:effectLst/>
              </a:rPr>
              <a:t>Δημήτρης Γκιζόπουλος, Πανεπιστήμιο Αθηνών</a:t>
            </a:r>
            <a:endParaRPr lang="en-AU" sz="9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96" y="817555"/>
            <a:ext cx="330200" cy="49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2093912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 dirty="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53001"/>
            <a:ext cx="792162" cy="460375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 rotWithShape="1">
          <a:blip r:embed="rId16">
            <a:grayscl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316" b="100000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55"/>
          <a:stretch/>
        </p:blipFill>
        <p:spPr bwMode="auto">
          <a:xfrm>
            <a:off x="1024806" y="6417915"/>
            <a:ext cx="450850" cy="3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90" y="6354404"/>
            <a:ext cx="330200" cy="49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224151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000099"/>
                </a:solidFill>
                <a:latin typeface="Arial" charset="0"/>
              </a:rPr>
              <a:t>Κεφάλαιο </a:t>
            </a:r>
            <a:r>
              <a:rPr lang="en-AU" dirty="0">
                <a:solidFill>
                  <a:srgbClr val="000099"/>
                </a:solidFill>
                <a:latin typeface="Arial" charset="0"/>
              </a:rPr>
              <a:t>7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solidFill>
                  <a:srgbClr val="0066FF"/>
                </a:solidFill>
                <a:latin typeface="Arial" charset="0"/>
              </a:rPr>
              <a:t>Αρχιτεκτονικές συγκεκριμένου τομέα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40"/>
          <p:cNvSpPr txBox="1">
            <a:spLocks noChangeArrowheads="1"/>
          </p:cNvSpPr>
          <p:nvPr/>
        </p:nvSpPr>
        <p:spPr>
          <a:xfrm>
            <a:off x="1042988" y="6382593"/>
            <a:ext cx="7272337" cy="358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00"/>
                </a:solidFill>
                <a:latin typeface="+mn-lt"/>
              </a:rPr>
              <a:t>Copyright © 2019, Elsevier Inc. All rights Reserved</a:t>
            </a:r>
            <a:endParaRPr lang="el-GR" sz="1200" b="1" dirty="0">
              <a:solidFill>
                <a:srgbClr val="FFFF00"/>
              </a:solidFill>
              <a:latin typeface="+mn-lt"/>
            </a:endParaRPr>
          </a:p>
          <a:p>
            <a:pPr algn="ctr"/>
            <a:r>
              <a:rPr lang="en-US" sz="1200" b="1" dirty="0">
                <a:solidFill>
                  <a:srgbClr val="FFFF00"/>
                </a:solidFill>
                <a:latin typeface="+mn-lt"/>
              </a:rPr>
              <a:t>Copyright © 2021, </a:t>
            </a:r>
            <a:r>
              <a:rPr lang="el-GR" sz="1200" b="1" dirty="0">
                <a:solidFill>
                  <a:srgbClr val="FFFF00"/>
                </a:solidFill>
                <a:latin typeface="+mn-lt"/>
              </a:rPr>
              <a:t>Εκδόσεις Κλειδάριθμος</a:t>
            </a:r>
            <a:endParaRPr lang="en-AU" sz="12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808394" y="-100013"/>
            <a:ext cx="4463851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Times New Roman" pitchFamily="18" charset="0"/>
              </a:rPr>
              <a:t>Αρχιτεκτονική Υπολογιστών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l-GR" sz="2000" dirty="0">
                <a:solidFill>
                  <a:schemeClr val="bg1"/>
                </a:solidFill>
                <a:latin typeface="Arial" charset="0"/>
              </a:rPr>
              <a:t>Μια ποσοτική προσέγγιση</a:t>
            </a:r>
            <a:r>
              <a:rPr lang="en-US" sz="2000" dirty="0">
                <a:solidFill>
                  <a:schemeClr val="bg1"/>
                </a:solidFill>
                <a:latin typeface="Arial" charset="0"/>
              </a:rPr>
              <a:t>, 6</a:t>
            </a:r>
            <a:r>
              <a:rPr lang="el-GR" sz="2000" dirty="0">
                <a:solidFill>
                  <a:schemeClr val="bg1"/>
                </a:solidFill>
                <a:latin typeface="Arial" charset="0"/>
              </a:rPr>
              <a:t>η έκδοση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6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1310" y="764704"/>
            <a:ext cx="5121170" cy="554461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1800" dirty="0"/>
              <a:t>Παράμετροι</a:t>
            </a:r>
            <a:r>
              <a:rPr lang="en-US" sz="1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DimFM[i-1]: </a:t>
            </a:r>
            <a:r>
              <a:rPr lang="el-GR" sz="1400" dirty="0"/>
              <a:t>διάσταση του </a:t>
            </a:r>
            <a:r>
              <a:rPr lang="en-US" sz="1400" dirty="0"/>
              <a:t>(</a:t>
            </a:r>
            <a:r>
              <a:rPr lang="el-GR" sz="1400" dirty="0"/>
              <a:t>τετράγωνου</a:t>
            </a:r>
            <a:r>
              <a:rPr lang="en-US" sz="1400" dirty="0"/>
              <a:t>) </a:t>
            </a:r>
            <a:r>
              <a:rPr lang="el-GR" sz="1400" dirty="0"/>
              <a:t>χάρτη χαρακτηριστικών (</a:t>
            </a:r>
            <a:r>
              <a:rPr lang="en-US" sz="1400" dirty="0"/>
              <a:t>Feature Map</a:t>
            </a:r>
            <a:r>
              <a:rPr lang="el-GR" sz="1400" dirty="0"/>
              <a:t>) εισόδου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DimFM[i]: </a:t>
            </a:r>
            <a:r>
              <a:rPr lang="el-GR" sz="1400" dirty="0"/>
              <a:t>διάσταση του </a:t>
            </a:r>
            <a:r>
              <a:rPr lang="en-US" sz="1400" dirty="0"/>
              <a:t>(</a:t>
            </a:r>
            <a:r>
              <a:rPr lang="el-GR" sz="1400" dirty="0"/>
              <a:t>τετράγωνου</a:t>
            </a:r>
            <a:r>
              <a:rPr lang="en-US" sz="1400" dirty="0"/>
              <a:t>) </a:t>
            </a:r>
            <a:r>
              <a:rPr lang="el-GR" sz="1400" dirty="0"/>
              <a:t>χάρτη χαρακτηριστικών (</a:t>
            </a:r>
            <a:r>
              <a:rPr lang="en-US" sz="1400" dirty="0"/>
              <a:t>Feature Map</a:t>
            </a:r>
            <a:r>
              <a:rPr lang="el-GR" sz="1400" dirty="0"/>
              <a:t>) εξόδου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DimSten[i]: </a:t>
            </a:r>
            <a:r>
              <a:rPr lang="el-GR" sz="1400" dirty="0"/>
              <a:t>διάσταση του (τετράγωνου) στένσιλ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NumFM[i-1]: </a:t>
            </a:r>
            <a:r>
              <a:rPr lang="el-GR" sz="1400" dirty="0"/>
              <a:t>αριθμός χαρτών χαρακτηριστικών εισόδου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NumFM[i]: </a:t>
            </a:r>
            <a:r>
              <a:rPr lang="el-GR" sz="1400" dirty="0"/>
              <a:t>αριθμός χαρτών χαρακτηριστικών εξόδου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l-GR" sz="1400" dirty="0"/>
              <a:t>Αριθμός νευρώνων</a:t>
            </a:r>
            <a:r>
              <a:rPr lang="en-US" sz="1400" dirty="0"/>
              <a:t>: NumFM[i] x DimFM[i]</a:t>
            </a:r>
            <a:r>
              <a:rPr lang="en-US" sz="1400" baseline="30000" dirty="0"/>
              <a:t>2</a:t>
            </a:r>
          </a:p>
          <a:p>
            <a:pPr lvl="1">
              <a:lnSpc>
                <a:spcPct val="90000"/>
              </a:lnSpc>
            </a:pPr>
            <a:r>
              <a:rPr lang="el-GR" sz="1400" dirty="0"/>
              <a:t>Αριθμός σταθμίσεων ανά χάρτη χαρακτηριστικών εξόδου</a:t>
            </a:r>
            <a:r>
              <a:rPr lang="en-US" sz="1400" dirty="0"/>
              <a:t>: NumFM[i-1] x DimSten[i]</a:t>
            </a:r>
            <a:r>
              <a:rPr lang="en-US" sz="1400" baseline="30000" dirty="0"/>
              <a:t>2</a:t>
            </a:r>
          </a:p>
          <a:p>
            <a:pPr lvl="1">
              <a:lnSpc>
                <a:spcPct val="90000"/>
              </a:lnSpc>
            </a:pPr>
            <a:r>
              <a:rPr lang="el-GR" sz="1400" dirty="0"/>
              <a:t>Συνολικός αριθμός σταθμίσεων ανά επίπεδο</a:t>
            </a:r>
            <a:r>
              <a:rPr lang="en-US" sz="1400" dirty="0"/>
              <a:t>: NumFM[i] x </a:t>
            </a:r>
            <a:r>
              <a:rPr lang="el-GR" sz="1400" dirty="0"/>
              <a:t>Αριθμός σταθμίσεων ανά χάρτη χαρακτηριστικών εξόδου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l-GR" sz="1400" dirty="0"/>
              <a:t>Αριθμός λειτουργιών ανά χάρτη χαρακτηριστικών εξόδου</a:t>
            </a:r>
            <a:r>
              <a:rPr lang="en-US" sz="1400" dirty="0"/>
              <a:t>: 2 x DimFM[i]</a:t>
            </a:r>
            <a:r>
              <a:rPr lang="en-US" sz="1400" baseline="30000" dirty="0"/>
              <a:t>2 </a:t>
            </a:r>
            <a:r>
              <a:rPr lang="en-US" sz="1400" dirty="0"/>
              <a:t>x </a:t>
            </a:r>
            <a:r>
              <a:rPr lang="el-GR" sz="1400" dirty="0"/>
              <a:t>Αριθμός σταθμίσεων ανά χάρτη χαρακτηριστικών εξόδου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l-GR" sz="1400" dirty="0"/>
              <a:t>Συνολικός αριθμός λειτουργιών ανά επίπεδο</a:t>
            </a:r>
            <a:r>
              <a:rPr lang="en-US" sz="1400" dirty="0"/>
              <a:t>: NumFM[i] x </a:t>
            </a:r>
            <a:r>
              <a:rPr lang="el-GR" sz="1400" dirty="0"/>
              <a:t>Αριθμός λειτουργιών ανά χάρτη χαρακτηριστικών εξόδου</a:t>
            </a:r>
            <a:r>
              <a:rPr lang="en-US" sz="1400" dirty="0"/>
              <a:t>= 2 x DimFM[i]</a:t>
            </a:r>
            <a:r>
              <a:rPr lang="en-US" sz="1400" baseline="30000" dirty="0"/>
              <a:t>2 </a:t>
            </a:r>
            <a:r>
              <a:rPr lang="en-US" sz="1400" dirty="0"/>
              <a:t>x NumFM[i] x </a:t>
            </a:r>
            <a:r>
              <a:rPr lang="el-GR" sz="1400" dirty="0"/>
              <a:t>Αριθμός σταθμίσεων ανά χάρτη χαρακτηριστικών εξόδου</a:t>
            </a:r>
            <a:r>
              <a:rPr lang="en-US" sz="1400" dirty="0"/>
              <a:t>= 2 x DimFM[i]</a:t>
            </a:r>
            <a:r>
              <a:rPr lang="en-US" sz="1400" baseline="30000" dirty="0"/>
              <a:t>2 </a:t>
            </a:r>
            <a:r>
              <a:rPr lang="en-US" sz="1400" dirty="0"/>
              <a:t>x </a:t>
            </a:r>
            <a:r>
              <a:rPr lang="el-GR" sz="1400" dirty="0"/>
              <a:t>Συνολικός αριθμός σταθμίσεων ανά επίπεδο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l-GR" sz="1400" dirty="0"/>
              <a:t>Λειτουργίες/Στάθμιση</a:t>
            </a:r>
            <a:r>
              <a:rPr lang="en-US" sz="1400" dirty="0"/>
              <a:t>: 2 x DimFM[i]</a:t>
            </a:r>
            <a:r>
              <a:rPr lang="en-US" sz="1400" baseline="30000" dirty="0"/>
              <a:t>2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Συνελικτικό νευρωνικό δίκτυο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78476" y="1768813"/>
            <a:ext cx="39617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Παράδειγμα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: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 βαθιά νευρωνικά δίκτυα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6" y="1268760"/>
            <a:ext cx="3509246" cy="286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11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36712"/>
            <a:ext cx="827087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Recurrent Neural Network</a:t>
            </a:r>
            <a:r>
              <a:rPr lang="el-GR" sz="2000" dirty="0"/>
              <a:t> (</a:t>
            </a:r>
            <a:r>
              <a:rPr lang="en-US" sz="2000" dirty="0"/>
              <a:t>RNN)</a:t>
            </a:r>
            <a:endParaRPr lang="el-GR" sz="2000" dirty="0"/>
          </a:p>
          <a:p>
            <a:pPr>
              <a:lnSpc>
                <a:spcPct val="90000"/>
              </a:lnSpc>
            </a:pPr>
            <a:r>
              <a:rPr lang="el-GR" sz="2000" dirty="0"/>
              <a:t>Αναγνώριση ομιλία και μετάφραση γλώσσας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000" dirty="0"/>
              <a:t>Δίκτυο μακράς βραχυπρόθεσμης μνήμης (</a:t>
            </a:r>
            <a:r>
              <a:rPr lang="en-US" sz="2000" dirty="0"/>
              <a:t>Long short-term memory</a:t>
            </a:r>
            <a:r>
              <a:rPr lang="el-GR" sz="2000" dirty="0"/>
              <a:t> – </a:t>
            </a:r>
            <a:r>
              <a:rPr lang="en-US" sz="2000" dirty="0"/>
              <a:t>LSTM) 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71232"/>
            <a:ext cx="8779827" cy="646331"/>
          </a:xfrm>
        </p:spPr>
        <p:txBody>
          <a:bodyPr/>
          <a:lstStyle/>
          <a:p>
            <a:r>
              <a:rPr lang="el-GR" sz="3600" dirty="0"/>
              <a:t>Επαναλαμβανόμενο νευρωνικό δίκτυο</a:t>
            </a:r>
            <a:endParaRPr lang="en-AU" sz="36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78476" y="1768813"/>
            <a:ext cx="39617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Παράδειγμα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: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 βαθιά νευρωνικά δίκτυα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59462"/>
            <a:ext cx="5823619" cy="429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80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382766"/>
            <a:ext cx="8707819" cy="1200329"/>
          </a:xfrm>
        </p:spPr>
        <p:txBody>
          <a:bodyPr/>
          <a:lstStyle/>
          <a:p>
            <a:r>
              <a:rPr lang="el-GR" sz="3600" dirty="0"/>
              <a:t>Επαναλαμβανόμενο νευρωνικό δίκτυο</a:t>
            </a:r>
            <a:endParaRPr lang="en-AU" sz="3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36095" y="764704"/>
            <a:ext cx="3338577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l-GR" sz="1800" kern="0" dirty="0"/>
              <a:t>Παράμετροι</a:t>
            </a:r>
            <a:r>
              <a:rPr lang="en-US" sz="1800" kern="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1400" kern="0" dirty="0"/>
              <a:t>Αριθμός σταθμίσεων ανά κυψελίδα</a:t>
            </a:r>
            <a:r>
              <a:rPr lang="en-US" sz="1400" kern="0" dirty="0"/>
              <a:t>: 3 x (3 x Dim x Dim)+(2 x Dim x Dim) + (1 x Dim x Dim) = 12 x Dim</a:t>
            </a:r>
            <a:r>
              <a:rPr lang="en-US" sz="1400" kern="0" baseline="30000" dirty="0"/>
              <a:t>2</a:t>
            </a:r>
          </a:p>
          <a:p>
            <a:pPr lvl="1">
              <a:lnSpc>
                <a:spcPct val="90000"/>
              </a:lnSpc>
            </a:pPr>
            <a:r>
              <a:rPr lang="el-GR" sz="1400" kern="0" dirty="0"/>
              <a:t>Αριθμός λειτουργιών για τους 5 πολ/μούς διανύσματος-πίνακα ανά κυψελίδα</a:t>
            </a:r>
            <a:r>
              <a:rPr lang="en-US" sz="1400" kern="0" dirty="0"/>
              <a:t>: 2 x </a:t>
            </a:r>
            <a:r>
              <a:rPr lang="el-GR" sz="1400" kern="0" dirty="0"/>
              <a:t>Αριθμός σταθμίσεων ανά κυψελίδα </a:t>
            </a:r>
            <a:r>
              <a:rPr lang="en-US" sz="1400" kern="0" dirty="0"/>
              <a:t>= 24 x Dim</a:t>
            </a:r>
            <a:r>
              <a:rPr lang="en-US" sz="1400" kern="0" baseline="30000" dirty="0"/>
              <a:t>2</a:t>
            </a:r>
          </a:p>
          <a:p>
            <a:pPr lvl="1">
              <a:lnSpc>
                <a:spcPct val="90000"/>
              </a:lnSpc>
            </a:pPr>
            <a:r>
              <a:rPr lang="el-GR" sz="1400" kern="0" dirty="0"/>
              <a:t>Αριθμός λειτουργιών για τους 3 πολ/μούς ανά στοιχείο και την 1 πρόσθεση (τα διανύσματα έχουν όλα μέγεθος ίσο με την έξοδο)</a:t>
            </a:r>
            <a:r>
              <a:rPr lang="en-US" sz="1400" kern="0" dirty="0"/>
              <a:t>: 4 x Dim</a:t>
            </a:r>
          </a:p>
          <a:p>
            <a:pPr lvl="1">
              <a:lnSpc>
                <a:spcPct val="90000"/>
              </a:lnSpc>
            </a:pPr>
            <a:r>
              <a:rPr lang="el-GR" sz="1400" kern="0" dirty="0"/>
              <a:t>Συνολικός αριθμός λειτουργιών ανά κυψελίδα</a:t>
            </a:r>
            <a:r>
              <a:rPr lang="en-US" sz="1400" kern="0" dirty="0"/>
              <a:t> (5 </a:t>
            </a:r>
            <a:r>
              <a:rPr lang="el-GR" sz="1400" kern="0" dirty="0"/>
              <a:t>πολ/μοί διανύσματος/πίνακα και 4 λειτουργίες ανά στοιχείο</a:t>
            </a:r>
            <a:r>
              <a:rPr lang="en-US" sz="1400" kern="0" dirty="0"/>
              <a:t>): 24 x Dim</a:t>
            </a:r>
            <a:r>
              <a:rPr lang="en-US" sz="1400" kern="0" baseline="30000" dirty="0"/>
              <a:t>2 </a:t>
            </a:r>
            <a:r>
              <a:rPr lang="en-US" sz="1400" kern="0" dirty="0"/>
              <a:t>+ 4 x Dim</a:t>
            </a:r>
          </a:p>
          <a:p>
            <a:pPr lvl="1">
              <a:lnSpc>
                <a:spcPct val="90000"/>
              </a:lnSpc>
            </a:pPr>
            <a:r>
              <a:rPr lang="el-GR" sz="1400" kern="0" dirty="0"/>
              <a:t>Λειτουργίες/στάθμιση</a:t>
            </a:r>
            <a:r>
              <a:rPr lang="en-US" sz="1400" kern="0" dirty="0"/>
              <a:t>: ~2</a:t>
            </a:r>
            <a:endParaRPr lang="en-US" sz="1400" kern="0" baseline="30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78476" y="1768813"/>
            <a:ext cx="39617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Παράδειγμα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: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 βαθιά νευρωνικά δίκτυα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0801"/>
            <a:ext cx="5386387" cy="517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86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7087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Δέσμες (</a:t>
            </a:r>
            <a:r>
              <a:rPr lang="en-US" dirty="0"/>
              <a:t>Batches):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Επαναχρησιμοποίηση σταθμίσεων μόλις προσκομιστούν από την μνήμη σε πολλές εισόδους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Αυξάνει την ένταση των λειτουργιών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dirty="0"/>
              <a:t>Κβαντισμός (</a:t>
            </a:r>
            <a:r>
              <a:rPr lang="en-US" dirty="0"/>
              <a:t>Quantization</a:t>
            </a:r>
            <a:r>
              <a:rPr lang="el-GR" dirty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sz="2000" dirty="0"/>
              <a:t>Χρήση σταθερής υποδιαστολής των </a:t>
            </a:r>
            <a:r>
              <a:rPr lang="en-US" sz="2000" dirty="0"/>
              <a:t>8- </a:t>
            </a:r>
            <a:r>
              <a:rPr lang="el-GR" sz="2000" dirty="0"/>
              <a:t>ή</a:t>
            </a:r>
            <a:r>
              <a:rPr lang="en-US" sz="2000" dirty="0"/>
              <a:t> 16-bit</a:t>
            </a:r>
          </a:p>
          <a:p>
            <a:pPr>
              <a:lnSpc>
                <a:spcPct val="90000"/>
              </a:lnSpc>
            </a:pPr>
            <a:r>
              <a:rPr lang="el-GR" dirty="0"/>
              <a:t>Σύνοψη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Χρειάζονται οι παρακάτω πυρήνες κώδικα (</a:t>
            </a:r>
            <a:r>
              <a:rPr lang="en-US" sz="2000" dirty="0"/>
              <a:t>kernels):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Matrix-vector multiply</a:t>
            </a:r>
            <a:r>
              <a:rPr lang="el-GR" sz="1600" dirty="0"/>
              <a:t> (πολ/μός πίνακα/διανύσματος)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Matrix-matrix multiply</a:t>
            </a:r>
            <a:r>
              <a:rPr lang="el-GR" sz="1600" dirty="0"/>
              <a:t> (πολ/μός πίνακα-πίνακα)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Stencil</a:t>
            </a:r>
            <a:r>
              <a:rPr lang="el-GR" sz="1600" dirty="0"/>
              <a:t> (στένσιλ)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ReLU (rectified linear unit – </a:t>
            </a:r>
            <a:r>
              <a:rPr lang="el-GR" sz="1600" dirty="0"/>
              <a:t>διορθωμένη γραμμική μονάδα)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Sigmoid (</a:t>
            </a:r>
            <a:r>
              <a:rPr lang="el-GR" sz="1600" dirty="0"/>
              <a:t>σιγμοειδής)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Hyperbolic tangent</a:t>
            </a:r>
            <a:r>
              <a:rPr lang="el-GR" sz="1600" dirty="0"/>
              <a:t> (υπερβολική εφαπτομένη)</a:t>
            </a:r>
            <a:endParaRPr lang="en-US" sz="1600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Συνελικτικό νευρωνικό δίκτυο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78476" y="1768813"/>
            <a:ext cx="39617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Παράδειγμα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: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 βαθιά νευρωνικά δίκτυα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3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Tensor Processing Unit</a:t>
            </a:r>
            <a:r>
              <a:rPr lang="el-GR" sz="2000" dirty="0"/>
              <a:t> </a:t>
            </a:r>
            <a:r>
              <a:rPr lang="en-US" sz="2000" dirty="0"/>
              <a:t>(TPU)</a:t>
            </a:r>
            <a:endParaRPr lang="el-GR" sz="2000" dirty="0"/>
          </a:p>
          <a:p>
            <a:pPr>
              <a:lnSpc>
                <a:spcPct val="90000"/>
              </a:lnSpc>
            </a:pPr>
            <a:endParaRPr lang="el-GR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DNN ASIC</a:t>
            </a:r>
            <a:r>
              <a:rPr lang="el-GR" sz="2000" dirty="0"/>
              <a:t> της </a:t>
            </a:r>
            <a:r>
              <a:rPr lang="en-US" sz="2000" dirty="0"/>
              <a:t>Google</a:t>
            </a:r>
          </a:p>
          <a:p>
            <a:pPr>
              <a:lnSpc>
                <a:spcPct val="90000"/>
              </a:lnSpc>
            </a:pPr>
            <a:r>
              <a:rPr lang="el-GR" sz="2000" dirty="0"/>
              <a:t>Μονάδα πολ/μού πινάκων </a:t>
            </a:r>
            <a:r>
              <a:rPr lang="en-US" sz="2000" dirty="0"/>
              <a:t>256 x 256 </a:t>
            </a:r>
            <a:r>
              <a:rPr lang="el-GR" sz="2000" dirty="0"/>
              <a:t>των </a:t>
            </a:r>
            <a:r>
              <a:rPr lang="en-US" sz="2000" dirty="0"/>
              <a:t>8-bit</a:t>
            </a:r>
          </a:p>
          <a:p>
            <a:pPr>
              <a:lnSpc>
                <a:spcPct val="90000"/>
              </a:lnSpc>
            </a:pPr>
            <a:r>
              <a:rPr lang="el-GR" sz="2000" dirty="0"/>
              <a:t>Μεγάλη πρόχειρη μνήμη (</a:t>
            </a:r>
            <a:r>
              <a:rPr lang="en-US" sz="2000" dirty="0"/>
              <a:t>scratchpad)</a:t>
            </a:r>
            <a:r>
              <a:rPr lang="el-GR" sz="2000" dirty="0"/>
              <a:t> με διαχείριση λογισμικού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000" dirty="0"/>
              <a:t>Συνεπεξεργαστής που βρίσκεται στον δίαυλο </a:t>
            </a:r>
            <a:r>
              <a:rPr lang="en-US" sz="2000" dirty="0"/>
              <a:t>PCIe 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Μονάδα επεξεργασίας τανυστή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281666" y="1494655"/>
            <a:ext cx="3355342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Μονάδα επεξεργασίας τανυστή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7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Μονάδα επεξεργασίας τανυστή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281666" y="1494655"/>
            <a:ext cx="3355342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Μονάδα επεξεργασίας τανυστή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560840" cy="550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83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64704"/>
            <a:ext cx="8568951" cy="5111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Read_Host_Memory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Ανάγνωση μνήμης από τη μνήμη της </a:t>
            </a:r>
            <a:r>
              <a:rPr lang="en-US" sz="1800" dirty="0"/>
              <a:t>CPU</a:t>
            </a:r>
            <a:r>
              <a:rPr lang="el-GR" sz="1800" dirty="0"/>
              <a:t> μέσα σε μια ενιαία προσωρινή μνήμη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Read_Weights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Ανάγνωση σταθμίσεων από τη μνήμη σταθμίσεων (</a:t>
            </a:r>
            <a:r>
              <a:rPr lang="en-US" sz="1800" dirty="0"/>
              <a:t>Weight Memory)</a:t>
            </a:r>
            <a:r>
              <a:rPr lang="el-GR" sz="1800" dirty="0"/>
              <a:t> μέσα στη </a:t>
            </a:r>
            <a:r>
              <a:rPr lang="en-US" sz="1800" dirty="0"/>
              <a:t>FIFO</a:t>
            </a:r>
            <a:r>
              <a:rPr lang="el-GR" sz="1800" dirty="0"/>
              <a:t> σταθμίσεων ως είσοδο στη μονάδα πίνακα (</a:t>
            </a:r>
            <a:r>
              <a:rPr lang="en-US" sz="1800" dirty="0"/>
              <a:t>Matrix Unit)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MatrixMatrixMultiply/Convolve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Εκτέλεση ενός πολ/μού πίνακα-πίνακα, ενός πολ/μού διανύσματος-πίνακα, ενός πολ/μού πινάκων ανά στοιχείο, ενός πολ/μού διανυσμάτων ανά στοιχείο, ή μιας συνέλιξης (</a:t>
            </a:r>
            <a:r>
              <a:rPr lang="en-US" sz="1800" dirty="0"/>
              <a:t>convolution) </a:t>
            </a:r>
            <a:r>
              <a:rPr lang="el-GR" sz="1800" dirty="0"/>
              <a:t>από την ενιαία προσωρινή μνήμη (</a:t>
            </a:r>
            <a:r>
              <a:rPr lang="en-US" sz="1800" dirty="0"/>
              <a:t>Unified Buffer</a:t>
            </a:r>
            <a:r>
              <a:rPr lang="el-GR" sz="1800" dirty="0"/>
              <a:t>) μέσα στους συσσωρευτές (</a:t>
            </a:r>
            <a:r>
              <a:rPr lang="en-US" sz="1800" dirty="0"/>
              <a:t>accumulators</a:t>
            </a:r>
            <a:r>
              <a:rPr lang="el-GR" sz="1800" dirty="0"/>
              <a:t>)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Παίρνει είσοδο μεταβλητού μεγέθους </a:t>
            </a:r>
            <a:r>
              <a:rPr lang="en-US" sz="1800" dirty="0"/>
              <a:t>B*256, </a:t>
            </a:r>
            <a:r>
              <a:rPr lang="el-GR" sz="1800" dirty="0"/>
              <a:t>την πολλαπλασιάζει με μια είσοδο σταθερών </a:t>
            </a:r>
            <a:r>
              <a:rPr lang="en-US" sz="1800" dirty="0"/>
              <a:t>256x256, </a:t>
            </a:r>
            <a:r>
              <a:rPr lang="el-GR" sz="1800" dirty="0"/>
              <a:t>και παράγει μια έξοδο </a:t>
            </a:r>
            <a:r>
              <a:rPr lang="en-US" sz="1800" dirty="0"/>
              <a:t>B*256, </a:t>
            </a:r>
            <a:r>
              <a:rPr lang="el-GR" sz="1800" dirty="0"/>
              <a:t>διαρκώντας </a:t>
            </a:r>
            <a:r>
              <a:rPr lang="en-US" sz="1800" dirty="0"/>
              <a:t>B </a:t>
            </a:r>
            <a:r>
              <a:rPr lang="el-GR" sz="1800" dirty="0"/>
              <a:t>κύκλους με διοχέτευση για να ολοκληρωθεί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Activate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Υπολογίζει την συνάρτηση ενεργοποίησης (</a:t>
            </a:r>
            <a:r>
              <a:rPr lang="en-US" sz="1800" dirty="0"/>
              <a:t>activation function)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Write_Host_Memory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Γράφει δεδομένα από την ενιαία προσωρινή μνήμη στην μνήμη της </a:t>
            </a:r>
            <a:r>
              <a:rPr lang="en-US" sz="1800" dirty="0"/>
              <a:t>CPU</a:t>
            </a:r>
            <a:endParaRPr lang="en-US" sz="2000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/>
              <a:t>TPU ISA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281666" y="1494655"/>
            <a:ext cx="3355342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Μονάδα επεξεργασίας τανυστή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1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/>
              <a:t>TPU ISA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81" y="2107848"/>
            <a:ext cx="3448050" cy="2105025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281666" y="1494655"/>
            <a:ext cx="3355342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Μονάδα επεξεργασίας τανυστή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4680520" cy="363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7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/>
              <a:t>TPU ISA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281666" y="1494655"/>
            <a:ext cx="3355342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Μονάδα επεξεργασίας τανυστή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4" y="1196752"/>
            <a:ext cx="500928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815711"/>
            <a:ext cx="3240360" cy="544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66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Βελτίωση της </a:t>
            </a:r>
            <a:r>
              <a:rPr lang="en-US" dirty="0"/>
              <a:t>TPU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281666" y="1494655"/>
            <a:ext cx="3355342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Μονάδα επεξεργασίας τανυστή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33959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07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 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27087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Ο νόμος του </a:t>
            </a:r>
            <a:r>
              <a:rPr lang="en-US" dirty="0"/>
              <a:t>Moore </a:t>
            </a:r>
            <a:r>
              <a:rPr lang="el-GR" dirty="0"/>
              <a:t>ενεργοποίησε τα εξής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Βαθιά ιεραρχία μνήμης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Φαρδιές μονάδες </a:t>
            </a:r>
            <a:r>
              <a:rPr lang="en-US" dirty="0"/>
              <a:t>SIMD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Βαθιές διοχετεύσεις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Πρόβλεψη διακλάδωσης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Εκτέλεση εκτός σειράς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Προ-προσκόμιση με εικασία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Πολυνημάτωση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Πολυεπεξεργασία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l-GR" dirty="0"/>
              <a:t>Στόχος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Εξαγωγή απόδοσης από λογισμικό που αγνοεί την αρχιτεκτονική</a:t>
            </a:r>
            <a:endParaRPr lang="en-US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58557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Χρήση αποκλειστικών μνημών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24 MiB </a:t>
            </a:r>
            <a:r>
              <a:rPr lang="el-GR" sz="1800" dirty="0"/>
              <a:t>αποκλειστικής προσωρινής μνήμης</a:t>
            </a:r>
            <a:r>
              <a:rPr lang="en-US" sz="1800" dirty="0"/>
              <a:t>, 4 MiB </a:t>
            </a:r>
            <a:r>
              <a:rPr lang="el-GR" sz="1800" dirty="0"/>
              <a:t>προσωρινές μνήμες συσσωρευτών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400" dirty="0"/>
              <a:t>Επένδυση πόρων σε αριθμητικές μονάδες και αποκλειστική μνήμη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60% </a:t>
            </a:r>
            <a:r>
              <a:rPr lang="el-GR" sz="1800" dirty="0"/>
              <a:t>της μνήμης και </a:t>
            </a:r>
            <a:r>
              <a:rPr lang="en-US" sz="1800" dirty="0"/>
              <a:t>250X </a:t>
            </a:r>
            <a:r>
              <a:rPr lang="el-GR" sz="1800" dirty="0"/>
              <a:t>οι αριθμητικές μονάδες μιας </a:t>
            </a:r>
            <a:r>
              <a:rPr lang="en-US" sz="1800" dirty="0"/>
              <a:t>CPU</a:t>
            </a:r>
            <a:r>
              <a:rPr lang="el-GR" sz="1800" dirty="0"/>
              <a:t> κατηγορίας διακομιστή (</a:t>
            </a:r>
            <a:r>
              <a:rPr lang="en-US" sz="1800" dirty="0"/>
              <a:t>server-class CPU</a:t>
            </a:r>
            <a:r>
              <a:rPr lang="el-GR" sz="1800" dirty="0"/>
              <a:t>)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400" dirty="0"/>
              <a:t>Χρήση της ευκολότερης μορφής παραλληλίας που ταιριάζει με τον τομέα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Εκμετάλλευση </a:t>
            </a:r>
            <a:r>
              <a:rPr lang="el-GR" sz="1800" dirty="0" err="1"/>
              <a:t>διδιάστατης</a:t>
            </a:r>
            <a:r>
              <a:rPr lang="el-GR" sz="1800" dirty="0"/>
              <a:t> παραλληλίας </a:t>
            </a:r>
            <a:r>
              <a:rPr lang="en-US" sz="1800" dirty="0"/>
              <a:t>SIMD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Μείωση του μεγέθους και του τύπου δεδομένων που απαιτείται από τον τομέα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Κυρίως χρησιμοποιεί ακεραίους των </a:t>
            </a:r>
            <a:r>
              <a:rPr lang="en-US" sz="1800" dirty="0"/>
              <a:t>8-bit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Χρήση γλώσσας προγραμματισμού συγκεκριμένου τομέα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Χρησιμοποιεί την </a:t>
            </a:r>
            <a:r>
              <a:rPr lang="en-US" sz="1800" dirty="0"/>
              <a:t>TensorFlow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Η </a:t>
            </a:r>
            <a:r>
              <a:rPr lang="en-US" dirty="0"/>
              <a:t>TPU </a:t>
            </a:r>
            <a:r>
              <a:rPr lang="el-GR" dirty="0"/>
              <a:t>και οι οδηγίες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281666" y="1494655"/>
            <a:ext cx="3355342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Μονάδα επεξεργασίας τανυστή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5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92" y="2348880"/>
            <a:ext cx="472281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836712"/>
            <a:ext cx="4608512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Έπρεπε να είναι γενικού σκοπού και ενεργειακά αποδοτικός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Χρησιμοποιεί </a:t>
            </a:r>
            <a:r>
              <a:rPr lang="en-US" sz="1800" dirty="0"/>
              <a:t>FPGA</a:t>
            </a:r>
            <a:r>
              <a:rPr lang="el-GR" sz="1800" dirty="0"/>
              <a:t> </a:t>
            </a:r>
            <a:r>
              <a:rPr lang="en-US" sz="1800" dirty="0"/>
              <a:t>board</a:t>
            </a:r>
            <a:r>
              <a:rPr lang="el-GR" sz="1800" dirty="0"/>
              <a:t> για </a:t>
            </a:r>
            <a:r>
              <a:rPr lang="en-US" sz="1800" dirty="0"/>
              <a:t>PCIe</a:t>
            </a:r>
            <a:r>
              <a:rPr lang="el-GR" sz="1800" dirty="0"/>
              <a:t> με αποκλειστικό δίκτυο των </a:t>
            </a:r>
            <a:r>
              <a:rPr lang="en-US" sz="1800" dirty="0"/>
              <a:t>20 Gbps </a:t>
            </a:r>
            <a:r>
              <a:rPr lang="el-GR" sz="1800" dirty="0"/>
              <a:t>σε διάταξη τόρου (</a:t>
            </a:r>
            <a:r>
              <a:rPr lang="en-US" sz="1800" dirty="0"/>
              <a:t>torus) 6 x 8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Καθένας από τους 48 διακομιστές στο μισό ικρίωμα διαθέτει μια πλακέτα</a:t>
            </a:r>
            <a:r>
              <a:rPr lang="en-US" sz="1800" dirty="0"/>
              <a:t> Catapult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Περιορίζεται στα 25 </a:t>
            </a:r>
            <a:r>
              <a:rPr lang="en-US" sz="1800" dirty="0"/>
              <a:t>watt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32 MiB </a:t>
            </a:r>
            <a:r>
              <a:rPr lang="el-GR" sz="1800" dirty="0"/>
              <a:t>μνήμη </a:t>
            </a:r>
            <a:r>
              <a:rPr lang="en-US" sz="1800" dirty="0"/>
              <a:t>Flash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Δύο σειρές μνήμης </a:t>
            </a:r>
            <a:r>
              <a:rPr lang="en-US" sz="1800" dirty="0"/>
              <a:t>DDR3-1600 (11 GB/s) </a:t>
            </a:r>
            <a:r>
              <a:rPr lang="el-GR" sz="1800" dirty="0"/>
              <a:t>και </a:t>
            </a:r>
            <a:r>
              <a:rPr lang="en-US" sz="1800" dirty="0"/>
              <a:t>8 GiB DRAM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Το </a:t>
            </a:r>
            <a:r>
              <a:rPr lang="en-US" sz="1800" dirty="0"/>
              <a:t>FPGA (</a:t>
            </a:r>
            <a:r>
              <a:rPr lang="el-GR" sz="1800" dirty="0"/>
              <a:t>πριν τη διαμόρφωση</a:t>
            </a:r>
            <a:r>
              <a:rPr lang="en-US" sz="1800" dirty="0"/>
              <a:t>) </a:t>
            </a:r>
            <a:r>
              <a:rPr lang="el-GR" sz="1800" dirty="0"/>
              <a:t>έχει </a:t>
            </a:r>
            <a:r>
              <a:rPr lang="en-US" sz="1800" dirty="0"/>
              <a:t>3962 ALU</a:t>
            </a:r>
            <a:r>
              <a:rPr lang="el-GR" sz="1800" dirty="0"/>
              <a:t> των </a:t>
            </a:r>
            <a:r>
              <a:rPr lang="en-US" sz="1800" dirty="0"/>
              <a:t>18-bit </a:t>
            </a:r>
            <a:r>
              <a:rPr lang="el-GR" sz="1800" dirty="0"/>
              <a:t>και </a:t>
            </a:r>
            <a:r>
              <a:rPr lang="en-US" sz="1800" dirty="0"/>
              <a:t>5 MiB </a:t>
            </a:r>
            <a:r>
              <a:rPr lang="el-GR" sz="1800" dirty="0"/>
              <a:t>μνήμη μέσα στο τσιπ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Προγραμματίζεται σε </a:t>
            </a:r>
            <a:r>
              <a:rPr lang="en-US" sz="1800" dirty="0"/>
              <a:t>Verilog RTL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Το «κέλυφος» (</a:t>
            </a:r>
            <a:r>
              <a:rPr lang="en-US" sz="1800" dirty="0"/>
              <a:t>Shell</a:t>
            </a:r>
            <a:r>
              <a:rPr lang="el-GR" sz="1800" dirty="0"/>
              <a:t>) είναι το </a:t>
            </a:r>
            <a:r>
              <a:rPr lang="en-US" sz="1800" dirty="0"/>
              <a:t>23%</a:t>
            </a:r>
            <a:r>
              <a:rPr lang="el-GR" sz="1800" dirty="0"/>
              <a:t> του </a:t>
            </a:r>
            <a:r>
              <a:rPr lang="en-US" sz="1800" dirty="0"/>
              <a:t>FPGA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/>
              <a:t>Microsoft Catapult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Microsoft Capapult</a:t>
            </a:r>
          </a:p>
        </p:txBody>
      </p:sp>
    </p:spTree>
    <p:extLst>
      <p:ext uri="{BB962C8B-B14F-4D97-AF65-F5344CB8AC3E}">
        <p14:creationId xmlns:p14="http://schemas.microsoft.com/office/powerpoint/2010/main" val="84307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Επιταχυντής συνελικτικού νευρωνικού δικτύου (</a:t>
            </a:r>
            <a:r>
              <a:rPr lang="en-US" sz="2400" dirty="0"/>
              <a:t>CNN accelerator), </a:t>
            </a:r>
            <a:r>
              <a:rPr lang="el-GR" sz="2400" dirty="0"/>
              <a:t>απεικονισμένος σε πολλά </a:t>
            </a:r>
            <a:r>
              <a:rPr lang="en-US" sz="2400" dirty="0"/>
              <a:t>FPGA</a:t>
            </a:r>
            <a:endParaRPr lang="en-US" sz="1800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/>
              <a:t>Microsoft Catapult: CNN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Microsoft Capapult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72220"/>
            <a:ext cx="5207000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742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/>
              <a:t>Microsoft Catapult: CNN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Microsoft Capapult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64704"/>
            <a:ext cx="3744416" cy="551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753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32788"/>
            <a:ext cx="8928992" cy="584775"/>
          </a:xfrm>
        </p:spPr>
        <p:txBody>
          <a:bodyPr/>
          <a:lstStyle/>
          <a:p>
            <a:r>
              <a:rPr lang="en-US" sz="3200" dirty="0"/>
              <a:t>Microsoft Catapult: </a:t>
            </a:r>
            <a:r>
              <a:rPr lang="el-GR" sz="3200" dirty="0"/>
              <a:t>κατάταξη αναζητήσεων</a:t>
            </a:r>
            <a:endParaRPr lang="en-AU" sz="32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Microsoft Capapult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908720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l-GR" sz="1800" kern="0" dirty="0"/>
              <a:t>Εξαγωγή χαρακτηριστικού (</a:t>
            </a:r>
            <a:r>
              <a:rPr lang="en-US" sz="1800" kern="0" dirty="0"/>
              <a:t>feature extraction </a:t>
            </a:r>
            <a:r>
              <a:rPr lang="el-GR" sz="1800" kern="0" dirty="0"/>
              <a:t>– </a:t>
            </a:r>
            <a:r>
              <a:rPr lang="en-US" sz="1800" kern="0" dirty="0"/>
              <a:t>1 FPGA)</a:t>
            </a:r>
          </a:p>
          <a:p>
            <a:pPr lvl="1">
              <a:lnSpc>
                <a:spcPct val="90000"/>
              </a:lnSpc>
            </a:pPr>
            <a:r>
              <a:rPr lang="el-GR" sz="1400" kern="0" dirty="0"/>
              <a:t>Εξάγει </a:t>
            </a:r>
            <a:r>
              <a:rPr lang="en-US" sz="1400" kern="0" dirty="0"/>
              <a:t>4500 </a:t>
            </a:r>
            <a:r>
              <a:rPr lang="el-GR" sz="1400" kern="0" dirty="0"/>
              <a:t>χαρακτηριστικά για κάθε ζεύγος κειμένου-ερωτήματος</a:t>
            </a:r>
            <a:r>
              <a:rPr lang="en-US" sz="1400" kern="0" dirty="0"/>
              <a:t>, </a:t>
            </a:r>
            <a:r>
              <a:rPr lang="el-GR" sz="1400" kern="0" dirty="0"/>
              <a:t>π.χ. συχνότητα με την οποία η ερώτημα εμφανίζεται στην σελίδα</a:t>
            </a:r>
            <a:endParaRPr lang="en-US" sz="1400" kern="0" dirty="0"/>
          </a:p>
          <a:p>
            <a:pPr lvl="1">
              <a:lnSpc>
                <a:spcPct val="90000"/>
              </a:lnSpc>
            </a:pPr>
            <a:r>
              <a:rPr lang="el-GR" sz="1400" kern="0" dirty="0"/>
              <a:t>Συστολικός πίνακας από μηχανές πεπερασμένων καταστάσεων</a:t>
            </a:r>
            <a:endParaRPr lang="en-US" sz="1400" kern="0" dirty="0"/>
          </a:p>
          <a:p>
            <a:pPr>
              <a:lnSpc>
                <a:spcPct val="90000"/>
              </a:lnSpc>
            </a:pPr>
            <a:r>
              <a:rPr lang="el-GR" sz="1800" kern="0" dirty="0"/>
              <a:t>Εκφράσεις ελεύθερης μορφής (</a:t>
            </a:r>
            <a:r>
              <a:rPr lang="en-US" sz="1800" kern="0" dirty="0"/>
              <a:t>free-form expressions – 2 FPGA)</a:t>
            </a:r>
          </a:p>
          <a:p>
            <a:pPr lvl="1">
              <a:lnSpc>
                <a:spcPct val="90000"/>
              </a:lnSpc>
            </a:pPr>
            <a:r>
              <a:rPr lang="el-GR" sz="1400" kern="0" dirty="0"/>
              <a:t>Υπολογίζει τους συνδυασμούς χαρακτηριστικών</a:t>
            </a:r>
            <a:endParaRPr lang="en-US" sz="1400" kern="0" dirty="0"/>
          </a:p>
          <a:p>
            <a:pPr>
              <a:lnSpc>
                <a:spcPct val="90000"/>
              </a:lnSpc>
            </a:pPr>
            <a:r>
              <a:rPr lang="el-GR" sz="1800" kern="0" dirty="0"/>
              <a:t>Βαθμολόγηση με μηχανική μάθηση </a:t>
            </a:r>
            <a:r>
              <a:rPr lang="en-US" sz="1800" kern="0" dirty="0"/>
              <a:t>(1 FPGA </a:t>
            </a:r>
            <a:r>
              <a:rPr lang="el-GR" sz="1800" kern="0" dirty="0"/>
              <a:t>για συμπίεση</a:t>
            </a:r>
            <a:r>
              <a:rPr lang="en-US" sz="1800" kern="0" dirty="0"/>
              <a:t>, 3 FPGA</a:t>
            </a:r>
            <a:r>
              <a:rPr lang="el-GR" sz="1800" kern="0" dirty="0"/>
              <a:t> για υπολογισμό σκορ</a:t>
            </a:r>
            <a:r>
              <a:rPr lang="en-US" sz="1800" kern="0" dirty="0"/>
              <a:t>)</a:t>
            </a:r>
          </a:p>
          <a:p>
            <a:pPr lvl="1">
              <a:lnSpc>
                <a:spcPct val="90000"/>
              </a:lnSpc>
            </a:pPr>
            <a:r>
              <a:rPr lang="el-GR" sz="1400" kern="0" dirty="0"/>
              <a:t>Χρησιμοποιεί αποτελέσματα των προηγούμενων δύο σταδίων για να υπολογίσει το σκορ σε κινητή υποδιαστολή</a:t>
            </a:r>
            <a:endParaRPr lang="en-US" sz="1400" kern="0" dirty="0"/>
          </a:p>
          <a:p>
            <a:pPr>
              <a:lnSpc>
                <a:spcPct val="90000"/>
              </a:lnSpc>
            </a:pPr>
            <a:r>
              <a:rPr lang="el-GR" sz="1800" kern="0" dirty="0"/>
              <a:t>Ένα </a:t>
            </a:r>
            <a:r>
              <a:rPr lang="en-US" sz="1800" kern="0" dirty="0"/>
              <a:t>FPGA </a:t>
            </a:r>
            <a:r>
              <a:rPr lang="el-GR" sz="1800" kern="0" dirty="0"/>
              <a:t>δεσμεύεται σαν έτοιμο εφεδρικό (</a:t>
            </a:r>
            <a:r>
              <a:rPr lang="en-US" sz="1800" kern="0" dirty="0"/>
              <a:t>spare)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728" y="3789040"/>
            <a:ext cx="4066096" cy="244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113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259655"/>
            <a:ext cx="8641655" cy="1077218"/>
          </a:xfrm>
        </p:spPr>
        <p:txBody>
          <a:bodyPr/>
          <a:lstStyle/>
          <a:p>
            <a:r>
              <a:rPr lang="en-US" sz="3200" dirty="0"/>
              <a:t>Microsoft Catapult: </a:t>
            </a:r>
            <a:r>
              <a:rPr lang="el-GR" sz="3200" dirty="0"/>
              <a:t>κατάταξη αναζητήσεων</a:t>
            </a:r>
            <a:endParaRPr lang="en-AU" sz="32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Microsoft Capapult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908720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l-GR" sz="2400" kern="0" dirty="0"/>
              <a:t>Υπολογισμός έκφρασης ελεύθερης μορφής</a:t>
            </a:r>
            <a:endParaRPr lang="en-US" sz="2400" kern="0" dirty="0"/>
          </a:p>
          <a:p>
            <a:pPr lvl="1">
              <a:lnSpc>
                <a:spcPct val="90000"/>
              </a:lnSpc>
            </a:pPr>
            <a:r>
              <a:rPr lang="el-GR" sz="1800" kern="0" dirty="0"/>
              <a:t>Επεξεργαστής με 60 πυρήνες</a:t>
            </a:r>
            <a:endParaRPr lang="en-US" sz="1800" kern="0" dirty="0"/>
          </a:p>
          <a:p>
            <a:pPr lvl="1">
              <a:lnSpc>
                <a:spcPct val="90000"/>
              </a:lnSpc>
            </a:pPr>
            <a:r>
              <a:rPr lang="el-GR" sz="1800" kern="0" dirty="0"/>
              <a:t>Πυρήνες με διοχέτευση</a:t>
            </a:r>
            <a:endParaRPr lang="en-US" sz="1100" kern="0" dirty="0"/>
          </a:p>
          <a:p>
            <a:pPr lvl="1">
              <a:lnSpc>
                <a:spcPct val="90000"/>
              </a:lnSpc>
            </a:pPr>
            <a:r>
              <a:rPr lang="el-GR" sz="1800" kern="0" dirty="0"/>
              <a:t>Κάθε πυρήνας υποστηρίζει τέσσερα νήματα που μπορούν το καθένα να κρύψει τον λανθάνοντα χρόνο του άλλου</a:t>
            </a:r>
            <a:endParaRPr lang="en-US" sz="1800" kern="0" dirty="0"/>
          </a:p>
          <a:p>
            <a:pPr lvl="1">
              <a:lnSpc>
                <a:spcPct val="90000"/>
              </a:lnSpc>
            </a:pPr>
            <a:r>
              <a:rPr lang="el-GR" sz="1800" kern="0" dirty="0"/>
              <a:t>Τα νήματα προτεραιοποιούνται στατικά σύμφωνα με τον λανθάνοντα χρόνο νήματος</a:t>
            </a:r>
            <a:endParaRPr lang="en-US" sz="1800" kern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68" y="3140967"/>
            <a:ext cx="5200947" cy="303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369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259655"/>
            <a:ext cx="8569647" cy="1077218"/>
          </a:xfrm>
        </p:spPr>
        <p:txBody>
          <a:bodyPr/>
          <a:lstStyle/>
          <a:p>
            <a:r>
              <a:rPr lang="en-US" sz="3200" dirty="0"/>
              <a:t>Microsoft Catapult: </a:t>
            </a:r>
            <a:r>
              <a:rPr lang="el-GR" sz="3200" dirty="0"/>
              <a:t>κατάταξη αναζητήσεων</a:t>
            </a:r>
            <a:endParaRPr lang="en-AU" sz="32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Microsoft Capapult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36512" y="836712"/>
            <a:ext cx="52018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/>
              <a:t>Version 2 </a:t>
            </a:r>
            <a:r>
              <a:rPr lang="el-GR" kern="0" dirty="0"/>
              <a:t>του </a:t>
            </a:r>
            <a:r>
              <a:rPr lang="en-US" kern="0" dirty="0"/>
              <a:t>Catapult</a:t>
            </a:r>
          </a:p>
          <a:p>
            <a:pPr lvl="1">
              <a:lnSpc>
                <a:spcPct val="90000"/>
              </a:lnSpc>
            </a:pPr>
            <a:r>
              <a:rPr lang="el-GR" kern="0" dirty="0"/>
              <a:t>Τοποθετήθηκε σε </a:t>
            </a:r>
            <a:r>
              <a:rPr lang="en-US" kern="0" dirty="0"/>
              <a:t>FPGA</a:t>
            </a:r>
            <a:r>
              <a:rPr lang="el-GR" kern="0" dirty="0"/>
              <a:t> ανάμεσα στην </a:t>
            </a:r>
            <a:r>
              <a:rPr lang="en-US" kern="0" dirty="0"/>
              <a:t>CPU</a:t>
            </a:r>
            <a:r>
              <a:rPr lang="el-GR" kern="0" dirty="0"/>
              <a:t> και το </a:t>
            </a:r>
            <a:r>
              <a:rPr lang="en-US" kern="0" dirty="0"/>
              <a:t>NIC (network interface controller)</a:t>
            </a:r>
            <a:endParaRPr lang="el-GR" kern="0" dirty="0"/>
          </a:p>
          <a:p>
            <a:pPr lvl="1">
              <a:lnSpc>
                <a:spcPct val="90000"/>
              </a:lnSpc>
            </a:pPr>
            <a:r>
              <a:rPr lang="el-GR" kern="0" dirty="0"/>
              <a:t>Ταχύτερο δίκτυο από </a:t>
            </a:r>
            <a:r>
              <a:rPr lang="en-US" kern="0" dirty="0"/>
              <a:t>10 Gb/s </a:t>
            </a:r>
            <a:r>
              <a:rPr lang="el-GR" kern="0" dirty="0"/>
              <a:t>στα </a:t>
            </a:r>
            <a:r>
              <a:rPr lang="en-US" kern="0" dirty="0"/>
              <a:t>40 Gb/s</a:t>
            </a:r>
          </a:p>
          <a:p>
            <a:pPr lvl="1">
              <a:lnSpc>
                <a:spcPct val="90000"/>
              </a:lnSpc>
            </a:pPr>
            <a:r>
              <a:rPr lang="el-GR" kern="0" dirty="0"/>
              <a:t>Εκτελεί επίσης και επιτάχυνση του δικτύου (</a:t>
            </a:r>
            <a:r>
              <a:rPr lang="en-US" kern="0" dirty="0"/>
              <a:t>network acceleration</a:t>
            </a:r>
            <a:r>
              <a:rPr lang="el-GR" kern="0" dirty="0"/>
              <a:t>)</a:t>
            </a:r>
            <a:endParaRPr lang="en-US" kern="0" dirty="0"/>
          </a:p>
          <a:p>
            <a:pPr lvl="1">
              <a:lnSpc>
                <a:spcPct val="90000"/>
              </a:lnSpc>
            </a:pPr>
            <a:r>
              <a:rPr lang="el-GR" kern="0" dirty="0"/>
              <a:t>Το «κέλυφος» (</a:t>
            </a:r>
            <a:r>
              <a:rPr lang="en-US" kern="0" dirty="0"/>
              <a:t>Shell</a:t>
            </a:r>
            <a:r>
              <a:rPr lang="el-GR" kern="0" dirty="0"/>
              <a:t>) τώρα καταλαμβάνει το 44% του </a:t>
            </a:r>
            <a:r>
              <a:rPr lang="en-US" kern="0" dirty="0"/>
              <a:t>FPGA</a:t>
            </a:r>
          </a:p>
          <a:p>
            <a:pPr lvl="1">
              <a:lnSpc>
                <a:spcPct val="90000"/>
              </a:lnSpc>
            </a:pPr>
            <a:r>
              <a:rPr lang="el-GR" kern="0" dirty="0"/>
              <a:t>Το </a:t>
            </a:r>
            <a:r>
              <a:rPr lang="en-US" kern="0" dirty="0"/>
              <a:t>FPGA</a:t>
            </a:r>
            <a:r>
              <a:rPr lang="el-GR" kern="0" dirty="0"/>
              <a:t> τώρα εκτελεί μόνο εξαγωγή χαρακτηριστικών (</a:t>
            </a:r>
            <a:r>
              <a:rPr lang="en-US" kern="0" dirty="0"/>
              <a:t>feature extraction</a:t>
            </a:r>
            <a:r>
              <a:rPr lang="el-GR" kern="0" dirty="0"/>
              <a:t>)</a:t>
            </a:r>
            <a:endParaRPr lang="en-US" kern="0" dirty="0"/>
          </a:p>
          <a:p>
            <a:pPr>
              <a:lnSpc>
                <a:spcPct val="90000"/>
              </a:lnSpc>
            </a:pPr>
            <a:endParaRPr lang="en-US" sz="32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59" y="2420888"/>
            <a:ext cx="4155094" cy="357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225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/>
              <a:t>Catapult </a:t>
            </a:r>
            <a:r>
              <a:rPr lang="el-GR" sz="3600" dirty="0"/>
              <a:t>και οι οδηγίες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Microsoft Capapult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07124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l-GR" sz="2400" dirty="0"/>
              <a:t>Χρήση αποκλειστικών μνημών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5 MiB </a:t>
            </a:r>
            <a:r>
              <a:rPr lang="el-GR" sz="1800" dirty="0"/>
              <a:t>αποκλειστική μνήμη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400" dirty="0"/>
              <a:t>Επένδυση πόρων σε αριθμητικές μονάδες και αποκλειστικές μνήμες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3926 ALU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Χρήση της ευκολότερης μορφής παραλληλίας που ταιριάζει στον τομέα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 err="1"/>
              <a:t>Διδιάστατο</a:t>
            </a:r>
            <a:r>
              <a:rPr lang="el-GR" sz="2000" dirty="0"/>
              <a:t> </a:t>
            </a:r>
            <a:r>
              <a:rPr lang="en-US" sz="2000" dirty="0"/>
              <a:t>SIMD </a:t>
            </a:r>
            <a:r>
              <a:rPr lang="el-GR" sz="2000" dirty="0"/>
              <a:t>για τα </a:t>
            </a:r>
            <a:r>
              <a:rPr lang="en-US" sz="2000" dirty="0"/>
              <a:t>CNN, </a:t>
            </a:r>
            <a:r>
              <a:rPr lang="el-GR" sz="2000" dirty="0"/>
              <a:t>παραλληλία </a:t>
            </a:r>
            <a:r>
              <a:rPr lang="en-US" sz="2000" dirty="0"/>
              <a:t>MISD </a:t>
            </a:r>
            <a:r>
              <a:rPr lang="el-GR" sz="2000" dirty="0"/>
              <a:t>για την βαθμολόγηση της αναζήτησης (</a:t>
            </a:r>
            <a:r>
              <a:rPr lang="en-US" sz="2000" dirty="0"/>
              <a:t>search scoring</a:t>
            </a:r>
            <a:r>
              <a:rPr lang="el-GR" sz="2000" dirty="0"/>
              <a:t>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400" dirty="0"/>
              <a:t>Μείωση του μεγέθους και του τύπου των δεδομένων που χρειάζεται ο τομέας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Χρησιμοποιεί μίξη ακεραίων των </a:t>
            </a:r>
            <a:r>
              <a:rPr lang="en-US" sz="1800" dirty="0"/>
              <a:t>8-bit</a:t>
            </a:r>
            <a:r>
              <a:rPr lang="el-GR" sz="1800" dirty="0"/>
              <a:t> και κινητή υποδιαστολή των 64</a:t>
            </a:r>
            <a:r>
              <a:rPr lang="en-US" sz="1800" dirty="0"/>
              <a:t>-bit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Χρήση γλώσσας προγραμματισμού συγκεκριμένου τομέα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Χρησιμοποιεί </a:t>
            </a:r>
            <a:r>
              <a:rPr lang="en-US" sz="1800" dirty="0"/>
              <a:t>Verilog RTL – </a:t>
            </a:r>
            <a:r>
              <a:rPr lang="el-GR" sz="1800" dirty="0"/>
              <a:t>η </a:t>
            </a:r>
            <a:r>
              <a:rPr lang="en-US" sz="1800" dirty="0"/>
              <a:t>Microsoft </a:t>
            </a:r>
            <a:r>
              <a:rPr lang="el-GR" sz="1800" dirty="0"/>
              <a:t>δεν ακολούθησε αυτή την οδηγία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584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74" y="2132857"/>
            <a:ext cx="635631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/>
              <a:t>Intel Crest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341217" y="441649"/>
            <a:ext cx="12362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Intel Crest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908720"/>
            <a:ext cx="784887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l-GR" sz="2200" dirty="0"/>
              <a:t>Εκπαίδευση (</a:t>
            </a:r>
            <a:r>
              <a:rPr lang="en-US" sz="2200" dirty="0"/>
              <a:t>training) </a:t>
            </a:r>
            <a:r>
              <a:rPr lang="el-GR" sz="2200" dirty="0"/>
              <a:t>βαθέων νευρωνικών δικτύων (</a:t>
            </a:r>
            <a:r>
              <a:rPr lang="en-US" sz="2200" dirty="0"/>
              <a:t>DNN</a:t>
            </a:r>
            <a:r>
              <a:rPr lang="el-GR" sz="2200" dirty="0"/>
              <a:t>)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l-GR" sz="2200" dirty="0"/>
              <a:t>Σταθερή υποδιαστολή των </a:t>
            </a:r>
            <a:r>
              <a:rPr lang="en-US" sz="2200" dirty="0"/>
              <a:t>16-bit</a:t>
            </a:r>
          </a:p>
          <a:p>
            <a:pPr>
              <a:lnSpc>
                <a:spcPct val="90000"/>
              </a:lnSpc>
            </a:pPr>
            <a:r>
              <a:rPr lang="el-GR" sz="2200" dirty="0"/>
              <a:t>Λειτουργεί σε μπλοκ πινάκων διαστάσεων </a:t>
            </a:r>
            <a:r>
              <a:rPr lang="en-US" sz="2200" dirty="0"/>
              <a:t>32x32</a:t>
            </a:r>
          </a:p>
          <a:p>
            <a:pPr>
              <a:lnSpc>
                <a:spcPct val="90000"/>
              </a:lnSpc>
            </a:pPr>
            <a:r>
              <a:rPr lang="el-GR" sz="2200" dirty="0"/>
              <a:t>Μνήμες </a:t>
            </a:r>
            <a:r>
              <a:rPr lang="en-US" sz="2200" dirty="0"/>
              <a:t>SRAM + HBM2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1081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/>
              <a:t>Pixel Visual Core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Pixel Visual Core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053554"/>
            <a:ext cx="774914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Pixel Visual Core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Image Processing Unit</a:t>
            </a:r>
            <a:r>
              <a:rPr lang="el-GR" sz="1800" dirty="0"/>
              <a:t> (</a:t>
            </a:r>
            <a:r>
              <a:rPr lang="en-US" sz="1800" dirty="0"/>
              <a:t>IPU) – </a:t>
            </a:r>
            <a:r>
              <a:rPr lang="el-GR" sz="1800" dirty="0"/>
              <a:t>Μονάδα επεξεργασίας εικόνας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Εκτελεί λειτουργίες στένσιλ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Προέρχεται από τους επεξεργαστές σήματος εικόνας (</a:t>
            </a:r>
            <a:r>
              <a:rPr lang="en-US" sz="1800" dirty="0"/>
              <a:t>Image Signal processors – ISP)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068960"/>
            <a:ext cx="528969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89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Απαιτούνται βελτιώσεις κατά 100 φορές στον αριθμό των λειτουργιών ανά εντολή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Απαιτούνται αρχιτεκτονικές συγκεκριμένου τομέα (</a:t>
            </a:r>
            <a:r>
              <a:rPr lang="en-US" dirty="0"/>
              <a:t>domain specific architectures</a:t>
            </a:r>
            <a:r>
              <a:rPr lang="el-GR" dirty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Για τα τσιπ </a:t>
            </a:r>
            <a:r>
              <a:rPr lang="en-US" dirty="0"/>
              <a:t>ASIC, </a:t>
            </a:r>
            <a:r>
              <a:rPr lang="el-GR" dirty="0"/>
              <a:t>τα μη επαναλαμβανόμενα τεχνικά κόστη (</a:t>
            </a:r>
            <a:r>
              <a:rPr lang="en-US" dirty="0"/>
              <a:t>nonrecurring engineering – NRE) </a:t>
            </a:r>
            <a:r>
              <a:rPr lang="el-GR" dirty="0"/>
              <a:t>δεν μπορούν να αποσβεστούν σε μεγάλους όγκους παραγωγής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Τα </a:t>
            </a:r>
            <a:r>
              <a:rPr lang="en-US" dirty="0"/>
              <a:t>FPGA</a:t>
            </a:r>
            <a:r>
              <a:rPr lang="el-GR" dirty="0"/>
              <a:t> είναι λιγότερο αποδοτικά από τα</a:t>
            </a:r>
            <a:r>
              <a:rPr lang="en-US" dirty="0"/>
              <a:t> ASIC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58557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0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/>
              <a:t>Pixel Visual Core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764704"/>
            <a:ext cx="845114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l-GR" sz="2400" dirty="0"/>
              <a:t>Το λογισμικό γράφεται σε </a:t>
            </a:r>
            <a:r>
              <a:rPr lang="en-US" sz="2400" dirty="0"/>
              <a:t>Halide</a:t>
            </a:r>
            <a:r>
              <a:rPr lang="el-GR" sz="2400" dirty="0"/>
              <a:t>, μια γλώσσα συγκεκριμένου τομέα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Μεταγλώττιση στο εικονικό </a:t>
            </a:r>
            <a:r>
              <a:rPr lang="en-US" sz="2000" dirty="0"/>
              <a:t>ISA</a:t>
            </a:r>
            <a:r>
              <a:rPr lang="el-GR" sz="2000" dirty="0"/>
              <a:t> (</a:t>
            </a:r>
            <a:r>
              <a:rPr lang="en-US" sz="2000" dirty="0"/>
              <a:t>virtual ISA)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Το </a:t>
            </a:r>
            <a:r>
              <a:rPr lang="en-US" sz="2000" dirty="0"/>
              <a:t>vISA </a:t>
            </a:r>
            <a:r>
              <a:rPr lang="el-GR" sz="2000" dirty="0"/>
              <a:t>χαμηλώνει στο πραγματικό/φυσικό </a:t>
            </a:r>
            <a:r>
              <a:rPr lang="en-US" sz="2000" dirty="0"/>
              <a:t>ISA</a:t>
            </a:r>
            <a:r>
              <a:rPr lang="el-GR" sz="2000" dirty="0"/>
              <a:t> με χρήση παραμέτρων που είναι συγκεκριμένες για την εφαρμογή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Το </a:t>
            </a:r>
            <a:r>
              <a:rPr lang="en-US" sz="2000" dirty="0"/>
              <a:t>physical ISA (pISA) </a:t>
            </a:r>
            <a:r>
              <a:rPr lang="el-GR" sz="2000" dirty="0"/>
              <a:t>είναι η σχεδίαση</a:t>
            </a:r>
            <a:r>
              <a:rPr lang="en-US" sz="2000" dirty="0"/>
              <a:t> VLSI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Βελτιστοποίηση για ενέργεια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Ο προϋπολογισμός ισχύος είναι </a:t>
            </a:r>
            <a:r>
              <a:rPr lang="en-US" sz="2000" dirty="0"/>
              <a:t>6 </a:t>
            </a:r>
            <a:r>
              <a:rPr lang="el-GR" sz="2000" dirty="0"/>
              <a:t>ως </a:t>
            </a:r>
            <a:r>
              <a:rPr lang="en-US" sz="2000" dirty="0"/>
              <a:t>8 W </a:t>
            </a:r>
            <a:r>
              <a:rPr lang="el-GR" sz="2000" dirty="0"/>
              <a:t>για ριπές των </a:t>
            </a:r>
            <a:r>
              <a:rPr lang="en-US" sz="2000" dirty="0"/>
              <a:t>10-20 sec, </a:t>
            </a:r>
            <a:r>
              <a:rPr lang="el-GR" sz="2000" dirty="0"/>
              <a:t>και πέφτει σε λίγες δεκάδες </a:t>
            </a:r>
            <a:r>
              <a:rPr lang="en-US" sz="2000" dirty="0"/>
              <a:t>milliwatt </a:t>
            </a:r>
            <a:r>
              <a:rPr lang="el-GR" sz="2000" dirty="0"/>
              <a:t>σε μη χρήση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Η ισοδύναμη ενέργεια προσπέλασης </a:t>
            </a:r>
            <a:r>
              <a:rPr lang="en-US" sz="2000" dirty="0"/>
              <a:t>DRAM</a:t>
            </a:r>
            <a:r>
              <a:rPr lang="el-GR" sz="2000" dirty="0"/>
              <a:t> των </a:t>
            </a:r>
            <a:r>
              <a:rPr lang="en-US" sz="2000" dirty="0"/>
              <a:t>8-bit</a:t>
            </a:r>
            <a:r>
              <a:rPr lang="el-GR" sz="2000" dirty="0"/>
              <a:t> είναι 12500 ακέραιες λειτουργίες των </a:t>
            </a:r>
            <a:r>
              <a:rPr lang="en-US" sz="2000" dirty="0"/>
              <a:t>8-bit</a:t>
            </a:r>
            <a:r>
              <a:rPr lang="el-GR" sz="2000" dirty="0"/>
              <a:t> ή 7 ως 100 προσπελάσεις </a:t>
            </a:r>
            <a:r>
              <a:rPr lang="en-US" sz="2000" dirty="0"/>
              <a:t>SRAM</a:t>
            </a:r>
            <a:r>
              <a:rPr lang="el-GR" sz="2000" dirty="0"/>
              <a:t> των </a:t>
            </a:r>
            <a:r>
              <a:rPr lang="en-US" sz="2000" dirty="0"/>
              <a:t>8-bit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Οι λειτουργίες </a:t>
            </a:r>
            <a:r>
              <a:rPr lang="en-US" sz="2000" dirty="0"/>
              <a:t>IEEE 754 </a:t>
            </a:r>
            <a:r>
              <a:rPr lang="el-GR" sz="2000" dirty="0"/>
              <a:t>απαιτούν </a:t>
            </a:r>
            <a:r>
              <a:rPr lang="en-US" sz="2000" dirty="0"/>
              <a:t>22X </a:t>
            </a:r>
            <a:r>
              <a:rPr lang="el-GR" sz="2000" dirty="0"/>
              <a:t>ως</a:t>
            </a:r>
            <a:r>
              <a:rPr lang="en-US" sz="2000" dirty="0"/>
              <a:t> 150X </a:t>
            </a:r>
            <a:r>
              <a:rPr lang="el-GR" sz="2000" dirty="0"/>
              <a:t>του κόστους των ακεραίων λειτουργιών των 8</a:t>
            </a:r>
            <a:r>
              <a:rPr lang="en-US" sz="2000" dirty="0"/>
              <a:t>-bit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Βελτιστοποίηση για </a:t>
            </a:r>
            <a:r>
              <a:rPr lang="el-GR" sz="2400" dirty="0" err="1"/>
              <a:t>διδιάστατη</a:t>
            </a:r>
            <a:r>
              <a:rPr lang="el-GR" sz="2400" dirty="0"/>
              <a:t> προσπέλαση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 err="1"/>
              <a:t>Διδιάστατη</a:t>
            </a:r>
            <a:r>
              <a:rPr lang="el-GR" sz="2000" dirty="0"/>
              <a:t> μονάδα </a:t>
            </a:r>
            <a:r>
              <a:rPr lang="en-US" sz="2000" dirty="0"/>
              <a:t>SIMD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Η </a:t>
            </a:r>
            <a:r>
              <a:rPr lang="en-US" sz="2000" dirty="0"/>
              <a:t>SRAM</a:t>
            </a:r>
            <a:r>
              <a:rPr lang="el-GR" sz="2000" dirty="0"/>
              <a:t> μέσα στο τσιπ δομείται με τετράγωνη γεωμετρία</a:t>
            </a:r>
            <a:endParaRPr lang="en-US" sz="24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Pixel Visual Core</a:t>
            </a:r>
          </a:p>
        </p:txBody>
      </p:sp>
    </p:spTree>
    <p:extLst>
      <p:ext uri="{BB962C8B-B14F-4D97-AF65-F5344CB8AC3E}">
        <p14:creationId xmlns:p14="http://schemas.microsoft.com/office/powerpoint/2010/main" val="992388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/>
              <a:t>Pixel Visual Core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Pixel Visual Core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5759"/>
            <a:ext cx="7344816" cy="438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545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/>
              <a:t>Pixel Visual Core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Pixel Visual Core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5544616" cy="547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51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/>
              <a:t>Pixel Visual Core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Pixel Visual Core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6" y="1628800"/>
            <a:ext cx="810521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306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/>
              <a:t>Visual Core </a:t>
            </a:r>
            <a:r>
              <a:rPr lang="el-GR" sz="3600" dirty="0"/>
              <a:t>και οι οδηγίες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07124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l-GR" sz="2400" dirty="0"/>
              <a:t>Χρήση αποκλειστικών μνημών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128 + 64 MiB </a:t>
            </a:r>
            <a:r>
              <a:rPr lang="el-GR" sz="1800" dirty="0"/>
              <a:t>αποκλειστική μνήμη ανά πυρήνα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400" dirty="0"/>
              <a:t>Επένδυση πόρων σε αριθμητικές μονάδες και αποκλειστικές μνήμες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 err="1"/>
              <a:t>Διδιάστατος</a:t>
            </a:r>
            <a:r>
              <a:rPr lang="el-GR" sz="2000" dirty="0"/>
              <a:t> πίνακας 16</a:t>
            </a:r>
            <a:r>
              <a:rPr lang="en-US" sz="2000" dirty="0"/>
              <a:t>x16</a:t>
            </a:r>
            <a:r>
              <a:rPr lang="el-GR" sz="2000" dirty="0"/>
              <a:t> επεξεργαστικών στοιχείων ανά πυρήνα και </a:t>
            </a:r>
            <a:r>
              <a:rPr lang="el-GR" sz="2000"/>
              <a:t>διδιάστατο</a:t>
            </a:r>
            <a:r>
              <a:rPr lang="el-GR" sz="2000" dirty="0"/>
              <a:t> δίκτυο ολίσθησης ανά πυρήνα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400" dirty="0"/>
              <a:t>Χρήση της ευκολότερης μορφής παραλληλίας που ταιριάζει στον τομέα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 err="1"/>
              <a:t>Διδιάστατη</a:t>
            </a:r>
            <a:r>
              <a:rPr lang="el-GR" sz="2000" dirty="0"/>
              <a:t> </a:t>
            </a:r>
            <a:r>
              <a:rPr lang="en-US" sz="2000" dirty="0"/>
              <a:t>SIMD</a:t>
            </a:r>
            <a:r>
              <a:rPr lang="el-GR" sz="2000" dirty="0"/>
              <a:t> και </a:t>
            </a:r>
            <a:r>
              <a:rPr lang="en-US" sz="2000" dirty="0"/>
              <a:t>VLIW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Μείωση του μεγέθους και του τύπου των δεδομένων που χρειάζεται ο τομέας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Χρησιμοποιεί μίξη ακεραίων των </a:t>
            </a:r>
            <a:r>
              <a:rPr lang="en-US" sz="1800" dirty="0"/>
              <a:t>8-bit</a:t>
            </a:r>
            <a:r>
              <a:rPr lang="el-GR" sz="1800" dirty="0"/>
              <a:t> και των </a:t>
            </a:r>
            <a:r>
              <a:rPr lang="en-US" sz="1800" dirty="0"/>
              <a:t>16-bit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Χρήση γλώσσας προγραμματισμού συγκεκριμένου τομέα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Halide </a:t>
            </a:r>
            <a:r>
              <a:rPr lang="el-GR" sz="1800" dirty="0"/>
              <a:t>για επεξεργασία εικόνας και </a:t>
            </a:r>
            <a:r>
              <a:rPr lang="en-US" sz="1800" dirty="0"/>
              <a:t>TensorFlow </a:t>
            </a:r>
            <a:r>
              <a:rPr lang="el-GR" sz="1800" dirty="0"/>
              <a:t>για τα </a:t>
            </a:r>
            <a:r>
              <a:rPr lang="en-US" sz="1800" dirty="0"/>
              <a:t>CNN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Pixel Visual Core</a:t>
            </a:r>
          </a:p>
        </p:txBody>
      </p:sp>
    </p:spTree>
    <p:extLst>
      <p:ext uri="{BB962C8B-B14F-4D97-AF65-F5344CB8AC3E}">
        <p14:creationId xmlns:p14="http://schemas.microsoft.com/office/powerpoint/2010/main" val="3941481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l-GR" sz="3600" dirty="0"/>
              <a:t>Πλάνες και παγίδες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5933" y="869470"/>
            <a:ext cx="2146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Πλάνες και παγίδες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3568" y="836712"/>
            <a:ext cx="774914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l-GR" dirty="0"/>
              <a:t>Η σχεδίαση ενός προσαρμοσμένου τσιπ κοστίζει 100 εκατομμύρια δολάρια</a:t>
            </a:r>
          </a:p>
          <a:p>
            <a:pPr>
              <a:lnSpc>
                <a:spcPct val="90000"/>
              </a:lnSpc>
            </a:pPr>
            <a:r>
              <a:rPr lang="el-GR" dirty="0"/>
              <a:t>Οι μετρητές απόδοσης (</a:t>
            </a:r>
            <a:r>
              <a:rPr lang="en-US" dirty="0"/>
              <a:t>performance counters) </a:t>
            </a:r>
            <a:r>
              <a:rPr lang="el-GR" dirty="0"/>
              <a:t>προστίθενται εκ των υστέρων</a:t>
            </a:r>
          </a:p>
          <a:p>
            <a:pPr>
              <a:lnSpc>
                <a:spcPct val="90000"/>
              </a:lnSpc>
            </a:pPr>
            <a:r>
              <a:rPr lang="el-GR" dirty="0"/>
              <a:t>Οι αρχιτέκτονες ασχολούνται με τις σωστές εργασίες των </a:t>
            </a:r>
            <a:r>
              <a:rPr lang="en-US" dirty="0"/>
              <a:t>DNN</a:t>
            </a:r>
            <a:endParaRPr lang="el-GR" dirty="0"/>
          </a:p>
          <a:p>
            <a:pPr>
              <a:lnSpc>
                <a:spcPct val="90000"/>
              </a:lnSpc>
            </a:pPr>
            <a:r>
              <a:rPr lang="el-GR" dirty="0"/>
              <a:t>Για το υλικό των </a:t>
            </a:r>
            <a:r>
              <a:rPr lang="en-US" dirty="0"/>
              <a:t>DNN</a:t>
            </a:r>
            <a:r>
              <a:rPr lang="el-GR" dirty="0"/>
              <a:t>, ο αριθμός συμπερασμάτων (</a:t>
            </a:r>
            <a:r>
              <a:rPr lang="en-US" dirty="0"/>
              <a:t>inferences)</a:t>
            </a:r>
            <a:r>
              <a:rPr lang="el-GR" dirty="0"/>
              <a:t> ανά </a:t>
            </a:r>
            <a:r>
              <a:rPr lang="en-US" dirty="0"/>
              <a:t>sec (IPS)</a:t>
            </a:r>
            <a:r>
              <a:rPr lang="el-GR" dirty="0"/>
              <a:t> είναι μια δίκαιη μετρική για την σύνοψη της απόδοσης</a:t>
            </a:r>
          </a:p>
          <a:p>
            <a:pPr>
              <a:lnSpc>
                <a:spcPct val="90000"/>
              </a:lnSpc>
            </a:pPr>
            <a:r>
              <a:rPr lang="el-GR" dirty="0"/>
              <a:t>Η άγνοια της ιστορίας των αρχιτεκτονικών κατά τη σχεδίαση μιας αρχιτεκτονικής συγκεκριμένου τομέα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7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17268"/>
            <a:ext cx="8784976" cy="415498"/>
          </a:xfrm>
        </p:spPr>
        <p:txBody>
          <a:bodyPr/>
          <a:lstStyle/>
          <a:p>
            <a:r>
              <a:rPr lang="el-GR" sz="2100" dirty="0"/>
              <a:t>Κατευθυντήριες οδηγίες για αρχιτεκτονικές συγκεκριμένου τομέα</a:t>
            </a:r>
            <a:endParaRPr lang="en-AU" sz="21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97570"/>
            <a:ext cx="8487544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Χρήση αποκλειστικών (</a:t>
            </a:r>
            <a:r>
              <a:rPr lang="en-US" dirty="0"/>
              <a:t>dedicated) </a:t>
            </a:r>
            <a:r>
              <a:rPr lang="el-GR" dirty="0"/>
              <a:t>μνημών για ελαχιστοποίηση της μετακίνησης δεδομένων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l-GR" dirty="0"/>
              <a:t>Επένδυση πόρων σε περισσότερες αριθμητικές μονάδες ή μεγαλύτερες μνήμες</a:t>
            </a:r>
          </a:p>
          <a:p>
            <a:pPr>
              <a:lnSpc>
                <a:spcPct val="90000"/>
              </a:lnSpc>
            </a:pPr>
            <a:r>
              <a:rPr lang="el-GR" dirty="0"/>
              <a:t>Χρήση της ευκολότερης μορφής παραλληλία που ταιριάζει στον τομέα</a:t>
            </a:r>
          </a:p>
          <a:p>
            <a:pPr>
              <a:lnSpc>
                <a:spcPct val="90000"/>
              </a:lnSpc>
            </a:pPr>
            <a:r>
              <a:rPr lang="el-GR" dirty="0"/>
              <a:t>Μείωση μεγέθους και τύπου δεδομένων στον απλούστερο που χρειάζεται από τον τομέα</a:t>
            </a:r>
          </a:p>
          <a:p>
            <a:pPr>
              <a:lnSpc>
                <a:spcPct val="90000"/>
              </a:lnSpc>
            </a:pPr>
            <a:r>
              <a:rPr lang="el-GR" dirty="0"/>
              <a:t>Χρήση μιας γλώσσας προγραμματισμού συγκεκριμένου τομέα</a:t>
            </a:r>
            <a:endParaRPr lang="en-US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06972" y="2341630"/>
            <a:ext cx="510736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Οδηγίες για αρχιτεκτονικές συγκεκριμένου τομέα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6406972" y="2341630"/>
            <a:ext cx="510736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Οδηγίες για αρχιτεκτονικές συγκεκριμένου τομέα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1516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17268"/>
            <a:ext cx="8784976" cy="415498"/>
          </a:xfrm>
        </p:spPr>
        <p:txBody>
          <a:bodyPr/>
          <a:lstStyle/>
          <a:p>
            <a:r>
              <a:rPr lang="el-GR" sz="2100" dirty="0"/>
              <a:t>Κατευθυντήριες οδηγίες για αρχιτεκτονικές συγκεκριμένου τομέα</a:t>
            </a:r>
            <a:endParaRPr lang="en-AU" sz="2100" dirty="0"/>
          </a:p>
        </p:txBody>
      </p:sp>
    </p:spTree>
    <p:extLst>
      <p:ext uri="{BB962C8B-B14F-4D97-AF65-F5344CB8AC3E}">
        <p14:creationId xmlns:p14="http://schemas.microsoft.com/office/powerpoint/2010/main" val="284138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40455"/>
            <a:ext cx="8784976" cy="677108"/>
          </a:xfrm>
        </p:spPr>
        <p:txBody>
          <a:bodyPr/>
          <a:lstStyle/>
          <a:p>
            <a:r>
              <a:rPr lang="el-GR" sz="3700" dirty="0"/>
              <a:t>Παράδειγμα</a:t>
            </a:r>
            <a:r>
              <a:rPr lang="en-US" sz="3700" dirty="0"/>
              <a:t>: </a:t>
            </a:r>
            <a:r>
              <a:rPr lang="el-GR" sz="3700" dirty="0"/>
              <a:t>βαθιά νευρωνικά δίκτυα</a:t>
            </a:r>
            <a:endParaRPr lang="en-AU" sz="37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827087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Deep neural networks (DNNs)</a:t>
            </a:r>
            <a:endParaRPr lang="el-GR" dirty="0"/>
          </a:p>
          <a:p>
            <a:pPr>
              <a:lnSpc>
                <a:spcPct val="90000"/>
              </a:lnSpc>
            </a:pPr>
            <a:r>
              <a:rPr lang="el-GR" dirty="0"/>
              <a:t>Εμπνευσμένα από τους νευρώνες του εγκεφάλου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l-GR" dirty="0"/>
              <a:t>Υπολογίζουν μια μη-γραμμική συνάρτηση «ενεργοποίησης» του σταθμισμένου αθροίσματος των τιμών εισόδου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l-GR" dirty="0"/>
              <a:t>Οι νευρώνες οργανώνονται σε επίπεδα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978476" y="1768813"/>
            <a:ext cx="39617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Παράδειγμα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: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 βαθιά νευρωνικά δίκτυα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5064"/>
            <a:ext cx="874581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17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764704"/>
            <a:ext cx="8630915" cy="547260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Οι περισσότεροι μηχανικοί θα επιλέξουν υπάρχουσα σχεδίαση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Τοπολογία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Τύπο δεδομένων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400" dirty="0"/>
              <a:t>Εκπαίδευση</a:t>
            </a:r>
            <a:r>
              <a:rPr lang="en-US" sz="2400" dirty="0"/>
              <a:t> </a:t>
            </a:r>
            <a:r>
              <a:rPr lang="el-GR" sz="2400" dirty="0"/>
              <a:t>– </a:t>
            </a:r>
            <a:r>
              <a:rPr lang="en-US" sz="2400" dirty="0"/>
              <a:t>training (</a:t>
            </a:r>
            <a:r>
              <a:rPr lang="el-GR" sz="2400" dirty="0"/>
              <a:t>μάθηση</a:t>
            </a:r>
            <a:r>
              <a:rPr lang="en-US" sz="2400" dirty="0"/>
              <a:t>):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Υπολογισμός βαρών με χρήση αλγορίθμου ανάστροφης διάδοσης (</a:t>
            </a:r>
            <a:r>
              <a:rPr lang="en-US" sz="2000" dirty="0"/>
              <a:t>backpropagation)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Εποπτευόμενη εκμάθηση (</a:t>
            </a:r>
            <a:r>
              <a:rPr lang="en-US" sz="2000" dirty="0"/>
              <a:t>supervised learning): </a:t>
            </a:r>
            <a:r>
              <a:rPr lang="el-GR" sz="2000" dirty="0"/>
              <a:t>στοχαστική πτώση κλίσης (</a:t>
            </a:r>
            <a:r>
              <a:rPr lang="en-US" sz="2000" dirty="0"/>
              <a:t>stochastic gradient descent)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Συμπερασματολογία</a:t>
            </a:r>
            <a:br>
              <a:rPr lang="el-GR" sz="2400" dirty="0"/>
            </a:br>
            <a:r>
              <a:rPr lang="el-GR" sz="2400" dirty="0"/>
              <a:t>(</a:t>
            </a:r>
            <a:r>
              <a:rPr lang="en-US" sz="2400" dirty="0"/>
              <a:t>inference): </a:t>
            </a:r>
            <a:r>
              <a:rPr lang="el-GR" sz="2400" dirty="0"/>
              <a:t>χρήση </a:t>
            </a:r>
            <a:br>
              <a:rPr lang="el-GR" sz="2400" dirty="0"/>
            </a:br>
            <a:r>
              <a:rPr lang="el-GR" sz="2400" dirty="0"/>
              <a:t>νευρωνικού δικτύου </a:t>
            </a:r>
            <a:br>
              <a:rPr lang="el-GR" sz="2400" dirty="0"/>
            </a:br>
            <a:r>
              <a:rPr lang="el-GR" sz="2400" dirty="0"/>
              <a:t>για ταξινόμηση </a:t>
            </a:r>
            <a:br>
              <a:rPr lang="el-GR" sz="2400" dirty="0"/>
            </a:br>
            <a:r>
              <a:rPr lang="el-GR" sz="2400" dirty="0"/>
              <a:t>(</a:t>
            </a:r>
            <a:r>
              <a:rPr lang="en-US" sz="2400" dirty="0"/>
              <a:t>classification)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40455"/>
            <a:ext cx="8784976" cy="677108"/>
          </a:xfrm>
        </p:spPr>
        <p:txBody>
          <a:bodyPr/>
          <a:lstStyle/>
          <a:p>
            <a:r>
              <a:rPr lang="el-GR" sz="3700" dirty="0"/>
              <a:t>Παράδειγμα</a:t>
            </a:r>
            <a:r>
              <a:rPr lang="en-US" sz="3700" dirty="0"/>
              <a:t>: </a:t>
            </a:r>
            <a:r>
              <a:rPr lang="el-GR" sz="3700" dirty="0"/>
              <a:t>βαθιά νευρωνικά δίκτυα</a:t>
            </a:r>
            <a:endParaRPr lang="en-AU" sz="37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6978476" y="1768813"/>
            <a:ext cx="39617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Παράδειγμα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: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 βαθιά νευρωνικά δίκτυα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4342"/>
            <a:ext cx="5760640" cy="228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21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27087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Multi-Layer Perceptrons</a:t>
            </a:r>
          </a:p>
          <a:p>
            <a:pPr>
              <a:lnSpc>
                <a:spcPct val="90000"/>
              </a:lnSpc>
            </a:pPr>
            <a:r>
              <a:rPr lang="el-GR" dirty="0"/>
              <a:t>Παράμετροι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Dim[i]: </a:t>
            </a:r>
            <a:r>
              <a:rPr lang="el-GR" dirty="0"/>
              <a:t>αριθμός νευρώνων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Dim[i-1]: </a:t>
            </a:r>
            <a:r>
              <a:rPr lang="el-GR" dirty="0"/>
              <a:t>διάσταση διανύσματος εισόδου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Αριθμός βαρών</a:t>
            </a:r>
            <a:r>
              <a:rPr lang="en-US" dirty="0"/>
              <a:t>: Dim[i-1] x Dim[i]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Λειτουργίες</a:t>
            </a:r>
            <a:r>
              <a:rPr lang="en-US" dirty="0"/>
              <a:t>: 2 x Dim[i-1] x Dim[i]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Λειτουργίες</a:t>
            </a:r>
            <a:r>
              <a:rPr lang="en-US" dirty="0"/>
              <a:t>/</a:t>
            </a:r>
            <a:r>
              <a:rPr lang="el-GR" dirty="0"/>
              <a:t>βάρος</a:t>
            </a:r>
            <a:r>
              <a:rPr lang="en-US" dirty="0"/>
              <a:t>:  2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Πολυεπίπεδα αντίληπτρα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78476" y="1768813"/>
            <a:ext cx="39617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Παράδειγμα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: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 βαθιά νευρωνικά δίκτυα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6"/>
            <a:ext cx="431948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46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836712"/>
            <a:ext cx="863581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Convolutional Neural Network</a:t>
            </a:r>
            <a:r>
              <a:rPr lang="el-GR" sz="2400" dirty="0"/>
              <a:t> (</a:t>
            </a:r>
            <a:r>
              <a:rPr lang="en-US" sz="2400" dirty="0"/>
              <a:t>CNN)</a:t>
            </a:r>
            <a:endParaRPr lang="el-GR" sz="2400" dirty="0"/>
          </a:p>
          <a:p>
            <a:pPr>
              <a:lnSpc>
                <a:spcPct val="90000"/>
              </a:lnSpc>
            </a:pPr>
            <a:r>
              <a:rPr lang="el-GR" sz="2400" dirty="0"/>
              <a:t>Υπολογιστική όραση </a:t>
            </a:r>
            <a:r>
              <a:rPr lang="en-US" sz="2400" dirty="0"/>
              <a:t>(Computer vision)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Κάθε επίπεδο ανεβάζει την αφαίρεση (</a:t>
            </a:r>
            <a:r>
              <a:rPr lang="en-US" sz="2400" dirty="0"/>
              <a:t>abstraction)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Πρώτο επίπεδο</a:t>
            </a:r>
            <a:r>
              <a:rPr lang="en-US" sz="2000" dirty="0"/>
              <a:t>:</a:t>
            </a:r>
            <a:r>
              <a:rPr lang="el-GR" sz="2000" dirty="0"/>
              <a:t> αναγνωρίζει οριζόντιες και κατακόρυφες γραμμές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Δεύτερο επίπεδο</a:t>
            </a:r>
            <a:r>
              <a:rPr lang="en-US" sz="2000" dirty="0"/>
              <a:t>:</a:t>
            </a:r>
            <a:r>
              <a:rPr lang="el-GR" sz="2000" dirty="0"/>
              <a:t> αναγνωρίζει γωνίες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Τρίτο επίπεδο</a:t>
            </a:r>
            <a:r>
              <a:rPr lang="en-US" sz="2000" dirty="0"/>
              <a:t>:</a:t>
            </a:r>
            <a:r>
              <a:rPr lang="el-GR" sz="2000" dirty="0"/>
              <a:t> αναγνωρίζει σχήματα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Τέταρτο επίπεδο</a:t>
            </a:r>
            <a:r>
              <a:rPr lang="en-US" sz="2000" dirty="0"/>
              <a:t>:</a:t>
            </a:r>
            <a:r>
              <a:rPr lang="el-GR" sz="2000" dirty="0"/>
              <a:t> </a:t>
            </a:r>
            <a:br>
              <a:rPr lang="en-US" sz="2000" dirty="0"/>
            </a:br>
            <a:r>
              <a:rPr lang="el-GR" sz="2000" dirty="0"/>
              <a:t>αναγνωρίζει </a:t>
            </a:r>
            <a:br>
              <a:rPr lang="en-US" sz="2000" dirty="0"/>
            </a:br>
            <a:r>
              <a:rPr lang="el-GR" sz="2000" dirty="0"/>
              <a:t>χαρακτηριστικά </a:t>
            </a:r>
            <a:br>
              <a:rPr lang="en-US" sz="2000" dirty="0"/>
            </a:br>
            <a:r>
              <a:rPr lang="el-GR" sz="2000" dirty="0"/>
              <a:t>όπως αυτιά σκύλου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Ψηλότερα επίπεδα</a:t>
            </a:r>
            <a:r>
              <a:rPr lang="en-US" sz="2000" dirty="0"/>
              <a:t>:</a:t>
            </a:r>
            <a:r>
              <a:rPr lang="el-GR" sz="2000" dirty="0"/>
              <a:t> </a:t>
            </a:r>
            <a:br>
              <a:rPr lang="en-US" sz="2000" dirty="0"/>
            </a:br>
            <a:r>
              <a:rPr lang="el-GR" sz="2000" dirty="0"/>
              <a:t>αναγνωρίζουν </a:t>
            </a:r>
            <a:br>
              <a:rPr lang="en-US" sz="2000" dirty="0"/>
            </a:br>
            <a:r>
              <a:rPr lang="el-GR" sz="2000" dirty="0"/>
              <a:t>διαφορετικές </a:t>
            </a:r>
            <a:br>
              <a:rPr lang="en-US" sz="2000" dirty="0"/>
            </a:br>
            <a:r>
              <a:rPr lang="el-GR" sz="2000" dirty="0"/>
              <a:t>ράτσες σκύλων</a:t>
            </a:r>
            <a:endParaRPr lang="en-US" sz="2000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Συνελικτικό νευρωνικό δίκτυο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78476" y="1768813"/>
            <a:ext cx="39617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Παράδειγμα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: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 βαθιά νευρωνικά δίκτυα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46" y="2996953"/>
            <a:ext cx="564714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811837"/>
      </p:ext>
    </p:extLst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22962</TotalTime>
  <Words>2668</Words>
  <Application>Microsoft Office PowerPoint</Application>
  <PresentationFormat>On-screen Show (4:3)</PresentationFormat>
  <Paragraphs>395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Times New Roman</vt:lpstr>
      <vt:lpstr>Wingdings</vt:lpstr>
      <vt:lpstr>1_cod4e</vt:lpstr>
      <vt:lpstr>PowerPoint Presentation</vt:lpstr>
      <vt:lpstr>Εισαγωγή </vt:lpstr>
      <vt:lpstr>Εισαγωγή</vt:lpstr>
      <vt:lpstr>Κατευθυντήριες οδηγίες για αρχιτεκτονικές συγκεκριμένου τομέα</vt:lpstr>
      <vt:lpstr>Κατευθυντήριες οδηγίες για αρχιτεκτονικές συγκεκριμένου τομέα</vt:lpstr>
      <vt:lpstr>Παράδειγμα: βαθιά νευρωνικά δίκτυα</vt:lpstr>
      <vt:lpstr>Παράδειγμα: βαθιά νευρωνικά δίκτυα</vt:lpstr>
      <vt:lpstr>Πολυεπίπεδα αντίληπτρα</vt:lpstr>
      <vt:lpstr>Συνελικτικό νευρωνικό δίκτυο</vt:lpstr>
      <vt:lpstr>Συνελικτικό νευρωνικό δίκτυο</vt:lpstr>
      <vt:lpstr>Επαναλαμβανόμενο νευρωνικό δίκτυο</vt:lpstr>
      <vt:lpstr>Επαναλαμβανόμενο νευρωνικό δίκτυο</vt:lpstr>
      <vt:lpstr>Συνελικτικό νευρωνικό δίκτυο</vt:lpstr>
      <vt:lpstr>Μονάδα επεξεργασίας τανυστή</vt:lpstr>
      <vt:lpstr>Μονάδα επεξεργασίας τανυστή</vt:lpstr>
      <vt:lpstr>TPU ISA</vt:lpstr>
      <vt:lpstr>TPU ISA</vt:lpstr>
      <vt:lpstr>TPU ISA</vt:lpstr>
      <vt:lpstr>Βελτίωση της TPU</vt:lpstr>
      <vt:lpstr>Η TPU και οι οδηγίες</vt:lpstr>
      <vt:lpstr>Microsoft Catapult</vt:lpstr>
      <vt:lpstr>Microsoft Catapult: CNN</vt:lpstr>
      <vt:lpstr>Microsoft Catapult: CNN</vt:lpstr>
      <vt:lpstr>Microsoft Catapult: κατάταξη αναζητήσεων</vt:lpstr>
      <vt:lpstr>Microsoft Catapult: κατάταξη αναζητήσεων</vt:lpstr>
      <vt:lpstr>Microsoft Catapult: κατάταξη αναζητήσεων</vt:lpstr>
      <vt:lpstr>Catapult και οι οδηγίες</vt:lpstr>
      <vt:lpstr>Intel Crest</vt:lpstr>
      <vt:lpstr>Pixel Visual Core</vt:lpstr>
      <vt:lpstr>Pixel Visual Core</vt:lpstr>
      <vt:lpstr>Pixel Visual Core</vt:lpstr>
      <vt:lpstr>Pixel Visual Core</vt:lpstr>
      <vt:lpstr>Pixel Visual Core</vt:lpstr>
      <vt:lpstr>Visual Core και οι οδηγίες</vt:lpstr>
      <vt:lpstr>Πλάνες και παγίδες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Panagiotis Arkoudeas</cp:lastModifiedBy>
  <cp:revision>809</cp:revision>
  <dcterms:created xsi:type="dcterms:W3CDTF">2008-07-27T22:34:41Z</dcterms:created>
  <dcterms:modified xsi:type="dcterms:W3CDTF">2021-12-07T06:27:23Z</dcterms:modified>
</cp:coreProperties>
</file>