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6" r:id="rId3"/>
    <p:sldId id="304" r:id="rId4"/>
    <p:sldId id="305" r:id="rId5"/>
    <p:sldId id="330" r:id="rId6"/>
    <p:sldId id="329" r:id="rId7"/>
    <p:sldId id="312" r:id="rId8"/>
    <p:sldId id="316" r:id="rId9"/>
    <p:sldId id="331" r:id="rId10"/>
    <p:sldId id="317" r:id="rId11"/>
    <p:sldId id="313" r:id="rId12"/>
    <p:sldId id="318" r:id="rId13"/>
    <p:sldId id="333" r:id="rId14"/>
    <p:sldId id="332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12" autoAdjust="0"/>
  </p:normalViewPr>
  <p:slideViewPr>
    <p:cSldViewPr snapToGrid="0">
      <p:cViewPr varScale="1">
        <p:scale>
          <a:sx n="53" d="100"/>
          <a:sy n="53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2A64E-0C48-495F-8767-8A6818F92FB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EB3-3C8D-4ECB-918A-88FB200D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Fira Sans" panose="020B0503050000020004" pitchFamily="34" charset="0"/>
            </a:endParaRPr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table 1 are the input parameters for the HW/SW PR design partitioning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32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53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51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976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03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0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72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PRR </a:t>
            </a:r>
            <a:r>
              <a:rPr lang="en-US" dirty="0" err="1"/>
              <a:t>floorplanning</a:t>
            </a:r>
            <a:r>
              <a:rPr lang="en-US" dirty="0"/>
              <a:t> sets the physical placements of the PRRs on the FPGA fabric.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Partition pin </a:t>
            </a:r>
            <a:r>
              <a:rPr lang="en-US" dirty="0" err="1"/>
              <a:t>floorplanning</a:t>
            </a:r>
            <a:r>
              <a:rPr lang="en-US" dirty="0"/>
              <a:t> sets the physical placements of the specialized hardwired communication interfaces or partition pins, on PRR boundaries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70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52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77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98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13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mentioned earlier, once the base station receives the data , it is subsequently transferred to the TelemetryDrive app through a serial communication channel, since the app operates on a computer.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1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5A6AC1-3C4E-DF55-DDA5-2DA8C774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A86DDDC-6CEC-A110-646D-9046CCDE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7C34F6-E467-3FA1-F257-2CB27F97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4D13-AAA6-4FF6-BA9A-BB9B7B01C1E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7363421-A574-FA37-4762-60DFD6E1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13783C1-F5A3-E84F-7DF7-3EF9D4AB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090738-E38D-1076-4064-5B11E590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0123E3F-D663-61B5-D114-B70B2FE4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11372E-7FFB-AE30-8E68-A50B7F6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47D-4A15-4E4A-B123-D708723E8526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74433B8-62BE-EA3B-6592-37088DF1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17AC0C-B89C-8E3E-65CB-BA449D73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180E02F0-059A-2A9D-F64D-D7AE5A39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E793983-9B07-6A44-8FC6-F22C0C9F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FD20196-1884-D2FA-C361-32BD1D31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0CE2-1363-4203-902A-8B20335B1C8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BBF71D-A5ED-7713-8EA2-863FC13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B80DEFD-58F1-AC79-6640-96D4CF3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9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12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25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385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12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289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304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55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B202E7-44E5-2375-991E-83817DA7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CC4CCA-2412-882A-BEDF-13643A3F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DF89B75-486A-7748-0E49-6CCEC843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77FE-47B0-493C-9317-31A89D8E4751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CF1E01-827D-FF01-9E46-516285A9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78BD13-5FE4-0E5D-B9FE-554B41FB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29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728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4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BCDC83-0D38-E5FA-BD03-414ED15B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9E42FFE-D0F9-7AAA-2FAD-B5202A2C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70F9A8-22A1-EF0C-36BD-D40E98B6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5288-F193-4868-96AF-FC6CCC7AC7B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BFBF9ED-705A-224E-7BCA-6A39CF28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852637D-6AEC-D27A-A777-C814ED98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49295A-F0E2-5633-7D59-A93E1F26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20515A-EC86-5F5F-83BD-D94C3789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F60DF00-A1F2-22C3-3B32-8858DAA6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9A67F9-5A5D-13EB-856B-2CEB3D5F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FCF-85D2-4CED-9FBA-4D4C2202E109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2446BDA-55B0-ACA3-7AA7-9F742DF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363C052-C9F5-25C7-B31E-679BBDF4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C16C51-A36B-9B0F-3F2F-4DA9AFC8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097DE5B-D842-BBD4-8E0F-B117004F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A3F75F5-4EAF-5C88-4C33-28BD10D5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905E491-6B43-00D9-96AD-ABA0B8530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5F40443-ECAE-15DF-A2FF-1D0A4611A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C0A7F7E-DCB9-E511-7091-10D29FC3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43-CB16-40FF-BC11-18BAEC7E5633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626B05A-6F62-1D65-3A67-716040AD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D5B612A-E089-22E6-3117-C4E418D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77D45D-DCDB-AD97-F551-35F82613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0BC8FB4-3279-9BD5-60C5-EAB2A132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A7BD-A238-4207-9301-F39C1087A8B5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72757EA-02D2-17A9-A76C-D8DF5A15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A6CB8EC-8FD1-DE99-6517-806B28CF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096BA43-CAE9-E6B9-E0B3-77DF925D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FF38-F780-4183-A1E5-92179E5C9A69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8BC2E6E-3B50-E0E8-15F7-8874EB04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8B3F251-EA3C-7179-45BE-2441C583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8470D5-FC9F-AE07-D270-C5281D83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C84677-B9D0-3D7D-E474-224A1D9D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60517BB-355C-8D8C-8390-99F3FA87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E5EEAD2-E40A-B8C8-DFB3-F31D6684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766-4EE6-42A9-B21D-DF303B3DF9CC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41B4A6F-0622-4F2C-7032-44963E33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8CF2814-B490-3968-94FC-7794E992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55C9D4-B731-CD6C-9927-56B39CBA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1899598-8EB8-DA67-A6E1-7C0A989AC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3E41E53-3D33-140D-1CE8-541B3A5F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A92BF34-3DC6-A26B-97F9-2F0F6085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7990-4625-4E26-B63B-B6F8425B362C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210C911-D985-4CDE-67A0-F88FD00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39ABD23-0BA8-94A5-F865-BD052F2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26A71E3-180F-0FE2-78A9-B32798EB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27EA0E-810F-CBEE-B3BA-88129175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CAA187-8A36-4AD1-2191-EBD265AAC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31C5-FA35-4877-8A5D-123F242B83C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59CCBE8-9E7C-14E3-96B0-DF9DB7AEE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0A95D4E-3448-6620-7BCA-1F728640E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7756-9B49-44A7-A880-DEB0B35E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882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AF363C0B-06B8-9D9F-80CC-494B0C68CABD}"/>
              </a:ext>
            </a:extLst>
          </p:cNvPr>
          <p:cNvSpPr txBox="1"/>
          <p:nvPr/>
        </p:nvSpPr>
        <p:spPr>
          <a:xfrm>
            <a:off x="2206172" y="1675100"/>
            <a:ext cx="9506857" cy="276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400" dirty="0">
                <a:solidFill>
                  <a:schemeClr val="bg1"/>
                </a:solidFill>
                <a:latin typeface="Fira Sans "/>
                <a:ea typeface="Fira Sans SemiBold"/>
                <a:cs typeface="Fira Sans SemiBold"/>
                <a:sym typeface="Fira Sans SemiBold"/>
              </a:rPr>
              <a:t>An Automated Hardware/Software Co-Design Flow for Partially Reconfigurable FPGAs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5E4FB-4BD0-495E-2FB1-9157236A82A0}"/>
              </a:ext>
            </a:extLst>
          </p:cNvPr>
          <p:cNvSpPr txBox="1"/>
          <p:nvPr/>
        </p:nvSpPr>
        <p:spPr>
          <a:xfrm>
            <a:off x="9189755" y="4444235"/>
            <a:ext cx="21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Kostas Andronikos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D4785-ED60-2217-B101-DBF39BD77D07}"/>
              </a:ext>
            </a:extLst>
          </p:cNvPr>
          <p:cNvSpPr txBox="1"/>
          <p:nvPr/>
        </p:nvSpPr>
        <p:spPr>
          <a:xfrm>
            <a:off x="9189755" y="4813567"/>
            <a:ext cx="21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AEM : 9754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and Results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pic>
        <p:nvPicPr>
          <p:cNvPr id="13" name="Picture 1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B5E16A7-9019-36D4-DF25-DBFF09A10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73" y="1301230"/>
            <a:ext cx="7473053" cy="48312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17BA3-970A-A89B-BFB9-BB30552D7EBC}"/>
              </a:ext>
            </a:extLst>
          </p:cNvPr>
          <p:cNvSpPr txBox="1"/>
          <p:nvPr/>
        </p:nvSpPr>
        <p:spPr>
          <a:xfrm>
            <a:off x="2060126" y="588408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algn="ctr"/>
            <a:r>
              <a:rPr lang="en-US" sz="2400" i="1" dirty="0">
                <a:latin typeface="Fira Sans "/>
              </a:rPr>
              <a:t>The input parameters for the HW/SW Partitioning</a:t>
            </a:r>
          </a:p>
        </p:txBody>
      </p:sp>
    </p:spTree>
    <p:extLst>
      <p:ext uri="{BB962C8B-B14F-4D97-AF65-F5344CB8AC3E}">
        <p14:creationId xmlns:p14="http://schemas.microsoft.com/office/powerpoint/2010/main" val="7417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and Results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8A7C-C965-C80D-5FF9-72655611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34" y="1537554"/>
            <a:ext cx="8838990" cy="43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and Results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4A31271-325D-6A89-0BAB-0C8751B79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60" y="1472693"/>
            <a:ext cx="8708880" cy="4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and Results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pic>
        <p:nvPicPr>
          <p:cNvPr id="5" name="Picture 4" descr="A graph showing a graph of a successful iterative process&#10;&#10;Description automatically generated with medium confidence">
            <a:extLst>
              <a:ext uri="{FF2B5EF4-FFF2-40B4-BE49-F238E27FC236}">
                <a16:creationId xmlns:a16="http://schemas.microsoft.com/office/drawing/2014/main" id="{695DC223-7C4E-6ABA-1D7D-FF0343F9F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8" y="1530751"/>
            <a:ext cx="9139240" cy="42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AF363C0B-06B8-9D9F-80CC-494B0C68CABD}"/>
              </a:ext>
            </a:extLst>
          </p:cNvPr>
          <p:cNvSpPr txBox="1"/>
          <p:nvPr/>
        </p:nvSpPr>
        <p:spPr>
          <a:xfrm>
            <a:off x="3611701" y="2513391"/>
            <a:ext cx="8494643" cy="101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" sz="4400" dirty="0">
              <a:solidFill>
                <a:schemeClr val="bg1"/>
              </a:solidFill>
              <a:latin typeface="Fira Sans 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41807B49-F6C4-B4F9-CF2D-ECD9B406C18F}"/>
              </a:ext>
            </a:extLst>
          </p:cNvPr>
          <p:cNvSpPr txBox="1"/>
          <p:nvPr/>
        </p:nvSpPr>
        <p:spPr>
          <a:xfrm>
            <a:off x="3764101" y="2665791"/>
            <a:ext cx="8427899" cy="101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400" dirty="0">
                <a:solidFill>
                  <a:schemeClr val="bg1"/>
                </a:solidFill>
                <a:latin typeface="Fira Sans "/>
                <a:ea typeface="Fira Sans SemiBold"/>
                <a:cs typeface="Fira Sans SemiBold"/>
                <a:sym typeface="Fira Sans SemiBold"/>
              </a:rPr>
              <a:t>Thank you for your attention</a:t>
            </a:r>
          </a:p>
          <a:p>
            <a:pPr algn="ctr"/>
            <a:endParaRPr lang="en" sz="4400" dirty="0">
              <a:solidFill>
                <a:schemeClr val="bg1"/>
              </a:solidFill>
              <a:latin typeface="Fira Sans "/>
              <a:ea typeface="Fira Sans SemiBold"/>
              <a:cs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143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1" y="213323"/>
            <a:ext cx="12191999" cy="113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400" dirty="0">
                <a:latin typeface="Fira Sans "/>
                <a:ea typeface="Fira Sans SemiBold"/>
                <a:cs typeface="Fira Sans SemiBold"/>
                <a:sym typeface="Fira Sans SemiBold"/>
              </a:rPr>
              <a:t>Topics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478" y="5998542"/>
            <a:ext cx="2743200" cy="365125"/>
          </a:xfrm>
        </p:spPr>
        <p:txBody>
          <a:bodyPr/>
          <a:lstStyle/>
          <a:p>
            <a:fld id="{0E077756-9B49-44A7-A880-DEB0B35EC01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ED045-98FF-E485-CC1F-9B666A94BD05}"/>
              </a:ext>
            </a:extLst>
          </p:cNvPr>
          <p:cNvSpPr txBox="1"/>
          <p:nvPr/>
        </p:nvSpPr>
        <p:spPr>
          <a:xfrm>
            <a:off x="2684900" y="4653836"/>
            <a:ext cx="226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</a:rPr>
              <a:t>DAPR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B1321-A18A-DC8F-8BDF-A0F39F369024}"/>
              </a:ext>
            </a:extLst>
          </p:cNvPr>
          <p:cNvSpPr txBox="1"/>
          <p:nvPr/>
        </p:nvSpPr>
        <p:spPr>
          <a:xfrm>
            <a:off x="167259" y="5583043"/>
            <a:ext cx="290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</a:rPr>
              <a:t> Introduction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6ADD-C580-B5A3-759F-653875B7BCE9}"/>
              </a:ext>
            </a:extLst>
          </p:cNvPr>
          <p:cNvSpPr txBox="1"/>
          <p:nvPr/>
        </p:nvSpPr>
        <p:spPr>
          <a:xfrm>
            <a:off x="9179894" y="5360024"/>
            <a:ext cx="248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</a:rPr>
              <a:t>Evaluation and Results</a:t>
            </a:r>
            <a:endParaRPr lang="en-US" b="1" dirty="0">
              <a:latin typeface="Fira Sans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F8D18-2F43-9EF0-CF12-71B4CCC9F6AA}"/>
              </a:ext>
            </a:extLst>
          </p:cNvPr>
          <p:cNvSpPr txBox="1"/>
          <p:nvPr/>
        </p:nvSpPr>
        <p:spPr>
          <a:xfrm>
            <a:off x="4858305" y="5676934"/>
            <a:ext cx="253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</a:rPr>
              <a:t>HW/SW PR Partitioning </a:t>
            </a:r>
            <a:endParaRPr lang="en-US" sz="2800" dirty="0"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8706B-10DB-1AF2-5E9E-2152E2E14F5E}"/>
              </a:ext>
            </a:extLst>
          </p:cNvPr>
          <p:cNvSpPr txBox="1"/>
          <p:nvPr/>
        </p:nvSpPr>
        <p:spPr>
          <a:xfrm>
            <a:off x="6997197" y="4781064"/>
            <a:ext cx="2488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</a:rPr>
              <a:t>PR </a:t>
            </a:r>
            <a:r>
              <a:rPr lang="en-US" sz="2400" dirty="0" err="1">
                <a:latin typeface="Fira Sans" panose="020B0503050000020004" pitchFamily="34" charset="0"/>
              </a:rPr>
              <a:t>Floorplanning</a:t>
            </a:r>
            <a:endParaRPr lang="en-US" b="1" dirty="0">
              <a:latin typeface="Fira Sans" panose="020B0503050000020004" pitchFamily="34" charset="0"/>
            </a:endParaRPr>
          </a:p>
        </p:txBody>
      </p:sp>
      <p:sp>
        <p:nvSpPr>
          <p:cNvPr id="23" name="Εξάγωνο 22">
            <a:extLst>
              <a:ext uri="{FF2B5EF4-FFF2-40B4-BE49-F238E27FC236}">
                <a16:creationId xmlns:a16="http://schemas.microsoft.com/office/drawing/2014/main" id="{0E847642-D76C-34CA-5A7A-34B321A189C4}"/>
              </a:ext>
            </a:extLst>
          </p:cNvPr>
          <p:cNvSpPr/>
          <p:nvPr/>
        </p:nvSpPr>
        <p:spPr>
          <a:xfrm>
            <a:off x="932540" y="2031971"/>
            <a:ext cx="1373322" cy="1108838"/>
          </a:xfrm>
          <a:prstGeom prst="hex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24" name="Εξάγωνο 23">
            <a:extLst>
              <a:ext uri="{FF2B5EF4-FFF2-40B4-BE49-F238E27FC236}">
                <a16:creationId xmlns:a16="http://schemas.microsoft.com/office/drawing/2014/main" id="{B2B4C846-F342-AC40-5FFB-224BC2E28DB5}"/>
              </a:ext>
            </a:extLst>
          </p:cNvPr>
          <p:cNvSpPr/>
          <p:nvPr/>
        </p:nvSpPr>
        <p:spPr>
          <a:xfrm>
            <a:off x="3143934" y="2031971"/>
            <a:ext cx="1373322" cy="1108838"/>
          </a:xfrm>
          <a:prstGeom prst="hex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2</a:t>
            </a:r>
          </a:p>
        </p:txBody>
      </p:sp>
      <p:sp>
        <p:nvSpPr>
          <p:cNvPr id="25" name="Εξάγωνο 24">
            <a:extLst>
              <a:ext uri="{FF2B5EF4-FFF2-40B4-BE49-F238E27FC236}">
                <a16:creationId xmlns:a16="http://schemas.microsoft.com/office/drawing/2014/main" id="{24A5B5C9-63BA-70E3-110F-8E450A604030}"/>
              </a:ext>
            </a:extLst>
          </p:cNvPr>
          <p:cNvSpPr/>
          <p:nvPr/>
        </p:nvSpPr>
        <p:spPr>
          <a:xfrm>
            <a:off x="5429217" y="2031971"/>
            <a:ext cx="1373322" cy="1108838"/>
          </a:xfrm>
          <a:prstGeom prst="hex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3</a:t>
            </a:r>
          </a:p>
        </p:txBody>
      </p:sp>
      <p:sp>
        <p:nvSpPr>
          <p:cNvPr id="26" name="Εξάγωνο 25">
            <a:extLst>
              <a:ext uri="{FF2B5EF4-FFF2-40B4-BE49-F238E27FC236}">
                <a16:creationId xmlns:a16="http://schemas.microsoft.com/office/drawing/2014/main" id="{E451BDE1-E98E-15E6-1F2A-E63D53B7496D}"/>
              </a:ext>
            </a:extLst>
          </p:cNvPr>
          <p:cNvSpPr/>
          <p:nvPr/>
        </p:nvSpPr>
        <p:spPr>
          <a:xfrm>
            <a:off x="7554962" y="2031971"/>
            <a:ext cx="1373322" cy="1108838"/>
          </a:xfrm>
          <a:prstGeom prst="hex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27" name="Εξάγωνο 26">
            <a:extLst>
              <a:ext uri="{FF2B5EF4-FFF2-40B4-BE49-F238E27FC236}">
                <a16:creationId xmlns:a16="http://schemas.microsoft.com/office/drawing/2014/main" id="{4BF583CD-CFB3-276B-278C-BF5484FCCCDC}"/>
              </a:ext>
            </a:extLst>
          </p:cNvPr>
          <p:cNvSpPr/>
          <p:nvPr/>
        </p:nvSpPr>
        <p:spPr>
          <a:xfrm>
            <a:off x="9745963" y="2031971"/>
            <a:ext cx="1373322" cy="1108838"/>
          </a:xfrm>
          <a:prstGeom prst="hex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5</a:t>
            </a:r>
          </a:p>
        </p:txBody>
      </p: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91C11509-6207-A6C8-8EDA-18A4E04C7FC1}"/>
              </a:ext>
            </a:extLst>
          </p:cNvPr>
          <p:cNvCxnSpPr>
            <a:cxnSpLocks/>
          </p:cNvCxnSpPr>
          <p:nvPr/>
        </p:nvCxnSpPr>
        <p:spPr>
          <a:xfrm>
            <a:off x="1626406" y="3332630"/>
            <a:ext cx="0" cy="2024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BF33DAFC-ED78-E04E-128B-C51E4B1DDFC7}"/>
              </a:ext>
            </a:extLst>
          </p:cNvPr>
          <p:cNvCxnSpPr>
            <a:cxnSpLocks/>
          </p:cNvCxnSpPr>
          <p:nvPr/>
        </p:nvCxnSpPr>
        <p:spPr>
          <a:xfrm>
            <a:off x="3830595" y="3404772"/>
            <a:ext cx="0" cy="1179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Ευθεία γραμμή σύνδεσης 33">
            <a:extLst>
              <a:ext uri="{FF2B5EF4-FFF2-40B4-BE49-F238E27FC236}">
                <a16:creationId xmlns:a16="http://schemas.microsoft.com/office/drawing/2014/main" id="{FF207FF9-9E57-B304-2B96-0A1C25729D1B}"/>
              </a:ext>
            </a:extLst>
          </p:cNvPr>
          <p:cNvCxnSpPr>
            <a:cxnSpLocks/>
          </p:cNvCxnSpPr>
          <p:nvPr/>
        </p:nvCxnSpPr>
        <p:spPr>
          <a:xfrm>
            <a:off x="6125519" y="3456466"/>
            <a:ext cx="0" cy="2024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Ευθεία γραμμή σύνδεσης 34">
            <a:extLst>
              <a:ext uri="{FF2B5EF4-FFF2-40B4-BE49-F238E27FC236}">
                <a16:creationId xmlns:a16="http://schemas.microsoft.com/office/drawing/2014/main" id="{BF7C9672-E1BA-4A60-9581-EDDAB6D415D0}"/>
              </a:ext>
            </a:extLst>
          </p:cNvPr>
          <p:cNvCxnSpPr>
            <a:cxnSpLocks/>
          </p:cNvCxnSpPr>
          <p:nvPr/>
        </p:nvCxnSpPr>
        <p:spPr>
          <a:xfrm>
            <a:off x="8241623" y="3404771"/>
            <a:ext cx="0" cy="1179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Ευθεία γραμμή σύνδεσης 35">
            <a:extLst>
              <a:ext uri="{FF2B5EF4-FFF2-40B4-BE49-F238E27FC236}">
                <a16:creationId xmlns:a16="http://schemas.microsoft.com/office/drawing/2014/main" id="{AC48CC88-80E4-4663-65D0-FA7D01D049E2}"/>
              </a:ext>
            </a:extLst>
          </p:cNvPr>
          <p:cNvCxnSpPr>
            <a:cxnSpLocks/>
          </p:cNvCxnSpPr>
          <p:nvPr/>
        </p:nvCxnSpPr>
        <p:spPr>
          <a:xfrm>
            <a:off x="10432624" y="3404771"/>
            <a:ext cx="0" cy="2024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1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/>
      <p:bldP spid="6" grpId="0"/>
      <p:bldP spid="7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B868E-FB43-37B1-4DA4-25BB91A283BF}"/>
              </a:ext>
            </a:extLst>
          </p:cNvPr>
          <p:cNvSpPr txBox="1"/>
          <p:nvPr/>
        </p:nvSpPr>
        <p:spPr>
          <a:xfrm>
            <a:off x="1296130" y="1455025"/>
            <a:ext cx="9362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Idea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Partial reconfiguration is a technique that allows for the dynamic modification of a portion of the FPGA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6D117-BFDF-BFB1-76D7-8FBD5A895E72}"/>
              </a:ext>
            </a:extLst>
          </p:cNvPr>
          <p:cNvSpPr txBox="1"/>
          <p:nvPr/>
        </p:nvSpPr>
        <p:spPr>
          <a:xfrm>
            <a:off x="1296130" y="2784862"/>
            <a:ext cx="93625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Ben</a:t>
            </a:r>
            <a:r>
              <a:rPr lang="en-GB" sz="2800" dirty="0" err="1">
                <a:latin typeface="Fira Sans "/>
              </a:rPr>
              <a:t>efits</a:t>
            </a:r>
            <a:endParaRPr lang="en-GB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ira Sans "/>
              </a:rPr>
              <a:t>Reduced HW, Power, Memory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ira Sans "/>
              </a:rPr>
              <a:t>Tasks can be executed on SW processors and/or in the HW PRRs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A847A-21A6-E7B4-086B-F539061E983B}"/>
              </a:ext>
            </a:extLst>
          </p:cNvPr>
          <p:cNvSpPr txBox="1"/>
          <p:nvPr/>
        </p:nvSpPr>
        <p:spPr>
          <a:xfrm>
            <a:off x="1296130" y="4514521"/>
            <a:ext cx="93625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Challenges</a:t>
            </a:r>
            <a:endParaRPr lang="en-GB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ira Sans "/>
              </a:rPr>
              <a:t>Complex Design</a:t>
            </a:r>
          </a:p>
        </p:txBody>
      </p:sp>
    </p:spTree>
    <p:extLst>
      <p:ext uri="{BB962C8B-B14F-4D97-AF65-F5344CB8AC3E}">
        <p14:creationId xmlns:p14="http://schemas.microsoft.com/office/powerpoint/2010/main" val="908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B868E-FB43-37B1-4DA4-25BB91A283BF}"/>
              </a:ext>
            </a:extLst>
          </p:cNvPr>
          <p:cNvSpPr txBox="1"/>
          <p:nvPr/>
        </p:nvSpPr>
        <p:spPr>
          <a:xfrm>
            <a:off x="1296130" y="1061169"/>
            <a:ext cx="93625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HW/SW Design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HW/SW PR Partitioning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HW/SW Partitioning, which makes a high-level mapping of tasks into SW </a:t>
            </a:r>
            <a:r>
              <a:rPr lang="en-GB" sz="2400" dirty="0">
                <a:latin typeface="Fira Sans "/>
              </a:rPr>
              <a:t>and/or HW</a:t>
            </a:r>
            <a:endParaRPr lang="en-US" sz="2400" dirty="0">
              <a:latin typeface="Fira Sans 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PR Partitioning, which locates the HW tasks into one or multiple PRRs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93ECF-928F-AEE8-5A6B-95F3C4AF5403}"/>
              </a:ext>
            </a:extLst>
          </p:cNvPr>
          <p:cNvSpPr txBox="1"/>
          <p:nvPr/>
        </p:nvSpPr>
        <p:spPr>
          <a:xfrm>
            <a:off x="1292750" y="3394001"/>
            <a:ext cx="93625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PR </a:t>
            </a:r>
            <a:r>
              <a:rPr lang="en-US" sz="2400" dirty="0" err="1">
                <a:latin typeface="Fira Sans "/>
              </a:rPr>
              <a:t>Floorplanning</a:t>
            </a:r>
            <a:endParaRPr lang="en-US" sz="2400" dirty="0">
              <a:latin typeface="Fira Sans 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PRR </a:t>
            </a:r>
            <a:r>
              <a:rPr lang="en-US" sz="2400" dirty="0" err="1">
                <a:latin typeface="Fira Sans "/>
              </a:rPr>
              <a:t>Floorplanning</a:t>
            </a:r>
            <a:r>
              <a:rPr lang="en-US" sz="2400" dirty="0">
                <a:latin typeface="Fira Sans "/>
              </a:rPr>
              <a:t>, which sets the physical placements of the PRRs on the FPGA fabric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Partition Pin </a:t>
            </a:r>
            <a:r>
              <a:rPr lang="en-US" sz="2400" dirty="0" err="1">
                <a:latin typeface="Fira Sans "/>
              </a:rPr>
              <a:t>Floorplanning</a:t>
            </a:r>
            <a:r>
              <a:rPr lang="en-US" sz="2400" dirty="0">
                <a:latin typeface="Fira Sans "/>
              </a:rPr>
              <a:t>, which sets the physical placements of the hardware communication interfaces or partition pins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B1FEE-1075-0159-F7DC-859984E84D9F}"/>
              </a:ext>
            </a:extLst>
          </p:cNvPr>
          <p:cNvSpPr txBox="1"/>
          <p:nvPr/>
        </p:nvSpPr>
        <p:spPr>
          <a:xfrm>
            <a:off x="1299510" y="5776405"/>
            <a:ext cx="9362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	Bitstream and Binary Executable Generation </a:t>
            </a:r>
          </a:p>
        </p:txBody>
      </p:sp>
    </p:spTree>
    <p:extLst>
      <p:ext uri="{BB962C8B-B14F-4D97-AF65-F5344CB8AC3E}">
        <p14:creationId xmlns:p14="http://schemas.microsoft.com/office/powerpoint/2010/main" val="132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DAPR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D99C-2BEE-9B31-7492-1F4BE780844A}"/>
              </a:ext>
            </a:extLst>
          </p:cNvPr>
          <p:cNvSpPr txBox="1"/>
          <p:nvPr/>
        </p:nvSpPr>
        <p:spPr>
          <a:xfrm>
            <a:off x="1162121" y="1204948"/>
            <a:ext cx="9362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Necessity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Applications have a very large number of functionally-equivalent HW/SW PR partitions with different resource and reconfiguration time tradeoffs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Required lengthy design exploration time for evaluation of all these different partition options</a:t>
            </a:r>
          </a:p>
          <a:p>
            <a:pPr lvl="2"/>
            <a:endParaRPr lang="en-US" sz="2400" dirty="0">
              <a:latin typeface="Fira Sans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21571-AC64-AA8E-F749-975F77567DF3}"/>
              </a:ext>
            </a:extLst>
          </p:cNvPr>
          <p:cNvSpPr txBox="1"/>
          <p:nvPr/>
        </p:nvSpPr>
        <p:spPr>
          <a:xfrm>
            <a:off x="1162121" y="3617139"/>
            <a:ext cx="93625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 Benefits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Reduction of the required time for evaluating the different partitioning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Eliminates the need for designers to be familiar with low-level FPGA details and complexities, so reduces manual design effort.</a:t>
            </a:r>
          </a:p>
        </p:txBody>
      </p:sp>
    </p:spTree>
    <p:extLst>
      <p:ext uri="{BB962C8B-B14F-4D97-AF65-F5344CB8AC3E}">
        <p14:creationId xmlns:p14="http://schemas.microsoft.com/office/powerpoint/2010/main" val="30085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DC56DC64-953C-5FEB-6392-21D4214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DAPR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FFF1-DA91-A703-93A6-FF54BF00FF83}"/>
              </a:ext>
            </a:extLst>
          </p:cNvPr>
          <p:cNvSpPr txBox="1"/>
          <p:nvPr/>
        </p:nvSpPr>
        <p:spPr>
          <a:xfrm>
            <a:off x="4776186" y="1901301"/>
            <a:ext cx="588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503050000020004" pitchFamily="34" charset="0"/>
              </a:rPr>
              <a:t> 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0DEE2-98F8-7043-3683-DBB0E6D0F421}"/>
              </a:ext>
            </a:extLst>
          </p:cNvPr>
          <p:cNvSpPr txBox="1"/>
          <p:nvPr/>
        </p:nvSpPr>
        <p:spPr>
          <a:xfrm>
            <a:off x="1299510" y="838032"/>
            <a:ext cx="1089249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Design Flow</a:t>
            </a:r>
          </a:p>
          <a:p>
            <a:endParaRPr lang="en-US" sz="28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Takes as input a modularized application and generate input parameters for HW/SW PR Partitioning</a:t>
            </a:r>
          </a:p>
          <a:p>
            <a:pPr lvl="1"/>
            <a:endParaRPr lang="en-US" sz="24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The HW/SW PR generates a set of functionally-equivalent HW/SW PR partitions with associated total resource requirements, reconfiguration times and execution times</a:t>
            </a:r>
          </a:p>
          <a:p>
            <a:pPr lvl="1"/>
            <a:endParaRPr lang="en-US" sz="24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The designer analyzes this set and chooses the most suitable partition</a:t>
            </a:r>
          </a:p>
          <a:p>
            <a:pPr lvl="1"/>
            <a:endParaRPr lang="en-US" sz="24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The PR </a:t>
            </a:r>
            <a:r>
              <a:rPr lang="en-US" sz="2400" dirty="0" err="1">
                <a:latin typeface="Fira Sans "/>
              </a:rPr>
              <a:t>Floorplanning</a:t>
            </a:r>
            <a:r>
              <a:rPr lang="en-US" sz="2400" dirty="0">
                <a:latin typeface="Fira Sans "/>
              </a:rPr>
              <a:t> improves the clock frequency </a:t>
            </a:r>
          </a:p>
          <a:p>
            <a:pPr lvl="1"/>
            <a:endParaRPr lang="en-US" sz="2400" dirty="0">
              <a:latin typeface="Fira Sans 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Bitstreams and Binary executables are generated</a:t>
            </a:r>
          </a:p>
          <a:p>
            <a:pPr lvl="1"/>
            <a:r>
              <a:rPr lang="en-US" sz="2000" dirty="0">
                <a:latin typeface="Fira Sans "/>
              </a:rPr>
              <a:t>  </a:t>
            </a:r>
          </a:p>
          <a:p>
            <a:pPr lvl="1"/>
            <a:endParaRPr lang="en-US" sz="2000" dirty="0">
              <a:latin typeface="Fira Sans "/>
            </a:endParaRPr>
          </a:p>
        </p:txBody>
      </p:sp>
    </p:spTree>
    <p:extLst>
      <p:ext uri="{BB962C8B-B14F-4D97-AF65-F5344CB8AC3E}">
        <p14:creationId xmlns:p14="http://schemas.microsoft.com/office/powerpoint/2010/main" val="232123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7</a:t>
            </a:fld>
            <a:endParaRPr lang="en-US"/>
          </a:p>
        </p:txBody>
      </p:sp>
      <p:sp>
        <p:nvSpPr>
          <p:cNvPr id="77" name="Τίτλος 2">
            <a:extLst>
              <a:ext uri="{FF2B5EF4-FFF2-40B4-BE49-F238E27FC236}">
                <a16:creationId xmlns:a16="http://schemas.microsoft.com/office/drawing/2014/main" id="{41965E9B-63EC-414A-8F98-DEB83738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HW/SW PR Partitioning </a:t>
            </a:r>
            <a:endParaRPr lang="en-US" sz="4800" dirty="0"/>
          </a:p>
        </p:txBody>
      </p:sp>
      <p:pic>
        <p:nvPicPr>
          <p:cNvPr id="3" name="Picture 2" descr="A white box with black text&#10;&#10;Description automatically generated">
            <a:extLst>
              <a:ext uri="{FF2B5EF4-FFF2-40B4-BE49-F238E27FC236}">
                <a16:creationId xmlns:a16="http://schemas.microsoft.com/office/drawing/2014/main" id="{A6AE676D-1B40-3470-1F5C-3AC2EB26D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7064" r="559" b="16724"/>
          <a:stretch/>
        </p:blipFill>
        <p:spPr>
          <a:xfrm>
            <a:off x="2458072" y="3384148"/>
            <a:ext cx="7275856" cy="2877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ABEB5-FC80-68CD-60D2-0FA6558029D7}"/>
              </a:ext>
            </a:extLst>
          </p:cNvPr>
          <p:cNvSpPr txBox="1"/>
          <p:nvPr/>
        </p:nvSpPr>
        <p:spPr>
          <a:xfrm>
            <a:off x="1685882" y="1260794"/>
            <a:ext cx="95626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Performance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"/>
              </a:rPr>
              <a:t>For a PR Design with 16 tasks the algorithm detected all the possible partitions in 5 minutes when running on an Intel Core 7 2.5GHz CPU with 8GB 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Fira Sans 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293E6-6BAF-8D2C-BD5C-2519ABA76B20}"/>
              </a:ext>
            </a:extLst>
          </p:cNvPr>
          <p:cNvSpPr txBox="1"/>
          <p:nvPr/>
        </p:nvSpPr>
        <p:spPr>
          <a:xfrm>
            <a:off x="3619773" y="5953298"/>
            <a:ext cx="495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r>
              <a:rPr lang="en-US" sz="2400" i="1" dirty="0">
                <a:latin typeface="Fira Sans "/>
              </a:rPr>
              <a:t>HW/SW PR Partitioning Algorithm</a:t>
            </a:r>
          </a:p>
        </p:txBody>
      </p:sp>
    </p:spTree>
    <p:extLst>
      <p:ext uri="{BB962C8B-B14F-4D97-AF65-F5344CB8AC3E}">
        <p14:creationId xmlns:p14="http://schemas.microsoft.com/office/powerpoint/2010/main" val="75545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8</a:t>
            </a:fld>
            <a:endParaRPr lang="en-US"/>
          </a:p>
        </p:txBody>
      </p:sp>
      <p:sp>
        <p:nvSpPr>
          <p:cNvPr id="77" name="Τίτλος 2">
            <a:extLst>
              <a:ext uri="{FF2B5EF4-FFF2-40B4-BE49-F238E27FC236}">
                <a16:creationId xmlns:a16="http://schemas.microsoft.com/office/drawing/2014/main" id="{41965E9B-63EC-414A-8F98-DEB83738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PR </a:t>
            </a:r>
            <a:r>
              <a:rPr lang="en-US" sz="4400" dirty="0" err="1"/>
              <a:t>Floorplanning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293E6-6BAF-8D2C-BD5C-2519ABA76B20}"/>
              </a:ext>
            </a:extLst>
          </p:cNvPr>
          <p:cNvSpPr txBox="1"/>
          <p:nvPr/>
        </p:nvSpPr>
        <p:spPr>
          <a:xfrm>
            <a:off x="3658146" y="5692396"/>
            <a:ext cx="495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algn="ctr"/>
            <a:r>
              <a:rPr lang="en-US" sz="2400" i="1" dirty="0">
                <a:latin typeface="Fira Sans "/>
              </a:rPr>
              <a:t>PR </a:t>
            </a:r>
            <a:r>
              <a:rPr lang="en-US" sz="2400" i="1" dirty="0" err="1">
                <a:latin typeface="Fira Sans "/>
              </a:rPr>
              <a:t>Floorplanning</a:t>
            </a:r>
            <a:r>
              <a:rPr lang="en-US" sz="2400" i="1" dirty="0">
                <a:latin typeface="Fira Sans "/>
              </a:rPr>
              <a:t>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09D84-D69E-5E5B-6FB4-DD2977B1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25" y="2750310"/>
            <a:ext cx="7849695" cy="3210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8EBA06-2B42-262E-459E-999F789ACE40}"/>
              </a:ext>
            </a:extLst>
          </p:cNvPr>
          <p:cNvSpPr txBox="1"/>
          <p:nvPr/>
        </p:nvSpPr>
        <p:spPr>
          <a:xfrm>
            <a:off x="1685882" y="1260794"/>
            <a:ext cx="9562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If the clock frequency requirements are not met the candidate floorplan is updated</a:t>
            </a:r>
          </a:p>
        </p:txBody>
      </p:sp>
    </p:spTree>
    <p:extLst>
      <p:ext uri="{BB962C8B-B14F-4D97-AF65-F5344CB8AC3E}">
        <p14:creationId xmlns:p14="http://schemas.microsoft.com/office/powerpoint/2010/main" val="369309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2375C1-E280-0924-896B-5336E3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7756-9B49-44A7-A880-DEB0B35EC014}" type="slidenum">
              <a:rPr lang="en-US" smtClean="0"/>
              <a:t>9</a:t>
            </a:fld>
            <a:endParaRPr lang="en-US"/>
          </a:p>
        </p:txBody>
      </p:sp>
      <p:sp>
        <p:nvSpPr>
          <p:cNvPr id="77" name="Τίτλος 2">
            <a:extLst>
              <a:ext uri="{FF2B5EF4-FFF2-40B4-BE49-F238E27FC236}">
                <a16:creationId xmlns:a16="http://schemas.microsoft.com/office/drawing/2014/main" id="{41965E9B-63EC-414A-8F98-DEB83738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Evaluation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5E00A-0F79-927D-EF75-684C5910ED4F}"/>
              </a:ext>
            </a:extLst>
          </p:cNvPr>
          <p:cNvSpPr txBox="1"/>
          <p:nvPr/>
        </p:nvSpPr>
        <p:spPr>
          <a:xfrm>
            <a:off x="1685882" y="867788"/>
            <a:ext cx="95626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ira Sans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Fira Sans "/>
              </a:rPr>
              <a:t>Experimental Set 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Fira Sans" panose="020B0503050000020004" pitchFamily="34" charset="0"/>
              </a:rPr>
              <a:t>JPEG CODEC experiments executed on a PC with an Intel® Core ™ 7 2.5 GHz CPU with 8 GB of RAM. </a:t>
            </a:r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11" name="Picture 10" descr="A diagram of a computer coder&#10;&#10;Description automatically generated">
            <a:extLst>
              <a:ext uri="{FF2B5EF4-FFF2-40B4-BE49-F238E27FC236}">
                <a16:creationId xmlns:a16="http://schemas.microsoft.com/office/drawing/2014/main" id="{E2F0F6EE-5AB1-CE1D-4CE8-53E5D3B8C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64" y="2542176"/>
            <a:ext cx="5444672" cy="38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532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Fira Sans</vt:lpstr>
      <vt:lpstr>Fira Sans </vt:lpstr>
      <vt:lpstr>Θέμα του Office</vt:lpstr>
      <vt:lpstr>Office Theme</vt:lpstr>
      <vt:lpstr>PowerPoint Presentation</vt:lpstr>
      <vt:lpstr>PowerPoint Presentation</vt:lpstr>
      <vt:lpstr>Introduction </vt:lpstr>
      <vt:lpstr>Introduction </vt:lpstr>
      <vt:lpstr>DAPR </vt:lpstr>
      <vt:lpstr>DAPR </vt:lpstr>
      <vt:lpstr>HW/SW PR Partitioning </vt:lpstr>
      <vt:lpstr>PR Floorplanning</vt:lpstr>
      <vt:lpstr>Evaluation and Results</vt:lpstr>
      <vt:lpstr>Evaluation and Results</vt:lpstr>
      <vt:lpstr>Evaluation and Results</vt:lpstr>
      <vt:lpstr>Evaluation and Results</vt:lpstr>
      <vt:lpstr>Evaluation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andronikos kostas</dc:creator>
  <cp:lastModifiedBy>andronikos kostas</cp:lastModifiedBy>
  <cp:revision>382</cp:revision>
  <dcterms:created xsi:type="dcterms:W3CDTF">2023-05-20T21:52:17Z</dcterms:created>
  <dcterms:modified xsi:type="dcterms:W3CDTF">2024-01-09T11:31:26Z</dcterms:modified>
</cp:coreProperties>
</file>