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Roboto Slab"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witter.com/HeidiBaya/status/1562028586760081409?s=20&amp;t=OHqNrRByivhgPnPQ95W3N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93488102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493488102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https://twitter.com/HeidiBaya/status/1562028586760081409?s=20&amp;t=OHqNrRByivhgPnPQ95W3NQ</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FAIR principles</a:t>
            </a:r>
            <a:endParaRPr/>
          </a:p>
          <a:p>
            <a:pPr marL="0" lvl="0" indent="0" algn="l" rtl="0">
              <a:spcBef>
                <a:spcPts val="0"/>
              </a:spcBef>
              <a:spcAft>
                <a:spcPts val="0"/>
              </a:spcAft>
              <a:buClr>
                <a:schemeClr val="dk1"/>
              </a:buClr>
              <a:buSzPts val="1100"/>
              <a:buFont typeface="Arial"/>
              <a:buNone/>
            </a:pPr>
            <a:r>
              <a:rPr lang="en-GB"/>
              <a:t>Free open distribution</a:t>
            </a:r>
            <a:endParaRPr/>
          </a:p>
          <a:p>
            <a:pPr marL="0" lvl="0" indent="0" algn="l" rtl="0">
              <a:spcBef>
                <a:spcPts val="0"/>
              </a:spcBef>
              <a:spcAft>
                <a:spcPts val="0"/>
              </a:spcAft>
              <a:buClr>
                <a:schemeClr val="dk1"/>
              </a:buClr>
              <a:buSzPts val="1100"/>
              <a:buFont typeface="Arial"/>
              <a:buNone/>
            </a:pPr>
            <a:r>
              <a:rPr lang="en-GB"/>
              <a:t>Indicators: measure use/access of outcomes</a:t>
            </a:r>
            <a:endParaRPr/>
          </a:p>
          <a:p>
            <a:pPr marL="0" lvl="0" indent="0" algn="l" rtl="0">
              <a:spcBef>
                <a:spcPts val="0"/>
              </a:spcBef>
              <a:spcAft>
                <a:spcPts val="0"/>
              </a:spcAft>
              <a:buClr>
                <a:schemeClr val="dk1"/>
              </a:buClr>
              <a:buSzPts val="1100"/>
              <a:buFont typeface="Arial"/>
              <a:buNone/>
            </a:pPr>
            <a:r>
              <a:rPr lang="en-GB"/>
              <a:t>Target users</a:t>
            </a:r>
            <a:endParaRPr/>
          </a:p>
          <a:p>
            <a:pPr marL="0" lvl="0" indent="0" algn="l" rtl="0">
              <a:spcBef>
                <a:spcPts val="0"/>
              </a:spcBef>
              <a:spcAft>
                <a:spcPts val="0"/>
              </a:spcAft>
              <a:buNone/>
            </a:pPr>
            <a:r>
              <a:rPr lang="en-GB"/>
              <a:t>Feedback: query community for possible improvements.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4934881020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493488102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4934881020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493488102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rtl="0">
              <a:lnSpc>
                <a:spcPct val="115000"/>
              </a:lnSpc>
              <a:spcBef>
                <a:spcPts val="0"/>
              </a:spcBef>
              <a:spcAft>
                <a:spcPts val="0"/>
              </a:spcAft>
              <a:buClr>
                <a:schemeClr val="dk1"/>
              </a:buClr>
              <a:buSzPts val="1100"/>
              <a:buAutoNum type="alphaLcPeriod"/>
            </a:pPr>
            <a:r>
              <a:rPr lang="en-GB">
                <a:solidFill>
                  <a:schemeClr val="dk1"/>
                </a:solidFill>
              </a:rPr>
              <a:t>Naming. Use consistent conventions to differentiate variables, parameters, and functions. Enforce explicit, self-explanatory names, avoid names imitating mathematical annotations. Exceptions could be made by compensating name simplification with more exhaustive commentary.</a:t>
            </a:r>
            <a:endParaRPr>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GB">
                <a:solidFill>
                  <a:schemeClr val="dk1"/>
                </a:solidFill>
              </a:rPr>
              <a:t>Single-responsibility principle. At the authors’ best capacity, the code should be modular, particularly if the contribution is relatively complex; e.g., if the module involves several types of entities or represents a process in several steps.  (https://en.wikipedia.org/wiki/Single-responsibility_principle).</a:t>
            </a:r>
            <a:endParaRPr>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GB">
                <a:solidFill>
                  <a:schemeClr val="dk1"/>
                </a:solidFill>
              </a:rPr>
              <a:t>No magic numbers. 'Magic numbers' are numbers that occur in code without an explicit meaning and are not settable without altering the code. They should preferably be replaced by named variables, even if kept as constants. (https://en.wikipedia.org/wiki/Magic_number_(programming))</a:t>
            </a:r>
            <a:endParaRPr>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GB">
                <a:solidFill>
                  <a:schemeClr val="dk1"/>
                </a:solidFill>
              </a:rPr>
              <a:t>Exposed inputs and outputs. All variables named as either input or output of the module must be easily reachable in code from outside the module. This is in order to allow or facilitate the plug-and-play quality of modules.</a:t>
            </a:r>
            <a:endParaRPr>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GB">
                <a:solidFill>
                  <a:schemeClr val="dk1"/>
                </a:solidFill>
              </a:rPr>
              <a:t>Keep it basic. Modules should minimise the use of third-party libraries, packages, etc, as much as possible. It is especially important to avoid any software relatively hard to obtain or set up. Dependencies are always a risk for reproducibility and code sustainability in the long run.</a:t>
            </a:r>
            <a:endParaRPr>
              <a:solidFill>
                <a:schemeClr val="dk1"/>
              </a:solidFill>
            </a:endParaRPr>
          </a:p>
          <a:p>
            <a:pPr marL="914400" lvl="1" indent="-298450" algn="l" rtl="0">
              <a:lnSpc>
                <a:spcPct val="115000"/>
              </a:lnSpc>
              <a:spcBef>
                <a:spcPts val="0"/>
              </a:spcBef>
              <a:spcAft>
                <a:spcPts val="0"/>
              </a:spcAft>
              <a:buClr>
                <a:schemeClr val="dk1"/>
              </a:buClr>
              <a:buSzPts val="1100"/>
              <a:buAutoNum type="alphaLcPeriod"/>
            </a:pPr>
            <a:r>
              <a:rPr lang="en-GB">
                <a:solidFill>
                  <a:schemeClr val="dk1"/>
                </a:solidFill>
              </a:rPr>
              <a:t>Commentary in code. Be repetitive and explain language-specific (not easily searchable) functions, if possible. Expand information whenever relevant, e.g., offering a source (preferably, hyperlink) or explaining the logic behind a hardcoded or suggested parameter value. Add full references (with web link if available, of the sources used to inform the design of an algorithm or set parameter values. If there are any code fragments “commented-out”, use a clear and consistent way to differentiate these from actual comments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4934881020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493488102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rPr>
              <a:t>Metadata: Metadata is to be contained in the “NASSA.yml” file, placed at the root directory of the module, as exemplified in the templates. (bring here the field descriptions table and an example)</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GB"/>
              <a:t>Modular approach to licencing, allowing certain freedom of choice to module authors, as long as the licence is open source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934881020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93488102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Documentation: Files to be placed in the “documentation” subdirectory, placed at the root directory of the module, as exemplified in the templates. </a:t>
            </a:r>
            <a:endParaRPr/>
          </a:p>
          <a:p>
            <a:pPr marL="0" lvl="0" indent="0" algn="l" rtl="0">
              <a:spcBef>
                <a:spcPts val="0"/>
              </a:spcBef>
              <a:spcAft>
                <a:spcPts val="0"/>
              </a:spcAft>
              <a:buClr>
                <a:schemeClr val="dk1"/>
              </a:buClr>
              <a:buSzPts val="1100"/>
              <a:buFont typeface="Arial"/>
              <a:buNone/>
            </a:pPr>
            <a:r>
              <a:rPr lang="en-GB"/>
              <a:t>Readme.md: Including at least the required metadata fields, such as name/title, authors, etc, and any additional info added in “Design details and justification” (maybe we could generate it automatically by scrapping contents of the database fields after the contribution is submitted, and a form filled?). It can potentially serve as the webpage of the module. Preferably, the author should display here some of the visual elements offered, such as pseudocode diagrams, screenshots, output graphs in demonstrations, etc (see below). </a:t>
            </a:r>
            <a:endParaRPr/>
          </a:p>
          <a:p>
            <a:pPr marL="0" lvl="0" indent="0" algn="l" rtl="0">
              <a:spcBef>
                <a:spcPts val="0"/>
              </a:spcBef>
              <a:spcAft>
                <a:spcPts val="0"/>
              </a:spcAft>
              <a:buClr>
                <a:schemeClr val="dk1"/>
              </a:buClr>
              <a:buSzPts val="1100"/>
              <a:buFont typeface="Arial"/>
              <a:buNone/>
            </a:pPr>
            <a:r>
              <a:rPr lang="en-GB"/>
              <a:t>Pseudocode: Representation of code as a sequence of logic steps (i.e. algorithm), using free-text or mathematical notation, or using graphical resources, be it formal (e.g. UML) or informal (e.g. infographics).</a:t>
            </a:r>
            <a:endParaRPr/>
          </a:p>
          <a:p>
            <a:pPr marL="0" lvl="0" indent="0" algn="l" rtl="0">
              <a:spcBef>
                <a:spcPts val="0"/>
              </a:spcBef>
              <a:spcAft>
                <a:spcPts val="0"/>
              </a:spcAft>
              <a:buClr>
                <a:schemeClr val="dk1"/>
              </a:buClr>
              <a:buSzPts val="1100"/>
              <a:buFont typeface="Arial"/>
              <a:buNone/>
            </a:pPr>
            <a:r>
              <a:rPr lang="en-GB"/>
              <a:t>Screenshot of the interface, if applicable.</a:t>
            </a:r>
            <a:endParaRPr/>
          </a:p>
          <a:p>
            <a:pPr marL="0" lvl="0" indent="0" algn="l" rtl="0">
              <a:spcBef>
                <a:spcPts val="0"/>
              </a:spcBef>
              <a:spcAft>
                <a:spcPts val="0"/>
              </a:spcAft>
              <a:buClr>
                <a:schemeClr val="dk1"/>
              </a:buClr>
              <a:buSzPts val="1100"/>
              <a:buFont typeface="Arial"/>
              <a:buNone/>
            </a:pPr>
            <a:r>
              <a:rPr lang="en-GB"/>
              <a:t>Demonstration. A demonstration of the module use and outputs, combining explanations in text and code fragments, typically in a notebook format (e.g., .ipynb, .rmd).</a:t>
            </a:r>
            <a:endParaRPr/>
          </a:p>
          <a:p>
            <a:pPr marL="0" lvl="0" indent="0" algn="l" rtl="0">
              <a:spcBef>
                <a:spcPts val="0"/>
              </a:spcBef>
              <a:spcAft>
                <a:spcPts val="0"/>
              </a:spcAft>
              <a:buClr>
                <a:schemeClr val="dk1"/>
              </a:buClr>
              <a:buSzPts val="1100"/>
              <a:buFont typeface="Arial"/>
              <a:buNone/>
            </a:pPr>
            <a:r>
              <a:rPr lang="en-GB"/>
              <a:t>Additional documents: (should we define a document in the style of ODD? maybe just for submodels? refer to our discussions in “Standards_2021-11-08.docx”)</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9f5382cc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9f5382cc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Documentation: Files to be placed in the “documentation” subdirectory, placed at the root directory of the module, as exemplified in the templates. </a:t>
            </a:r>
            <a:endParaRPr/>
          </a:p>
          <a:p>
            <a:pPr marL="0" lvl="0" indent="0" algn="l" rtl="0">
              <a:spcBef>
                <a:spcPts val="0"/>
              </a:spcBef>
              <a:spcAft>
                <a:spcPts val="0"/>
              </a:spcAft>
              <a:buClr>
                <a:schemeClr val="dk1"/>
              </a:buClr>
              <a:buSzPts val="1100"/>
              <a:buFont typeface="Arial"/>
              <a:buNone/>
            </a:pPr>
            <a:r>
              <a:rPr lang="en-GB"/>
              <a:t>Readme.md: Including at least the required metadata fields, such as name/title, authors, etc, and any additional info added in “Design details and justification” (maybe we could generate it automatically by scrapping contents of the database fields after the contribution is submitted, and a form filled?). It can potentially serve as the webpage of the module. Preferably, the author should display here some of the visual elements offered, such as pseudocode diagrams, screenshots, output graphs in demonstrations, etc (see below). </a:t>
            </a:r>
            <a:endParaRPr/>
          </a:p>
          <a:p>
            <a:pPr marL="0" lvl="0" indent="0" algn="l" rtl="0">
              <a:spcBef>
                <a:spcPts val="0"/>
              </a:spcBef>
              <a:spcAft>
                <a:spcPts val="0"/>
              </a:spcAft>
              <a:buClr>
                <a:schemeClr val="dk1"/>
              </a:buClr>
              <a:buSzPts val="1100"/>
              <a:buFont typeface="Arial"/>
              <a:buNone/>
            </a:pPr>
            <a:r>
              <a:rPr lang="en-GB"/>
              <a:t>Pseudocode: Representation of code as a sequence of logic steps (i.e. algorithm), using free-text or mathematical notation, or using graphical resources, be it formal (e.g. UML) or informal (e.g. infographics).</a:t>
            </a:r>
            <a:endParaRPr/>
          </a:p>
          <a:p>
            <a:pPr marL="0" lvl="0" indent="0" algn="l" rtl="0">
              <a:spcBef>
                <a:spcPts val="0"/>
              </a:spcBef>
              <a:spcAft>
                <a:spcPts val="0"/>
              </a:spcAft>
              <a:buClr>
                <a:schemeClr val="dk1"/>
              </a:buClr>
              <a:buSzPts val="1100"/>
              <a:buFont typeface="Arial"/>
              <a:buNone/>
            </a:pPr>
            <a:r>
              <a:rPr lang="en-GB"/>
              <a:t>Screenshot of the interface, if applicable.</a:t>
            </a:r>
            <a:endParaRPr/>
          </a:p>
          <a:p>
            <a:pPr marL="0" lvl="0" indent="0" algn="l" rtl="0">
              <a:spcBef>
                <a:spcPts val="0"/>
              </a:spcBef>
              <a:spcAft>
                <a:spcPts val="0"/>
              </a:spcAft>
              <a:buClr>
                <a:schemeClr val="dk1"/>
              </a:buClr>
              <a:buSzPts val="1100"/>
              <a:buFont typeface="Arial"/>
              <a:buNone/>
            </a:pPr>
            <a:r>
              <a:rPr lang="en-GB"/>
              <a:t>Demonstration. A demonstration of the module use and outputs, combining explanations in text and code fragments, typically in a notebook format (e.g., .ipynb, .rmd).</a:t>
            </a:r>
            <a:endParaRPr/>
          </a:p>
          <a:p>
            <a:pPr marL="0" lvl="0" indent="0" algn="l" rtl="0">
              <a:spcBef>
                <a:spcPts val="0"/>
              </a:spcBef>
              <a:spcAft>
                <a:spcPts val="0"/>
              </a:spcAft>
              <a:buClr>
                <a:schemeClr val="dk1"/>
              </a:buClr>
              <a:buSzPts val="1100"/>
              <a:buFont typeface="Arial"/>
              <a:buNone/>
            </a:pPr>
            <a:r>
              <a:rPr lang="en-GB"/>
              <a:t>Additional documents: (should we define a document in the style of ODD? maybe just for submodels? refer to our discussions in “Standards_2021-11-08.docx”)</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49f5382cc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49f5382cc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Documentation: Files to be placed in the “documentation” subdirectory, placed at the root directory of the module, as exemplified in the templates. </a:t>
            </a:r>
            <a:endParaRPr/>
          </a:p>
          <a:p>
            <a:pPr marL="0" lvl="0" indent="0" algn="l" rtl="0">
              <a:spcBef>
                <a:spcPts val="0"/>
              </a:spcBef>
              <a:spcAft>
                <a:spcPts val="0"/>
              </a:spcAft>
              <a:buClr>
                <a:schemeClr val="dk1"/>
              </a:buClr>
              <a:buSzPts val="1100"/>
              <a:buFont typeface="Arial"/>
              <a:buNone/>
            </a:pPr>
            <a:r>
              <a:rPr lang="en-GB"/>
              <a:t>Readme.md: Including at least the required metadata fields, such as name/title, authors, etc, and any additional info added in “Design details and justification” (maybe we could generate it automatically by scrapping contents of the database fields after the contribution is submitted, and a form filled?). It can potentially serve as the webpage of the module. Preferably, the author should display here some of the visual elements offered, such as pseudocode diagrams, screenshots, output graphs in demonstrations, etc (see below). </a:t>
            </a:r>
            <a:endParaRPr/>
          </a:p>
          <a:p>
            <a:pPr marL="0" lvl="0" indent="0" algn="l" rtl="0">
              <a:spcBef>
                <a:spcPts val="0"/>
              </a:spcBef>
              <a:spcAft>
                <a:spcPts val="0"/>
              </a:spcAft>
              <a:buClr>
                <a:schemeClr val="dk1"/>
              </a:buClr>
              <a:buSzPts val="1100"/>
              <a:buFont typeface="Arial"/>
              <a:buNone/>
            </a:pPr>
            <a:r>
              <a:rPr lang="en-GB"/>
              <a:t>Pseudocode: Representation of code as a sequence of logic steps (i.e. algorithm), using free-text or mathematical notation, or using graphical resources, be it formal (e.g. UML) or informal (e.g. infographics).</a:t>
            </a:r>
            <a:endParaRPr/>
          </a:p>
          <a:p>
            <a:pPr marL="0" lvl="0" indent="0" algn="l" rtl="0">
              <a:spcBef>
                <a:spcPts val="0"/>
              </a:spcBef>
              <a:spcAft>
                <a:spcPts val="0"/>
              </a:spcAft>
              <a:buClr>
                <a:schemeClr val="dk1"/>
              </a:buClr>
              <a:buSzPts val="1100"/>
              <a:buFont typeface="Arial"/>
              <a:buNone/>
            </a:pPr>
            <a:r>
              <a:rPr lang="en-GB"/>
              <a:t>Screenshot of the interface, if applicable.</a:t>
            </a:r>
            <a:endParaRPr/>
          </a:p>
          <a:p>
            <a:pPr marL="0" lvl="0" indent="0" algn="l" rtl="0">
              <a:spcBef>
                <a:spcPts val="0"/>
              </a:spcBef>
              <a:spcAft>
                <a:spcPts val="0"/>
              </a:spcAft>
              <a:buClr>
                <a:schemeClr val="dk1"/>
              </a:buClr>
              <a:buSzPts val="1100"/>
              <a:buFont typeface="Arial"/>
              <a:buNone/>
            </a:pPr>
            <a:r>
              <a:rPr lang="en-GB"/>
              <a:t>Demonstration. A demonstration of the module use and outputs, combining explanations in text and code fragments, typically in a notebook format (e.g., .ipynb, .rmd).</a:t>
            </a:r>
            <a:endParaRPr/>
          </a:p>
          <a:p>
            <a:pPr marL="0" lvl="0" indent="0" algn="l" rtl="0">
              <a:spcBef>
                <a:spcPts val="0"/>
              </a:spcBef>
              <a:spcAft>
                <a:spcPts val="0"/>
              </a:spcAft>
              <a:buClr>
                <a:schemeClr val="dk1"/>
              </a:buClr>
              <a:buSzPts val="1100"/>
              <a:buFont typeface="Arial"/>
              <a:buNone/>
            </a:pPr>
            <a:r>
              <a:rPr lang="en-GB"/>
              <a:t>Additional documents: (should we define a document in the style of ODD? maybe just for submodels? refer to our discussions in “Standards_2021-11-08.docx”)</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93488102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493488102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Versioning: All changes in the module files must be reflected in their version number and noted in the log file (“CHANGELOG.txt”). (explain a standard for version numbering) (explain how to edit the CHANGELOG.txt; get it from Poseidon’s example) (make explicit recommendations for creating and maintaining modules in GitHub, or at least under version control, independently of the library storage after submission; maybe we should discuss how exactly we expect submissions to be made)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4934881020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493488102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93488102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9348810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93488102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93488102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493488102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493488102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CoMSES - </a:t>
            </a:r>
            <a:r>
              <a:rPr lang="en-GB" sz="1400">
                <a:solidFill>
                  <a:srgbClr val="3D85C6"/>
                </a:solidFill>
                <a:latin typeface="Roboto"/>
                <a:ea typeface="Roboto"/>
                <a:cs typeface="Roboto"/>
                <a:sym typeface="Roboto"/>
              </a:rPr>
              <a:t>https://www.comses.net/resources/guides-to-good-practice/ ; https://doi.org/10.1016/j.envsoft.2014.06.022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493488102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493488102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4934881020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493488102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934881020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493488102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4934881020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493488102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Avoid overplan, overdo or oversell: keep long-term plans general and abstract enough to accomodate changes along the way. Do not advance activities too much without checking how they lead to the main objectives. Do not sell too much to the wider community those outcomes that are still to be fully accomplished.</a:t>
            </a:r>
            <a:endParaRPr/>
          </a:p>
          <a:p>
            <a:pPr marL="0" lvl="0" indent="0" algn="l" rtl="0">
              <a:spcBef>
                <a:spcPts val="0"/>
              </a:spcBef>
              <a:spcAft>
                <a:spcPts val="0"/>
              </a:spcAft>
              <a:buClr>
                <a:schemeClr val="dk1"/>
              </a:buClr>
              <a:buSzPts val="1100"/>
              <a:buFont typeface="Arial"/>
              <a:buNone/>
            </a:pPr>
            <a:r>
              <a:rPr lang="en-GB"/>
              <a:t>Core group (currently engaging members)</a:t>
            </a:r>
            <a:endParaRPr/>
          </a:p>
          <a:p>
            <a:pPr marL="0" lvl="0" indent="0" algn="l" rtl="0">
              <a:spcBef>
                <a:spcPts val="0"/>
              </a:spcBef>
              <a:spcAft>
                <a:spcPts val="0"/>
              </a:spcAft>
              <a:buClr>
                <a:schemeClr val="dk1"/>
              </a:buClr>
              <a:buSzPts val="1100"/>
              <a:buFont typeface="Arial"/>
              <a:buNone/>
            </a:pPr>
            <a:r>
              <a:rPr lang="en-GB"/>
              <a:t>Single channel</a:t>
            </a:r>
            <a:endParaRPr/>
          </a:p>
          <a:p>
            <a:pPr marL="0" lvl="0" indent="0" algn="l" rtl="0">
              <a:spcBef>
                <a:spcPts val="0"/>
              </a:spcBef>
              <a:spcAft>
                <a:spcPts val="0"/>
              </a:spcAft>
              <a:buClr>
                <a:schemeClr val="dk1"/>
              </a:buClr>
              <a:buSzPts val="1100"/>
              <a:buFont typeface="Arial"/>
              <a:buNone/>
            </a:pPr>
            <a:r>
              <a:rPr lang="en-GB"/>
              <a:t>Bureoucracy matching scale: organisation roles must be balanced by the effective commitment and number of member in the core group</a:t>
            </a:r>
            <a:endParaRPr/>
          </a:p>
          <a:p>
            <a:pPr marL="0" lvl="0" indent="0" algn="l" rtl="0">
              <a:spcBef>
                <a:spcPts val="0"/>
              </a:spcBef>
              <a:spcAft>
                <a:spcPts val="0"/>
              </a:spcAft>
              <a:buClr>
                <a:schemeClr val="dk1"/>
              </a:buClr>
              <a:buSzPts val="1100"/>
              <a:buFont typeface="Arial"/>
              <a:buNone/>
            </a:pPr>
            <a:r>
              <a:rPr lang="en-GB"/>
              <a:t>Clarity of objective and next steps: all core members must hold a clear notion of the main objectives and which are the currently to-dos.</a:t>
            </a:r>
            <a:endParaRPr/>
          </a:p>
          <a:p>
            <a:pPr marL="0" lvl="0" indent="0" algn="l" rtl="0">
              <a:spcBef>
                <a:spcPts val="0"/>
              </a:spcBef>
              <a:spcAft>
                <a:spcPts val="0"/>
              </a:spcAft>
              <a:buClr>
                <a:schemeClr val="dk1"/>
              </a:buClr>
              <a:buSzPts val="1100"/>
              <a:buFont typeface="Arial"/>
              <a:buNone/>
            </a:pPr>
            <a:r>
              <a:rPr lang="en-GB"/>
              <a:t>Clarity of roles: members in the core group must know their current role (domain of tasks) and those of others. Keep roles and tasks separable and non-redundant.</a:t>
            </a:r>
            <a:endParaRPr/>
          </a:p>
          <a:p>
            <a:pPr marL="0" lvl="0" indent="0" algn="l" rtl="0">
              <a:spcBef>
                <a:spcPts val="0"/>
              </a:spcBef>
              <a:spcAft>
                <a:spcPts val="0"/>
              </a:spcAft>
              <a:buClr>
                <a:schemeClr val="dk1"/>
              </a:buClr>
              <a:buSzPts val="1100"/>
              <a:buFont typeface="Arial"/>
              <a:buNone/>
            </a:pPr>
            <a:r>
              <a:rPr lang="en-GB"/>
              <a:t>“Speak your truth”: good communication of needs, ideas, convictions, etc, to avoid unecessary and unspoken defections</a:t>
            </a:r>
            <a:endParaRPr/>
          </a:p>
          <a:p>
            <a:pPr marL="0" lvl="0" indent="0" algn="l" rtl="0">
              <a:spcBef>
                <a:spcPts val="0"/>
              </a:spcBef>
              <a:spcAft>
                <a:spcPts val="0"/>
              </a:spcAft>
              <a:buClr>
                <a:schemeClr val="dk1"/>
              </a:buClr>
              <a:buSzPts val="1100"/>
              <a:buFont typeface="Arial"/>
              <a:buNone/>
            </a:pPr>
            <a:r>
              <a:rPr lang="en-GB"/>
              <a:t>Network (dormant, unavailable or passive members)</a:t>
            </a:r>
            <a:endParaRPr/>
          </a:p>
          <a:p>
            <a:pPr marL="0" lvl="0" indent="0" algn="l" rtl="0">
              <a:spcBef>
                <a:spcPts val="0"/>
              </a:spcBef>
              <a:spcAft>
                <a:spcPts val="0"/>
              </a:spcAft>
              <a:buClr>
                <a:schemeClr val="dk1"/>
              </a:buClr>
              <a:buSzPts val="1100"/>
              <a:buFont typeface="Arial"/>
              <a:buNone/>
            </a:pPr>
            <a:r>
              <a:rPr lang="en-GB"/>
              <a:t>Multiple channels: given a large enough community, there will be no single preferred channel for communication, so do not try to force one.</a:t>
            </a:r>
            <a:endParaRPr/>
          </a:p>
          <a:p>
            <a:pPr marL="0" lvl="0" indent="0" algn="l" rtl="0">
              <a:spcBef>
                <a:spcPts val="0"/>
              </a:spcBef>
              <a:spcAft>
                <a:spcPts val="0"/>
              </a:spcAft>
              <a:buClr>
                <a:schemeClr val="dk1"/>
              </a:buClr>
              <a:buSzPts val="1100"/>
              <a:buFont typeface="Arial"/>
              <a:buNone/>
            </a:pPr>
            <a:r>
              <a:rPr lang="en-GB"/>
              <a:t>Inviting attitude: everyone has they priorities, and the core group should always keep a positive and open attitude towards the wider community. Gamification?</a:t>
            </a:r>
            <a:endParaRPr/>
          </a:p>
          <a:p>
            <a:pPr marL="0" lvl="0" indent="0" algn="l" rtl="0">
              <a:spcBef>
                <a:spcPts val="0"/>
              </a:spcBef>
              <a:spcAft>
                <a:spcPts val="0"/>
              </a:spcAft>
              <a:buClr>
                <a:schemeClr val="dk1"/>
              </a:buClr>
              <a:buSzPts val="1100"/>
              <a:buFont typeface="Arial"/>
              <a:buNone/>
            </a:pPr>
            <a:r>
              <a:rPr lang="en-GB"/>
              <a:t>Clarity of achievements: everything done should be summarised and clearly expose to the wider community to help consolidate a perception of progress.</a:t>
            </a:r>
            <a:endParaRPr/>
          </a:p>
          <a:p>
            <a:pPr marL="0" lvl="0" indent="0" algn="l" rtl="0">
              <a:spcBef>
                <a:spcPts val="0"/>
              </a:spcBef>
              <a:spcAft>
                <a:spcPts val="0"/>
              </a:spcAft>
              <a:buClr>
                <a:schemeClr val="dk1"/>
              </a:buClr>
              <a:buSzPts val="1100"/>
              <a:buFont typeface="Arial"/>
              <a:buNone/>
            </a:pPr>
            <a:r>
              <a:rPr lang="en-GB"/>
              <a:t>Clarity of open roles: the wider networks should be regularly informed about unfulfilled roles or potential roles in the core group</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93488102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93488102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Progressive immediatism: every closeable outcome must be packed and made available in the most open and publicly way possible.</a:t>
            </a:r>
            <a:endParaRPr/>
          </a:p>
          <a:p>
            <a:pPr marL="0" lvl="0" indent="0" algn="l" rtl="0">
              <a:spcBef>
                <a:spcPts val="0"/>
              </a:spcBef>
              <a:spcAft>
                <a:spcPts val="0"/>
              </a:spcAft>
              <a:buClr>
                <a:schemeClr val="dk1"/>
              </a:buClr>
              <a:buSzPts val="1100"/>
              <a:buFont typeface="Arial"/>
              <a:buNone/>
            </a:pPr>
            <a:r>
              <a:rPr lang="en-GB"/>
              <a:t>Modularity of outcomes: outcomes should be kept bite-sized and relatively separable from the other outcomes. </a:t>
            </a:r>
            <a:endParaRPr/>
          </a:p>
          <a:p>
            <a:pPr marL="0" lvl="0" indent="0" algn="l" rtl="0">
              <a:spcBef>
                <a:spcPts val="0"/>
              </a:spcBef>
              <a:spcAft>
                <a:spcPts val="0"/>
              </a:spcAft>
              <a:buClr>
                <a:schemeClr val="dk1"/>
              </a:buClr>
              <a:buSzPts val="1100"/>
              <a:buFont typeface="Arial"/>
              <a:buNone/>
            </a:pPr>
            <a:r>
              <a:rPr lang="en-GB"/>
              <a:t>Redundancy of outcomes: do not discourage or correct the production of outcomes whose content overlap. It can help both the promotion and long-term sustainability of the redundant content.</a:t>
            </a:r>
            <a:endParaRPr/>
          </a:p>
          <a:p>
            <a:pPr marL="0" lvl="0" indent="0" algn="l" rtl="0">
              <a:spcBef>
                <a:spcPts val="0"/>
              </a:spcBef>
              <a:spcAft>
                <a:spcPts val="0"/>
              </a:spcAft>
              <a:buClr>
                <a:schemeClr val="dk1"/>
              </a:buClr>
              <a:buSzPts val="1100"/>
              <a:buFont typeface="Arial"/>
              <a:buNone/>
            </a:pPr>
            <a:r>
              <a:rPr lang="en-GB"/>
              <a:t>Minimise external dependency: Make so that the outcomes remain usable and useful despite potential changes in the larger infraestructure context. Detect fragilities and prepare contingencies.</a:t>
            </a:r>
            <a:endParaRPr/>
          </a:p>
          <a:p>
            <a:pPr marL="0" lvl="0" indent="0" algn="l" rtl="0">
              <a:spcBef>
                <a:spcPts val="0"/>
              </a:spcBef>
              <a:spcAft>
                <a:spcPts val="0"/>
              </a:spcAft>
              <a:buClr>
                <a:schemeClr val="dk1"/>
              </a:buClr>
              <a:buSzPts val="1100"/>
              <a:buFont typeface="Arial"/>
              <a:buNone/>
            </a:pPr>
            <a:r>
              <a:rPr lang="en-GB"/>
              <a:t>Multilateral revision: outcomes are subjected to peer-review process</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rgbClr val="8E7CC3"/>
              </a:buClr>
              <a:buSzPts val="3000"/>
              <a:buFont typeface="Roboto Slab"/>
              <a:buNone/>
              <a:defRPr sz="3000">
                <a:solidFill>
                  <a:srgbClr val="8E7CC3"/>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3D85C6"/>
              </a:buClr>
              <a:buSzPts val="1800"/>
              <a:buFont typeface="Roboto"/>
              <a:buChar char="●"/>
              <a:defRPr sz="1800">
                <a:solidFill>
                  <a:srgbClr val="3D85C6"/>
                </a:solidFill>
                <a:latin typeface="Roboto"/>
                <a:ea typeface="Roboto"/>
                <a:cs typeface="Roboto"/>
                <a:sym typeface="Roboto"/>
              </a:defRPr>
            </a:lvl1pPr>
            <a:lvl2pPr marL="914400" lvl="1" indent="-317500">
              <a:lnSpc>
                <a:spcPct val="115000"/>
              </a:lnSpc>
              <a:spcBef>
                <a:spcPts val="0"/>
              </a:spcBef>
              <a:spcAft>
                <a:spcPts val="0"/>
              </a:spcAft>
              <a:buClr>
                <a:srgbClr val="3D85C6"/>
              </a:buClr>
              <a:buSzPts val="1400"/>
              <a:buFont typeface="Roboto"/>
              <a:buChar char="○"/>
              <a:defRPr>
                <a:solidFill>
                  <a:srgbClr val="3D85C6"/>
                </a:solidFill>
                <a:latin typeface="Roboto"/>
                <a:ea typeface="Roboto"/>
                <a:cs typeface="Roboto"/>
                <a:sym typeface="Roboto"/>
              </a:defRPr>
            </a:lvl2pPr>
            <a:lvl3pPr marL="1371600" lvl="2" indent="-317500">
              <a:lnSpc>
                <a:spcPct val="115000"/>
              </a:lnSpc>
              <a:spcBef>
                <a:spcPts val="0"/>
              </a:spcBef>
              <a:spcAft>
                <a:spcPts val="0"/>
              </a:spcAft>
              <a:buClr>
                <a:srgbClr val="3D85C6"/>
              </a:buClr>
              <a:buSzPts val="1400"/>
              <a:buFont typeface="Roboto"/>
              <a:buChar char="■"/>
              <a:defRPr>
                <a:solidFill>
                  <a:srgbClr val="3D85C6"/>
                </a:solidFill>
                <a:latin typeface="Roboto"/>
                <a:ea typeface="Roboto"/>
                <a:cs typeface="Roboto"/>
                <a:sym typeface="Roboto"/>
              </a:defRPr>
            </a:lvl3pPr>
            <a:lvl4pPr marL="1828800" lvl="3" indent="-317500">
              <a:lnSpc>
                <a:spcPct val="115000"/>
              </a:lnSpc>
              <a:spcBef>
                <a:spcPts val="0"/>
              </a:spcBef>
              <a:spcAft>
                <a:spcPts val="0"/>
              </a:spcAft>
              <a:buClr>
                <a:srgbClr val="3D85C6"/>
              </a:buClr>
              <a:buSzPts val="1400"/>
              <a:buFont typeface="Roboto"/>
              <a:buChar char="●"/>
              <a:defRPr>
                <a:solidFill>
                  <a:srgbClr val="3D85C6"/>
                </a:solidFill>
                <a:latin typeface="Roboto"/>
                <a:ea typeface="Roboto"/>
                <a:cs typeface="Roboto"/>
                <a:sym typeface="Roboto"/>
              </a:defRPr>
            </a:lvl4pPr>
            <a:lvl5pPr marL="2286000" lvl="4" indent="-317500">
              <a:lnSpc>
                <a:spcPct val="115000"/>
              </a:lnSpc>
              <a:spcBef>
                <a:spcPts val="0"/>
              </a:spcBef>
              <a:spcAft>
                <a:spcPts val="0"/>
              </a:spcAft>
              <a:buClr>
                <a:srgbClr val="3D85C6"/>
              </a:buClr>
              <a:buSzPts val="1400"/>
              <a:buFont typeface="Roboto"/>
              <a:buChar char="○"/>
              <a:defRPr>
                <a:solidFill>
                  <a:srgbClr val="3D85C6"/>
                </a:solidFill>
                <a:latin typeface="Roboto"/>
                <a:ea typeface="Roboto"/>
                <a:cs typeface="Roboto"/>
                <a:sym typeface="Roboto"/>
              </a:defRPr>
            </a:lvl5pPr>
            <a:lvl6pPr marL="2743200" lvl="5" indent="-317500">
              <a:lnSpc>
                <a:spcPct val="115000"/>
              </a:lnSpc>
              <a:spcBef>
                <a:spcPts val="0"/>
              </a:spcBef>
              <a:spcAft>
                <a:spcPts val="0"/>
              </a:spcAft>
              <a:buClr>
                <a:srgbClr val="3D85C6"/>
              </a:buClr>
              <a:buSzPts val="1400"/>
              <a:buFont typeface="Roboto"/>
              <a:buChar char="■"/>
              <a:defRPr>
                <a:solidFill>
                  <a:srgbClr val="3D85C6"/>
                </a:solidFill>
                <a:latin typeface="Roboto"/>
                <a:ea typeface="Roboto"/>
                <a:cs typeface="Roboto"/>
                <a:sym typeface="Roboto"/>
              </a:defRPr>
            </a:lvl6pPr>
            <a:lvl7pPr marL="3200400" lvl="6" indent="-317500">
              <a:lnSpc>
                <a:spcPct val="115000"/>
              </a:lnSpc>
              <a:spcBef>
                <a:spcPts val="0"/>
              </a:spcBef>
              <a:spcAft>
                <a:spcPts val="0"/>
              </a:spcAft>
              <a:buClr>
                <a:srgbClr val="3D85C6"/>
              </a:buClr>
              <a:buSzPts val="1400"/>
              <a:buFont typeface="Roboto"/>
              <a:buChar char="●"/>
              <a:defRPr>
                <a:solidFill>
                  <a:srgbClr val="3D85C6"/>
                </a:solidFill>
                <a:latin typeface="Roboto"/>
                <a:ea typeface="Roboto"/>
                <a:cs typeface="Roboto"/>
                <a:sym typeface="Roboto"/>
              </a:defRPr>
            </a:lvl7pPr>
            <a:lvl8pPr marL="3657600" lvl="7" indent="-317500">
              <a:lnSpc>
                <a:spcPct val="115000"/>
              </a:lnSpc>
              <a:spcBef>
                <a:spcPts val="0"/>
              </a:spcBef>
              <a:spcAft>
                <a:spcPts val="0"/>
              </a:spcAft>
              <a:buClr>
                <a:srgbClr val="3D85C6"/>
              </a:buClr>
              <a:buSzPts val="1400"/>
              <a:buFont typeface="Roboto"/>
              <a:buChar char="○"/>
              <a:defRPr>
                <a:solidFill>
                  <a:srgbClr val="3D85C6"/>
                </a:solidFill>
                <a:latin typeface="Roboto"/>
                <a:ea typeface="Roboto"/>
                <a:cs typeface="Roboto"/>
                <a:sym typeface="Roboto"/>
              </a:defRPr>
            </a:lvl8pPr>
            <a:lvl9pPr marL="4114800" lvl="8" indent="-317500">
              <a:lnSpc>
                <a:spcPct val="115000"/>
              </a:lnSpc>
              <a:spcBef>
                <a:spcPts val="0"/>
              </a:spcBef>
              <a:spcAft>
                <a:spcPts val="0"/>
              </a:spcAft>
              <a:buClr>
                <a:srgbClr val="3D85C6"/>
              </a:buClr>
              <a:buSzPts val="1400"/>
              <a:buFont typeface="Roboto"/>
              <a:buChar char="■"/>
              <a:defRPr>
                <a:solidFill>
                  <a:srgbClr val="3D85C6"/>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rchaeology-ABM/NASSA-modules" TargetMode="External"/><Relationship Id="rId7" Type="http://schemas.openxmlformats.org/officeDocument/2006/relationships/hyperlink" Target="https://github.com/Archaeology-ABM/nassa-hs"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s://github.com/Archaeology-ABM/NASSA-schema"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archaeology-abm.github.io/NASA" TargetMode="External"/><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hyperlink" Target="https://github.com/Archaeology-AB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swat.tamu.edu/" TargetMode="External"/><Relationship Id="rId3" Type="http://schemas.openxmlformats.org/officeDocument/2006/relationships/hyperlink" Target="https://www.comses.net/" TargetMode="External"/><Relationship Id="rId7" Type="http://schemas.openxmlformats.org/officeDocument/2006/relationships/hyperlink" Target="https://dssat.ne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code.nasa.gov/" TargetMode="External"/><Relationship Id="rId5" Type="http://schemas.openxmlformats.org/officeDocument/2006/relationships/hyperlink" Target="https://cran.r-project.org/" TargetMode="External"/><Relationship Id="rId4" Type="http://schemas.openxmlformats.org/officeDocument/2006/relationships/hyperlink" Target="https://ccl.northwestern.edu/netlogo/models/community/" TargetMode="External"/><Relationship Id="rId9" Type="http://schemas.openxmlformats.org/officeDocument/2006/relationships/hyperlink" Target="https://mechsys.nongnu.org/index.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repast.github.io/" TargetMode="External"/><Relationship Id="rId13" Type="http://schemas.openxmlformats.org/officeDocument/2006/relationships/hyperlink" Target="https://www.anylogic.com/" TargetMode="External"/><Relationship Id="rId3" Type="http://schemas.openxmlformats.org/officeDocument/2006/relationships/hyperlink" Target="https://simpy.readthedocs.io/en/latest/contents.html" TargetMode="External"/><Relationship Id="rId7" Type="http://schemas.openxmlformats.org/officeDocument/2006/relationships/hyperlink" Target="https://ccl.northwestern.edu/netlogo/" TargetMode="External"/><Relationship Id="rId12" Type="http://schemas.openxmlformats.org/officeDocument/2006/relationships/hyperlink" Target="https://phet.colorado.edu/"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labsimdev.org/wp/" TargetMode="External"/><Relationship Id="rId11" Type="http://schemas.openxmlformats.org/officeDocument/2006/relationships/hyperlink" Target="https://turtlespaces.org/" TargetMode="External"/><Relationship Id="rId5" Type="http://schemas.openxmlformats.org/officeDocument/2006/relationships/hyperlink" Target="https://juliadynamics.github.io/" TargetMode="External"/><Relationship Id="rId10" Type="http://schemas.openxmlformats.org/officeDocument/2006/relationships/hyperlink" Target="https://gama-platform.org/" TargetMode="External"/><Relationship Id="rId4" Type="http://schemas.openxmlformats.org/officeDocument/2006/relationships/hyperlink" Target="https://mesa.readthedocs.io/" TargetMode="External"/><Relationship Id="rId9" Type="http://schemas.openxmlformats.org/officeDocument/2006/relationships/hyperlink" Target="https://cs.gmu.edu/~eclab/projects/mason/" TargetMode="External"/><Relationship Id="rId14" Type="http://schemas.openxmlformats.org/officeDocument/2006/relationships/hyperlink" Target="https://www.mathworks.com/solutions/system-design-simulation.html?s_tid=hp_solutions_syste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osf.io/" TargetMode="External"/><Relationship Id="rId13" Type="http://schemas.openxmlformats.org/officeDocument/2006/relationships/hyperlink" Target="https://bitbucket.org/" TargetMode="External"/><Relationship Id="rId3" Type="http://schemas.openxmlformats.org/officeDocument/2006/relationships/hyperlink" Target="https://openarchaeologydata.metajnl.com/" TargetMode="External"/><Relationship Id="rId7" Type="http://schemas.openxmlformats.org/officeDocument/2006/relationships/hyperlink" Target="https://zenodo.org/" TargetMode="External"/><Relationship Id="rId12" Type="http://schemas.openxmlformats.org/officeDocument/2006/relationships/hyperlink" Target="https://about.gitlab.com/"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www.ariadne-eu.org/" TargetMode="External"/><Relationship Id="rId11" Type="http://schemas.openxmlformats.org/officeDocument/2006/relationships/hyperlink" Target="https://github.com/" TargetMode="External"/><Relationship Id="rId5" Type="http://schemas.openxmlformats.org/officeDocument/2006/relationships/hyperlink" Target="https://archaeologydataservice.ac.uk/" TargetMode="External"/><Relationship Id="rId10" Type="http://schemas.openxmlformats.org/officeDocument/2006/relationships/hyperlink" Target="https://wikimediafoundation.org/" TargetMode="External"/><Relationship Id="rId4" Type="http://schemas.openxmlformats.org/officeDocument/2006/relationships/hyperlink" Target="https://core.tdar.org/" TargetMode="External"/><Relationship Id="rId9" Type="http://schemas.openxmlformats.org/officeDocument/2006/relationships/hyperlink" Target="https://hcommons.org/" TargetMode="External"/><Relationship Id="rId14" Type="http://schemas.openxmlformats.org/officeDocument/2006/relationships/hyperlink" Target="https://codeocean.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300"/>
              </a:spcAft>
              <a:buClr>
                <a:schemeClr val="dk1"/>
              </a:buClr>
              <a:buSzPts val="990"/>
              <a:buFont typeface="Arial"/>
              <a:buNone/>
            </a:pPr>
            <a:r>
              <a:rPr lang="en-GB" sz="3140">
                <a:solidFill>
                  <a:srgbClr val="9900FF"/>
                </a:solidFill>
                <a:latin typeface="Arial"/>
                <a:ea typeface="Arial"/>
                <a:cs typeface="Arial"/>
                <a:sym typeface="Arial"/>
              </a:rPr>
              <a:t>Developing best practices for an open library of archaeological ABM modules</a:t>
            </a:r>
            <a:endParaRPr sz="4400">
              <a:solidFill>
                <a:srgbClr val="9900FF"/>
              </a:solidFill>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300"/>
              </a:spcAft>
              <a:buClr>
                <a:schemeClr val="dk1"/>
              </a:buClr>
              <a:buSzPts val="1100"/>
              <a:buFont typeface="Arial"/>
              <a:buNone/>
            </a:pPr>
            <a:r>
              <a:rPr lang="en-GB" sz="2600">
                <a:latin typeface="Arial"/>
                <a:ea typeface="Arial"/>
                <a:cs typeface="Arial"/>
                <a:sym typeface="Arial"/>
              </a:rPr>
              <a:t>Lessons learned from other initiatives</a:t>
            </a:r>
            <a:endParaRPr/>
          </a:p>
        </p:txBody>
      </p:sp>
      <p:sp>
        <p:nvSpPr>
          <p:cNvPr id="65" name="Google Shape;65;p13"/>
          <p:cNvSpPr txBox="1"/>
          <p:nvPr/>
        </p:nvSpPr>
        <p:spPr>
          <a:xfrm>
            <a:off x="1680300" y="3578950"/>
            <a:ext cx="5783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i="1">
                <a:solidFill>
                  <a:srgbClr val="45818E"/>
                </a:solidFill>
                <a:latin typeface="Roboto"/>
                <a:ea typeface="Roboto"/>
                <a:cs typeface="Roboto"/>
                <a:sym typeface="Roboto"/>
              </a:rPr>
              <a:t>A. Angourakis, F. Riede, I. Romanowska, P. Verhagen, M. Saqalli, </a:t>
            </a:r>
            <a:endParaRPr i="1">
              <a:solidFill>
                <a:srgbClr val="45818E"/>
              </a:solidFill>
              <a:latin typeface="Roboto"/>
              <a:ea typeface="Roboto"/>
              <a:cs typeface="Roboto"/>
              <a:sym typeface="Roboto"/>
            </a:endParaRPr>
          </a:p>
          <a:p>
            <a:pPr marL="0" lvl="0" indent="0" algn="ctr" rtl="0">
              <a:spcBef>
                <a:spcPts val="0"/>
              </a:spcBef>
              <a:spcAft>
                <a:spcPts val="0"/>
              </a:spcAft>
              <a:buNone/>
            </a:pPr>
            <a:r>
              <a:rPr lang="en-GB" i="1">
                <a:solidFill>
                  <a:srgbClr val="45818E"/>
                </a:solidFill>
                <a:latin typeface="Roboto"/>
                <a:ea typeface="Roboto"/>
                <a:cs typeface="Roboto"/>
                <a:sym typeface="Roboto"/>
              </a:rPr>
              <a:t>D. Taelman, M. Vlach, K. Sikk, J.M. Galán, T. Brughmans</a:t>
            </a:r>
            <a:endParaRPr i="1">
              <a:solidFill>
                <a:srgbClr val="45818E"/>
              </a:solidFill>
              <a:latin typeface="Roboto"/>
              <a:ea typeface="Roboto"/>
              <a:cs typeface="Roboto"/>
              <a:sym typeface="Roboto"/>
            </a:endParaRPr>
          </a:p>
        </p:txBody>
      </p:sp>
      <p:pic>
        <p:nvPicPr>
          <p:cNvPr id="66" name="Google Shape;66;p13"/>
          <p:cNvPicPr preferRelativeResize="0"/>
          <p:nvPr/>
        </p:nvPicPr>
        <p:blipFill>
          <a:blip r:embed="rId3">
            <a:alphaModFix/>
          </a:blip>
          <a:stretch>
            <a:fillRect/>
          </a:stretch>
        </p:blipFill>
        <p:spPr>
          <a:xfrm>
            <a:off x="0" y="3686100"/>
            <a:ext cx="2914800" cy="1457400"/>
          </a:xfrm>
          <a:prstGeom prst="rect">
            <a:avLst/>
          </a:prstGeom>
          <a:noFill/>
          <a:ln>
            <a:noFill/>
          </a:ln>
        </p:spPr>
      </p:pic>
      <p:pic>
        <p:nvPicPr>
          <p:cNvPr id="67" name="Google Shape;67;p13"/>
          <p:cNvPicPr preferRelativeResize="0"/>
          <p:nvPr/>
        </p:nvPicPr>
        <p:blipFill>
          <a:blip r:embed="rId4">
            <a:alphaModFix/>
          </a:blip>
          <a:stretch>
            <a:fillRect/>
          </a:stretch>
        </p:blipFill>
        <p:spPr>
          <a:xfrm>
            <a:off x="7955075" y="0"/>
            <a:ext cx="1188925" cy="1188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2.3.</a:t>
            </a:r>
            <a:endParaRPr/>
          </a:p>
          <a:p>
            <a:pPr marL="0" lvl="0" indent="0" algn="l" rtl="0">
              <a:spcBef>
                <a:spcPts val="0"/>
              </a:spcBef>
              <a:spcAft>
                <a:spcPts val="0"/>
              </a:spcAft>
              <a:buNone/>
            </a:pPr>
            <a:r>
              <a:rPr lang="en-GB"/>
              <a:t>Impact and sustainability</a:t>
            </a:r>
            <a:endParaRPr/>
          </a:p>
        </p:txBody>
      </p:sp>
      <p:sp>
        <p:nvSpPr>
          <p:cNvPr id="131" name="Google Shape;131;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FAIR principles</a:t>
            </a:r>
            <a:endParaRPr sz="2400"/>
          </a:p>
          <a:p>
            <a:pPr marL="0" lvl="0" indent="0" algn="l" rtl="0">
              <a:spcBef>
                <a:spcPts val="1200"/>
              </a:spcBef>
              <a:spcAft>
                <a:spcPts val="0"/>
              </a:spcAft>
              <a:buNone/>
            </a:pPr>
            <a:r>
              <a:rPr lang="en-GB" sz="2400"/>
              <a:t>Free open distribution</a:t>
            </a:r>
            <a:endParaRPr sz="2400"/>
          </a:p>
          <a:p>
            <a:pPr marL="0" lvl="0" indent="0" algn="l" rtl="0">
              <a:spcBef>
                <a:spcPts val="1200"/>
              </a:spcBef>
              <a:spcAft>
                <a:spcPts val="0"/>
              </a:spcAft>
              <a:buNone/>
            </a:pPr>
            <a:r>
              <a:rPr lang="en-GB" sz="2400"/>
              <a:t>Target users</a:t>
            </a:r>
            <a:endParaRPr sz="2400"/>
          </a:p>
          <a:p>
            <a:pPr marL="0" lvl="0" indent="0" algn="l" rtl="0">
              <a:spcBef>
                <a:spcPts val="1200"/>
              </a:spcBef>
              <a:spcAft>
                <a:spcPts val="0"/>
              </a:spcAft>
              <a:buNone/>
            </a:pPr>
            <a:r>
              <a:rPr lang="en-GB" sz="2400"/>
              <a:t>Indicators of use</a:t>
            </a:r>
            <a:endParaRPr sz="2400"/>
          </a:p>
          <a:p>
            <a:pPr marL="0" lvl="0" indent="0" algn="l" rtl="0">
              <a:spcBef>
                <a:spcPts val="1200"/>
              </a:spcBef>
              <a:spcAft>
                <a:spcPts val="1200"/>
              </a:spcAft>
              <a:buNone/>
            </a:pPr>
            <a:r>
              <a:rPr lang="en-GB" sz="2400"/>
              <a:t>Feedback</a:t>
            </a:r>
            <a:endParaRPr sz="2400"/>
          </a:p>
        </p:txBody>
      </p:sp>
      <p:sp>
        <p:nvSpPr>
          <p:cNvPr id="132" name="Google Shape;132;p22"/>
          <p:cNvSpPr txBox="1">
            <a:spLocks noGrp="1"/>
          </p:cNvSpPr>
          <p:nvPr>
            <p:ph type="body" idx="1"/>
          </p:nvPr>
        </p:nvSpPr>
        <p:spPr>
          <a:xfrm>
            <a:off x="3964800" y="1489825"/>
            <a:ext cx="47187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5"/>
                </a:solidFill>
              </a:rPr>
              <a:t>All data stored (code or else) should strive to be findable, accessible, interoperable, and reusable, as far as possible.</a:t>
            </a:r>
            <a:endParaRPr sz="1300">
              <a:solidFill>
                <a:schemeClr val="accent5"/>
              </a:solidFill>
            </a:endParaRPr>
          </a:p>
          <a:p>
            <a:pPr marL="0" lvl="0" indent="0" algn="l" rtl="0">
              <a:spcBef>
                <a:spcPts val="1200"/>
              </a:spcBef>
              <a:spcAft>
                <a:spcPts val="0"/>
              </a:spcAft>
              <a:buNone/>
            </a:pPr>
            <a:r>
              <a:rPr lang="en-GB" sz="1300">
                <a:solidFill>
                  <a:schemeClr val="accent5"/>
                </a:solidFill>
              </a:rPr>
              <a:t>No financial transaction is involved in the submission and use of the library.</a:t>
            </a:r>
            <a:endParaRPr sz="1300">
              <a:solidFill>
                <a:schemeClr val="accent5"/>
              </a:solidFill>
            </a:endParaRPr>
          </a:p>
          <a:p>
            <a:pPr marL="0" lvl="0" indent="0" algn="l" rtl="0">
              <a:spcBef>
                <a:spcPts val="1200"/>
              </a:spcBef>
              <a:spcAft>
                <a:spcPts val="0"/>
              </a:spcAft>
              <a:buNone/>
            </a:pPr>
            <a:r>
              <a:rPr lang="en-GB" sz="1300">
                <a:solidFill>
                  <a:schemeClr val="accent5"/>
                </a:solidFill>
              </a:rPr>
              <a:t>Define and aim for a target audience first, then expand if opportunities are encountered.</a:t>
            </a:r>
            <a:endParaRPr sz="1300">
              <a:solidFill>
                <a:schemeClr val="accent5"/>
              </a:solidFill>
            </a:endParaRPr>
          </a:p>
          <a:p>
            <a:pPr marL="0" lvl="0" indent="0" algn="l" rtl="0">
              <a:spcBef>
                <a:spcPts val="1200"/>
              </a:spcBef>
              <a:spcAft>
                <a:spcPts val="0"/>
              </a:spcAft>
              <a:buNone/>
            </a:pPr>
            <a:r>
              <a:rPr lang="en-GB" sz="1300">
                <a:solidFill>
                  <a:schemeClr val="accent5"/>
                </a:solidFill>
              </a:rPr>
              <a:t>Measure use/access to the library. Get to know your actual users.</a:t>
            </a:r>
            <a:endParaRPr sz="1300">
              <a:solidFill>
                <a:schemeClr val="accent5"/>
              </a:solidFill>
            </a:endParaRPr>
          </a:p>
          <a:p>
            <a:pPr marL="0" lvl="0" indent="0" algn="l" rtl="0">
              <a:spcBef>
                <a:spcPts val="1200"/>
              </a:spcBef>
              <a:spcAft>
                <a:spcPts val="1200"/>
              </a:spcAft>
              <a:buNone/>
            </a:pPr>
            <a:r>
              <a:rPr lang="en-GB" sz="1300">
                <a:solidFill>
                  <a:schemeClr val="accent5"/>
                </a:solidFill>
              </a:rPr>
              <a:t>Query the community of users, especially long-timers, to set pathways for further improvements. </a:t>
            </a:r>
            <a:endParaRPr sz="1300">
              <a:solidFill>
                <a:schemeClr val="accent5"/>
              </a:solidFill>
            </a:endParaRPr>
          </a:p>
        </p:txBody>
      </p:sp>
      <p:cxnSp>
        <p:nvCxnSpPr>
          <p:cNvPr id="133" name="Google Shape;133;p22"/>
          <p:cNvCxnSpPr/>
          <p:nvPr/>
        </p:nvCxnSpPr>
        <p:spPr>
          <a:xfrm flipH="1">
            <a:off x="3771825" y="1146575"/>
            <a:ext cx="10800" cy="3557700"/>
          </a:xfrm>
          <a:prstGeom prst="straightConnector1">
            <a:avLst/>
          </a:prstGeom>
          <a:noFill/>
          <a:ln w="76200" cap="flat" cmpd="sng">
            <a:solidFill>
              <a:schemeClr val="accent5"/>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3.</a:t>
            </a:r>
            <a:endParaRPr/>
          </a:p>
          <a:p>
            <a:pPr marL="0" lvl="0" indent="0" algn="ctr" rtl="0">
              <a:spcBef>
                <a:spcPts val="0"/>
              </a:spcBef>
              <a:spcAft>
                <a:spcPts val="0"/>
              </a:spcAft>
              <a:buNone/>
            </a:pPr>
            <a:r>
              <a:rPr lang="en-GB"/>
              <a:t>Our choices (so far)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3.1.</a:t>
            </a:r>
            <a:endParaRPr/>
          </a:p>
          <a:p>
            <a:pPr marL="0" lvl="0" indent="0" algn="l" rtl="0">
              <a:spcBef>
                <a:spcPts val="0"/>
              </a:spcBef>
              <a:spcAft>
                <a:spcPts val="0"/>
              </a:spcAft>
              <a:buNone/>
            </a:pPr>
            <a:r>
              <a:rPr lang="en-GB"/>
              <a:t>On code</a:t>
            </a:r>
            <a:endParaRPr/>
          </a:p>
        </p:txBody>
      </p:sp>
      <p:sp>
        <p:nvSpPr>
          <p:cNvPr id="144" name="Google Shape;144;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Naming</a:t>
            </a:r>
            <a:endParaRPr sz="2000"/>
          </a:p>
          <a:p>
            <a:pPr marL="0" lvl="0" indent="0" algn="l" rtl="0">
              <a:spcBef>
                <a:spcPts val="1200"/>
              </a:spcBef>
              <a:spcAft>
                <a:spcPts val="0"/>
              </a:spcAft>
              <a:buNone/>
            </a:pPr>
            <a:r>
              <a:rPr lang="en-GB" sz="2000"/>
              <a:t>Single-responsibility principle</a:t>
            </a:r>
            <a:endParaRPr sz="2000"/>
          </a:p>
          <a:p>
            <a:pPr marL="0" lvl="0" indent="0" algn="l" rtl="0">
              <a:spcBef>
                <a:spcPts val="1200"/>
              </a:spcBef>
              <a:spcAft>
                <a:spcPts val="0"/>
              </a:spcAft>
              <a:buNone/>
            </a:pPr>
            <a:r>
              <a:rPr lang="en-GB" sz="2000"/>
              <a:t>No magic numbers</a:t>
            </a:r>
            <a:endParaRPr sz="2000"/>
          </a:p>
          <a:p>
            <a:pPr marL="0" lvl="0" indent="0" algn="l" rtl="0">
              <a:spcBef>
                <a:spcPts val="1200"/>
              </a:spcBef>
              <a:spcAft>
                <a:spcPts val="0"/>
              </a:spcAft>
              <a:buNone/>
            </a:pPr>
            <a:r>
              <a:rPr lang="en-GB" sz="2000"/>
              <a:t>Exposed inputs and outputs</a:t>
            </a:r>
            <a:endParaRPr sz="2000"/>
          </a:p>
          <a:p>
            <a:pPr marL="0" lvl="0" indent="0" algn="l" rtl="0">
              <a:spcBef>
                <a:spcPts val="1200"/>
              </a:spcBef>
              <a:spcAft>
                <a:spcPts val="0"/>
              </a:spcAft>
              <a:buNone/>
            </a:pPr>
            <a:r>
              <a:rPr lang="en-GB" sz="2000"/>
              <a:t>Keep it basic (minimise dependencies)</a:t>
            </a:r>
            <a:endParaRPr sz="2000"/>
          </a:p>
          <a:p>
            <a:pPr marL="0" lvl="0" indent="0" algn="l" rtl="0">
              <a:spcBef>
                <a:spcPts val="1200"/>
              </a:spcBef>
              <a:spcAft>
                <a:spcPts val="0"/>
              </a:spcAft>
              <a:buNone/>
            </a:pPr>
            <a:r>
              <a:rPr lang="en-GB" sz="2000"/>
              <a:t>Commentary in code</a:t>
            </a:r>
            <a:endParaRPr sz="2000"/>
          </a:p>
          <a:p>
            <a:pPr marL="0" lvl="0" indent="0" algn="l" rtl="0">
              <a:spcBef>
                <a:spcPts val="1200"/>
              </a:spcBef>
              <a:spcAft>
                <a:spcPts val="1200"/>
              </a:spcAft>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3.2.</a:t>
            </a:r>
            <a:endParaRPr/>
          </a:p>
          <a:p>
            <a:pPr marL="0" lvl="0" indent="0" algn="l" rtl="0">
              <a:spcBef>
                <a:spcPts val="0"/>
              </a:spcBef>
              <a:spcAft>
                <a:spcPts val="0"/>
              </a:spcAft>
              <a:buNone/>
            </a:pPr>
            <a:r>
              <a:rPr lang="en-GB"/>
              <a:t>On metadata</a:t>
            </a:r>
            <a:endParaRPr/>
          </a:p>
        </p:txBody>
      </p:sp>
      <p:sp>
        <p:nvSpPr>
          <p:cNvPr id="150" name="Google Shape;150;p25"/>
          <p:cNvSpPr txBox="1">
            <a:spLocks noGrp="1"/>
          </p:cNvSpPr>
          <p:nvPr>
            <p:ph type="body" idx="1"/>
          </p:nvPr>
        </p:nvSpPr>
        <p:spPr>
          <a:xfrm>
            <a:off x="387900" y="1594025"/>
            <a:ext cx="5077200" cy="335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The </a:t>
            </a:r>
            <a:r>
              <a:rPr lang="en-GB" sz="1600" b="1"/>
              <a:t>NASSA.yml</a:t>
            </a:r>
            <a:r>
              <a:rPr lang="en-GB" sz="1600"/>
              <a:t> file:</a:t>
            </a:r>
            <a:endParaRPr sz="1600"/>
          </a:p>
          <a:p>
            <a:pPr marL="457200" lvl="0" indent="-311150" algn="l" rtl="0">
              <a:spcBef>
                <a:spcPts val="1200"/>
              </a:spcBef>
              <a:spcAft>
                <a:spcPts val="0"/>
              </a:spcAft>
              <a:buSzPts val="1300"/>
              <a:buChar char="●"/>
            </a:pPr>
            <a:r>
              <a:rPr lang="en-GB" sz="1300"/>
              <a:t>A central configuration file that defines the module as a unit</a:t>
            </a:r>
            <a:endParaRPr sz="1300"/>
          </a:p>
          <a:p>
            <a:pPr marL="457200" lvl="0" indent="-311150" algn="l" rtl="0">
              <a:spcBef>
                <a:spcPts val="0"/>
              </a:spcBef>
              <a:spcAft>
                <a:spcPts val="0"/>
              </a:spcAft>
              <a:buSzPts val="1300"/>
              <a:buChar char="●"/>
            </a:pPr>
            <a:r>
              <a:rPr lang="en-GB" sz="1300"/>
              <a:t>Contains all relevant meta-information in a well-specified format</a:t>
            </a:r>
            <a:endParaRPr sz="1300"/>
          </a:p>
          <a:p>
            <a:pPr marL="457200" lvl="0" indent="-311150" algn="l" rtl="0">
              <a:spcBef>
                <a:spcPts val="0"/>
              </a:spcBef>
              <a:spcAft>
                <a:spcPts val="0"/>
              </a:spcAft>
              <a:buSzPts val="1300"/>
              <a:buChar char="●"/>
            </a:pPr>
            <a:r>
              <a:rPr lang="en-GB" sz="1300"/>
              <a:t>Allows for both minimal requirements and progressive editing</a:t>
            </a:r>
            <a:endParaRPr sz="1300"/>
          </a:p>
          <a:p>
            <a:pPr marL="457200" lvl="0" indent="-311150" algn="l" rtl="0">
              <a:spcBef>
                <a:spcPts val="0"/>
              </a:spcBef>
              <a:spcAft>
                <a:spcPts val="0"/>
              </a:spcAft>
              <a:buSzPts val="1300"/>
              <a:buChar char="●"/>
            </a:pPr>
            <a:r>
              <a:rPr lang="en-GB" sz="1300"/>
              <a:t>Machine- and human-readable in the YAML language</a:t>
            </a:r>
            <a:endParaRPr sz="1300"/>
          </a:p>
          <a:p>
            <a:pPr marL="457200" lvl="0" indent="-304800" algn="l" rtl="0">
              <a:spcBef>
                <a:spcPts val="0"/>
              </a:spcBef>
              <a:spcAft>
                <a:spcPts val="0"/>
              </a:spcAft>
              <a:buSzPts val="1200"/>
              <a:buChar char="●"/>
            </a:pPr>
            <a:r>
              <a:rPr lang="en-GB" sz="1300"/>
              <a:t>Can be used to auto-generate a module page (Rmark</a:t>
            </a:r>
            <a:r>
              <a:rPr lang="en-GB" sz="1100"/>
              <a:t>down-HTML)</a:t>
            </a:r>
            <a:endParaRPr sz="1500"/>
          </a:p>
          <a:p>
            <a:pPr marL="0" lvl="0" indent="0" algn="l" rtl="0">
              <a:spcBef>
                <a:spcPts val="1200"/>
              </a:spcBef>
              <a:spcAft>
                <a:spcPts val="0"/>
              </a:spcAft>
              <a:buNone/>
            </a:pPr>
            <a:r>
              <a:rPr lang="en-GB" sz="1400"/>
              <a:t>Semantic tagging (archaeological &amp; modelling)</a:t>
            </a:r>
            <a:endParaRPr sz="1400"/>
          </a:p>
          <a:p>
            <a:pPr marL="0" lvl="0" indent="0" algn="l" rtl="0">
              <a:spcBef>
                <a:spcPts val="1200"/>
              </a:spcBef>
              <a:spcAft>
                <a:spcPts val="1200"/>
              </a:spcAft>
              <a:buNone/>
            </a:pPr>
            <a:r>
              <a:rPr lang="en-GB" sz="1400"/>
              <a:t>Modular licencing</a:t>
            </a:r>
            <a:endParaRPr sz="1400"/>
          </a:p>
        </p:txBody>
      </p:sp>
      <p:pic>
        <p:nvPicPr>
          <p:cNvPr id="151" name="Google Shape;151;p25"/>
          <p:cNvPicPr preferRelativeResize="0"/>
          <p:nvPr/>
        </p:nvPicPr>
        <p:blipFill>
          <a:blip r:embed="rId3">
            <a:alphaModFix/>
          </a:blip>
          <a:stretch>
            <a:fillRect/>
          </a:stretch>
        </p:blipFill>
        <p:spPr>
          <a:xfrm>
            <a:off x="5591500" y="99525"/>
            <a:ext cx="3638227" cy="4944449"/>
          </a:xfrm>
          <a:prstGeom prst="rect">
            <a:avLst/>
          </a:prstGeom>
          <a:noFill/>
          <a:ln w="9525" cap="flat" cmpd="sng">
            <a:solidFill>
              <a:srgbClr val="FFFFFF"/>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3.3.</a:t>
            </a:r>
            <a:endParaRPr/>
          </a:p>
          <a:p>
            <a:pPr marL="0" lvl="0" indent="0" algn="l" rtl="0">
              <a:spcBef>
                <a:spcPts val="0"/>
              </a:spcBef>
              <a:spcAft>
                <a:spcPts val="0"/>
              </a:spcAft>
              <a:buNone/>
            </a:pPr>
            <a:r>
              <a:rPr lang="en-GB"/>
              <a:t>On documentation</a:t>
            </a:r>
            <a:endParaRPr/>
          </a:p>
        </p:txBody>
      </p:sp>
      <p:sp>
        <p:nvSpPr>
          <p:cNvPr id="157" name="Google Shape;157;p26"/>
          <p:cNvSpPr txBox="1">
            <a:spLocks noGrp="1"/>
          </p:cNvSpPr>
          <p:nvPr>
            <p:ph type="body" idx="1"/>
          </p:nvPr>
        </p:nvSpPr>
        <p:spPr>
          <a:xfrm>
            <a:off x="387900" y="1489825"/>
            <a:ext cx="3641100" cy="3396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u="sng"/>
              <a:t>The README.md file:</a:t>
            </a:r>
            <a:endParaRPr u="sng"/>
          </a:p>
          <a:p>
            <a:pPr marL="457200" lvl="0" indent="-317182" algn="l" rtl="0">
              <a:spcBef>
                <a:spcPts val="1200"/>
              </a:spcBef>
              <a:spcAft>
                <a:spcPts val="0"/>
              </a:spcAft>
              <a:buSzPct val="100000"/>
              <a:buChar char="●"/>
            </a:pPr>
            <a:r>
              <a:rPr lang="en-GB"/>
              <a:t>Human readable free text presenting the module</a:t>
            </a:r>
            <a:endParaRPr/>
          </a:p>
          <a:p>
            <a:pPr marL="457200" lvl="0" indent="-317182" algn="l" rtl="0">
              <a:spcBef>
                <a:spcPts val="0"/>
              </a:spcBef>
              <a:spcAft>
                <a:spcPts val="0"/>
              </a:spcAft>
              <a:buSzPct val="100000"/>
              <a:buChar char="●"/>
            </a:pPr>
            <a:r>
              <a:rPr lang="en-GB"/>
              <a:t>Includes  title, author, version, etc.</a:t>
            </a:r>
            <a:endParaRPr/>
          </a:p>
          <a:p>
            <a:pPr marL="457200" lvl="0" indent="-317182" algn="l" rtl="0">
              <a:spcBef>
                <a:spcPts val="0"/>
              </a:spcBef>
              <a:spcAft>
                <a:spcPts val="0"/>
              </a:spcAft>
              <a:buSzPct val="100000"/>
              <a:buChar char="●"/>
            </a:pPr>
            <a:r>
              <a:rPr lang="en-GB"/>
              <a:t>Hyperlinks to documentation and demonstration materials</a:t>
            </a:r>
            <a:endParaRPr/>
          </a:p>
          <a:p>
            <a:pPr marL="457200" lvl="0" indent="-317182" algn="l" rtl="0">
              <a:spcBef>
                <a:spcPts val="0"/>
              </a:spcBef>
              <a:spcAft>
                <a:spcPts val="0"/>
              </a:spcAft>
              <a:buSzPct val="100000"/>
              <a:buChar char="●"/>
            </a:pPr>
            <a:r>
              <a:rPr lang="en-GB"/>
              <a:t>Can be used in the generation of a module page (HTML)</a:t>
            </a:r>
            <a:endParaRPr/>
          </a:p>
          <a:p>
            <a:pPr marL="0" lvl="0" indent="0" algn="l" rtl="0">
              <a:spcBef>
                <a:spcPts val="1200"/>
              </a:spcBef>
              <a:spcAft>
                <a:spcPts val="0"/>
              </a:spcAft>
              <a:buNone/>
            </a:pPr>
            <a:r>
              <a:rPr lang="en-GB" sz="1858"/>
              <a:t>Variable lists, diagrams, pseudocode</a:t>
            </a:r>
            <a:endParaRPr sz="1858"/>
          </a:p>
          <a:p>
            <a:pPr marL="0" lvl="0" indent="0" algn="l" rtl="0">
              <a:spcBef>
                <a:spcPts val="1200"/>
              </a:spcBef>
              <a:spcAft>
                <a:spcPts val="0"/>
              </a:spcAft>
              <a:buNone/>
            </a:pPr>
            <a:r>
              <a:rPr lang="en-GB" sz="1858"/>
              <a:t>Screenshots</a:t>
            </a:r>
            <a:endParaRPr sz="1858"/>
          </a:p>
          <a:p>
            <a:pPr marL="0" lvl="0" indent="0" algn="l" rtl="0">
              <a:spcBef>
                <a:spcPts val="1200"/>
              </a:spcBef>
              <a:spcAft>
                <a:spcPts val="0"/>
              </a:spcAft>
              <a:buNone/>
            </a:pPr>
            <a:r>
              <a:rPr lang="en-GB" sz="1858"/>
              <a:t>Demonstrations, tutorials</a:t>
            </a:r>
            <a:endParaRPr sz="1858"/>
          </a:p>
          <a:p>
            <a:pPr marL="0" lvl="0" indent="0" algn="l" rtl="0">
              <a:spcBef>
                <a:spcPts val="1200"/>
              </a:spcBef>
              <a:spcAft>
                <a:spcPts val="1200"/>
              </a:spcAft>
              <a:buNone/>
            </a:pPr>
            <a:r>
              <a:rPr lang="en-GB" sz="1858"/>
              <a:t>Additional documents (ODD?)</a:t>
            </a:r>
            <a:endParaRPr sz="1858"/>
          </a:p>
        </p:txBody>
      </p:sp>
      <p:pic>
        <p:nvPicPr>
          <p:cNvPr id="158" name="Google Shape;158;p26"/>
          <p:cNvPicPr preferRelativeResize="0"/>
          <p:nvPr/>
        </p:nvPicPr>
        <p:blipFill>
          <a:blip r:embed="rId3">
            <a:alphaModFix/>
          </a:blip>
          <a:stretch>
            <a:fillRect/>
          </a:stretch>
        </p:blipFill>
        <p:spPr>
          <a:xfrm>
            <a:off x="4093375" y="391650"/>
            <a:ext cx="4787751" cy="2148319"/>
          </a:xfrm>
          <a:prstGeom prst="rect">
            <a:avLst/>
          </a:prstGeom>
          <a:noFill/>
          <a:ln>
            <a:noFill/>
          </a:ln>
        </p:spPr>
      </p:pic>
      <p:pic>
        <p:nvPicPr>
          <p:cNvPr id="159" name="Google Shape;159;p26"/>
          <p:cNvPicPr preferRelativeResize="0"/>
          <p:nvPr/>
        </p:nvPicPr>
        <p:blipFill>
          <a:blip r:embed="rId4">
            <a:alphaModFix/>
          </a:blip>
          <a:stretch>
            <a:fillRect/>
          </a:stretch>
        </p:blipFill>
        <p:spPr>
          <a:xfrm>
            <a:off x="4093375" y="2846960"/>
            <a:ext cx="4787750" cy="14380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3.3.</a:t>
            </a:r>
            <a:endParaRPr/>
          </a:p>
          <a:p>
            <a:pPr marL="0" lvl="0" indent="0" algn="l" rtl="0">
              <a:spcBef>
                <a:spcPts val="0"/>
              </a:spcBef>
              <a:spcAft>
                <a:spcPts val="0"/>
              </a:spcAft>
              <a:buNone/>
            </a:pPr>
            <a:r>
              <a:rPr lang="en-GB"/>
              <a:t>On documentation</a:t>
            </a:r>
            <a:endParaRPr/>
          </a:p>
        </p:txBody>
      </p:sp>
      <p:sp>
        <p:nvSpPr>
          <p:cNvPr id="165" name="Google Shape;165;p27"/>
          <p:cNvSpPr txBox="1">
            <a:spLocks noGrp="1"/>
          </p:cNvSpPr>
          <p:nvPr>
            <p:ph type="body" idx="1"/>
          </p:nvPr>
        </p:nvSpPr>
        <p:spPr>
          <a:xfrm>
            <a:off x="387900" y="1489825"/>
            <a:ext cx="3641100" cy="3396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The README.md file:</a:t>
            </a:r>
            <a:endParaRPr/>
          </a:p>
          <a:p>
            <a:pPr marL="457200" lvl="0" indent="-317182" algn="l" rtl="0">
              <a:spcBef>
                <a:spcPts val="1200"/>
              </a:spcBef>
              <a:spcAft>
                <a:spcPts val="0"/>
              </a:spcAft>
              <a:buSzPct val="100000"/>
              <a:buChar char="●"/>
            </a:pPr>
            <a:r>
              <a:rPr lang="en-GB"/>
              <a:t>Human readable free text presenting the module</a:t>
            </a:r>
            <a:endParaRPr/>
          </a:p>
          <a:p>
            <a:pPr marL="457200" lvl="0" indent="-317182" algn="l" rtl="0">
              <a:spcBef>
                <a:spcPts val="0"/>
              </a:spcBef>
              <a:spcAft>
                <a:spcPts val="0"/>
              </a:spcAft>
              <a:buSzPct val="100000"/>
              <a:buChar char="●"/>
            </a:pPr>
            <a:r>
              <a:rPr lang="en-GB"/>
              <a:t>Includes  title, author, version, etc.</a:t>
            </a:r>
            <a:endParaRPr/>
          </a:p>
          <a:p>
            <a:pPr marL="457200" lvl="0" indent="-317182" algn="l" rtl="0">
              <a:spcBef>
                <a:spcPts val="0"/>
              </a:spcBef>
              <a:spcAft>
                <a:spcPts val="0"/>
              </a:spcAft>
              <a:buSzPct val="100000"/>
              <a:buChar char="●"/>
            </a:pPr>
            <a:r>
              <a:rPr lang="en-GB"/>
              <a:t>Hyperlinks to documentation and demonstration materials</a:t>
            </a:r>
            <a:endParaRPr/>
          </a:p>
          <a:p>
            <a:pPr marL="457200" lvl="0" indent="-317182" algn="l" rtl="0">
              <a:spcBef>
                <a:spcPts val="0"/>
              </a:spcBef>
              <a:spcAft>
                <a:spcPts val="0"/>
              </a:spcAft>
              <a:buSzPct val="100000"/>
              <a:buChar char="●"/>
            </a:pPr>
            <a:r>
              <a:rPr lang="en-GB"/>
              <a:t>Can be used in the generation of a module page (HTML)</a:t>
            </a:r>
            <a:endParaRPr/>
          </a:p>
          <a:p>
            <a:pPr marL="0" lvl="0" indent="0" algn="l" rtl="0">
              <a:spcBef>
                <a:spcPts val="1200"/>
              </a:spcBef>
              <a:spcAft>
                <a:spcPts val="0"/>
              </a:spcAft>
              <a:buNone/>
            </a:pPr>
            <a:r>
              <a:rPr lang="en-GB" sz="1858" u="sng"/>
              <a:t>Variable lists, diagrams, pseudocode</a:t>
            </a:r>
            <a:endParaRPr sz="1858" u="sng"/>
          </a:p>
          <a:p>
            <a:pPr marL="0" lvl="0" indent="0" algn="l" rtl="0">
              <a:spcBef>
                <a:spcPts val="1200"/>
              </a:spcBef>
              <a:spcAft>
                <a:spcPts val="0"/>
              </a:spcAft>
              <a:buNone/>
            </a:pPr>
            <a:r>
              <a:rPr lang="en-GB" sz="1858"/>
              <a:t>Screenshots</a:t>
            </a:r>
            <a:endParaRPr sz="1858"/>
          </a:p>
          <a:p>
            <a:pPr marL="0" lvl="0" indent="0" algn="l" rtl="0">
              <a:spcBef>
                <a:spcPts val="1200"/>
              </a:spcBef>
              <a:spcAft>
                <a:spcPts val="0"/>
              </a:spcAft>
              <a:buNone/>
            </a:pPr>
            <a:r>
              <a:rPr lang="en-GB" sz="1858"/>
              <a:t>Demonstrations, tutorials</a:t>
            </a:r>
            <a:endParaRPr sz="1858"/>
          </a:p>
          <a:p>
            <a:pPr marL="0" lvl="0" indent="0" algn="l" rtl="0">
              <a:spcBef>
                <a:spcPts val="1200"/>
              </a:spcBef>
              <a:spcAft>
                <a:spcPts val="1200"/>
              </a:spcAft>
              <a:buNone/>
            </a:pPr>
            <a:r>
              <a:rPr lang="en-GB" sz="1858"/>
              <a:t>Additional documents (ODD?)</a:t>
            </a:r>
            <a:endParaRPr sz="1858"/>
          </a:p>
        </p:txBody>
      </p:sp>
      <p:pic>
        <p:nvPicPr>
          <p:cNvPr id="166" name="Google Shape;166;p27"/>
          <p:cNvPicPr preferRelativeResize="0"/>
          <p:nvPr/>
        </p:nvPicPr>
        <p:blipFill>
          <a:blip r:embed="rId3">
            <a:alphaModFix/>
          </a:blip>
          <a:stretch>
            <a:fillRect/>
          </a:stretch>
        </p:blipFill>
        <p:spPr>
          <a:xfrm>
            <a:off x="3968350" y="610913"/>
            <a:ext cx="4787751" cy="4275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3.3.</a:t>
            </a:r>
            <a:endParaRPr/>
          </a:p>
          <a:p>
            <a:pPr marL="0" lvl="0" indent="0" algn="l" rtl="0">
              <a:spcBef>
                <a:spcPts val="0"/>
              </a:spcBef>
              <a:spcAft>
                <a:spcPts val="0"/>
              </a:spcAft>
              <a:buNone/>
            </a:pPr>
            <a:r>
              <a:rPr lang="en-GB"/>
              <a:t>On documentation</a:t>
            </a:r>
            <a:endParaRPr/>
          </a:p>
        </p:txBody>
      </p:sp>
      <p:sp>
        <p:nvSpPr>
          <p:cNvPr id="172" name="Google Shape;172;p28"/>
          <p:cNvSpPr txBox="1">
            <a:spLocks noGrp="1"/>
          </p:cNvSpPr>
          <p:nvPr>
            <p:ph type="body" idx="1"/>
          </p:nvPr>
        </p:nvSpPr>
        <p:spPr>
          <a:xfrm>
            <a:off x="387900" y="1489825"/>
            <a:ext cx="3641100" cy="3396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The README.md file:</a:t>
            </a:r>
            <a:endParaRPr/>
          </a:p>
          <a:p>
            <a:pPr marL="457200" lvl="0" indent="-317182" algn="l" rtl="0">
              <a:spcBef>
                <a:spcPts val="1200"/>
              </a:spcBef>
              <a:spcAft>
                <a:spcPts val="0"/>
              </a:spcAft>
              <a:buSzPct val="100000"/>
              <a:buChar char="●"/>
            </a:pPr>
            <a:r>
              <a:rPr lang="en-GB"/>
              <a:t>Human readable free text presenting the module</a:t>
            </a:r>
            <a:endParaRPr/>
          </a:p>
          <a:p>
            <a:pPr marL="457200" lvl="0" indent="-317182" algn="l" rtl="0">
              <a:spcBef>
                <a:spcPts val="0"/>
              </a:spcBef>
              <a:spcAft>
                <a:spcPts val="0"/>
              </a:spcAft>
              <a:buSzPct val="100000"/>
              <a:buChar char="●"/>
            </a:pPr>
            <a:r>
              <a:rPr lang="en-GB"/>
              <a:t>Includes  title, author, version, etc.</a:t>
            </a:r>
            <a:endParaRPr/>
          </a:p>
          <a:p>
            <a:pPr marL="457200" lvl="0" indent="-317182" algn="l" rtl="0">
              <a:spcBef>
                <a:spcPts val="0"/>
              </a:spcBef>
              <a:spcAft>
                <a:spcPts val="0"/>
              </a:spcAft>
              <a:buSzPct val="100000"/>
              <a:buChar char="●"/>
            </a:pPr>
            <a:r>
              <a:rPr lang="en-GB"/>
              <a:t>Hyperlinks to documentation and demonstration materials</a:t>
            </a:r>
            <a:endParaRPr/>
          </a:p>
          <a:p>
            <a:pPr marL="457200" lvl="0" indent="-317182" algn="l" rtl="0">
              <a:spcBef>
                <a:spcPts val="0"/>
              </a:spcBef>
              <a:spcAft>
                <a:spcPts val="0"/>
              </a:spcAft>
              <a:buSzPct val="100000"/>
              <a:buChar char="●"/>
            </a:pPr>
            <a:r>
              <a:rPr lang="en-GB"/>
              <a:t>Can be used in the generation of a module page (HTML)</a:t>
            </a:r>
            <a:endParaRPr/>
          </a:p>
          <a:p>
            <a:pPr marL="0" lvl="0" indent="0" algn="l" rtl="0">
              <a:spcBef>
                <a:spcPts val="1200"/>
              </a:spcBef>
              <a:spcAft>
                <a:spcPts val="0"/>
              </a:spcAft>
              <a:buNone/>
            </a:pPr>
            <a:r>
              <a:rPr lang="en-GB" sz="1858"/>
              <a:t>Variable lists, diagrams, pseudocode</a:t>
            </a:r>
            <a:endParaRPr sz="2116"/>
          </a:p>
          <a:p>
            <a:pPr marL="0" lvl="0" indent="0" algn="l" rtl="0">
              <a:spcBef>
                <a:spcPts val="1200"/>
              </a:spcBef>
              <a:spcAft>
                <a:spcPts val="0"/>
              </a:spcAft>
              <a:buNone/>
            </a:pPr>
            <a:r>
              <a:rPr lang="en-GB" sz="1858"/>
              <a:t>Screenshots</a:t>
            </a:r>
            <a:endParaRPr sz="1858"/>
          </a:p>
          <a:p>
            <a:pPr marL="0" lvl="0" indent="0" algn="l" rtl="0">
              <a:spcBef>
                <a:spcPts val="1200"/>
              </a:spcBef>
              <a:spcAft>
                <a:spcPts val="0"/>
              </a:spcAft>
              <a:buNone/>
            </a:pPr>
            <a:r>
              <a:rPr lang="en-GB" sz="1858" u="sng"/>
              <a:t>Demonstrations, tutorials</a:t>
            </a:r>
            <a:endParaRPr sz="1858" u="sng"/>
          </a:p>
          <a:p>
            <a:pPr marL="0" lvl="0" indent="0" algn="l" rtl="0">
              <a:spcBef>
                <a:spcPts val="1200"/>
              </a:spcBef>
              <a:spcAft>
                <a:spcPts val="1200"/>
              </a:spcAft>
              <a:buNone/>
            </a:pPr>
            <a:r>
              <a:rPr lang="en-GB" sz="1858"/>
              <a:t>Additional documents (ODD?)</a:t>
            </a:r>
            <a:endParaRPr sz="1858"/>
          </a:p>
        </p:txBody>
      </p:sp>
      <p:pic>
        <p:nvPicPr>
          <p:cNvPr id="173" name="Google Shape;173;p28"/>
          <p:cNvPicPr preferRelativeResize="0"/>
          <p:nvPr/>
        </p:nvPicPr>
        <p:blipFill>
          <a:blip r:embed="rId3">
            <a:alphaModFix/>
          </a:blip>
          <a:stretch>
            <a:fillRect/>
          </a:stretch>
        </p:blipFill>
        <p:spPr>
          <a:xfrm>
            <a:off x="5027900" y="168700"/>
            <a:ext cx="3362425" cy="683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87900" y="555600"/>
            <a:ext cx="36222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3.4.</a:t>
            </a:r>
            <a:endParaRPr/>
          </a:p>
          <a:p>
            <a:pPr marL="0" lvl="0" indent="0" algn="l" rtl="0">
              <a:spcBef>
                <a:spcPts val="0"/>
              </a:spcBef>
              <a:spcAft>
                <a:spcPts val="0"/>
              </a:spcAft>
              <a:buNone/>
            </a:pPr>
            <a:r>
              <a:rPr lang="en-GB"/>
              <a:t>On version control and submission management</a:t>
            </a:r>
            <a:endParaRPr/>
          </a:p>
        </p:txBody>
      </p:sp>
      <p:sp>
        <p:nvSpPr>
          <p:cNvPr id="179" name="Google Shape;179;p29"/>
          <p:cNvSpPr txBox="1">
            <a:spLocks noGrp="1"/>
          </p:cNvSpPr>
          <p:nvPr>
            <p:ph type="body" idx="1"/>
          </p:nvPr>
        </p:nvSpPr>
        <p:spPr>
          <a:xfrm>
            <a:off x="387900" y="1594025"/>
            <a:ext cx="2698200" cy="14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Nassa module submitted as (part of) GitHub repository:</a:t>
            </a:r>
            <a:endParaRPr sz="1400"/>
          </a:p>
          <a:p>
            <a:pPr marL="0" lvl="0" indent="0" algn="l" rtl="0">
              <a:spcBef>
                <a:spcPts val="1200"/>
              </a:spcBef>
              <a:spcAft>
                <a:spcPts val="0"/>
              </a:spcAft>
              <a:buNone/>
            </a:pPr>
            <a:r>
              <a:rPr lang="en-GB" sz="1400" u="sng">
                <a:solidFill>
                  <a:schemeClr val="hlink"/>
                </a:solidFill>
                <a:hlinkClick r:id="rId3"/>
              </a:rPr>
              <a:t>https://github.com/Archaeology-ABM/NASSA-modules</a:t>
            </a:r>
            <a:endParaRPr sz="1400"/>
          </a:p>
          <a:p>
            <a:pPr marL="0" lvl="0" indent="0" algn="l" rtl="0">
              <a:spcBef>
                <a:spcPts val="1200"/>
              </a:spcBef>
              <a:spcAft>
                <a:spcPts val="1200"/>
              </a:spcAft>
              <a:buNone/>
            </a:pPr>
            <a:endParaRPr sz="1400"/>
          </a:p>
        </p:txBody>
      </p:sp>
      <p:grpSp>
        <p:nvGrpSpPr>
          <p:cNvPr id="180" name="Google Shape;180;p29"/>
          <p:cNvGrpSpPr/>
          <p:nvPr/>
        </p:nvGrpSpPr>
        <p:grpSpPr>
          <a:xfrm>
            <a:off x="2753900" y="1948863"/>
            <a:ext cx="3857700" cy="3123737"/>
            <a:chOff x="2643150" y="1594013"/>
            <a:chExt cx="3857700" cy="3123737"/>
          </a:xfrm>
        </p:grpSpPr>
        <p:pic>
          <p:nvPicPr>
            <p:cNvPr id="181" name="Google Shape;181;p29"/>
            <p:cNvPicPr preferRelativeResize="0"/>
            <p:nvPr/>
          </p:nvPicPr>
          <p:blipFill>
            <a:blip r:embed="rId4">
              <a:alphaModFix/>
            </a:blip>
            <a:stretch>
              <a:fillRect/>
            </a:stretch>
          </p:blipFill>
          <p:spPr>
            <a:xfrm>
              <a:off x="2965250" y="1594013"/>
              <a:ext cx="3213501" cy="2754426"/>
            </a:xfrm>
            <a:prstGeom prst="rect">
              <a:avLst/>
            </a:prstGeom>
            <a:noFill/>
            <a:ln w="9525" cap="flat" cmpd="sng">
              <a:solidFill>
                <a:srgbClr val="FFFFFF"/>
              </a:solidFill>
              <a:prstDash val="solid"/>
              <a:round/>
              <a:headEnd type="none" w="sm" len="sm"/>
              <a:tailEnd type="none" w="sm" len="sm"/>
            </a:ln>
          </p:spPr>
        </p:pic>
        <p:sp>
          <p:nvSpPr>
            <p:cNvPr id="182" name="Google Shape;182;p29"/>
            <p:cNvSpPr txBox="1"/>
            <p:nvPr/>
          </p:nvSpPr>
          <p:spPr>
            <a:xfrm>
              <a:off x="2643150" y="4348450"/>
              <a:ext cx="38577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200" u="sng">
                  <a:solidFill>
                    <a:schemeClr val="hlink"/>
                  </a:solidFill>
                  <a:latin typeface="Roboto"/>
                  <a:ea typeface="Roboto"/>
                  <a:cs typeface="Roboto"/>
                  <a:sym typeface="Roboto"/>
                  <a:hlinkClick r:id="rId5"/>
                </a:rPr>
                <a:t>https://github.com/Archaeology-ABM/NASSA-schema</a:t>
              </a:r>
              <a:endParaRPr>
                <a:latin typeface="Roboto"/>
                <a:ea typeface="Roboto"/>
                <a:cs typeface="Roboto"/>
                <a:sym typeface="Roboto"/>
              </a:endParaRPr>
            </a:p>
          </p:txBody>
        </p:sp>
      </p:grpSp>
      <p:grpSp>
        <p:nvGrpSpPr>
          <p:cNvPr id="183" name="Google Shape;183;p29"/>
          <p:cNvGrpSpPr/>
          <p:nvPr/>
        </p:nvGrpSpPr>
        <p:grpSpPr>
          <a:xfrm>
            <a:off x="5506563" y="389388"/>
            <a:ext cx="3476713" cy="2675288"/>
            <a:chOff x="5506563" y="389388"/>
            <a:chExt cx="3476713" cy="2675288"/>
          </a:xfrm>
        </p:grpSpPr>
        <p:sp>
          <p:nvSpPr>
            <p:cNvPr id="184" name="Google Shape;184;p29"/>
            <p:cNvSpPr/>
            <p:nvPr/>
          </p:nvSpPr>
          <p:spPr>
            <a:xfrm>
              <a:off x="5529275" y="2496750"/>
              <a:ext cx="3453900" cy="56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9"/>
            <p:cNvGrpSpPr/>
            <p:nvPr/>
          </p:nvGrpSpPr>
          <p:grpSpPr>
            <a:xfrm>
              <a:off x="5506563" y="389388"/>
              <a:ext cx="3476713" cy="2675288"/>
              <a:chOff x="6835338" y="2317388"/>
              <a:chExt cx="3476713" cy="2675288"/>
            </a:xfrm>
          </p:grpSpPr>
          <p:pic>
            <p:nvPicPr>
              <p:cNvPr id="186" name="Google Shape;186;p29"/>
              <p:cNvPicPr preferRelativeResize="0"/>
              <p:nvPr/>
            </p:nvPicPr>
            <p:blipFill>
              <a:blip r:embed="rId6">
                <a:alphaModFix/>
              </a:blip>
              <a:stretch>
                <a:fillRect/>
              </a:stretch>
            </p:blipFill>
            <p:spPr>
              <a:xfrm>
                <a:off x="6835338" y="2317388"/>
                <a:ext cx="3476687" cy="2305975"/>
              </a:xfrm>
              <a:prstGeom prst="rect">
                <a:avLst/>
              </a:prstGeom>
              <a:noFill/>
              <a:ln>
                <a:noFill/>
              </a:ln>
            </p:spPr>
          </p:pic>
          <p:sp>
            <p:nvSpPr>
              <p:cNvPr id="187" name="Google Shape;187;p29"/>
              <p:cNvSpPr txBox="1"/>
              <p:nvPr/>
            </p:nvSpPr>
            <p:spPr>
              <a:xfrm>
                <a:off x="6835350" y="4623375"/>
                <a:ext cx="34767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200" u="sng">
                    <a:solidFill>
                      <a:schemeClr val="hlink"/>
                    </a:solidFill>
                    <a:latin typeface="Roboto"/>
                    <a:ea typeface="Roboto"/>
                    <a:cs typeface="Roboto"/>
                    <a:sym typeface="Roboto"/>
                    <a:hlinkClick r:id="rId7"/>
                  </a:rPr>
                  <a:t>https://github.com/Archaeology-ABM/nassa-hs</a:t>
                </a:r>
                <a:endParaRPr>
                  <a:latin typeface="Roboto"/>
                  <a:ea typeface="Roboto"/>
                  <a:cs typeface="Roboto"/>
                  <a:sym typeface="Roboto"/>
                </a:endParaRPr>
              </a:p>
            </p:txBody>
          </p:sp>
        </p:grpSp>
      </p:grpSp>
      <p:sp>
        <p:nvSpPr>
          <p:cNvPr id="188" name="Google Shape;188;p29"/>
          <p:cNvSpPr txBox="1"/>
          <p:nvPr/>
        </p:nvSpPr>
        <p:spPr>
          <a:xfrm>
            <a:off x="6750975" y="3064675"/>
            <a:ext cx="2232300" cy="1143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GB">
                <a:solidFill>
                  <a:srgbClr val="3D85C6"/>
                </a:solidFill>
                <a:latin typeface="Roboto"/>
                <a:ea typeface="Roboto"/>
                <a:cs typeface="Roboto"/>
                <a:sym typeface="Roboto"/>
              </a:rPr>
              <a:t>Software to automatically validate structure and metadata of submitted modules (Haskell)</a:t>
            </a:r>
            <a:endParaRPr>
              <a:solidFill>
                <a:srgbClr val="3D85C6"/>
              </a:solidFill>
              <a:latin typeface="Roboto"/>
              <a:ea typeface="Roboto"/>
              <a:cs typeface="Roboto"/>
              <a:sym typeface="Roboto"/>
            </a:endParaRPr>
          </a:p>
        </p:txBody>
      </p:sp>
      <p:sp>
        <p:nvSpPr>
          <p:cNvPr id="189" name="Google Shape;189;p29"/>
          <p:cNvSpPr txBox="1"/>
          <p:nvPr/>
        </p:nvSpPr>
        <p:spPr>
          <a:xfrm>
            <a:off x="387900" y="3579025"/>
            <a:ext cx="2698200" cy="11436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GB">
                <a:solidFill>
                  <a:srgbClr val="3D85C6"/>
                </a:solidFill>
                <a:latin typeface="Roboto"/>
                <a:ea typeface="Roboto"/>
                <a:cs typeface="Roboto"/>
                <a:sym typeface="Roboto"/>
              </a:rPr>
              <a:t>A clearly defined, versioned definition, of the NASSA module structure(currently v0.1.0)</a:t>
            </a:r>
            <a:endParaRPr/>
          </a:p>
        </p:txBody>
      </p:sp>
      <p:sp>
        <p:nvSpPr>
          <p:cNvPr id="190" name="Google Shape;190;p29"/>
          <p:cNvSpPr txBox="1"/>
          <p:nvPr/>
        </p:nvSpPr>
        <p:spPr>
          <a:xfrm>
            <a:off x="7265200" y="4388600"/>
            <a:ext cx="1878900" cy="831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latin typeface="Roboto"/>
                <a:ea typeface="Roboto"/>
                <a:cs typeface="Roboto"/>
                <a:sym typeface="Roboto"/>
              </a:rPr>
              <a:t>Really not possible without Clemens Schmid!</a:t>
            </a:r>
            <a:endParaRPr dirty="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265500" y="1209075"/>
            <a:ext cx="4045200" cy="773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Open questions</a:t>
            </a:r>
            <a:endParaRPr/>
          </a:p>
        </p:txBody>
      </p:sp>
      <p:sp>
        <p:nvSpPr>
          <p:cNvPr id="196" name="Google Shape;196;p30"/>
          <p:cNvSpPr txBox="1">
            <a:spLocks noGrp="1"/>
          </p:cNvSpPr>
          <p:nvPr>
            <p:ph type="subTitle" idx="1"/>
          </p:nvPr>
        </p:nvSpPr>
        <p:spPr>
          <a:xfrm>
            <a:off x="319075" y="2006049"/>
            <a:ext cx="4045200" cy="21387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1018"/>
              <a:buNone/>
            </a:pPr>
            <a:r>
              <a:rPr lang="en-GB" sz="1842"/>
              <a:t>More examples/models to follow?</a:t>
            </a:r>
            <a:endParaRPr sz="1842"/>
          </a:p>
          <a:p>
            <a:pPr marL="0" lvl="0" indent="0" algn="ctr" rtl="0">
              <a:lnSpc>
                <a:spcPct val="80000"/>
              </a:lnSpc>
              <a:spcBef>
                <a:spcPts val="0"/>
              </a:spcBef>
              <a:spcAft>
                <a:spcPts val="0"/>
              </a:spcAft>
              <a:buSzPts val="1018"/>
              <a:buNone/>
            </a:pPr>
            <a:endParaRPr sz="1842"/>
          </a:p>
          <a:p>
            <a:pPr marL="0" lvl="0" indent="0" algn="ctr" rtl="0">
              <a:lnSpc>
                <a:spcPct val="80000"/>
              </a:lnSpc>
              <a:spcBef>
                <a:spcPts val="0"/>
              </a:spcBef>
              <a:spcAft>
                <a:spcPts val="0"/>
              </a:spcAft>
              <a:buSzPts val="1018"/>
              <a:buNone/>
            </a:pPr>
            <a:r>
              <a:rPr lang="en-GB" sz="1842"/>
              <a:t>More/alternative best practice principles?</a:t>
            </a:r>
            <a:endParaRPr sz="1842"/>
          </a:p>
          <a:p>
            <a:pPr marL="0" lvl="0" indent="0" algn="ctr" rtl="0">
              <a:lnSpc>
                <a:spcPct val="80000"/>
              </a:lnSpc>
              <a:spcBef>
                <a:spcPts val="0"/>
              </a:spcBef>
              <a:spcAft>
                <a:spcPts val="0"/>
              </a:spcAft>
              <a:buSzPts val="1018"/>
              <a:buNone/>
            </a:pPr>
            <a:endParaRPr sz="1842"/>
          </a:p>
          <a:p>
            <a:pPr marL="0" lvl="0" indent="0" algn="ctr" rtl="0">
              <a:lnSpc>
                <a:spcPct val="80000"/>
              </a:lnSpc>
              <a:spcBef>
                <a:spcPts val="0"/>
              </a:spcBef>
              <a:spcAft>
                <a:spcPts val="0"/>
              </a:spcAft>
              <a:buSzPts val="1018"/>
              <a:buNone/>
            </a:pPr>
            <a:r>
              <a:rPr lang="en-GB" sz="1842"/>
              <a:t>Practical suggestions towards a better NASSA library?</a:t>
            </a:r>
            <a:endParaRPr sz="1842"/>
          </a:p>
          <a:p>
            <a:pPr marL="0" lvl="0" indent="0" algn="ctr" rtl="0">
              <a:lnSpc>
                <a:spcPct val="80000"/>
              </a:lnSpc>
              <a:spcBef>
                <a:spcPts val="0"/>
              </a:spcBef>
              <a:spcAft>
                <a:spcPts val="0"/>
              </a:spcAft>
              <a:buSzPts val="1018"/>
              <a:buNone/>
            </a:pPr>
            <a:endParaRPr sz="1842"/>
          </a:p>
        </p:txBody>
      </p:sp>
      <p:sp>
        <p:nvSpPr>
          <p:cNvPr id="197" name="Google Shape;197;p3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400"/>
              <a:t>Thank you</a:t>
            </a:r>
            <a:endParaRPr sz="2400"/>
          </a:p>
          <a:p>
            <a:pPr marL="0" lvl="0" indent="0" algn="ctr" rtl="0">
              <a:spcBef>
                <a:spcPts val="1200"/>
              </a:spcBef>
              <a:spcAft>
                <a:spcPts val="0"/>
              </a:spcAft>
              <a:buNone/>
            </a:pPr>
            <a:r>
              <a:rPr lang="en-GB" sz="2400"/>
              <a:t>and…</a:t>
            </a:r>
            <a:endParaRPr sz="2400"/>
          </a:p>
          <a:p>
            <a:pPr marL="0" lvl="0" indent="0" algn="ctr" rtl="0">
              <a:spcBef>
                <a:spcPts val="1200"/>
              </a:spcBef>
              <a:spcAft>
                <a:spcPts val="0"/>
              </a:spcAft>
              <a:buNone/>
            </a:pPr>
            <a:endParaRPr sz="2400"/>
          </a:p>
          <a:p>
            <a:pPr marL="0" lvl="0" indent="0" algn="ctr" rtl="0">
              <a:spcBef>
                <a:spcPts val="1200"/>
              </a:spcBef>
              <a:spcAft>
                <a:spcPts val="0"/>
              </a:spcAft>
              <a:buNone/>
            </a:pPr>
            <a:endParaRPr sz="2400"/>
          </a:p>
          <a:p>
            <a:pPr marL="0" lvl="0" indent="0" algn="ctr" rtl="0">
              <a:spcBef>
                <a:spcPts val="1200"/>
              </a:spcBef>
              <a:spcAft>
                <a:spcPts val="0"/>
              </a:spcAft>
              <a:buNone/>
            </a:pPr>
            <a:endParaRPr sz="2400"/>
          </a:p>
          <a:p>
            <a:pPr marL="0" lvl="0" indent="0" algn="ctr" rtl="0">
              <a:spcBef>
                <a:spcPts val="1200"/>
              </a:spcBef>
              <a:spcAft>
                <a:spcPts val="1200"/>
              </a:spcAft>
              <a:buNone/>
            </a:pPr>
            <a:endParaRPr sz="2400"/>
          </a:p>
        </p:txBody>
      </p:sp>
      <p:sp>
        <p:nvSpPr>
          <p:cNvPr id="198" name="Google Shape;198;p30"/>
          <p:cNvSpPr txBox="1"/>
          <p:nvPr/>
        </p:nvSpPr>
        <p:spPr>
          <a:xfrm>
            <a:off x="4714875" y="4419300"/>
            <a:ext cx="4269900" cy="738900"/>
          </a:xfrm>
          <a:prstGeom prst="rect">
            <a:avLst/>
          </a:prstGeom>
          <a:noFill/>
          <a:ln>
            <a:noFill/>
          </a:ln>
        </p:spPr>
        <p:txBody>
          <a:bodyPr spcFirstLastPara="1" wrap="square" lIns="91425" tIns="91425" rIns="91425" bIns="91425" anchor="ctr" anchorCtr="0">
            <a:spAutoFit/>
          </a:bodyPr>
          <a:lstStyle/>
          <a:p>
            <a:pPr marL="0" lvl="0" indent="0" algn="r" rtl="0">
              <a:spcBef>
                <a:spcPts val="0"/>
              </a:spcBef>
              <a:spcAft>
                <a:spcPts val="0"/>
              </a:spcAft>
              <a:buNone/>
            </a:pPr>
            <a:r>
              <a:rPr lang="en-GB" sz="1800">
                <a:solidFill>
                  <a:srgbClr val="3D85C6"/>
                </a:solidFill>
                <a:latin typeface="Roboto"/>
                <a:ea typeface="Roboto"/>
                <a:cs typeface="Roboto"/>
                <a:sym typeface="Roboto"/>
              </a:rPr>
              <a:t>site:</a:t>
            </a:r>
            <a:r>
              <a:rPr lang="en-GB" sz="800"/>
              <a:t> </a:t>
            </a:r>
            <a:r>
              <a:rPr lang="en-GB" u="sng">
                <a:solidFill>
                  <a:schemeClr val="hlink"/>
                </a:solidFill>
                <a:hlinkClick r:id="rId3"/>
              </a:rPr>
              <a:t>https://archaeology-abm.github.io/NASA</a:t>
            </a:r>
            <a:endParaRPr/>
          </a:p>
          <a:p>
            <a:pPr marL="0" lvl="0" indent="0" algn="r" rtl="0">
              <a:spcBef>
                <a:spcPts val="0"/>
              </a:spcBef>
              <a:spcAft>
                <a:spcPts val="0"/>
              </a:spcAft>
              <a:buNone/>
            </a:pPr>
            <a:r>
              <a:rPr lang="en-GB" sz="1800">
                <a:solidFill>
                  <a:srgbClr val="3D85C6"/>
                </a:solidFill>
                <a:latin typeface="Roboto"/>
                <a:ea typeface="Roboto"/>
                <a:cs typeface="Roboto"/>
                <a:sym typeface="Roboto"/>
              </a:rPr>
              <a:t>repository:</a:t>
            </a:r>
            <a:r>
              <a:rPr lang="en-GB" sz="800"/>
              <a:t> </a:t>
            </a:r>
            <a:r>
              <a:rPr lang="en-GB" u="sng">
                <a:solidFill>
                  <a:schemeClr val="hlink"/>
                </a:solidFill>
                <a:hlinkClick r:id="rId4"/>
              </a:rPr>
              <a:t>https://github.com/Archaeology-ABM</a:t>
            </a:r>
            <a:endParaRPr/>
          </a:p>
        </p:txBody>
      </p:sp>
      <p:pic>
        <p:nvPicPr>
          <p:cNvPr id="199" name="Google Shape;199;p30"/>
          <p:cNvPicPr preferRelativeResize="0"/>
          <p:nvPr/>
        </p:nvPicPr>
        <p:blipFill>
          <a:blip r:embed="rId5">
            <a:alphaModFix/>
          </a:blip>
          <a:stretch>
            <a:fillRect/>
          </a:stretch>
        </p:blipFill>
        <p:spPr>
          <a:xfrm>
            <a:off x="5046812" y="2111000"/>
            <a:ext cx="3622375" cy="1928800"/>
          </a:xfrm>
          <a:prstGeom prst="rect">
            <a:avLst/>
          </a:prstGeom>
          <a:noFill/>
          <a:ln>
            <a:noFill/>
          </a:ln>
        </p:spPr>
      </p:pic>
      <p:pic>
        <p:nvPicPr>
          <p:cNvPr id="200" name="Google Shape;200;p30"/>
          <p:cNvPicPr preferRelativeResize="0"/>
          <p:nvPr/>
        </p:nvPicPr>
        <p:blipFill>
          <a:blip r:embed="rId6">
            <a:alphaModFix/>
          </a:blip>
          <a:stretch>
            <a:fillRect/>
          </a:stretch>
        </p:blipFill>
        <p:spPr>
          <a:xfrm>
            <a:off x="0" y="3686100"/>
            <a:ext cx="2914800" cy="1457400"/>
          </a:xfrm>
          <a:prstGeom prst="rect">
            <a:avLst/>
          </a:prstGeom>
          <a:noFill/>
          <a:ln>
            <a:noFill/>
          </a:ln>
        </p:spPr>
      </p:pic>
      <p:pic>
        <p:nvPicPr>
          <p:cNvPr id="201" name="Google Shape;201;p30"/>
          <p:cNvPicPr preferRelativeResize="0"/>
          <p:nvPr/>
        </p:nvPicPr>
        <p:blipFill>
          <a:blip r:embed="rId7">
            <a:alphaModFix/>
          </a:blip>
          <a:stretch>
            <a:fillRect/>
          </a:stretch>
        </p:blipFill>
        <p:spPr>
          <a:xfrm>
            <a:off x="7955075" y="0"/>
            <a:ext cx="1188925" cy="118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Outline</a:t>
            </a:r>
            <a:endParaRPr/>
          </a:p>
        </p:txBody>
      </p:sp>
      <p:sp>
        <p:nvSpPr>
          <p:cNvPr id="73" name="Google Shape;73;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20675" algn="l" rtl="0">
              <a:lnSpc>
                <a:spcPct val="95000"/>
              </a:lnSpc>
              <a:spcBef>
                <a:spcPts val="0"/>
              </a:spcBef>
              <a:spcAft>
                <a:spcPts val="0"/>
              </a:spcAft>
              <a:buSzPts val="1450"/>
              <a:buAutoNum type="arabicPeriod"/>
            </a:pPr>
            <a:r>
              <a:rPr lang="en-GB" sz="1450" b="1"/>
              <a:t>Other experiences</a:t>
            </a:r>
            <a:endParaRPr sz="1450" b="1"/>
          </a:p>
          <a:p>
            <a:pPr marL="914400" lvl="1" indent="-307975" algn="l" rtl="0">
              <a:lnSpc>
                <a:spcPct val="95000"/>
              </a:lnSpc>
              <a:spcBef>
                <a:spcPts val="0"/>
              </a:spcBef>
              <a:spcAft>
                <a:spcPts val="0"/>
              </a:spcAft>
              <a:buSzPts val="1250"/>
              <a:buAutoNum type="arabicPeriod"/>
            </a:pPr>
            <a:r>
              <a:rPr lang="en-GB" sz="1250"/>
              <a:t>Code libraries</a:t>
            </a:r>
            <a:endParaRPr sz="1250"/>
          </a:p>
          <a:p>
            <a:pPr marL="914400" lvl="1" indent="-307975" algn="l" rtl="0">
              <a:lnSpc>
                <a:spcPct val="95000"/>
              </a:lnSpc>
              <a:spcBef>
                <a:spcPts val="0"/>
              </a:spcBef>
              <a:spcAft>
                <a:spcPts val="0"/>
              </a:spcAft>
              <a:buSzPts val="1250"/>
              <a:buAutoNum type="arabicPeriod"/>
            </a:pPr>
            <a:r>
              <a:rPr lang="en-GB" sz="1250"/>
              <a:t>Simulation platforms</a:t>
            </a:r>
            <a:endParaRPr sz="1250"/>
          </a:p>
          <a:p>
            <a:pPr marL="914400" lvl="1" indent="-307975" algn="l" rtl="0">
              <a:lnSpc>
                <a:spcPct val="95000"/>
              </a:lnSpc>
              <a:spcBef>
                <a:spcPts val="0"/>
              </a:spcBef>
              <a:spcAft>
                <a:spcPts val="0"/>
              </a:spcAft>
              <a:buSzPts val="1250"/>
              <a:buAutoNum type="arabicPeriod"/>
            </a:pPr>
            <a:r>
              <a:rPr lang="en-GB" sz="1250"/>
              <a:t>Other open science/source/data initiatives</a:t>
            </a:r>
            <a:endParaRPr sz="1250"/>
          </a:p>
          <a:p>
            <a:pPr marL="457200" lvl="0" indent="-320675" algn="l" rtl="0">
              <a:lnSpc>
                <a:spcPct val="95000"/>
              </a:lnSpc>
              <a:spcBef>
                <a:spcPts val="0"/>
              </a:spcBef>
              <a:spcAft>
                <a:spcPts val="0"/>
              </a:spcAft>
              <a:buSzPts val="1450"/>
              <a:buAutoNum type="arabicPeriod"/>
            </a:pPr>
            <a:r>
              <a:rPr lang="en-GB" sz="1450" b="1"/>
              <a:t>Best practices principles</a:t>
            </a:r>
            <a:endParaRPr sz="1450" b="1"/>
          </a:p>
          <a:p>
            <a:pPr marL="914400" lvl="1" indent="-307975" algn="l" rtl="0">
              <a:lnSpc>
                <a:spcPct val="95000"/>
              </a:lnSpc>
              <a:spcBef>
                <a:spcPts val="0"/>
              </a:spcBef>
              <a:spcAft>
                <a:spcPts val="0"/>
              </a:spcAft>
              <a:buSzPts val="1250"/>
              <a:buAutoNum type="arabicPeriod"/>
            </a:pPr>
            <a:r>
              <a:rPr lang="en-GB" sz="1250"/>
              <a:t>Collaboration</a:t>
            </a:r>
            <a:endParaRPr sz="1250"/>
          </a:p>
          <a:p>
            <a:pPr marL="914400" lvl="1" indent="-307975" algn="l" rtl="0">
              <a:lnSpc>
                <a:spcPct val="95000"/>
              </a:lnSpc>
              <a:spcBef>
                <a:spcPts val="0"/>
              </a:spcBef>
              <a:spcAft>
                <a:spcPts val="0"/>
              </a:spcAft>
              <a:buSzPts val="1250"/>
              <a:buAutoNum type="arabicPeriod"/>
            </a:pPr>
            <a:r>
              <a:rPr lang="en-GB" sz="1250"/>
              <a:t>Workflow</a:t>
            </a:r>
            <a:endParaRPr sz="1250"/>
          </a:p>
          <a:p>
            <a:pPr marL="914400" lvl="1" indent="-307975" algn="l" rtl="0">
              <a:lnSpc>
                <a:spcPct val="95000"/>
              </a:lnSpc>
              <a:spcBef>
                <a:spcPts val="0"/>
              </a:spcBef>
              <a:spcAft>
                <a:spcPts val="0"/>
              </a:spcAft>
              <a:buSzPts val="1250"/>
              <a:buAutoNum type="arabicPeriod"/>
            </a:pPr>
            <a:r>
              <a:rPr lang="en-GB" sz="1250"/>
              <a:t>Impact and sustainability</a:t>
            </a:r>
            <a:endParaRPr sz="1250"/>
          </a:p>
          <a:p>
            <a:pPr marL="457200" lvl="0" indent="-320675" algn="l" rtl="0">
              <a:lnSpc>
                <a:spcPct val="95000"/>
              </a:lnSpc>
              <a:spcBef>
                <a:spcPts val="0"/>
              </a:spcBef>
              <a:spcAft>
                <a:spcPts val="0"/>
              </a:spcAft>
              <a:buSzPts val="1450"/>
              <a:buAutoNum type="arabicPeriod"/>
            </a:pPr>
            <a:r>
              <a:rPr lang="en-GB" sz="1450" b="1"/>
              <a:t>Our choices (so far)</a:t>
            </a:r>
            <a:endParaRPr sz="1450" b="1"/>
          </a:p>
          <a:p>
            <a:pPr marL="914400" lvl="1" indent="-307975" algn="l" rtl="0">
              <a:lnSpc>
                <a:spcPct val="95000"/>
              </a:lnSpc>
              <a:spcBef>
                <a:spcPts val="0"/>
              </a:spcBef>
              <a:spcAft>
                <a:spcPts val="0"/>
              </a:spcAft>
              <a:buSzPts val="1250"/>
              <a:buAutoNum type="arabicPeriod"/>
            </a:pPr>
            <a:r>
              <a:rPr lang="en-GB" sz="1250"/>
              <a:t>On code</a:t>
            </a:r>
            <a:endParaRPr sz="1250"/>
          </a:p>
          <a:p>
            <a:pPr marL="914400" lvl="1" indent="-307975" algn="l" rtl="0">
              <a:lnSpc>
                <a:spcPct val="95000"/>
              </a:lnSpc>
              <a:spcBef>
                <a:spcPts val="0"/>
              </a:spcBef>
              <a:spcAft>
                <a:spcPts val="0"/>
              </a:spcAft>
              <a:buSzPts val="1250"/>
              <a:buAutoNum type="arabicPeriod"/>
            </a:pPr>
            <a:r>
              <a:rPr lang="en-GB" sz="1250"/>
              <a:t>On metadata</a:t>
            </a:r>
            <a:endParaRPr sz="1250"/>
          </a:p>
          <a:p>
            <a:pPr marL="914400" lvl="1" indent="-307975" algn="l" rtl="0">
              <a:lnSpc>
                <a:spcPct val="95000"/>
              </a:lnSpc>
              <a:spcBef>
                <a:spcPts val="0"/>
              </a:spcBef>
              <a:spcAft>
                <a:spcPts val="0"/>
              </a:spcAft>
              <a:buSzPts val="1250"/>
              <a:buAutoNum type="arabicPeriod"/>
            </a:pPr>
            <a:r>
              <a:rPr lang="en-GB" sz="1250"/>
              <a:t>On documentation</a:t>
            </a:r>
            <a:endParaRPr sz="1250"/>
          </a:p>
          <a:p>
            <a:pPr marL="914400" lvl="1" indent="-307975" algn="l" rtl="0">
              <a:lnSpc>
                <a:spcPct val="95000"/>
              </a:lnSpc>
              <a:spcBef>
                <a:spcPts val="0"/>
              </a:spcBef>
              <a:spcAft>
                <a:spcPts val="0"/>
              </a:spcAft>
              <a:buSzPts val="1250"/>
              <a:buAutoNum type="arabicPeriod"/>
            </a:pPr>
            <a:r>
              <a:rPr lang="en-GB" sz="1250"/>
              <a:t>On version control and submission management</a:t>
            </a:r>
            <a:endParaRPr sz="1250"/>
          </a:p>
          <a:p>
            <a:pPr marL="457200" lvl="0" indent="-320675" algn="l" rtl="0">
              <a:lnSpc>
                <a:spcPct val="95000"/>
              </a:lnSpc>
              <a:spcBef>
                <a:spcPts val="0"/>
              </a:spcBef>
              <a:spcAft>
                <a:spcPts val="0"/>
              </a:spcAft>
              <a:buSzPts val="1450"/>
              <a:buAutoNum type="arabicPeriod"/>
            </a:pPr>
            <a:r>
              <a:rPr lang="en-GB" sz="1450" b="1"/>
              <a:t>Open questions</a:t>
            </a:r>
            <a:endParaRPr sz="1450" b="1"/>
          </a:p>
          <a:p>
            <a:pPr marL="0" lvl="0" indent="0" algn="l" rtl="0">
              <a:lnSpc>
                <a:spcPct val="95000"/>
              </a:lnSpc>
              <a:spcBef>
                <a:spcPts val="1200"/>
              </a:spcBef>
              <a:spcAft>
                <a:spcPts val="1200"/>
              </a:spcAft>
              <a:buSzPts val="275"/>
              <a:buNone/>
            </a:pPr>
            <a:endParaRPr sz="9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457200" lvl="0" indent="0" algn="ctr" rtl="0">
              <a:spcBef>
                <a:spcPts val="0"/>
              </a:spcBef>
              <a:spcAft>
                <a:spcPts val="0"/>
              </a:spcAft>
              <a:buNone/>
            </a:pPr>
            <a:r>
              <a:rPr lang="en-GB"/>
              <a:t>1.</a:t>
            </a:r>
            <a:endParaRPr/>
          </a:p>
          <a:p>
            <a:pPr marL="457200" lvl="0" indent="0" algn="ctr" rtl="0">
              <a:spcBef>
                <a:spcPts val="0"/>
              </a:spcBef>
              <a:spcAft>
                <a:spcPts val="0"/>
              </a:spcAft>
              <a:buNone/>
            </a:pPr>
            <a:r>
              <a:rPr lang="en-GB"/>
              <a:t>Other experiences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1.1.</a:t>
            </a:r>
            <a:endParaRPr/>
          </a:p>
          <a:p>
            <a:pPr marL="0" lvl="0" indent="0" algn="l" rtl="0">
              <a:spcBef>
                <a:spcPts val="0"/>
              </a:spcBef>
              <a:spcAft>
                <a:spcPts val="0"/>
              </a:spcAft>
              <a:buNone/>
            </a:pPr>
            <a:r>
              <a:rPr lang="en-GB"/>
              <a:t>Code libraries</a:t>
            </a:r>
            <a:endParaRPr/>
          </a:p>
        </p:txBody>
      </p:sp>
      <p:sp>
        <p:nvSpPr>
          <p:cNvPr id="84" name="Google Shape;84;p16"/>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t>CoMSES Model library - </a:t>
            </a:r>
            <a:r>
              <a:rPr lang="en-GB" sz="1600" u="sng">
                <a:solidFill>
                  <a:schemeClr val="hlink"/>
                </a:solidFill>
                <a:hlinkClick r:id="rId3"/>
              </a:rPr>
              <a:t>https://www.comses.net/</a:t>
            </a:r>
            <a:endParaRPr sz="1600"/>
          </a:p>
          <a:p>
            <a:pPr marL="0" lvl="0" indent="0" algn="l" rtl="0">
              <a:spcBef>
                <a:spcPts val="1200"/>
              </a:spcBef>
              <a:spcAft>
                <a:spcPts val="0"/>
              </a:spcAft>
              <a:buNone/>
            </a:pPr>
            <a:r>
              <a:rPr lang="en-GB" sz="1600"/>
              <a:t>NetLogo User Community Models - </a:t>
            </a:r>
            <a:r>
              <a:rPr lang="en-GB" sz="1600" u="sng">
                <a:solidFill>
                  <a:schemeClr val="hlink"/>
                </a:solidFill>
                <a:hlinkClick r:id="rId4"/>
              </a:rPr>
              <a:t>https://ccl.northwestern.edu/netlogo/models/community/</a:t>
            </a:r>
            <a:endParaRPr sz="1600"/>
          </a:p>
          <a:p>
            <a:pPr marL="0" lvl="0" indent="0" algn="l" rtl="0">
              <a:spcBef>
                <a:spcPts val="1200"/>
              </a:spcBef>
              <a:spcAft>
                <a:spcPts val="0"/>
              </a:spcAft>
              <a:buNone/>
            </a:pPr>
            <a:r>
              <a:rPr lang="en-GB" sz="1600"/>
              <a:t>R CRAN - </a:t>
            </a:r>
            <a:r>
              <a:rPr lang="en-GB" sz="1600" u="sng">
                <a:solidFill>
                  <a:schemeClr val="accent5"/>
                </a:solidFill>
                <a:hlinkClick r:id="rId5">
                  <a:extLst>
                    <a:ext uri="{A12FA001-AC4F-418D-AE19-62706E023703}">
                      <ahyp:hlinkClr xmlns:ahyp="http://schemas.microsoft.com/office/drawing/2018/hyperlinkcolor" val="tx"/>
                    </a:ext>
                  </a:extLst>
                </a:hlinkClick>
              </a:rPr>
              <a:t>https://cran.r-project.org/</a:t>
            </a:r>
            <a:endParaRPr sz="1600"/>
          </a:p>
          <a:p>
            <a:pPr marL="0" lvl="0" indent="0" algn="l" rtl="0">
              <a:spcBef>
                <a:spcPts val="1200"/>
              </a:spcBef>
              <a:spcAft>
                <a:spcPts val="1200"/>
              </a:spcAft>
              <a:buNone/>
            </a:pPr>
            <a:r>
              <a:rPr lang="en-GB" sz="1600"/>
              <a:t>NASA Open Source Software -  </a:t>
            </a:r>
            <a:r>
              <a:rPr lang="en-GB" sz="1600" u="sng">
                <a:solidFill>
                  <a:schemeClr val="hlink"/>
                </a:solidFill>
                <a:hlinkClick r:id="rId6"/>
              </a:rPr>
              <a:t>https://code.nasa.gov/</a:t>
            </a:r>
            <a:endParaRPr sz="1600"/>
          </a:p>
        </p:txBody>
      </p:sp>
      <p:sp>
        <p:nvSpPr>
          <p:cNvPr id="85" name="Google Shape;85;p16"/>
          <p:cNvSpPr txBox="1">
            <a:spLocks noGrp="1"/>
          </p:cNvSpPr>
          <p:nvPr>
            <p:ph type="body" idx="1"/>
          </p:nvPr>
        </p:nvSpPr>
        <p:spPr>
          <a:xfrm>
            <a:off x="43878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t>Domain-specific</a:t>
            </a:r>
            <a:endParaRPr sz="1600" b="1"/>
          </a:p>
          <a:p>
            <a:pPr marL="0" lvl="0" indent="0" algn="l" rtl="0">
              <a:spcBef>
                <a:spcPts val="1200"/>
              </a:spcBef>
              <a:spcAft>
                <a:spcPts val="0"/>
              </a:spcAft>
              <a:buNone/>
            </a:pPr>
            <a:r>
              <a:rPr lang="en-GB" b="1"/>
              <a:t>Agriculture:</a:t>
            </a:r>
            <a:endParaRPr b="1"/>
          </a:p>
          <a:p>
            <a:pPr marL="457200" lvl="0" indent="-317500" algn="l" rtl="0">
              <a:spcBef>
                <a:spcPts val="1200"/>
              </a:spcBef>
              <a:spcAft>
                <a:spcPts val="0"/>
              </a:spcAft>
              <a:buSzPts val="1400"/>
              <a:buChar char="●"/>
            </a:pPr>
            <a:r>
              <a:rPr lang="en-GB"/>
              <a:t>Decision Support System for Agrotechnology Transfer (DSSAT) - </a:t>
            </a:r>
            <a:r>
              <a:rPr lang="en-GB" u="sng">
                <a:solidFill>
                  <a:schemeClr val="hlink"/>
                </a:solidFill>
                <a:hlinkClick r:id="rId7"/>
              </a:rPr>
              <a:t>https://dssat.net/</a:t>
            </a:r>
            <a:endParaRPr/>
          </a:p>
          <a:p>
            <a:pPr marL="457200" lvl="0" indent="-317500" algn="l" rtl="0">
              <a:spcBef>
                <a:spcPts val="0"/>
              </a:spcBef>
              <a:spcAft>
                <a:spcPts val="0"/>
              </a:spcAft>
              <a:buSzPts val="1400"/>
              <a:buChar char="●"/>
            </a:pPr>
            <a:r>
              <a:rPr lang="en-GB"/>
              <a:t>SWAT - </a:t>
            </a:r>
            <a:r>
              <a:rPr lang="en-GB" u="sng">
                <a:solidFill>
                  <a:schemeClr val="hlink"/>
                </a:solidFill>
                <a:hlinkClick r:id="rId8"/>
              </a:rPr>
              <a:t>https://swat.tamu.edu/</a:t>
            </a:r>
            <a:r>
              <a:rPr lang="en-GB"/>
              <a:t> </a:t>
            </a:r>
            <a:endParaRPr/>
          </a:p>
          <a:p>
            <a:pPr marL="0" lvl="0" indent="0" algn="l" rtl="0">
              <a:spcBef>
                <a:spcPts val="1200"/>
              </a:spcBef>
              <a:spcAft>
                <a:spcPts val="0"/>
              </a:spcAft>
              <a:buNone/>
            </a:pPr>
            <a:r>
              <a:rPr lang="en-GB" b="1"/>
              <a:t>Physics:</a:t>
            </a:r>
            <a:endParaRPr b="1"/>
          </a:p>
          <a:p>
            <a:pPr marL="457200" lvl="0" indent="-317500" algn="l" rtl="0">
              <a:spcBef>
                <a:spcPts val="1200"/>
              </a:spcBef>
              <a:spcAft>
                <a:spcPts val="0"/>
              </a:spcAft>
              <a:buSzPts val="1400"/>
              <a:buChar char="●"/>
            </a:pPr>
            <a:r>
              <a:rPr lang="en-GB"/>
              <a:t>MechSys - </a:t>
            </a:r>
            <a:r>
              <a:rPr lang="en-GB" u="sng">
                <a:solidFill>
                  <a:schemeClr val="accent5"/>
                </a:solidFill>
                <a:hlinkClick r:id="rId9">
                  <a:extLst>
                    <a:ext uri="{A12FA001-AC4F-418D-AE19-62706E023703}">
                      <ahyp:hlinkClr xmlns:ahyp="http://schemas.microsoft.com/office/drawing/2018/hyperlinkcolor" val="tx"/>
                    </a:ext>
                  </a:extLst>
                </a:hlinkClick>
              </a:rPr>
              <a:t>https://mechsys.nongnu.org/index.html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1.2.</a:t>
            </a:r>
            <a:endParaRPr/>
          </a:p>
          <a:p>
            <a:pPr marL="0" lvl="0" indent="0" algn="l" rtl="0">
              <a:spcBef>
                <a:spcPts val="0"/>
              </a:spcBef>
              <a:spcAft>
                <a:spcPts val="0"/>
              </a:spcAft>
              <a:buNone/>
            </a:pPr>
            <a:r>
              <a:rPr lang="en-GB"/>
              <a:t>Simulation platforms (for or including ABM)</a:t>
            </a:r>
            <a:endParaRPr/>
          </a:p>
        </p:txBody>
      </p:sp>
      <p:sp>
        <p:nvSpPr>
          <p:cNvPr id="91" name="Google Shape;91;p17"/>
          <p:cNvSpPr txBox="1">
            <a:spLocks noGrp="1"/>
          </p:cNvSpPr>
          <p:nvPr>
            <p:ph type="body" idx="1"/>
          </p:nvPr>
        </p:nvSpPr>
        <p:spPr>
          <a:xfrm>
            <a:off x="387900" y="1489825"/>
            <a:ext cx="3999900" cy="226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t>Libraries/packages (no stand alone, no GUI):</a:t>
            </a:r>
            <a:endParaRPr sz="1600" b="1"/>
          </a:p>
          <a:p>
            <a:pPr marL="457200" lvl="0" indent="-304800" algn="l" rtl="0">
              <a:spcBef>
                <a:spcPts val="1200"/>
              </a:spcBef>
              <a:spcAft>
                <a:spcPts val="0"/>
              </a:spcAft>
              <a:buSzPts val="1200"/>
              <a:buChar char="●"/>
            </a:pPr>
            <a:r>
              <a:rPr lang="en-GB" sz="1200"/>
              <a:t>SimPy (Python) - </a:t>
            </a:r>
            <a:r>
              <a:rPr lang="en-GB" sz="1200" u="sng">
                <a:solidFill>
                  <a:schemeClr val="hlink"/>
                </a:solidFill>
                <a:hlinkClick r:id="rId3"/>
              </a:rPr>
              <a:t>https://simpy.readthedocs.io/en/latest/contents.html</a:t>
            </a:r>
            <a:endParaRPr sz="1200"/>
          </a:p>
          <a:p>
            <a:pPr marL="457200" lvl="0" indent="-304800" algn="l" rtl="0">
              <a:spcBef>
                <a:spcPts val="0"/>
              </a:spcBef>
              <a:spcAft>
                <a:spcPts val="0"/>
              </a:spcAft>
              <a:buSzPts val="1200"/>
              <a:buChar char="●"/>
            </a:pPr>
            <a:r>
              <a:rPr lang="en-GB" sz="1200"/>
              <a:t>Mesa (Python) - </a:t>
            </a:r>
            <a:r>
              <a:rPr lang="en-GB" sz="1200" u="sng">
                <a:solidFill>
                  <a:schemeClr val="hlink"/>
                </a:solidFill>
                <a:hlinkClick r:id="rId4"/>
              </a:rPr>
              <a:t>https://mesa.readthedocs.io/</a:t>
            </a:r>
            <a:endParaRPr sz="1200"/>
          </a:p>
          <a:p>
            <a:pPr marL="457200" lvl="0" indent="-304800" algn="l" rtl="0">
              <a:spcBef>
                <a:spcPts val="0"/>
              </a:spcBef>
              <a:spcAft>
                <a:spcPts val="0"/>
              </a:spcAft>
              <a:buSzPts val="1200"/>
              <a:buChar char="●"/>
            </a:pPr>
            <a:r>
              <a:rPr lang="en-GB" sz="1200"/>
              <a:t>Agents.jl (Julia) - </a:t>
            </a:r>
            <a:r>
              <a:rPr lang="en-GB" sz="1200" u="sng">
                <a:solidFill>
                  <a:schemeClr val="hlink"/>
                </a:solidFill>
                <a:hlinkClick r:id="rId5"/>
              </a:rPr>
              <a:t>https://juliadynamics.github.io/</a:t>
            </a:r>
            <a:endParaRPr sz="1200"/>
          </a:p>
          <a:p>
            <a:pPr marL="457200" lvl="0" indent="-304800" algn="l" rtl="0">
              <a:spcBef>
                <a:spcPts val="0"/>
              </a:spcBef>
              <a:spcAft>
                <a:spcPts val="0"/>
              </a:spcAft>
              <a:buSzPts val="1200"/>
              <a:buChar char="●"/>
            </a:pPr>
            <a:r>
              <a:rPr lang="en-GB" sz="1200"/>
              <a:t>LSD (C++) - </a:t>
            </a:r>
            <a:r>
              <a:rPr lang="en-GB" sz="1200" u="sng">
                <a:solidFill>
                  <a:schemeClr val="hlink"/>
                </a:solidFill>
                <a:hlinkClick r:id="rId6"/>
              </a:rPr>
              <a:t>https://www.labsimdev.org/wp/</a:t>
            </a:r>
            <a:endParaRPr sz="1200"/>
          </a:p>
        </p:txBody>
      </p:sp>
      <p:sp>
        <p:nvSpPr>
          <p:cNvPr id="92" name="Google Shape;92;p17"/>
          <p:cNvSpPr txBox="1">
            <a:spLocks noGrp="1"/>
          </p:cNvSpPr>
          <p:nvPr>
            <p:ph type="body" idx="2"/>
          </p:nvPr>
        </p:nvSpPr>
        <p:spPr>
          <a:xfrm>
            <a:off x="4756200" y="1489825"/>
            <a:ext cx="3999900" cy="234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b="1"/>
              <a:t>Free &amp; Open-source platforms: </a:t>
            </a:r>
            <a:endParaRPr sz="1600" b="1"/>
          </a:p>
          <a:p>
            <a:pPr marL="457200" lvl="0" indent="-304800" algn="l" rtl="0">
              <a:spcBef>
                <a:spcPts val="1200"/>
              </a:spcBef>
              <a:spcAft>
                <a:spcPts val="0"/>
              </a:spcAft>
              <a:buSzPts val="1200"/>
              <a:buChar char="●"/>
            </a:pPr>
            <a:r>
              <a:rPr lang="en-GB" sz="1200"/>
              <a:t>NetLogo - </a:t>
            </a:r>
            <a:r>
              <a:rPr lang="en-GB" sz="1200" u="sng">
                <a:solidFill>
                  <a:schemeClr val="hlink"/>
                </a:solidFill>
                <a:hlinkClick r:id="rId7"/>
              </a:rPr>
              <a:t>https://ccl.northwestern.edu/netlogo/</a:t>
            </a:r>
            <a:endParaRPr sz="1200"/>
          </a:p>
          <a:p>
            <a:pPr marL="457200" lvl="0" indent="-304800" algn="l" rtl="0">
              <a:spcBef>
                <a:spcPts val="0"/>
              </a:spcBef>
              <a:spcAft>
                <a:spcPts val="0"/>
              </a:spcAft>
              <a:buSzPts val="1200"/>
              <a:buChar char="●"/>
            </a:pPr>
            <a:r>
              <a:rPr lang="en-GB" sz="1200"/>
              <a:t>Repast - </a:t>
            </a:r>
            <a:r>
              <a:rPr lang="en-GB" sz="1200" u="sng">
                <a:solidFill>
                  <a:schemeClr val="hlink"/>
                </a:solidFill>
                <a:hlinkClick r:id="rId8"/>
              </a:rPr>
              <a:t>https://repast.github.io/</a:t>
            </a:r>
            <a:endParaRPr sz="1200"/>
          </a:p>
          <a:p>
            <a:pPr marL="457200" lvl="0" indent="-304800" algn="l" rtl="0">
              <a:spcBef>
                <a:spcPts val="0"/>
              </a:spcBef>
              <a:spcAft>
                <a:spcPts val="0"/>
              </a:spcAft>
              <a:buSzPts val="1200"/>
              <a:buChar char="●"/>
            </a:pPr>
            <a:r>
              <a:rPr lang="en-GB" sz="1200"/>
              <a:t>MASON - </a:t>
            </a:r>
            <a:r>
              <a:rPr lang="en-GB" sz="1200" u="sng">
                <a:solidFill>
                  <a:schemeClr val="hlink"/>
                </a:solidFill>
                <a:hlinkClick r:id="rId9"/>
              </a:rPr>
              <a:t>https://cs.gmu.edu/~eclab/projects/mason/</a:t>
            </a:r>
            <a:endParaRPr sz="1200"/>
          </a:p>
          <a:p>
            <a:pPr marL="457200" lvl="0" indent="-304800" algn="l" rtl="0">
              <a:spcBef>
                <a:spcPts val="0"/>
              </a:spcBef>
              <a:spcAft>
                <a:spcPts val="0"/>
              </a:spcAft>
              <a:buSzPts val="1200"/>
              <a:buChar char="●"/>
            </a:pPr>
            <a:r>
              <a:rPr lang="en-GB" sz="1200"/>
              <a:t>GAMA - </a:t>
            </a:r>
            <a:r>
              <a:rPr lang="en-GB" sz="1200" u="sng">
                <a:solidFill>
                  <a:schemeClr val="hlink"/>
                </a:solidFill>
                <a:hlinkClick r:id="rId10"/>
              </a:rPr>
              <a:t>https://gama-platform.org/</a:t>
            </a:r>
            <a:endParaRPr sz="1200"/>
          </a:p>
          <a:p>
            <a:pPr marL="457200" lvl="0" indent="-304800" algn="l" rtl="0">
              <a:spcBef>
                <a:spcPts val="0"/>
              </a:spcBef>
              <a:spcAft>
                <a:spcPts val="0"/>
              </a:spcAft>
              <a:buSzPts val="1200"/>
              <a:buChar char="●"/>
            </a:pPr>
            <a:r>
              <a:rPr lang="en-GB" sz="1200"/>
              <a:t>TurtleSpaces - </a:t>
            </a:r>
            <a:r>
              <a:rPr lang="en-GB" sz="1200" u="sng">
                <a:solidFill>
                  <a:schemeClr val="hlink"/>
                </a:solidFill>
                <a:hlinkClick r:id="rId11"/>
              </a:rPr>
              <a:t>https://turtlespaces.org/</a:t>
            </a:r>
            <a:endParaRPr sz="1200"/>
          </a:p>
          <a:p>
            <a:pPr marL="457200" lvl="0" indent="-304800" algn="l" rtl="0">
              <a:spcBef>
                <a:spcPts val="0"/>
              </a:spcBef>
              <a:spcAft>
                <a:spcPts val="0"/>
              </a:spcAft>
              <a:buSzPts val="1200"/>
              <a:buChar char="●"/>
            </a:pPr>
            <a:r>
              <a:rPr lang="en-GB" sz="1200"/>
              <a:t>PhET Interactive Simulations - </a:t>
            </a:r>
            <a:r>
              <a:rPr lang="en-GB" sz="1200" u="sng">
                <a:solidFill>
                  <a:schemeClr val="hlink"/>
                </a:solidFill>
                <a:hlinkClick r:id="rId12"/>
              </a:rPr>
              <a:t>https://phet.colorado.edu/</a:t>
            </a:r>
            <a:endParaRPr sz="1200"/>
          </a:p>
        </p:txBody>
      </p:sp>
      <p:sp>
        <p:nvSpPr>
          <p:cNvPr id="93" name="Google Shape;93;p17"/>
          <p:cNvSpPr txBox="1"/>
          <p:nvPr/>
        </p:nvSpPr>
        <p:spPr>
          <a:xfrm>
            <a:off x="463150" y="4095300"/>
            <a:ext cx="702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4" name="Google Shape;94;p17"/>
          <p:cNvSpPr txBox="1">
            <a:spLocks noGrp="1"/>
          </p:cNvSpPr>
          <p:nvPr>
            <p:ph type="body" idx="2"/>
          </p:nvPr>
        </p:nvSpPr>
        <p:spPr>
          <a:xfrm>
            <a:off x="387900" y="3839425"/>
            <a:ext cx="8368200" cy="130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b="1"/>
              <a:t>Commercial platforms: </a:t>
            </a:r>
            <a:endParaRPr sz="1200" b="1"/>
          </a:p>
          <a:p>
            <a:pPr marL="457200" lvl="0" indent="-304800" algn="l" rtl="0">
              <a:spcBef>
                <a:spcPts val="1200"/>
              </a:spcBef>
              <a:spcAft>
                <a:spcPts val="0"/>
              </a:spcAft>
              <a:buSzPts val="1200"/>
              <a:buChar char="●"/>
            </a:pPr>
            <a:r>
              <a:rPr lang="en-GB" sz="1200"/>
              <a:t>AnyLogic - </a:t>
            </a:r>
            <a:r>
              <a:rPr lang="en-GB" sz="1200" u="sng">
                <a:solidFill>
                  <a:schemeClr val="hlink"/>
                </a:solidFill>
                <a:hlinkClick r:id="rId13"/>
              </a:rPr>
              <a:t>https://www.anylogic.com/</a:t>
            </a:r>
            <a:r>
              <a:rPr lang="en-GB" sz="1200"/>
              <a:t> </a:t>
            </a:r>
            <a:endParaRPr sz="1200"/>
          </a:p>
          <a:p>
            <a:pPr marL="457200" lvl="0" indent="-304800" algn="l" rtl="0">
              <a:spcBef>
                <a:spcPts val="0"/>
              </a:spcBef>
              <a:spcAft>
                <a:spcPts val="0"/>
              </a:spcAft>
              <a:buSzPts val="1200"/>
              <a:buChar char="●"/>
            </a:pPr>
            <a:r>
              <a:rPr lang="en-GB" sz="1200"/>
              <a:t>MathWorks’ Simulink - </a:t>
            </a:r>
            <a:r>
              <a:rPr lang="en-GB" sz="1200" u="sng">
                <a:solidFill>
                  <a:schemeClr val="hlink"/>
                </a:solidFill>
                <a:hlinkClick r:id="rId14"/>
              </a:rPr>
              <a:t>https://www.mathworks.com/solutions/system-design-simulation.html?s_tid=hp_solutions_system</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1.3.</a:t>
            </a:r>
            <a:endParaRPr/>
          </a:p>
          <a:p>
            <a:pPr marL="0" lvl="0" indent="0" algn="l" rtl="0">
              <a:spcBef>
                <a:spcPts val="0"/>
              </a:spcBef>
              <a:spcAft>
                <a:spcPts val="0"/>
              </a:spcAft>
              <a:buNone/>
            </a:pPr>
            <a:r>
              <a:rPr lang="en-GB"/>
              <a:t>Other open science/source/data initiatives</a:t>
            </a:r>
            <a:endParaRPr/>
          </a:p>
        </p:txBody>
      </p:sp>
      <p:sp>
        <p:nvSpPr>
          <p:cNvPr id="100" name="Google Shape;100;p18"/>
          <p:cNvSpPr txBox="1">
            <a:spLocks noGrp="1"/>
          </p:cNvSpPr>
          <p:nvPr>
            <p:ph type="body" idx="1"/>
          </p:nvPr>
        </p:nvSpPr>
        <p:spPr>
          <a:xfrm>
            <a:off x="387900" y="1489825"/>
            <a:ext cx="3999900" cy="3310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b="1"/>
              <a:t>Archaeological data:</a:t>
            </a:r>
            <a:endParaRPr b="1"/>
          </a:p>
          <a:p>
            <a:pPr marL="457200" lvl="0" indent="-297497" algn="l" rtl="0">
              <a:spcBef>
                <a:spcPts val="1200"/>
              </a:spcBef>
              <a:spcAft>
                <a:spcPts val="0"/>
              </a:spcAft>
              <a:buSzPct val="100000"/>
              <a:buChar char="●"/>
            </a:pPr>
            <a:r>
              <a:rPr lang="en-GB"/>
              <a:t>Journal of Open Archaeological Data - </a:t>
            </a:r>
            <a:r>
              <a:rPr lang="en-GB" u="sng">
                <a:solidFill>
                  <a:schemeClr val="accent5"/>
                </a:solidFill>
                <a:hlinkClick r:id="rId3">
                  <a:extLst>
                    <a:ext uri="{A12FA001-AC4F-418D-AE19-62706E023703}">
                      <ahyp:hlinkClr xmlns:ahyp="http://schemas.microsoft.com/office/drawing/2018/hyperlinkcolor" val="tx"/>
                    </a:ext>
                  </a:extLst>
                </a:hlinkClick>
              </a:rPr>
              <a:t>https://openarchaeologydata.metajnl.com/</a:t>
            </a:r>
            <a:endParaRPr/>
          </a:p>
          <a:p>
            <a:pPr marL="457200" lvl="0" indent="-297497" algn="l" rtl="0">
              <a:spcBef>
                <a:spcPts val="0"/>
              </a:spcBef>
              <a:spcAft>
                <a:spcPts val="0"/>
              </a:spcAft>
              <a:buSzPct val="100000"/>
              <a:buChar char="●"/>
            </a:pPr>
            <a:r>
              <a:rPr lang="en-GB"/>
              <a:t>The Digital Archaeological Record (tDAR) - </a:t>
            </a:r>
            <a:r>
              <a:rPr lang="en-GB" u="sng">
                <a:solidFill>
                  <a:schemeClr val="hlink"/>
                </a:solidFill>
                <a:hlinkClick r:id="rId4"/>
              </a:rPr>
              <a:t>https://core.tdar.org/</a:t>
            </a:r>
            <a:endParaRPr/>
          </a:p>
          <a:p>
            <a:pPr marL="457200" lvl="0" indent="-297497" algn="l" rtl="0">
              <a:spcBef>
                <a:spcPts val="0"/>
              </a:spcBef>
              <a:spcAft>
                <a:spcPts val="0"/>
              </a:spcAft>
              <a:buSzPct val="100000"/>
              <a:buChar char="●"/>
            </a:pPr>
            <a:r>
              <a:rPr lang="en-GB"/>
              <a:t>Archaeological Data Service (ADS) - </a:t>
            </a:r>
            <a:r>
              <a:rPr lang="en-GB" u="sng">
                <a:solidFill>
                  <a:schemeClr val="hlink"/>
                </a:solidFill>
                <a:hlinkClick r:id="rId5"/>
              </a:rPr>
              <a:t>https://archaeologydataservice.ac.uk/</a:t>
            </a:r>
            <a:endParaRPr/>
          </a:p>
          <a:p>
            <a:pPr marL="457200" lvl="0" indent="-297497" algn="l" rtl="0">
              <a:spcBef>
                <a:spcPts val="0"/>
              </a:spcBef>
              <a:spcAft>
                <a:spcPts val="0"/>
              </a:spcAft>
              <a:buSzPct val="100000"/>
              <a:buChar char="●"/>
            </a:pPr>
            <a:r>
              <a:rPr lang="en-GB"/>
              <a:t>ARIADNE EU - </a:t>
            </a:r>
            <a:r>
              <a:rPr lang="en-GB" u="sng">
                <a:solidFill>
                  <a:schemeClr val="hlink"/>
                </a:solidFill>
                <a:hlinkClick r:id="rId6"/>
              </a:rPr>
              <a:t>https://www.ariadne-eu.org/</a:t>
            </a:r>
            <a:endParaRPr/>
          </a:p>
          <a:p>
            <a:pPr marL="0" lvl="0" indent="0" algn="l" rtl="0">
              <a:spcBef>
                <a:spcPts val="1200"/>
              </a:spcBef>
              <a:spcAft>
                <a:spcPts val="0"/>
              </a:spcAft>
              <a:buNone/>
            </a:pPr>
            <a:r>
              <a:rPr lang="en-GB" b="1"/>
              <a:t>Generic data repositories:</a:t>
            </a:r>
            <a:endParaRPr b="1"/>
          </a:p>
          <a:p>
            <a:pPr marL="457200" lvl="0" indent="-297497" algn="l" rtl="0">
              <a:spcBef>
                <a:spcPts val="1200"/>
              </a:spcBef>
              <a:spcAft>
                <a:spcPts val="0"/>
              </a:spcAft>
              <a:buSzPct val="100000"/>
              <a:buChar char="●"/>
            </a:pPr>
            <a:r>
              <a:rPr lang="en-GB"/>
              <a:t>Zenodo - </a:t>
            </a:r>
            <a:r>
              <a:rPr lang="en-GB" u="sng">
                <a:solidFill>
                  <a:schemeClr val="hlink"/>
                </a:solidFill>
                <a:hlinkClick r:id="rId7"/>
              </a:rPr>
              <a:t>https://zenodo.org/</a:t>
            </a:r>
            <a:endParaRPr/>
          </a:p>
          <a:p>
            <a:pPr marL="457200" lvl="0" indent="-297497" algn="l" rtl="0">
              <a:spcBef>
                <a:spcPts val="0"/>
              </a:spcBef>
              <a:spcAft>
                <a:spcPts val="0"/>
              </a:spcAft>
              <a:buSzPct val="100000"/>
              <a:buChar char="●"/>
            </a:pPr>
            <a:r>
              <a:rPr lang="en-GB"/>
              <a:t>Open Science Foundation (OSF) - </a:t>
            </a:r>
            <a:r>
              <a:rPr lang="en-GB" u="sng">
                <a:solidFill>
                  <a:schemeClr val="hlink"/>
                </a:solidFill>
                <a:hlinkClick r:id="rId8"/>
              </a:rPr>
              <a:t>https://osf.io/</a:t>
            </a:r>
            <a:endParaRPr/>
          </a:p>
          <a:p>
            <a:pPr marL="457200" lvl="0" indent="-297497" algn="l" rtl="0">
              <a:spcBef>
                <a:spcPts val="0"/>
              </a:spcBef>
              <a:spcAft>
                <a:spcPts val="0"/>
              </a:spcAft>
              <a:buSzPct val="100000"/>
              <a:buChar char="●"/>
            </a:pPr>
            <a:r>
              <a:rPr lang="en-GB"/>
              <a:t>Humanities Commons - </a:t>
            </a:r>
            <a:r>
              <a:rPr lang="en-GB" u="sng">
                <a:solidFill>
                  <a:schemeClr val="hlink"/>
                </a:solidFill>
                <a:hlinkClick r:id="rId9"/>
              </a:rPr>
              <a:t>https://hcommons.org/</a:t>
            </a:r>
            <a:endParaRPr/>
          </a:p>
          <a:p>
            <a:pPr marL="457200" lvl="0" indent="-297497" algn="l" rtl="0">
              <a:spcBef>
                <a:spcPts val="0"/>
              </a:spcBef>
              <a:spcAft>
                <a:spcPts val="0"/>
              </a:spcAft>
              <a:buSzPct val="100000"/>
              <a:buChar char="●"/>
            </a:pPr>
            <a:r>
              <a:rPr lang="en-GB"/>
              <a:t>Wikipedia (Wikimedia Foundation) - </a:t>
            </a:r>
            <a:r>
              <a:rPr lang="en-GB" u="sng">
                <a:solidFill>
                  <a:schemeClr val="hlink"/>
                </a:solidFill>
                <a:hlinkClick r:id="rId10"/>
              </a:rPr>
              <a:t>https://wikimediafoundation.org/</a:t>
            </a:r>
            <a:endParaRPr/>
          </a:p>
          <a:p>
            <a:pPr marL="0" lvl="0" indent="0" algn="l" rtl="0">
              <a:spcBef>
                <a:spcPts val="1200"/>
              </a:spcBef>
              <a:spcAft>
                <a:spcPts val="1200"/>
              </a:spcAft>
              <a:buNone/>
            </a:pPr>
            <a:endParaRPr/>
          </a:p>
        </p:txBody>
      </p:sp>
      <p:sp>
        <p:nvSpPr>
          <p:cNvPr id="101" name="Google Shape;101;p18"/>
          <p:cNvSpPr txBox="1">
            <a:spLocks noGrp="1"/>
          </p:cNvSpPr>
          <p:nvPr>
            <p:ph type="body" idx="2"/>
          </p:nvPr>
        </p:nvSpPr>
        <p:spPr>
          <a:xfrm>
            <a:off x="4756200" y="1489825"/>
            <a:ext cx="3999900" cy="331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Git hosts:</a:t>
            </a:r>
            <a:endParaRPr b="1"/>
          </a:p>
          <a:p>
            <a:pPr marL="457200" lvl="0" indent="-317500" algn="l" rtl="0">
              <a:spcBef>
                <a:spcPts val="1200"/>
              </a:spcBef>
              <a:spcAft>
                <a:spcPts val="0"/>
              </a:spcAft>
              <a:buSzPts val="1400"/>
              <a:buChar char="●"/>
            </a:pPr>
            <a:r>
              <a:rPr lang="en-GB"/>
              <a:t>GitHub - </a:t>
            </a:r>
            <a:r>
              <a:rPr lang="en-GB" u="sng">
                <a:solidFill>
                  <a:schemeClr val="accent5"/>
                </a:solidFill>
                <a:hlinkClick r:id="rId11">
                  <a:extLst>
                    <a:ext uri="{A12FA001-AC4F-418D-AE19-62706E023703}">
                      <ahyp:hlinkClr xmlns:ahyp="http://schemas.microsoft.com/office/drawing/2018/hyperlinkcolor" val="tx"/>
                    </a:ext>
                  </a:extLst>
                </a:hlinkClick>
              </a:rPr>
              <a:t>https://github.com/</a:t>
            </a:r>
            <a:endParaRPr/>
          </a:p>
          <a:p>
            <a:pPr marL="457200" lvl="0" indent="-317500" algn="l" rtl="0">
              <a:spcBef>
                <a:spcPts val="0"/>
              </a:spcBef>
              <a:spcAft>
                <a:spcPts val="0"/>
              </a:spcAft>
              <a:buSzPts val="1400"/>
              <a:buChar char="●"/>
            </a:pPr>
            <a:r>
              <a:rPr lang="en-GB"/>
              <a:t>GitLab - </a:t>
            </a:r>
            <a:r>
              <a:rPr lang="en-GB" u="sng">
                <a:solidFill>
                  <a:schemeClr val="hlink"/>
                </a:solidFill>
                <a:hlinkClick r:id="rId12"/>
              </a:rPr>
              <a:t>https://about.gitlab.com/</a:t>
            </a:r>
            <a:endParaRPr/>
          </a:p>
          <a:p>
            <a:pPr marL="457200" lvl="0" indent="-317500" algn="l" rtl="0">
              <a:spcBef>
                <a:spcPts val="0"/>
              </a:spcBef>
              <a:spcAft>
                <a:spcPts val="0"/>
              </a:spcAft>
              <a:buSzPts val="1400"/>
              <a:buChar char="●"/>
            </a:pPr>
            <a:r>
              <a:rPr lang="en-GB"/>
              <a:t>Bitbucket - </a:t>
            </a:r>
            <a:r>
              <a:rPr lang="en-GB" u="sng">
                <a:solidFill>
                  <a:schemeClr val="hlink"/>
                </a:solidFill>
                <a:hlinkClick r:id="rId13"/>
              </a:rPr>
              <a:t>https://bitbucket.org/</a:t>
            </a:r>
            <a:endParaRPr/>
          </a:p>
          <a:p>
            <a:pPr marL="0" lvl="0" indent="0" algn="l" rtl="0">
              <a:spcBef>
                <a:spcPts val="1200"/>
              </a:spcBef>
              <a:spcAft>
                <a:spcPts val="0"/>
              </a:spcAft>
              <a:buNone/>
            </a:pPr>
            <a:endParaRPr/>
          </a:p>
          <a:p>
            <a:pPr marL="0" lvl="0" indent="0" algn="l" rtl="0">
              <a:spcBef>
                <a:spcPts val="1200"/>
              </a:spcBef>
              <a:spcAft>
                <a:spcPts val="0"/>
              </a:spcAft>
              <a:buNone/>
            </a:pPr>
            <a:r>
              <a:rPr lang="en-GB"/>
              <a:t>Code Ocean - </a:t>
            </a:r>
            <a:r>
              <a:rPr lang="en-GB" u="sng">
                <a:solidFill>
                  <a:schemeClr val="accent5"/>
                </a:solidFill>
                <a:hlinkClick r:id="rId14">
                  <a:extLst>
                    <a:ext uri="{A12FA001-AC4F-418D-AE19-62706E023703}">
                      <ahyp:hlinkClr xmlns:ahyp="http://schemas.microsoft.com/office/drawing/2018/hyperlinkcolor" val="tx"/>
                    </a:ext>
                  </a:extLst>
                </a:hlinkClick>
              </a:rPr>
              <a:t>https://codeocean.com/</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2.</a:t>
            </a:r>
            <a:endParaRPr/>
          </a:p>
          <a:p>
            <a:pPr marL="0" lvl="0" indent="0" algn="ctr" rtl="0">
              <a:spcBef>
                <a:spcPts val="0"/>
              </a:spcBef>
              <a:spcAft>
                <a:spcPts val="0"/>
              </a:spcAft>
              <a:buNone/>
            </a:pPr>
            <a:r>
              <a:rPr lang="en-GB"/>
              <a:t>Best practices principles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2.1.</a:t>
            </a:r>
            <a:endParaRPr/>
          </a:p>
          <a:p>
            <a:pPr marL="0" lvl="0" indent="0" algn="l" rtl="0">
              <a:spcBef>
                <a:spcPts val="0"/>
              </a:spcBef>
              <a:spcAft>
                <a:spcPts val="0"/>
              </a:spcAft>
              <a:buNone/>
            </a:pPr>
            <a:r>
              <a:rPr lang="en-GB"/>
              <a:t>Collaboration</a:t>
            </a:r>
            <a:endParaRPr/>
          </a:p>
        </p:txBody>
      </p:sp>
      <p:sp>
        <p:nvSpPr>
          <p:cNvPr id="112" name="Google Shape;112;p20"/>
          <p:cNvSpPr txBox="1">
            <a:spLocks noGrp="1"/>
          </p:cNvSpPr>
          <p:nvPr>
            <p:ph type="body" idx="1"/>
          </p:nvPr>
        </p:nvSpPr>
        <p:spPr>
          <a:xfrm>
            <a:off x="387900" y="1594025"/>
            <a:ext cx="3987600" cy="26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Avoid </a:t>
            </a:r>
            <a:r>
              <a:rPr lang="en-GB" sz="2000" i="1"/>
              <a:t>overplan</a:t>
            </a:r>
            <a:r>
              <a:rPr lang="en-GB" sz="2000"/>
              <a:t>, </a:t>
            </a:r>
            <a:r>
              <a:rPr lang="en-GB" sz="2000" i="1"/>
              <a:t>overdo</a:t>
            </a:r>
            <a:r>
              <a:rPr lang="en-GB" sz="2000"/>
              <a:t> or </a:t>
            </a:r>
            <a:r>
              <a:rPr lang="en-GB" sz="2000" i="1"/>
              <a:t>oversell</a:t>
            </a:r>
            <a:endParaRPr sz="2000" i="1"/>
          </a:p>
          <a:p>
            <a:pPr marL="0" lvl="0" indent="0" algn="l" rtl="0">
              <a:spcBef>
                <a:spcPts val="1200"/>
              </a:spcBef>
              <a:spcAft>
                <a:spcPts val="0"/>
              </a:spcAft>
              <a:buNone/>
            </a:pPr>
            <a:endParaRPr sz="1600"/>
          </a:p>
          <a:p>
            <a:pPr marL="0" lvl="0" indent="0" algn="ctr" rtl="0">
              <a:spcBef>
                <a:spcPts val="1200"/>
              </a:spcBef>
              <a:spcAft>
                <a:spcPts val="1200"/>
              </a:spcAft>
              <a:buNone/>
            </a:pPr>
            <a:r>
              <a:rPr lang="en-GB" sz="1800"/>
              <a:t>Communication with “core” group</a:t>
            </a:r>
            <a:endParaRPr sz="1600"/>
          </a:p>
        </p:txBody>
      </p:sp>
      <p:sp>
        <p:nvSpPr>
          <p:cNvPr id="113" name="Google Shape;113;p20"/>
          <p:cNvSpPr txBox="1">
            <a:spLocks noGrp="1"/>
          </p:cNvSpPr>
          <p:nvPr>
            <p:ph type="body" idx="1"/>
          </p:nvPr>
        </p:nvSpPr>
        <p:spPr>
          <a:xfrm>
            <a:off x="5014925" y="1594025"/>
            <a:ext cx="3889800" cy="26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a:p>
            <a:pPr marL="0" lvl="0" indent="0" algn="l" rtl="0">
              <a:spcBef>
                <a:spcPts val="1200"/>
              </a:spcBef>
              <a:spcAft>
                <a:spcPts val="0"/>
              </a:spcAft>
              <a:buNone/>
            </a:pPr>
            <a:endParaRPr sz="1600"/>
          </a:p>
          <a:p>
            <a:pPr marL="0" lvl="0" indent="0" algn="ctr" rtl="0">
              <a:spcBef>
                <a:spcPts val="1200"/>
              </a:spcBef>
              <a:spcAft>
                <a:spcPts val="1200"/>
              </a:spcAft>
              <a:buNone/>
            </a:pPr>
            <a:r>
              <a:rPr lang="en-GB" sz="1800"/>
              <a:t>Communication with wider community (users/authors)</a:t>
            </a:r>
            <a:endParaRPr sz="1600"/>
          </a:p>
        </p:txBody>
      </p:sp>
      <p:sp>
        <p:nvSpPr>
          <p:cNvPr id="114" name="Google Shape;114;p20"/>
          <p:cNvSpPr txBox="1">
            <a:spLocks noGrp="1"/>
          </p:cNvSpPr>
          <p:nvPr>
            <p:ph type="body" idx="1"/>
          </p:nvPr>
        </p:nvSpPr>
        <p:spPr>
          <a:xfrm>
            <a:off x="1031550" y="2947200"/>
            <a:ext cx="2700300" cy="21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accent5"/>
                </a:solidFill>
              </a:rPr>
              <a:t>Single channel</a:t>
            </a:r>
            <a:endParaRPr sz="1400">
              <a:solidFill>
                <a:schemeClr val="accent5"/>
              </a:solidFill>
            </a:endParaRPr>
          </a:p>
          <a:p>
            <a:pPr marL="0" lvl="0" indent="0" algn="l" rtl="0">
              <a:spcBef>
                <a:spcPts val="1200"/>
              </a:spcBef>
              <a:spcAft>
                <a:spcPts val="0"/>
              </a:spcAft>
              <a:buNone/>
            </a:pPr>
            <a:r>
              <a:rPr lang="en-GB" sz="1400">
                <a:solidFill>
                  <a:schemeClr val="accent5"/>
                </a:solidFill>
              </a:rPr>
              <a:t>Bureaucracy matching scale</a:t>
            </a:r>
            <a:endParaRPr sz="1400">
              <a:solidFill>
                <a:schemeClr val="accent5"/>
              </a:solidFill>
            </a:endParaRPr>
          </a:p>
          <a:p>
            <a:pPr marL="0" lvl="0" indent="0" algn="l" rtl="0">
              <a:spcBef>
                <a:spcPts val="1200"/>
              </a:spcBef>
              <a:spcAft>
                <a:spcPts val="0"/>
              </a:spcAft>
              <a:buNone/>
            </a:pPr>
            <a:r>
              <a:rPr lang="en-GB" sz="1400">
                <a:solidFill>
                  <a:schemeClr val="accent5"/>
                </a:solidFill>
              </a:rPr>
              <a:t>Clarity of objective and TO-DOs</a:t>
            </a:r>
            <a:endParaRPr sz="1400">
              <a:solidFill>
                <a:schemeClr val="accent5"/>
              </a:solidFill>
            </a:endParaRPr>
          </a:p>
          <a:p>
            <a:pPr marL="0" lvl="0" indent="0" algn="l" rtl="0">
              <a:spcBef>
                <a:spcPts val="1200"/>
              </a:spcBef>
              <a:spcAft>
                <a:spcPts val="0"/>
              </a:spcAft>
              <a:buNone/>
            </a:pPr>
            <a:r>
              <a:rPr lang="en-GB" sz="1400">
                <a:solidFill>
                  <a:schemeClr val="accent5"/>
                </a:solidFill>
              </a:rPr>
              <a:t>Clarity of roles</a:t>
            </a:r>
            <a:endParaRPr sz="1400">
              <a:solidFill>
                <a:schemeClr val="accent5"/>
              </a:solidFill>
            </a:endParaRPr>
          </a:p>
          <a:p>
            <a:pPr marL="0" lvl="0" indent="0" algn="l" rtl="0">
              <a:spcBef>
                <a:spcPts val="1200"/>
              </a:spcBef>
              <a:spcAft>
                <a:spcPts val="1200"/>
              </a:spcAft>
              <a:buNone/>
            </a:pPr>
            <a:r>
              <a:rPr lang="en-GB" sz="1400">
                <a:solidFill>
                  <a:schemeClr val="accent5"/>
                </a:solidFill>
              </a:rPr>
              <a:t>“Speak your truth”</a:t>
            </a:r>
            <a:endParaRPr sz="1400">
              <a:solidFill>
                <a:schemeClr val="accent5"/>
              </a:solidFill>
            </a:endParaRPr>
          </a:p>
        </p:txBody>
      </p:sp>
      <p:cxnSp>
        <p:nvCxnSpPr>
          <p:cNvPr id="115" name="Google Shape;115;p20"/>
          <p:cNvCxnSpPr/>
          <p:nvPr/>
        </p:nvCxnSpPr>
        <p:spPr>
          <a:xfrm>
            <a:off x="846525" y="3086100"/>
            <a:ext cx="0" cy="1782900"/>
          </a:xfrm>
          <a:prstGeom prst="straightConnector1">
            <a:avLst/>
          </a:prstGeom>
          <a:noFill/>
          <a:ln w="76200" cap="flat" cmpd="sng">
            <a:solidFill>
              <a:schemeClr val="accent5"/>
            </a:solidFill>
            <a:prstDash val="solid"/>
            <a:round/>
            <a:headEnd type="none" w="med" len="med"/>
            <a:tailEnd type="none" w="med" len="med"/>
          </a:ln>
        </p:spPr>
      </p:cxnSp>
      <p:sp>
        <p:nvSpPr>
          <p:cNvPr id="116" name="Google Shape;116;p20"/>
          <p:cNvSpPr txBox="1">
            <a:spLocks noGrp="1"/>
          </p:cNvSpPr>
          <p:nvPr>
            <p:ph type="body" idx="1"/>
          </p:nvPr>
        </p:nvSpPr>
        <p:spPr>
          <a:xfrm>
            <a:off x="5738275" y="3206350"/>
            <a:ext cx="2700300" cy="17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chemeClr val="accent5"/>
                </a:solidFill>
              </a:rPr>
              <a:t>Multiple channels</a:t>
            </a:r>
            <a:endParaRPr sz="1400">
              <a:solidFill>
                <a:schemeClr val="accent5"/>
              </a:solidFill>
            </a:endParaRPr>
          </a:p>
          <a:p>
            <a:pPr marL="0" lvl="0" indent="0" algn="l" rtl="0">
              <a:spcBef>
                <a:spcPts val="1200"/>
              </a:spcBef>
              <a:spcAft>
                <a:spcPts val="0"/>
              </a:spcAft>
              <a:buNone/>
            </a:pPr>
            <a:r>
              <a:rPr lang="en-GB" sz="1400">
                <a:solidFill>
                  <a:schemeClr val="accent5"/>
                </a:solidFill>
              </a:rPr>
              <a:t>Inviting attitude</a:t>
            </a:r>
            <a:endParaRPr sz="1400">
              <a:solidFill>
                <a:schemeClr val="accent5"/>
              </a:solidFill>
            </a:endParaRPr>
          </a:p>
          <a:p>
            <a:pPr marL="0" lvl="0" indent="0" algn="l" rtl="0">
              <a:spcBef>
                <a:spcPts val="1200"/>
              </a:spcBef>
              <a:spcAft>
                <a:spcPts val="0"/>
              </a:spcAft>
              <a:buNone/>
            </a:pPr>
            <a:r>
              <a:rPr lang="en-GB" sz="1400">
                <a:solidFill>
                  <a:schemeClr val="accent5"/>
                </a:solidFill>
              </a:rPr>
              <a:t>Clarity of achievements</a:t>
            </a:r>
            <a:endParaRPr sz="1400">
              <a:solidFill>
                <a:schemeClr val="accent5"/>
              </a:solidFill>
            </a:endParaRPr>
          </a:p>
          <a:p>
            <a:pPr marL="0" lvl="0" indent="0" algn="l" rtl="0">
              <a:spcBef>
                <a:spcPts val="1200"/>
              </a:spcBef>
              <a:spcAft>
                <a:spcPts val="1200"/>
              </a:spcAft>
              <a:buNone/>
            </a:pPr>
            <a:r>
              <a:rPr lang="en-GB" sz="1400">
                <a:solidFill>
                  <a:schemeClr val="accent5"/>
                </a:solidFill>
              </a:rPr>
              <a:t>Clarity of open roles</a:t>
            </a:r>
            <a:endParaRPr sz="1400">
              <a:solidFill>
                <a:schemeClr val="accent5"/>
              </a:solidFill>
            </a:endParaRPr>
          </a:p>
        </p:txBody>
      </p:sp>
      <p:cxnSp>
        <p:nvCxnSpPr>
          <p:cNvPr id="117" name="Google Shape;117;p20"/>
          <p:cNvCxnSpPr/>
          <p:nvPr/>
        </p:nvCxnSpPr>
        <p:spPr>
          <a:xfrm>
            <a:off x="5574663" y="3206350"/>
            <a:ext cx="0" cy="1782900"/>
          </a:xfrm>
          <a:prstGeom prst="straightConnector1">
            <a:avLst/>
          </a:prstGeom>
          <a:noFill/>
          <a:ln w="76200" cap="flat" cmpd="sng">
            <a:solidFill>
              <a:schemeClr val="accent5"/>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2.2.</a:t>
            </a:r>
            <a:endParaRPr/>
          </a:p>
          <a:p>
            <a:pPr marL="0" lvl="0" indent="0" algn="l" rtl="0">
              <a:spcBef>
                <a:spcPts val="0"/>
              </a:spcBef>
              <a:spcAft>
                <a:spcPts val="0"/>
              </a:spcAft>
              <a:buNone/>
            </a:pPr>
            <a:r>
              <a:rPr lang="en-GB"/>
              <a:t>Workflow</a:t>
            </a:r>
            <a:endParaRPr/>
          </a:p>
        </p:txBody>
      </p:sp>
      <p:sp>
        <p:nvSpPr>
          <p:cNvPr id="123" name="Google Shape;123;p21"/>
          <p:cNvSpPr txBox="1">
            <a:spLocks noGrp="1"/>
          </p:cNvSpPr>
          <p:nvPr>
            <p:ph type="body" idx="1"/>
          </p:nvPr>
        </p:nvSpPr>
        <p:spPr>
          <a:xfrm>
            <a:off x="387900" y="1489825"/>
            <a:ext cx="3523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Progressive immediatism</a:t>
            </a:r>
            <a:endParaRPr sz="2000"/>
          </a:p>
          <a:p>
            <a:pPr marL="0" lvl="0" indent="0" algn="l" rtl="0">
              <a:spcBef>
                <a:spcPts val="1200"/>
              </a:spcBef>
              <a:spcAft>
                <a:spcPts val="0"/>
              </a:spcAft>
              <a:buNone/>
            </a:pPr>
            <a:r>
              <a:rPr lang="en-GB" sz="2000"/>
              <a:t>Modularity of outcomes</a:t>
            </a:r>
            <a:endParaRPr sz="2000"/>
          </a:p>
          <a:p>
            <a:pPr marL="0" lvl="0" indent="0" algn="l" rtl="0">
              <a:spcBef>
                <a:spcPts val="1200"/>
              </a:spcBef>
              <a:spcAft>
                <a:spcPts val="0"/>
              </a:spcAft>
              <a:buNone/>
            </a:pPr>
            <a:r>
              <a:rPr lang="en-GB" sz="2000"/>
              <a:t>Redundancy of outcomes</a:t>
            </a:r>
            <a:endParaRPr sz="2000"/>
          </a:p>
          <a:p>
            <a:pPr marL="0" lvl="0" indent="0" algn="l" rtl="0">
              <a:spcBef>
                <a:spcPts val="1200"/>
              </a:spcBef>
              <a:spcAft>
                <a:spcPts val="0"/>
              </a:spcAft>
              <a:buNone/>
            </a:pPr>
            <a:r>
              <a:rPr lang="en-GB" sz="2000"/>
              <a:t>Minimise external dependency</a:t>
            </a:r>
            <a:endParaRPr sz="2000"/>
          </a:p>
          <a:p>
            <a:pPr marL="0" lvl="0" indent="0" algn="l" rtl="0">
              <a:spcBef>
                <a:spcPts val="1200"/>
              </a:spcBef>
              <a:spcAft>
                <a:spcPts val="1200"/>
              </a:spcAft>
              <a:buNone/>
            </a:pPr>
            <a:r>
              <a:rPr lang="en-GB" sz="2000"/>
              <a:t>Multilateral revision</a:t>
            </a:r>
            <a:endParaRPr sz="2000"/>
          </a:p>
        </p:txBody>
      </p:sp>
      <p:sp>
        <p:nvSpPr>
          <p:cNvPr id="124" name="Google Shape;124;p21"/>
          <p:cNvSpPr txBox="1">
            <a:spLocks noGrp="1"/>
          </p:cNvSpPr>
          <p:nvPr>
            <p:ph type="body" idx="1"/>
          </p:nvPr>
        </p:nvSpPr>
        <p:spPr>
          <a:xfrm>
            <a:off x="3964800" y="1489825"/>
            <a:ext cx="47187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5"/>
                </a:solidFill>
              </a:rPr>
              <a:t>Every closeable outcome must be packed and made available in the most open and publicly way possible.</a:t>
            </a:r>
            <a:endParaRPr sz="1200">
              <a:solidFill>
                <a:schemeClr val="accent5"/>
              </a:solidFill>
            </a:endParaRPr>
          </a:p>
          <a:p>
            <a:pPr marL="0" lvl="0" indent="0" algn="l" rtl="0">
              <a:spcBef>
                <a:spcPts val="1200"/>
              </a:spcBef>
              <a:spcAft>
                <a:spcPts val="0"/>
              </a:spcAft>
              <a:buNone/>
            </a:pPr>
            <a:r>
              <a:rPr lang="en-GB" sz="1200">
                <a:solidFill>
                  <a:schemeClr val="accent5"/>
                </a:solidFill>
              </a:rPr>
              <a:t>Outcomes should be kept bite-sized and relatively separable from the other outcomes.</a:t>
            </a:r>
            <a:endParaRPr sz="1200">
              <a:solidFill>
                <a:schemeClr val="accent5"/>
              </a:solidFill>
            </a:endParaRPr>
          </a:p>
          <a:p>
            <a:pPr marL="0" lvl="0" indent="0" algn="l" rtl="0">
              <a:spcBef>
                <a:spcPts val="1200"/>
              </a:spcBef>
              <a:spcAft>
                <a:spcPts val="0"/>
              </a:spcAft>
              <a:buNone/>
            </a:pPr>
            <a:r>
              <a:rPr lang="en-GB" sz="1200">
                <a:solidFill>
                  <a:schemeClr val="accent5"/>
                </a:solidFill>
              </a:rPr>
              <a:t>Do not discourage or correct the production of outcomes whose content overlap. It can help both the promotion and long-term sustainability of the redundant content.</a:t>
            </a:r>
            <a:endParaRPr sz="1200">
              <a:solidFill>
                <a:schemeClr val="accent5"/>
              </a:solidFill>
            </a:endParaRPr>
          </a:p>
          <a:p>
            <a:pPr marL="0" lvl="0" indent="0" algn="l" rtl="0">
              <a:spcBef>
                <a:spcPts val="1200"/>
              </a:spcBef>
              <a:spcAft>
                <a:spcPts val="0"/>
              </a:spcAft>
              <a:buNone/>
            </a:pPr>
            <a:r>
              <a:rPr lang="en-GB" sz="1200">
                <a:solidFill>
                  <a:schemeClr val="accent5"/>
                </a:solidFill>
              </a:rPr>
              <a:t>Make so that the outcomes remain usable and useful despite potential changes in the larger infrastructure context. Detect fragilities and prepare contingencies.</a:t>
            </a:r>
            <a:endParaRPr sz="1200">
              <a:solidFill>
                <a:schemeClr val="accent5"/>
              </a:solidFill>
            </a:endParaRPr>
          </a:p>
          <a:p>
            <a:pPr marL="0" lvl="0" indent="0" algn="l" rtl="0">
              <a:spcBef>
                <a:spcPts val="1200"/>
              </a:spcBef>
              <a:spcAft>
                <a:spcPts val="1200"/>
              </a:spcAft>
              <a:buNone/>
            </a:pPr>
            <a:r>
              <a:rPr lang="en-GB" sz="1200">
                <a:solidFill>
                  <a:schemeClr val="accent5"/>
                </a:solidFill>
              </a:rPr>
              <a:t>Outcomes should be subjected to a peer-review process.</a:t>
            </a:r>
            <a:endParaRPr sz="1200">
              <a:solidFill>
                <a:schemeClr val="accent5"/>
              </a:solidFill>
            </a:endParaRPr>
          </a:p>
        </p:txBody>
      </p:sp>
      <p:cxnSp>
        <p:nvCxnSpPr>
          <p:cNvPr id="125" name="Google Shape;125;p21"/>
          <p:cNvCxnSpPr/>
          <p:nvPr/>
        </p:nvCxnSpPr>
        <p:spPr>
          <a:xfrm flipH="1">
            <a:off x="3771825" y="1146575"/>
            <a:ext cx="10800" cy="3557700"/>
          </a:xfrm>
          <a:prstGeom prst="straightConnector1">
            <a:avLst/>
          </a:prstGeom>
          <a:noFill/>
          <a:ln w="76200" cap="flat" cmpd="sng">
            <a:solidFill>
              <a:schemeClr val="accent5"/>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Gris stylish">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2935</Words>
  <Application>Microsoft Office PowerPoint</Application>
  <PresentationFormat>On-screen Show (16:9)</PresentationFormat>
  <Paragraphs>239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Roboto Slab</vt:lpstr>
      <vt:lpstr>Roboto</vt:lpstr>
      <vt:lpstr>Gris stylish</vt:lpstr>
      <vt:lpstr>Developing best practices for an open library of archaeological ABM modules</vt:lpstr>
      <vt:lpstr>Outline</vt:lpstr>
      <vt:lpstr>1. Other experiences</vt:lpstr>
      <vt:lpstr>1.1. Code libraries</vt:lpstr>
      <vt:lpstr>1.2. Simulation platforms (for or including ABM)</vt:lpstr>
      <vt:lpstr>1.3. Other open science/source/data initiatives</vt:lpstr>
      <vt:lpstr>2. Best practices principles</vt:lpstr>
      <vt:lpstr>2.1. Collaboration</vt:lpstr>
      <vt:lpstr>2.2. Workflow</vt:lpstr>
      <vt:lpstr>2.3. Impact and sustainability</vt:lpstr>
      <vt:lpstr>3. Our choices (so far)</vt:lpstr>
      <vt:lpstr>3.1. On code</vt:lpstr>
      <vt:lpstr>3.2. On metadata</vt:lpstr>
      <vt:lpstr>3.3. On documentation</vt:lpstr>
      <vt:lpstr>3.3. On documentation</vt:lpstr>
      <vt:lpstr>3.3. On documentation</vt:lpstr>
      <vt:lpstr>3.4. On version control and submission management</vt:lpstr>
      <vt:lpstr>Open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best practices for an open library of archaeological ABM modules</dc:title>
  <cp:lastModifiedBy>Andreas Angourakis</cp:lastModifiedBy>
  <cp:revision>1</cp:revision>
  <dcterms:modified xsi:type="dcterms:W3CDTF">2022-10-05T10:31:38Z</dcterms:modified>
</cp:coreProperties>
</file>