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9"/>
  </p:notesMasterIdLst>
  <p:sldIdLst>
    <p:sldId id="257" r:id="rId3"/>
    <p:sldId id="287" r:id="rId4"/>
    <p:sldId id="297" r:id="rId5"/>
    <p:sldId id="260" r:id="rId6"/>
    <p:sldId id="296" r:id="rId7"/>
    <p:sldId id="30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9D8A"/>
    <a:srgbClr val="F6F6ED"/>
    <a:srgbClr val="8AAE89"/>
    <a:srgbClr val="8BA76F"/>
    <a:srgbClr val="F6F6EE"/>
    <a:srgbClr val="DAE8AF"/>
    <a:srgbClr val="D9EBB1"/>
    <a:srgbClr val="DAE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14" autoAdjust="0"/>
  </p:normalViewPr>
  <p:slideViewPr>
    <p:cSldViewPr snapToGrid="0" showGuides="1">
      <p:cViewPr varScale="1">
        <p:scale>
          <a:sx n="72" d="100"/>
          <a:sy n="72" d="100"/>
        </p:scale>
        <p:origin x="84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s Rubio Ramos" userId="2b1da5f273b363b5" providerId="LiveId" clId="{1C243BB6-921C-40A9-A648-92A7E3FD31BE}"/>
    <pc:docChg chg="modSld">
      <pc:chgData name="Andrés Rubio Ramos" userId="2b1da5f273b363b5" providerId="LiveId" clId="{1C243BB6-921C-40A9-A648-92A7E3FD31BE}" dt="2024-01-10T00:47:16.593" v="0" actId="20577"/>
      <pc:docMkLst>
        <pc:docMk/>
      </pc:docMkLst>
      <pc:sldChg chg="modSp mod">
        <pc:chgData name="Andrés Rubio Ramos" userId="2b1da5f273b363b5" providerId="LiveId" clId="{1C243BB6-921C-40A9-A648-92A7E3FD31BE}" dt="2024-01-10T00:47:16.593" v="0" actId="20577"/>
        <pc:sldMkLst>
          <pc:docMk/>
          <pc:sldMk cId="0" sldId="260"/>
        </pc:sldMkLst>
        <pc:spChg chg="mod">
          <ac:chgData name="Andrés Rubio Ramos" userId="2b1da5f273b363b5" providerId="LiveId" clId="{1C243BB6-921C-40A9-A648-92A7E3FD31BE}" dt="2024-01-10T00:47:16.593" v="0" actId="20577"/>
          <ac:spMkLst>
            <pc:docMk/>
            <pc:sldMk cId="0" sldId="260"/>
            <ac:spMk id="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9876-B6AD-4E4C-853E-1171340027E1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06F0-38CC-4A39-AB79-13DA16B84592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2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A73A-34F3-4372-9420-2FAE3D1FDC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687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0AFEA-7C2B-48C8-BD90-B0F81CD4223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11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0AFEA-7C2B-48C8-BD90-B0F81CD422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5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0AFEA-7C2B-48C8-BD90-B0F81CD422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42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0AFEA-7C2B-48C8-BD90-B0F81CD422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64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A73A-34F3-4372-9420-2FAE3D1FDC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37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71398" y="298451"/>
            <a:ext cx="11649205" cy="6261099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71398" y="298451"/>
            <a:ext cx="11649205" cy="6261099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‹Nº›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4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‹Nº›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20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47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600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9399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1F2C-545A-469B-ADDE-3C5AAFAF7E78}" type="datetimeFigureOut">
              <a:rPr lang="zh-CN" altLang="en-US" smtClean="0"/>
              <a:t>2024/1/10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CE07-5762-493A-9226-1DA713428237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4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11" Type="http://schemas.openxmlformats.org/officeDocument/2006/relationships/image" Target="../media/image14.jp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2.jpg"/><Relationship Id="rId1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仙人掌, 树, 植物, 餐桌&#10;&#10;已生成极高可信度的说明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28575" y="4024174"/>
            <a:ext cx="12192000" cy="32613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986113" y="2120762"/>
            <a:ext cx="62197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spc="300" dirty="0">
                <a:solidFill>
                  <a:srgbClr val="8BA76F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AERIAL CACTUS </a:t>
            </a:r>
          </a:p>
          <a:p>
            <a:pPr algn="ctr"/>
            <a:r>
              <a:rPr lang="en-US" altLang="zh-CN" sz="5400" spc="300" dirty="0">
                <a:solidFill>
                  <a:srgbClr val="8BA76F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IDENTIFICATION</a:t>
            </a:r>
            <a:endParaRPr lang="zh-CN" altLang="en-US" sz="5400" spc="300" dirty="0">
              <a:solidFill>
                <a:srgbClr val="8BA76F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770438" y="651210"/>
            <a:ext cx="2651125" cy="13204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08155" y="4024174"/>
            <a:ext cx="33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altLang="zh-CN" kern="0" dirty="0">
                <a:solidFill>
                  <a:srgbClr val="8BA76F"/>
                </a:solidFill>
              </a:rPr>
              <a:t>BY: ANDRES RUBIO RAMOS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8BA76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75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8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5471886" y="1326484"/>
            <a:ext cx="2851603" cy="2102516"/>
            <a:chOff x="7634135" y="3686303"/>
            <a:chExt cx="2410331" cy="2102516"/>
          </a:xfrm>
        </p:grpSpPr>
        <p:sp>
          <p:nvSpPr>
            <p:cNvPr id="35" name="矩形 34"/>
            <p:cNvSpPr/>
            <p:nvPr/>
          </p:nvSpPr>
          <p:spPr>
            <a:xfrm>
              <a:off x="7634135" y="3686303"/>
              <a:ext cx="2410331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dirty="0">
                  <a:solidFill>
                    <a:srgbClr val="8AAE89"/>
                  </a:solidFill>
                  <a:cs typeface="+mn-ea"/>
                  <a:sym typeface="+mn-lt"/>
                </a:rPr>
                <a:t>From Kaggle</a:t>
              </a:r>
              <a:endParaRPr lang="zh-CN" altLang="en-US" sz="2800" dirty="0">
                <a:solidFill>
                  <a:srgbClr val="8AAE89"/>
                </a:solidFill>
                <a:cs typeface="+mn-ea"/>
                <a:sym typeface="+mn-lt"/>
              </a:endParaRPr>
            </a:p>
          </p:txBody>
        </p:sp>
        <p:sp>
          <p:nvSpPr>
            <p:cNvPr id="36" name="MH_Text_1"/>
            <p:cNvSpPr/>
            <p:nvPr>
              <p:custDataLst>
                <p:tags r:id="rId4"/>
              </p:custDataLst>
            </p:nvPr>
          </p:nvSpPr>
          <p:spPr>
            <a:xfrm>
              <a:off x="7634135" y="4300116"/>
              <a:ext cx="2276475" cy="1488703"/>
            </a:xfrm>
            <a:prstGeom prst="rect">
              <a:avLst/>
            </a:prstGeom>
          </p:spPr>
          <p:txBody>
            <a:bodyPr vert="horz"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This is a Kaggle competition of machine learning.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292647" y="1326484"/>
            <a:ext cx="2851603" cy="2102516"/>
            <a:chOff x="7634135" y="3686303"/>
            <a:chExt cx="2410331" cy="2102516"/>
          </a:xfrm>
        </p:grpSpPr>
        <p:sp>
          <p:nvSpPr>
            <p:cNvPr id="38" name="矩形 37"/>
            <p:cNvSpPr/>
            <p:nvPr/>
          </p:nvSpPr>
          <p:spPr>
            <a:xfrm>
              <a:off x="7634135" y="3686303"/>
              <a:ext cx="2410331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dirty="0">
                  <a:solidFill>
                    <a:srgbClr val="8AAE89"/>
                  </a:solidFill>
                  <a:cs typeface="+mn-ea"/>
                  <a:sym typeface="+mn-lt"/>
                </a:rPr>
                <a:t>Objective</a:t>
              </a:r>
              <a:endParaRPr lang="zh-CN" altLang="en-US" sz="2800" dirty="0">
                <a:solidFill>
                  <a:srgbClr val="8AAE89"/>
                </a:solidFill>
                <a:cs typeface="+mn-ea"/>
                <a:sym typeface="+mn-lt"/>
              </a:endParaRPr>
            </a:p>
          </p:txBody>
        </p:sp>
        <p:sp>
          <p:nvSpPr>
            <p:cNvPr id="39" name="MH_Text_1"/>
            <p:cNvSpPr/>
            <p:nvPr>
              <p:custDataLst>
                <p:tags r:id="rId3"/>
              </p:custDataLst>
            </p:nvPr>
          </p:nvSpPr>
          <p:spPr>
            <a:xfrm>
              <a:off x="7634135" y="4300116"/>
              <a:ext cx="2276475" cy="1488703"/>
            </a:xfrm>
            <a:prstGeom prst="rect">
              <a:avLst/>
            </a:prstGeom>
          </p:spPr>
          <p:txBody>
            <a:bodyPr vert="horz"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Creation of an algorithm that can distinguish cactus in aerial imagery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471886" y="3612484"/>
            <a:ext cx="2851603" cy="2102516"/>
            <a:chOff x="7634135" y="3686303"/>
            <a:chExt cx="2410331" cy="2102516"/>
          </a:xfrm>
        </p:grpSpPr>
        <p:sp>
          <p:nvSpPr>
            <p:cNvPr id="41" name="矩形 40"/>
            <p:cNvSpPr/>
            <p:nvPr/>
          </p:nvSpPr>
          <p:spPr>
            <a:xfrm>
              <a:off x="7634135" y="3686303"/>
              <a:ext cx="2410331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dirty="0">
                  <a:solidFill>
                    <a:srgbClr val="8AAE89"/>
                  </a:solidFill>
                  <a:cs typeface="+mn-ea"/>
                  <a:sym typeface="+mn-lt"/>
                </a:rPr>
                <a:t>Dataset</a:t>
              </a:r>
              <a:endParaRPr lang="zh-CN" altLang="en-US" sz="2800" dirty="0">
                <a:solidFill>
                  <a:srgbClr val="8AAE89"/>
                </a:solidFill>
                <a:cs typeface="+mn-ea"/>
                <a:sym typeface="+mn-lt"/>
              </a:endParaRPr>
            </a:p>
          </p:txBody>
        </p:sp>
        <p:sp>
          <p:nvSpPr>
            <p:cNvPr id="42" name="MH_Text_1"/>
            <p:cNvSpPr/>
            <p:nvPr>
              <p:custDataLst>
                <p:tags r:id="rId2"/>
              </p:custDataLst>
            </p:nvPr>
          </p:nvSpPr>
          <p:spPr>
            <a:xfrm>
              <a:off x="7634135" y="4300116"/>
              <a:ext cx="2276475" cy="1488703"/>
            </a:xfrm>
            <a:prstGeom prst="rect">
              <a:avLst/>
            </a:prstGeom>
          </p:spPr>
          <p:txBody>
            <a:bodyPr vert="horz" wrap="square">
              <a:no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More than 16,000 examples of a columnar cactus.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292647" y="3612484"/>
            <a:ext cx="2851603" cy="2102516"/>
            <a:chOff x="7634135" y="3686303"/>
            <a:chExt cx="2410331" cy="2102516"/>
          </a:xfrm>
        </p:grpSpPr>
        <p:sp>
          <p:nvSpPr>
            <p:cNvPr id="44" name="矩形 43"/>
            <p:cNvSpPr/>
            <p:nvPr/>
          </p:nvSpPr>
          <p:spPr>
            <a:xfrm>
              <a:off x="7634135" y="3686303"/>
              <a:ext cx="2410331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dirty="0">
                  <a:solidFill>
                    <a:srgbClr val="8AAE89"/>
                  </a:solidFill>
                  <a:cs typeface="+mn-ea"/>
                  <a:sym typeface="+mn-lt"/>
                </a:rPr>
                <a:t>Why do this?</a:t>
              </a:r>
              <a:endParaRPr lang="zh-CN" altLang="en-US" sz="2800" dirty="0">
                <a:solidFill>
                  <a:srgbClr val="8AAE89"/>
                </a:solidFill>
                <a:cs typeface="+mn-ea"/>
                <a:sym typeface="+mn-lt"/>
              </a:endParaRPr>
            </a:p>
          </p:txBody>
        </p:sp>
        <p:sp>
          <p:nvSpPr>
            <p:cNvPr id="45" name="MH_Text_1"/>
            <p:cNvSpPr/>
            <p:nvPr>
              <p:custDataLst>
                <p:tags r:id="rId1"/>
              </p:custDataLst>
            </p:nvPr>
          </p:nvSpPr>
          <p:spPr>
            <a:xfrm>
              <a:off x="7634135" y="4300116"/>
              <a:ext cx="2276475" cy="1488703"/>
            </a:xfrm>
            <a:prstGeom prst="rect">
              <a:avLst/>
            </a:prstGeom>
          </p:spPr>
          <p:txBody>
            <a:bodyPr vert="horz"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I’m interested in neural networks, image-based machine learning, experimenting with CNNs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6523289" y="631933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6F6ED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6F6ED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F6F6ED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F6F6ED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F6F6ED"/>
              </a:solidFill>
              <a:effectLst/>
              <a:uLnTx/>
              <a:uFillTx/>
            </a:endParaRPr>
          </a:p>
        </p:txBody>
      </p:sp>
      <p:pic>
        <p:nvPicPr>
          <p:cNvPr id="1028" name="Picture 4" descr="Aerial Cactus Identification – Maxwell">
            <a:extLst>
              <a:ext uri="{FF2B5EF4-FFF2-40B4-BE49-F238E27FC236}">
                <a16:creationId xmlns:a16="http://schemas.microsoft.com/office/drawing/2014/main" id="{A15AF81B-E41B-5804-B699-2C6F83406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72" y="1315851"/>
            <a:ext cx="4201840" cy="422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8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373869" y="4100072"/>
            <a:ext cx="4574267" cy="1087700"/>
            <a:chOff x="7453457" y="4551323"/>
            <a:chExt cx="4642918" cy="1087700"/>
          </a:xfrm>
        </p:grpSpPr>
        <p:grpSp>
          <p:nvGrpSpPr>
            <p:cNvPr id="4" name="组合 3"/>
            <p:cNvGrpSpPr/>
            <p:nvPr/>
          </p:nvGrpSpPr>
          <p:grpSpPr>
            <a:xfrm>
              <a:off x="7453457" y="4585823"/>
              <a:ext cx="4072399" cy="1053200"/>
              <a:chOff x="1647464" y="1679756"/>
              <a:chExt cx="4072399" cy="1053200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647464" y="2032380"/>
                <a:ext cx="4072399" cy="700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AvgPooling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layer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followed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by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FC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layer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for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the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final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classification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,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with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2 output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classes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.</a:t>
                </a:r>
                <a:endParaRPr lang="zh-CN" altLang="en-US" sz="1400" dirty="0">
                  <a:solidFill>
                    <a:srgbClr val="8BA76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647464" y="1679756"/>
                <a:ext cx="3069539" cy="497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8BA76F"/>
                    </a:solidFill>
                    <a:cs typeface="+mn-ea"/>
                    <a:sym typeface="+mn-lt"/>
                  </a:rPr>
                  <a:t>Classification Layer</a:t>
                </a:r>
                <a:endParaRPr lang="zh-CN" altLang="en-US" sz="2400" dirty="0">
                  <a:solidFill>
                    <a:srgbClr val="8BA76F"/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11465692" y="4551323"/>
              <a:ext cx="630683" cy="1087700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7373869" y="2621997"/>
            <a:ext cx="4639241" cy="1376366"/>
            <a:chOff x="7373870" y="3423519"/>
            <a:chExt cx="4639241" cy="137636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 cstate="email"/>
            <a:srcRect/>
            <a:stretch>
              <a:fillRect/>
            </a:stretch>
          </p:blipFill>
          <p:spPr>
            <a:xfrm>
              <a:off x="11316371" y="3437603"/>
              <a:ext cx="696740" cy="982150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7373870" y="3423519"/>
              <a:ext cx="4072399" cy="1376366"/>
              <a:chOff x="1647464" y="1679756"/>
              <a:chExt cx="4072399" cy="137636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647464" y="2032380"/>
                <a:ext cx="4072399" cy="10237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Starting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with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32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channels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in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the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first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layer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and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increasing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to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512,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with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spatial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reduction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using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 </a:t>
                </a:r>
                <a:r>
                  <a:rPr lang="es-ES" altLang="zh-CN" sz="1400" dirty="0" err="1">
                    <a:solidFill>
                      <a:srgbClr val="8BA76F"/>
                    </a:solidFill>
                    <a:cs typeface="+mn-ea"/>
                    <a:sym typeface="+mn-lt"/>
                  </a:rPr>
                  <a:t>MaxPooling</a:t>
                </a:r>
                <a:r>
                  <a:rPr lang="es-E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.</a:t>
                </a:r>
                <a:endParaRPr lang="zh-CN" altLang="en-US" sz="1400" dirty="0">
                  <a:solidFill>
                    <a:srgbClr val="8BA76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647465" y="1679756"/>
                <a:ext cx="3069540" cy="497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8BA76F"/>
                    </a:solidFill>
                    <a:cs typeface="+mn-ea"/>
                    <a:sym typeface="+mn-lt"/>
                  </a:rPr>
                  <a:t>Deep Architecture</a:t>
                </a:r>
                <a:endParaRPr lang="zh-CN" altLang="en-US" sz="2400" dirty="0">
                  <a:solidFill>
                    <a:srgbClr val="8BA76F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7382116" y="1007598"/>
            <a:ext cx="4566020" cy="1502420"/>
            <a:chOff x="7476191" y="1751554"/>
            <a:chExt cx="4566020" cy="150242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5" cstate="email"/>
            <a:srcRect/>
            <a:stretch>
              <a:fillRect/>
            </a:stretch>
          </p:blipFill>
          <p:spPr>
            <a:xfrm>
              <a:off x="11361163" y="2010534"/>
              <a:ext cx="681048" cy="1085728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/>
          </p:nvGrpSpPr>
          <p:grpSpPr>
            <a:xfrm>
              <a:off x="7476191" y="1751554"/>
              <a:ext cx="4072399" cy="1502420"/>
              <a:chOff x="1647464" y="1230536"/>
              <a:chExt cx="4072399" cy="150242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647464" y="2032380"/>
                <a:ext cx="4072399" cy="700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rgbClr val="8BA76F"/>
                    </a:solidFill>
                    <a:cs typeface="+mn-ea"/>
                    <a:sym typeface="+mn-lt"/>
                  </a:rPr>
                  <a:t>The code defines a CNN with five convolutional layers.</a:t>
                </a:r>
                <a:endParaRPr lang="zh-CN" altLang="en-US" sz="1400" dirty="0">
                  <a:solidFill>
                    <a:srgbClr val="8BA76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647465" y="1230536"/>
                <a:ext cx="3391350" cy="941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2400" dirty="0">
                    <a:solidFill>
                      <a:srgbClr val="8BA76F"/>
                    </a:solidFill>
                    <a:cs typeface="+mn-ea"/>
                    <a:sym typeface="+mn-lt"/>
                  </a:rPr>
                  <a:t>Convolutional neural network</a:t>
                </a:r>
                <a:endParaRPr lang="zh-CN" altLang="en-US" sz="2400" dirty="0">
                  <a:solidFill>
                    <a:srgbClr val="8BA76F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01359882-D15B-43B8-D367-AC62B1A3B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950" y="1499860"/>
            <a:ext cx="6727714" cy="3875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8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8054816" y="2133600"/>
            <a:ext cx="1081676" cy="149374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634135" y="3690718"/>
            <a:ext cx="2167591" cy="2413126"/>
            <a:chOff x="7634135" y="3690718"/>
            <a:chExt cx="2167591" cy="2413126"/>
          </a:xfrm>
        </p:grpSpPr>
        <p:sp>
          <p:nvSpPr>
            <p:cNvPr id="6" name="矩形 5"/>
            <p:cNvSpPr/>
            <p:nvPr/>
          </p:nvSpPr>
          <p:spPr>
            <a:xfrm>
              <a:off x="7690779" y="3690718"/>
              <a:ext cx="1809750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solidFill>
                    <a:srgbClr val="8BA76F"/>
                  </a:solidFill>
                  <a:cs typeface="+mn-ea"/>
                  <a:sym typeface="+mn-lt"/>
                </a:rPr>
                <a:t>Training</a:t>
              </a:r>
              <a:endParaRPr lang="zh-CN" altLang="en-US" sz="2800" dirty="0">
                <a:solidFill>
                  <a:srgbClr val="8BA76F"/>
                </a:solidFill>
                <a:cs typeface="+mn-ea"/>
                <a:sym typeface="+mn-lt"/>
              </a:endParaRPr>
            </a:p>
          </p:txBody>
        </p:sp>
        <p:sp>
          <p:nvSpPr>
            <p:cNvPr id="7" name="MH_Text_1"/>
            <p:cNvSpPr/>
            <p:nvPr>
              <p:custDataLst>
                <p:tags r:id="rId2"/>
              </p:custDataLst>
            </p:nvPr>
          </p:nvSpPr>
          <p:spPr>
            <a:xfrm>
              <a:off x="7634135" y="4300116"/>
              <a:ext cx="2167591" cy="1803728"/>
            </a:xfrm>
            <a:prstGeom prst="rect">
              <a:avLst/>
            </a:prstGeom>
          </p:spPr>
          <p:txBody>
            <a:bodyPr vert="horz" wrap="square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s-E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Final </a:t>
              </a:r>
              <a:r>
                <a:rPr lang="es-ES" altLang="zh-CN" sz="1400" spc="300" dirty="0" err="1">
                  <a:solidFill>
                    <a:srgbClr val="8BA76F"/>
                  </a:solidFill>
                  <a:cs typeface="+mn-ea"/>
                  <a:sym typeface="+mn-lt"/>
                </a:rPr>
                <a:t>validation</a:t>
              </a:r>
              <a:r>
                <a:rPr lang="es-E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 </a:t>
              </a:r>
              <a:r>
                <a:rPr lang="es-ES" altLang="zh-CN" sz="1400" spc="300" dirty="0" err="1">
                  <a:solidFill>
                    <a:srgbClr val="8BA76F"/>
                  </a:solidFill>
                  <a:cs typeface="+mn-ea"/>
                  <a:sym typeface="+mn-lt"/>
                </a:rPr>
                <a:t>result</a:t>
              </a:r>
              <a:r>
                <a:rPr lang="es-E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 </a:t>
              </a:r>
              <a:r>
                <a:rPr lang="es-ES" altLang="zh-CN" sz="1400" spc="300" dirty="0" err="1">
                  <a:solidFill>
                    <a:srgbClr val="8BA76F"/>
                  </a:solidFill>
                  <a:cs typeface="+mn-ea"/>
                  <a:sym typeface="+mn-lt"/>
                </a:rPr>
                <a:t>of</a:t>
              </a:r>
              <a:r>
                <a:rPr lang="es-E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 98,18%</a:t>
              </a:r>
            </a:p>
            <a:p>
              <a:pPr algn="ctr">
                <a:lnSpc>
                  <a:spcPct val="150000"/>
                </a:lnSpc>
                <a:defRPr/>
              </a:pPr>
              <a:r>
                <a:rPr lang="es-ES" altLang="zh-CN" sz="1400" spc="300" dirty="0" err="1">
                  <a:solidFill>
                    <a:srgbClr val="8BA76F"/>
                  </a:solidFill>
                  <a:cs typeface="+mn-ea"/>
                  <a:sym typeface="+mn-lt"/>
                </a:rPr>
                <a:t>doing</a:t>
              </a:r>
              <a:r>
                <a:rPr lang="es-E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 25 </a:t>
              </a:r>
              <a:r>
                <a:rPr lang="es-ES" altLang="zh-CN" sz="1400" spc="300" dirty="0" err="1">
                  <a:solidFill>
                    <a:srgbClr val="8BA76F"/>
                  </a:solidFill>
                  <a:cs typeface="+mn-ea"/>
                  <a:sym typeface="+mn-lt"/>
                </a:rPr>
                <a:t>epoch</a:t>
              </a:r>
              <a:endParaRPr lang="zh-CN" altLang="en-US" sz="1400" spc="300" dirty="0">
                <a:solidFill>
                  <a:srgbClr val="8BA76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973180" y="3690718"/>
            <a:ext cx="1923039" cy="2413126"/>
            <a:chOff x="9973180" y="3690718"/>
            <a:chExt cx="1923039" cy="2413126"/>
          </a:xfrm>
        </p:grpSpPr>
        <p:sp>
          <p:nvSpPr>
            <p:cNvPr id="9" name="矩形 8"/>
            <p:cNvSpPr/>
            <p:nvPr/>
          </p:nvSpPr>
          <p:spPr>
            <a:xfrm>
              <a:off x="10029824" y="3690718"/>
              <a:ext cx="1809750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solidFill>
                    <a:srgbClr val="8BA76F"/>
                  </a:solidFill>
                  <a:cs typeface="+mn-ea"/>
                  <a:sym typeface="+mn-lt"/>
                </a:rPr>
                <a:t>Test</a:t>
              </a:r>
              <a:endParaRPr lang="zh-CN" altLang="en-US" sz="2800" dirty="0">
                <a:solidFill>
                  <a:srgbClr val="8BA76F"/>
                </a:solidFill>
                <a:cs typeface="+mn-ea"/>
                <a:sym typeface="+mn-lt"/>
              </a:endParaRPr>
            </a:p>
          </p:txBody>
        </p:sp>
        <p:sp>
          <p:nvSpPr>
            <p:cNvPr id="10" name="MH_Text_1"/>
            <p:cNvSpPr/>
            <p:nvPr>
              <p:custDataLst>
                <p:tags r:id="rId1"/>
              </p:custDataLst>
            </p:nvPr>
          </p:nvSpPr>
          <p:spPr>
            <a:xfrm>
              <a:off x="9973180" y="4300116"/>
              <a:ext cx="1923039" cy="1803728"/>
            </a:xfrm>
            <a:prstGeom prst="rect">
              <a:avLst/>
            </a:prstGeom>
          </p:spPr>
          <p:txBody>
            <a:bodyPr vert="horz" wrap="square">
              <a:no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s-ES" altLang="zh-CN" sz="1400" spc="300" dirty="0" err="1">
                  <a:solidFill>
                    <a:srgbClr val="8BA76F"/>
                  </a:solidFill>
                  <a:cs typeface="+mn-ea"/>
                  <a:sym typeface="+mn-lt"/>
                </a:rPr>
                <a:t>Perfectly</a:t>
              </a:r>
              <a:r>
                <a:rPr lang="es-E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 </a:t>
              </a:r>
              <a:r>
                <a:rPr lang="es-ES" altLang="zh-CN" sz="1400" spc="300" dirty="0" err="1">
                  <a:solidFill>
                    <a:srgbClr val="8BA76F"/>
                  </a:solidFill>
                  <a:cs typeface="+mn-ea"/>
                  <a:sym typeface="+mn-lt"/>
                </a:rPr>
                <a:t>differentiates</a:t>
              </a:r>
              <a:r>
                <a:rPr lang="es-E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 </a:t>
              </a:r>
              <a:r>
                <a:rPr lang="es-ES" altLang="zh-CN" sz="1400" spc="300" dirty="0" err="1">
                  <a:solidFill>
                    <a:srgbClr val="8BA76F"/>
                  </a:solidFill>
                  <a:cs typeface="+mn-ea"/>
                  <a:sym typeface="+mn-lt"/>
                </a:rPr>
                <a:t>the</a:t>
              </a:r>
              <a:r>
                <a:rPr lang="es-E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 </a:t>
              </a:r>
              <a:r>
                <a:rPr lang="es-ES" altLang="zh-CN" sz="1400" spc="300" dirty="0" err="1">
                  <a:solidFill>
                    <a:srgbClr val="8BA76F"/>
                  </a:solidFill>
                  <a:cs typeface="+mn-ea"/>
                  <a:sym typeface="+mn-lt"/>
                </a:rPr>
                <a:t>photos</a:t>
              </a:r>
              <a:r>
                <a:rPr lang="es-E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 </a:t>
              </a:r>
              <a:r>
                <a:rPr lang="es-ES" altLang="zh-CN" sz="1400" spc="300" dirty="0" err="1">
                  <a:solidFill>
                    <a:srgbClr val="8BA76F"/>
                  </a:solidFill>
                  <a:cs typeface="+mn-ea"/>
                  <a:sym typeface="+mn-lt"/>
                </a:rPr>
                <a:t>shown</a:t>
              </a:r>
              <a:r>
                <a:rPr lang="es-E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 </a:t>
              </a:r>
              <a:r>
                <a:rPr lang="es-ES" altLang="zh-CN" sz="1400" spc="300" dirty="0" err="1">
                  <a:solidFill>
                    <a:srgbClr val="8BA76F"/>
                  </a:solidFill>
                  <a:cs typeface="+mn-ea"/>
                  <a:sym typeface="+mn-lt"/>
                </a:rPr>
                <a:t>that</a:t>
              </a:r>
              <a:r>
                <a:rPr lang="es-E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 </a:t>
              </a:r>
              <a:r>
                <a:rPr lang="es-ES" altLang="zh-CN" sz="1400" spc="300" dirty="0" err="1">
                  <a:solidFill>
                    <a:srgbClr val="8BA76F"/>
                  </a:solidFill>
                  <a:cs typeface="+mn-ea"/>
                  <a:sym typeface="+mn-lt"/>
                </a:rPr>
                <a:t>were</a:t>
              </a:r>
              <a:r>
                <a:rPr lang="es-E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 </a:t>
              </a:r>
              <a:r>
                <a:rPr lang="es-ES" altLang="zh-CN" sz="1400" spc="300" dirty="0" err="1">
                  <a:solidFill>
                    <a:srgbClr val="8BA76F"/>
                  </a:solidFill>
                  <a:cs typeface="+mn-ea"/>
                  <a:sym typeface="+mn-lt"/>
                </a:rPr>
                <a:t>not</a:t>
              </a:r>
              <a:r>
                <a:rPr lang="es-E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 in </a:t>
              </a:r>
              <a:r>
                <a:rPr lang="es-ES" altLang="zh-CN" sz="1400" spc="300" dirty="0" err="1">
                  <a:solidFill>
                    <a:srgbClr val="8BA76F"/>
                  </a:solidFill>
                  <a:cs typeface="+mn-ea"/>
                  <a:sym typeface="+mn-lt"/>
                </a:rPr>
                <a:t>the</a:t>
              </a:r>
              <a:r>
                <a:rPr lang="es-ES" altLang="zh-CN" sz="1400" spc="300" dirty="0">
                  <a:solidFill>
                    <a:srgbClr val="8BA76F"/>
                  </a:solidFill>
                  <a:cs typeface="+mn-ea"/>
                  <a:sym typeface="+mn-lt"/>
                </a:rPr>
                <a:t> training</a:t>
              </a:r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400" spc="300" dirty="0">
                <a:solidFill>
                  <a:srgbClr val="8BA76F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 cstate="email"/>
          <a:srcRect/>
          <a:stretch>
            <a:fillRect/>
          </a:stretch>
        </p:blipFill>
        <p:spPr>
          <a:xfrm>
            <a:off x="10199345" y="2092204"/>
            <a:ext cx="1112368" cy="15765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2DE132F-7DD7-054D-F307-6A11F3BEB7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67" y="2237073"/>
            <a:ext cx="1597217" cy="159721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606042C-51E2-8E9E-8E2F-6280C8D1BB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74" y="2237073"/>
            <a:ext cx="1597217" cy="159721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3ED8516-9D48-24AE-391D-798A8F5EA7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67" y="3946585"/>
            <a:ext cx="1597217" cy="159721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87523C0-D691-5864-F080-0BA8D50E58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66" y="3946585"/>
            <a:ext cx="1597217" cy="159721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EAC33A8-379D-BD8F-5238-37DCDD6D4D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02" y="2218939"/>
            <a:ext cx="1597217" cy="159721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3352C8F-184B-A783-05AB-5471D3A01D9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36" y="2218939"/>
            <a:ext cx="1597217" cy="159721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38FCF6BF-2D9D-68C6-3ECE-26C0B6DD49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31" y="3946583"/>
            <a:ext cx="1597217" cy="159721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9F7E7DF-CC98-11BF-CD42-BE25E77141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969" y="3946584"/>
            <a:ext cx="1597217" cy="1597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8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3516" y="1003249"/>
            <a:ext cx="8227025" cy="770482"/>
          </a:xfrm>
          <a:prstGeom prst="rect">
            <a:avLst/>
          </a:prstGeom>
          <a:solidFill>
            <a:srgbClr val="DAE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0045" y="1094616"/>
            <a:ext cx="8150496" cy="56560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2800" b="1" spc="300" dirty="0">
                <a:solidFill>
                  <a:srgbClr val="8BA76F"/>
                </a:solidFill>
                <a:cs typeface="+mn-ea"/>
                <a:sym typeface="+mn-lt"/>
              </a:rPr>
              <a:t>OWN PHOTOS</a:t>
            </a:r>
            <a:endParaRPr lang="zh-CN" altLang="en-US" sz="2800" b="1" dirty="0">
              <a:solidFill>
                <a:srgbClr val="8BA76F"/>
              </a:solidFill>
              <a:cs typeface="+mn-ea"/>
              <a:sym typeface="+mn-lt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517607" y="1392201"/>
            <a:ext cx="282185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950159" y="2634497"/>
            <a:ext cx="3546870" cy="2135585"/>
            <a:chOff x="759659" y="2607799"/>
            <a:chExt cx="3546870" cy="2135585"/>
          </a:xfrm>
        </p:grpSpPr>
        <p:sp>
          <p:nvSpPr>
            <p:cNvPr id="6" name="矩形 5"/>
            <p:cNvSpPr/>
            <p:nvPr/>
          </p:nvSpPr>
          <p:spPr>
            <a:xfrm>
              <a:off x="759659" y="2607799"/>
              <a:ext cx="2835778" cy="565604"/>
            </a:xfrm>
            <a:prstGeom prst="rect">
              <a:avLst/>
            </a:prstGeom>
          </p:spPr>
          <p:txBody>
            <a:bodyPr vert="horz"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b="1" spc="300" dirty="0">
                  <a:solidFill>
                    <a:srgbClr val="8BA76F"/>
                  </a:solidFill>
                  <a:cs typeface="+mn-ea"/>
                  <a:sym typeface="+mn-lt"/>
                </a:rPr>
                <a:t>Real photos</a:t>
              </a:r>
              <a:endParaRPr lang="zh-CN" altLang="en-US" sz="2800" b="1" dirty="0">
                <a:solidFill>
                  <a:srgbClr val="8BA76F"/>
                </a:solidFill>
                <a:cs typeface="+mn-ea"/>
                <a:sym typeface="+mn-lt"/>
              </a:endParaRPr>
            </a:p>
          </p:txBody>
        </p:sp>
        <p:sp>
          <p:nvSpPr>
            <p:cNvPr id="7" name="矩形 39"/>
            <p:cNvSpPr>
              <a:spLocks noChangeArrowheads="1"/>
            </p:cNvSpPr>
            <p:nvPr/>
          </p:nvSpPr>
          <p:spPr bwMode="auto">
            <a:xfrm>
              <a:off x="759659" y="3217197"/>
              <a:ext cx="3546870" cy="1526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defTabSz="1218565">
                <a:lnSpc>
                  <a:spcPct val="150000"/>
                </a:lnSpc>
                <a:spcBef>
                  <a:spcPts val="1000"/>
                </a:spcBef>
                <a:defRPr/>
              </a:pPr>
              <a:r>
                <a:rPr lang="en-US" altLang="zh-CN" sz="1600" dirty="0">
                  <a:solidFill>
                    <a:srgbClr val="8BA76F"/>
                  </a:solidFill>
                  <a:latin typeface="+mn-lt"/>
                  <a:ea typeface="+mn-ea"/>
                  <a:cs typeface="+mn-ea"/>
                  <a:sym typeface="+mn-lt"/>
                </a:rPr>
                <a:t>I have taken photos of cactus, land, other plants… I have run them through the algorithm and it has been successful.</a:t>
              </a:r>
              <a:endParaRPr lang="zh-CN" altLang="en-US" sz="1600" dirty="0">
                <a:solidFill>
                  <a:srgbClr val="8BA76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" name="Imagen 9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FE12DB0A-7659-BC17-1513-1CB51A4449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141" t="7665" r="311" b="11526"/>
          <a:stretch/>
        </p:blipFill>
        <p:spPr>
          <a:xfrm>
            <a:off x="4947195" y="2170176"/>
            <a:ext cx="2005763" cy="1851714"/>
          </a:xfrm>
          <a:prstGeom prst="rect">
            <a:avLst/>
          </a:prstGeom>
        </p:spPr>
      </p:pic>
      <p:pic>
        <p:nvPicPr>
          <p:cNvPr id="11" name="Imagen 10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1B9446F-FF81-5679-625B-E7085A848A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706" t="7853" r="1154" b="14454"/>
          <a:stretch/>
        </p:blipFill>
        <p:spPr>
          <a:xfrm>
            <a:off x="9376859" y="2170176"/>
            <a:ext cx="2005763" cy="185171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24B4B-9C89-FFCB-76E9-109D5016DB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2" t="5064" r="80500" b="17507"/>
          <a:stretch/>
        </p:blipFill>
        <p:spPr>
          <a:xfrm>
            <a:off x="4931180" y="4353780"/>
            <a:ext cx="2005763" cy="1892175"/>
          </a:xfrm>
          <a:prstGeom prst="rect">
            <a:avLst/>
          </a:prstGeom>
        </p:spPr>
      </p:pic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96BF269-C226-2FC8-2E24-8FB3A59082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24" t="6693" r="81454" b="11623"/>
          <a:stretch/>
        </p:blipFill>
        <p:spPr>
          <a:xfrm>
            <a:off x="9376859" y="4353780"/>
            <a:ext cx="2005763" cy="1892175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F314077E-D465-ACC4-6B94-3AC1CF46C52C}"/>
              </a:ext>
            </a:extLst>
          </p:cNvPr>
          <p:cNvSpPr/>
          <p:nvPr/>
        </p:nvSpPr>
        <p:spPr>
          <a:xfrm>
            <a:off x="7403124" y="2506403"/>
            <a:ext cx="1652337" cy="13873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Hasn’t</a:t>
            </a:r>
            <a:r>
              <a:rPr lang="es-ES" dirty="0"/>
              <a:t> cactus</a:t>
            </a:r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FAEEF3D1-6229-E551-1749-A87C79967836}"/>
              </a:ext>
            </a:extLst>
          </p:cNvPr>
          <p:cNvSpPr/>
          <p:nvPr/>
        </p:nvSpPr>
        <p:spPr>
          <a:xfrm>
            <a:off x="7330732" y="4467358"/>
            <a:ext cx="1652337" cy="13873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Has cactus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仙人掌, 树, 植物, 餐桌&#10;&#10;已生成极高可信度的说明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28575" y="4024174"/>
            <a:ext cx="12192000" cy="32613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795543" y="2282072"/>
            <a:ext cx="49519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spc="300" dirty="0">
                <a:solidFill>
                  <a:srgbClr val="8BA76F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Thanks </a:t>
            </a:r>
            <a:endParaRPr lang="zh-CN" altLang="en-US" sz="9600" spc="300" dirty="0">
              <a:solidFill>
                <a:srgbClr val="8BA76F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52875" y="1971675"/>
            <a:ext cx="4429125" cy="0"/>
          </a:xfrm>
          <a:prstGeom prst="line">
            <a:avLst/>
          </a:prstGeom>
          <a:ln>
            <a:solidFill>
              <a:srgbClr val="8AA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172075" y="876448"/>
            <a:ext cx="2198910" cy="1095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145842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145842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145842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145842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145842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145842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5ug4fu5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186</Words>
  <Application>Microsoft Office PowerPoint</Application>
  <PresentationFormat>Panorámica</PresentationFormat>
  <Paragraphs>36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微软雅黑</vt:lpstr>
      <vt:lpstr>Arial</vt:lpstr>
      <vt:lpstr>Calibri</vt:lpstr>
      <vt:lpstr>方正正黑简体</vt:lpstr>
      <vt:lpstr>www.jpppt.com</vt:lpstr>
      <vt:lpstr>www.freeppt7.com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>www.freeppt7.com</Manager>
  <Company>www.freeppt7.com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www.freeppt7.com</dc:creator>
  <cp:keywords>www.freeppt7.com</cp:keywords>
  <dc:description>www.freeppt7.com</dc:description>
  <cp:lastModifiedBy>Andrés Rubio Ramos</cp:lastModifiedBy>
  <cp:revision>39</cp:revision>
  <dcterms:created xsi:type="dcterms:W3CDTF">2021-07-15T00:35:54Z</dcterms:created>
  <dcterms:modified xsi:type="dcterms:W3CDTF">2024-01-10T00:47:25Z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1EC235EE765F4EA6B8F551CCFE231168</vt:lpwstr>
  </property>
</Properties>
</file>