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900" r:id="rId2"/>
  </p:sldMasterIdLst>
  <p:notesMasterIdLst>
    <p:notesMasterId r:id="rId21"/>
  </p:notesMasterIdLst>
  <p:sldIdLst>
    <p:sldId id="1527" r:id="rId3"/>
    <p:sldId id="1467" r:id="rId4"/>
    <p:sldId id="1520" r:id="rId5"/>
    <p:sldId id="1485" r:id="rId6"/>
    <p:sldId id="1515" r:id="rId7"/>
    <p:sldId id="1528" r:id="rId8"/>
    <p:sldId id="1512" r:id="rId9"/>
    <p:sldId id="1523" r:id="rId10"/>
    <p:sldId id="1521" r:id="rId11"/>
    <p:sldId id="1524" r:id="rId12"/>
    <p:sldId id="1525" r:id="rId13"/>
    <p:sldId id="1516" r:id="rId14"/>
    <p:sldId id="1526" r:id="rId15"/>
    <p:sldId id="1513" r:id="rId16"/>
    <p:sldId id="1517" r:id="rId17"/>
    <p:sldId id="1514" r:id="rId18"/>
    <p:sldId id="1529" r:id="rId19"/>
    <p:sldId id="1530" r:id="rId2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1255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370" userDrawn="1">
          <p15:clr>
            <a:srgbClr val="A4A3A4"/>
          </p15:clr>
        </p15:guide>
        <p15:guide id="5" orient="horz" pos="154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етрук Татьяна Владимировна" initials="ПТВ" lastIdx="1" clrIdx="0">
    <p:extLst>
      <p:ext uri="{19B8F6BF-5375-455C-9EA6-DF929625EA0E}">
        <p15:presenceInfo xmlns:p15="http://schemas.microsoft.com/office/powerpoint/2012/main" userId="S-1-5-21-2734858679-1761669737-1885829517-136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3CE45C"/>
    <a:srgbClr val="00FF00"/>
    <a:srgbClr val="FFFF66"/>
    <a:srgbClr val="FFB7B7"/>
    <a:srgbClr val="FF7C80"/>
    <a:srgbClr val="2591B3"/>
    <a:srgbClr val="7F7F7F"/>
    <a:srgbClr val="89BBE5"/>
    <a:srgbClr val="81B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394" autoAdjust="0"/>
  </p:normalViewPr>
  <p:slideViewPr>
    <p:cSldViewPr snapToObjects="1">
      <p:cViewPr varScale="1">
        <p:scale>
          <a:sx n="85" d="100"/>
          <a:sy n="85" d="100"/>
        </p:scale>
        <p:origin x="518" y="72"/>
      </p:cViewPr>
      <p:guideLst>
        <p:guide orient="horz" pos="1162"/>
        <p:guide pos="1255"/>
        <p:guide orient="horz" pos="935"/>
        <p:guide pos="370"/>
        <p:guide orient="horz" pos="1548"/>
        <p:guide orient="horz" pos="2160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5886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71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08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4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8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9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4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14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077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1018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9416" y="1723900"/>
            <a:ext cx="4860937" cy="817561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541461"/>
            <a:ext cx="4860937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2721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860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0245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95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09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74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82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8548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sp>
        <p:nvSpPr>
          <p:cNvPr id="10" name="Oval 9"/>
          <p:cNvSpPr/>
          <p:nvPr userDrawn="1"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 userDrawn="1"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 userDrawn="1"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 userDrawn="1"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 userDrawn="1"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9695364" y="6303346"/>
            <a:ext cx="2161276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Sberbank</a:t>
            </a:r>
          </a:p>
        </p:txBody>
      </p:sp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0" r:id="rId2"/>
    <p:sldLayoutId id="2147483691" r:id="rId3"/>
    <p:sldLayoutId id="2147483692" r:id="rId4"/>
    <p:sldLayoutId id="2147483896" r:id="rId5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07888" y="6377069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latin typeface="Roboto Thin" panose="02000000000000000000" pitchFamily="2" charset="0"/>
                <a:ea typeface="Roboto Thin" panose="02000000000000000000" pitchFamily="2" charset="0"/>
              </a:rPr>
              <a:pPr algn="ctr"/>
              <a:t>‹#›</a:t>
            </a:fld>
            <a:endParaRPr lang="en-US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7" name="Rectangle 9"/>
          <p:cNvSpPr/>
          <p:nvPr/>
        </p:nvSpPr>
        <p:spPr>
          <a:xfrm rot="2700000">
            <a:off x="10955771" y="6496168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5" name="Rectangle 9"/>
          <p:cNvSpPr/>
          <p:nvPr/>
        </p:nvSpPr>
        <p:spPr>
          <a:xfrm rot="13500000">
            <a:off x="11515264" y="6496168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 userDrawn="1"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0" y="6377069"/>
            <a:ext cx="1498172" cy="31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Дерево секущих гиперплоскостей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13802" y="5520955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Чернавин Ф.П.</a:t>
            </a:r>
            <a:endParaRPr lang="en-US" sz="1600" dirty="0" smtClean="0"/>
          </a:p>
          <a:p>
            <a:pPr algn="ctr"/>
            <a:r>
              <a:rPr lang="ru-RU" sz="1600" dirty="0" smtClean="0"/>
              <a:t>Андросов Д.Я.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548680"/>
            <a:ext cx="2801599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Классификация деревом секущих гиперплоскостей</a:t>
            </a:r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25"/>
          <a:stretch/>
        </p:blipFill>
        <p:spPr bwMode="auto">
          <a:xfrm>
            <a:off x="3412558" y="1556792"/>
            <a:ext cx="3547538" cy="360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07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Классификация деревом секущих гиперплоскостей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8" y="1556792"/>
            <a:ext cx="5344337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7" y="1556792"/>
            <a:ext cx="5344337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2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4277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решений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3014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секущих гиперплоскостей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472" y="318068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chemeClr val="tx1">
                    <a:lumMod val="50000"/>
                  </a:schemeClr>
                </a:solidFill>
              </a:rPr>
              <a:t>3. Модель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0778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4. Результаты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15480" y="3717032"/>
            <a:ext cx="20882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3127" y="1013677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Функция потерь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832535" y="1769550"/>
                <a:ext cx="6504384" cy="986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𝑅𝑒𝐿𝑈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535" y="1769550"/>
                <a:ext cx="6504384" cy="9866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8477" y="2888940"/>
                <a:ext cx="5292588" cy="1838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Случай голосования за класс 1: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Для класса 0: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𝑅𝑒𝐿𝑈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Для класса 1: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ru-RU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7" y="2888940"/>
                <a:ext cx="5292588" cy="1838580"/>
              </a:xfrm>
              <a:prstGeom prst="rect">
                <a:avLst/>
              </a:prstGeom>
              <a:blipFill rotWithShape="0">
                <a:blip r:embed="rId4"/>
                <a:stretch>
                  <a:fillRect l="-1726" b="-52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43465" y="2888940"/>
                <a:ext cx="5292588" cy="238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Случай голосования за класс </a:t>
                </a:r>
                <a:r>
                  <a:rPr lang="en-US" dirty="0" smtClean="0"/>
                  <a:t>0</a:t>
                </a:r>
                <a:r>
                  <a:rPr lang="ru-RU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Для класса 0: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ru-RU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Для класса 1: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𝑅𝑒𝐿𝑈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(</a:t>
                </a:r>
                <a:r>
                  <a:rPr lang="ru-RU" dirty="0" smtClean="0"/>
                  <a:t>фактически замена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465" y="2888940"/>
                <a:ext cx="5292588" cy="2382447"/>
              </a:xfrm>
              <a:prstGeom prst="rect">
                <a:avLst/>
              </a:prstGeom>
              <a:blipFill rotWithShape="0">
                <a:blip r:embed="rId5"/>
                <a:stretch>
                  <a:fillRect l="-1843" b="-5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858893" y="5404097"/>
                <a:ext cx="4451668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ReLU1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&amp;0    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&amp;1   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  <m:r>
                      <a:rPr lang="ru-RU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93" y="5404097"/>
                <a:ext cx="4451668" cy="1271438"/>
              </a:xfrm>
              <a:prstGeom prst="rect">
                <a:avLst/>
              </a:prstGeom>
              <a:blipFill rotWithShape="0">
                <a:blip r:embed="rId6"/>
                <a:stretch>
                  <a:fillRect l="-20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0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03127" y="1736812"/>
            <a:ext cx="106789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+mj-lt"/>
              </a:rPr>
              <a:t>Гиперпараметр метода </a:t>
            </a:r>
            <a:r>
              <a:rPr lang="en-US" sz="2000" b="1" dirty="0" smtClean="0">
                <a:latin typeface="+mj-lt"/>
              </a:rPr>
              <a:t>N</a:t>
            </a:r>
            <a:r>
              <a:rPr lang="ru-RU" sz="2000" dirty="0" smtClean="0">
                <a:latin typeface="+mj-lt"/>
              </a:rPr>
              <a:t> – число наблюдений, лежащих выше гиперплоскости, аналогичный минимальному числу наблюдений в листе решающего дерева</a:t>
            </a:r>
            <a:endParaRPr lang="ru-RU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+mj-lt"/>
                <a:ea typeface="Times New Roman" panose="02020603050405020304" pitchFamily="18" charset="0"/>
              </a:rPr>
              <a:t>Шаг 1.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 Осуществляется построение 2 членов комитета </a:t>
            </a:r>
            <a:r>
              <a:rPr lang="ru-RU" sz="2000" dirty="0" smtClean="0">
                <a:latin typeface="+mj-lt"/>
                <a:ea typeface="Times New Roman" panose="02020603050405020304" pitchFamily="18" charset="0"/>
              </a:rPr>
              <a:t>старшинства, 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при этом 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L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 определяется как 2^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 smtClean="0">
                <a:latin typeface="+mj-lt"/>
                <a:ea typeface="Times New Roman" panose="02020603050405020304" pitchFamily="18" charset="0"/>
              </a:rPr>
              <a:t>=10)</a:t>
            </a:r>
            <a:endParaRPr lang="en-US" sz="20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+mj-lt"/>
                <a:ea typeface="Times New Roman" panose="02020603050405020304" pitchFamily="18" charset="0"/>
              </a:rPr>
              <a:t>Шаг</a:t>
            </a:r>
            <a:r>
              <a:rPr lang="en-US" sz="20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+mj-lt"/>
                <a:ea typeface="Times New Roman" panose="02020603050405020304" pitchFamily="18" charset="0"/>
              </a:rPr>
              <a:t>2</a:t>
            </a:r>
            <a:r>
              <a:rPr lang="ru-RU" sz="2000" b="1" dirty="0">
                <a:latin typeface="+mj-lt"/>
                <a:ea typeface="Times New Roman" panose="02020603050405020304" pitchFamily="18" charset="0"/>
              </a:rPr>
              <a:t>. 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Из 2 членов комитета отбирается член с наибольшим числом наблюдений, лежащих выше гиперплоскости (голосование). В случае, если число наблюдений меньше 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, то выполняется шаг 1 с 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=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-1, и так далее, до нахождения 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, при котором число наблюдений выше гиперплоскости будет больше </a:t>
            </a:r>
            <a:r>
              <a:rPr lang="en-US" sz="2000" dirty="0" smtClean="0">
                <a:latin typeface="+mj-lt"/>
                <a:ea typeface="Times New Roman" panose="02020603050405020304" pitchFamily="18" charset="0"/>
              </a:rPr>
              <a:t>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+mj-lt"/>
                <a:ea typeface="Times New Roman" panose="02020603050405020304" pitchFamily="18" charset="0"/>
              </a:rPr>
              <a:t>Шаг 3. 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Наблюдения, за которые проголосовал член комитета, исключаются из выборки, вероятности принадлежности к классу определяются исходя из долей классов. Далее возвращаемся к шагу 1.</a:t>
            </a:r>
            <a:endParaRPr lang="ru-RU" sz="20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</a:rPr>
              <a:t>Построение новых членов комитета продолжается, пока количество наблюдений для классификации превышает 2</a:t>
            </a:r>
            <a:r>
              <a:rPr lang="en-US" sz="2000" dirty="0" smtClean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*</a:t>
            </a:r>
            <a:r>
              <a:rPr lang="en-US" sz="2000" dirty="0" smtClean="0">
                <a:latin typeface="+mj-lt"/>
              </a:rPr>
              <a:t> N</a:t>
            </a:r>
            <a:endParaRPr lang="ru-RU" sz="2000" dirty="0">
              <a:latin typeface="+mj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03127" y="1013677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Алгоритм построения дерева секущих гиперплоскостей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17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4277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решений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3014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секущих гиперплоскостей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472" y="318068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. Модель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0778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4. Результаты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15480" y="4653136"/>
            <a:ext cx="20882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199169"/>
            <a:ext cx="10363200" cy="817561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13920"/>
              </p:ext>
            </p:extLst>
          </p:nvPr>
        </p:nvGraphicFramePr>
        <p:xfrm>
          <a:off x="227350" y="1016730"/>
          <a:ext cx="11773307" cy="507656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99929"/>
                <a:gridCol w="1072089"/>
                <a:gridCol w="1849107"/>
                <a:gridCol w="1504860"/>
                <a:gridCol w="727839"/>
                <a:gridCol w="1376995"/>
                <a:gridCol w="885212"/>
                <a:gridCol w="973732"/>
                <a:gridCol w="767183"/>
                <a:gridCol w="816361"/>
              </a:tblGrid>
              <a:tr h="43358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Информация о датасетах: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Test Gini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35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Название датасета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Объем выборки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Объем обучающей выборки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Количество признаков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TR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Cut hyperplane tree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Decision tree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LogReg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LightGBM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16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Устойчивость эл. сети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0,365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Качество вина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3500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Заболевания сердца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MAGIC Gamma Telescope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13000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0,65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Wilt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0,77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0,996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Phishing Websites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0,56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Occupancy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20500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14400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0,992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0,987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0,997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HTRU2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18000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12500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0,963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Online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shoppers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intention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8600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0,77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0,86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2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914400" y="908720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Сравнение склонности к переобучению</a:t>
            </a:r>
            <a:endParaRPr lang="ru-RU" sz="2400" dirty="0"/>
          </a:p>
        </p:txBody>
      </p:sp>
      <p:pic>
        <p:nvPicPr>
          <p:cNvPr id="5" name="Рисунок 4" descr="C:\Users\79624\Desktop\WORK\Diplom\CHT_gin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16" y="1667315"/>
            <a:ext cx="576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79624\Desktop\WORK\Diplom\Decision_tree_gin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74" y="1667315"/>
            <a:ext cx="5760000" cy="39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6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Дерево секущих гиперплоскостей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13802" y="5520955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Чернавин Ф.П.</a:t>
            </a:r>
            <a:endParaRPr lang="en-US" sz="1600" dirty="0" smtClean="0"/>
          </a:p>
          <a:p>
            <a:pPr algn="ctr"/>
            <a:r>
              <a:rPr lang="ru-RU" sz="1600" dirty="0" smtClean="0"/>
              <a:t>Андросов Д.Я.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548680"/>
            <a:ext cx="2801599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42777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1. Дерево решений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30147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2. Дерево секущих гиперплоскостей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472" y="318068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. Модель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0778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4. Результаты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15480" y="1988840"/>
            <a:ext cx="20882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47381"/>
            <a:ext cx="10363200" cy="817561"/>
          </a:xfrm>
        </p:spPr>
        <p:txBody>
          <a:bodyPr/>
          <a:lstStyle/>
          <a:p>
            <a:r>
              <a:rPr lang="ru-RU" dirty="0" smtClean="0"/>
              <a:t>Дерево решений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10828" y="3317466"/>
            <a:ext cx="5076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плюсы: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Высокая скорость обучения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Практическая применимость в бустинге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53939" y="3317466"/>
                <a:ext cx="50765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Основные минусы: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Не учитываются зависимости между признаками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Не решает задачу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939" y="3317466"/>
                <a:ext cx="507656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23" t="-2713" b="-8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38951" y="1304764"/>
            <a:ext cx="10891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Метод </a:t>
            </a:r>
            <a:r>
              <a:rPr lang="ru-RU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представления решающих правил в определенной иерархии, включающей в себя элементы двух типов — узлов </a:t>
            </a:r>
            <a:r>
              <a:rPr lang="ru-RU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и листьев. </a:t>
            </a:r>
            <a:r>
              <a:rPr lang="ru-RU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Узлы включают в себя решающие правила и производят проверку примеров на соответствие выбранного атрибута обучающего множества.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47381"/>
            <a:ext cx="10363200" cy="817561"/>
          </a:xfrm>
        </p:spPr>
        <p:txBody>
          <a:bodyPr/>
          <a:lstStyle/>
          <a:p>
            <a:r>
              <a:rPr lang="ru-RU" dirty="0" smtClean="0"/>
              <a:t>Дерево решений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-633690" y="559343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Классификация деревом решений</a:t>
            </a:r>
            <a:endParaRPr lang="ru-RU" sz="2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18" y="1034052"/>
            <a:ext cx="5686425" cy="44958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86" y="1035782"/>
            <a:ext cx="5695950" cy="4457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85613" y="559343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Классификация секущей гиперплоскостью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9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445287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решений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3014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секущих гиперплоскостей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472" y="318068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. Модель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0778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4. Результаты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343472" y="2852936"/>
            <a:ext cx="20882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387475" y="7542530"/>
            <a:ext cx="4440555" cy="2661285"/>
            <a:chOff x="0" y="0"/>
            <a:chExt cx="4441189" cy="2661557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0"/>
              <a:ext cx="4441189" cy="2541814"/>
              <a:chOff x="0" y="0"/>
              <a:chExt cx="4441189" cy="2541814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 flipH="1">
                <a:off x="843642" y="1485900"/>
                <a:ext cx="690699" cy="6150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Овал 12"/>
                  <p:cNvSpPr/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ru-RU" sz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P</m:t>
                          </m:r>
                          <m:r>
                            <a:rPr lang="ru-RU" sz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=0.1</m:t>
                          </m:r>
                        </m:oMath>
                      </m:oMathPara>
                    </a14:m>
                    <a:endParaRPr lang="ru-RU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Овал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Надпись 290"/>
              <p:cNvSpPr txBox="1"/>
              <p:nvPr/>
            </p:nvSpPr>
            <p:spPr>
              <a:xfrm>
                <a:off x="527957" y="1589315"/>
                <a:ext cx="751114" cy="2667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Да</a:t>
                </a:r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832757" y="0"/>
                <a:ext cx="3608432" cy="2498272"/>
                <a:chOff x="0" y="0"/>
                <a:chExt cx="3608432" cy="2498272"/>
              </a:xfrm>
            </p:grpSpPr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>
                  <a:off x="702128" y="1475015"/>
                  <a:ext cx="549729" cy="642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Группа 16"/>
                <p:cNvGrpSpPr/>
                <p:nvPr/>
              </p:nvGrpSpPr>
              <p:grpSpPr>
                <a:xfrm>
                  <a:off x="0" y="0"/>
                  <a:ext cx="3608432" cy="2498272"/>
                  <a:chOff x="0" y="0"/>
                  <a:chExt cx="3608432" cy="24982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Прямоугольник 17"/>
                      <p:cNvSpPr/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ln w="3175"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Прямоугольник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 w="317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9" name="Группа 18"/>
                  <p:cNvGrpSpPr/>
                  <p:nvPr/>
                </p:nvGrpSpPr>
                <p:grpSpPr>
                  <a:xfrm>
                    <a:off x="0" y="0"/>
                    <a:ext cx="3608432" cy="1872343"/>
                    <a:chOff x="0" y="0"/>
                    <a:chExt cx="3608432" cy="1872343"/>
                  </a:xfrm>
                </p:grpSpPr>
                <p:grpSp>
                  <p:nvGrpSpPr>
                    <p:cNvPr id="20" name="Группа 19"/>
                    <p:cNvGrpSpPr/>
                    <p:nvPr/>
                  </p:nvGrpSpPr>
                  <p:grpSpPr>
                    <a:xfrm>
                      <a:off x="0" y="0"/>
                      <a:ext cx="3608432" cy="1485900"/>
                      <a:chOff x="0" y="0"/>
                      <a:chExt cx="3608432" cy="1485900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" name="Прямоугольник 21"/>
                          <p:cNvSpPr/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&gt;0</m:t>
                                  </m:r>
                                </m:oMath>
                              </m:oMathPara>
                            </a14:m>
                            <a:endPara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2" name="Прямоугольник 2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/>
                            </a:stretch>
                          </a:blipFill>
                          <a:ln w="3175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ru-R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23" name="Группа 22"/>
                      <p:cNvGrpSpPr/>
                      <p:nvPr/>
                    </p:nvGrpSpPr>
                    <p:grpSpPr>
                      <a:xfrm>
                        <a:off x="751114" y="0"/>
                        <a:ext cx="2857318" cy="1475014"/>
                        <a:chOff x="0" y="0"/>
                        <a:chExt cx="2857318" cy="1475014"/>
                      </a:xfrm>
                    </p:grpSpPr>
                    <p:grpSp>
                      <p:nvGrpSpPr>
                        <p:cNvPr id="24" name="Группа 23"/>
                        <p:cNvGrpSpPr/>
                        <p:nvPr/>
                      </p:nvGrpSpPr>
                      <p:grpSpPr>
                        <a:xfrm>
                          <a:off x="0" y="435429"/>
                          <a:ext cx="990056" cy="615043"/>
                          <a:chOff x="0" y="0"/>
                          <a:chExt cx="990056" cy="615043"/>
                        </a:xfrm>
                      </p:grpSpPr>
                      <p:cxnSp>
                        <p:nvCxnSpPr>
                          <p:cNvPr id="32" name="Прямая соединительная линия 31"/>
                          <p:cNvCxnSpPr/>
                          <p:nvPr/>
                        </p:nvCxnSpPr>
                        <p:spPr>
                          <a:xfrm flipH="1">
                            <a:off x="299357" y="0"/>
                            <a:ext cx="690699" cy="615043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" name="Надпись 288"/>
                          <p:cNvSpPr txBox="1"/>
                          <p:nvPr/>
                        </p:nvSpPr>
                        <p:spPr>
                          <a:xfrm>
                            <a:off x="0" y="119743"/>
                            <a:ext cx="751114" cy="26670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ru-RU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Да</a:t>
                            </a:r>
                          </a:p>
                        </p:txBody>
                      </p:sp>
                    </p:grpSp>
                    <p:grpSp>
                      <p:nvGrpSpPr>
                        <p:cNvPr id="25" name="Группа 24"/>
                        <p:cNvGrpSpPr/>
                        <p:nvPr/>
                      </p:nvGrpSpPr>
                      <p:grpSpPr>
                        <a:xfrm>
                          <a:off x="266700" y="0"/>
                          <a:ext cx="2590618" cy="1475014"/>
                          <a:chOff x="0" y="0"/>
                          <a:chExt cx="2590618" cy="1475014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6" name="Прямоугольник 25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ln w="3175">
                                <a:noFill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ru-RU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&gt;0</m:t>
                                      </m:r>
                                    </m:oMath>
                                  </m:oMathPara>
                                </a14:m>
                                <a:endParaRPr lang="ru-RU" sz="12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6" name="Прямоугольник 25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6"/>
                                <a:stretch>
                                  <a:fillRect/>
                                </a:stretch>
                              </a:blipFill>
                              <a:ln w="3175">
                                <a:noFill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27" name="Группа 26"/>
                          <p:cNvGrpSpPr/>
                          <p:nvPr/>
                        </p:nvGrpSpPr>
                        <p:grpSpPr>
                          <a:xfrm>
                            <a:off x="729343" y="424543"/>
                            <a:ext cx="1861275" cy="1050471"/>
                            <a:chOff x="0" y="0"/>
                            <a:chExt cx="1861275" cy="1050471"/>
                          </a:xfrm>
                        </p:grpSpPr>
                        <p:grpSp>
                          <p:nvGrpSpPr>
                            <p:cNvPr id="28" name="Группа 27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1861275" cy="1050471"/>
                              <a:chOff x="0" y="0"/>
                              <a:chExt cx="1861275" cy="1050471"/>
                            </a:xfrm>
                          </p:grpSpPr>
                          <p:cxnSp>
                            <p:nvCxnSpPr>
                              <p:cNvPr id="30" name="Прямая соединительная линия 29"/>
                              <p:cNvCxnSpPr/>
                              <p:nvPr/>
                            </p:nvCxnSpPr>
                            <p:spPr>
                              <a:xfrm>
                                <a:off x="0" y="0"/>
                                <a:ext cx="734786" cy="60960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31" name="Овал 30"/>
                                  <p:cNvSpPr/>
                                  <p:nvPr/>
                                </p:nvSpPr>
                                <p:spPr>
                                  <a:xfrm>
                                    <a:off x="370114" y="615043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ln w="3175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=0.9</m:t>
                                          </m:r>
                                        </m:oMath>
                                      </m:oMathPara>
                                    </a14:m>
                                    <a:endParaRPr lang="ru-RU" sz="12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31" name="Овал 30"/>
                                  <p:cNvSpPr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70114" y="615043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blipFill rotWithShape="0">
                                    <a:blip r:embed="rId7"/>
                                    <a:stretch>
                                      <a:fillRect/>
                                    </a:stretch>
                                  </a:blipFill>
                                  <a:ln w="3175"/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ru-RU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sp>
                          <p:nvSpPr>
                            <p:cNvPr id="29" name="Надпись 289"/>
                            <p:cNvSpPr txBox="1"/>
                            <p:nvPr/>
                          </p:nvSpPr>
                          <p:spPr>
                            <a:xfrm>
                              <a:off x="255814" y="146957"/>
                              <a:ext cx="751114" cy="2667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r>
                                <a:rPr lang="ru-RU" sz="12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Нет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21" name="Надпись 291"/>
                    <p:cNvSpPr txBox="1"/>
                    <p:nvPr/>
                  </p:nvSpPr>
                  <p:spPr>
                    <a:xfrm>
                      <a:off x="952500" y="1605643"/>
                      <a:ext cx="750570" cy="26670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</a:p>
                  </p:txBody>
                </p:sp>
              </p:grpSp>
            </p:grpSp>
          </p:grpSp>
        </p:grp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002971" y="2460172"/>
              <a:ext cx="266700" cy="201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2275114" y="2449286"/>
              <a:ext cx="250644" cy="179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1539875" y="7694930"/>
            <a:ext cx="4440555" cy="2661285"/>
            <a:chOff x="0" y="0"/>
            <a:chExt cx="4441189" cy="2661557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0" y="0"/>
              <a:ext cx="4441189" cy="2541814"/>
              <a:chOff x="0" y="0"/>
              <a:chExt cx="4441189" cy="2541814"/>
            </a:xfrm>
          </p:grpSpPr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843642" y="1485900"/>
                <a:ext cx="690699" cy="6150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Овал 40"/>
                  <p:cNvSpPr/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ru-RU" sz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P</m:t>
                          </m:r>
                          <m:r>
                            <a:rPr lang="ru-RU" sz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=0.1</m:t>
                          </m:r>
                        </m:oMath>
                      </m:oMathPara>
                    </a14:m>
                    <a:endParaRPr lang="ru-RU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Овал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Надпись 290"/>
              <p:cNvSpPr txBox="1"/>
              <p:nvPr/>
            </p:nvSpPr>
            <p:spPr>
              <a:xfrm>
                <a:off x="527957" y="1589315"/>
                <a:ext cx="751114" cy="2667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Да</a:t>
                </a:r>
              </a:p>
            </p:txBody>
          </p:sp>
          <p:grpSp>
            <p:nvGrpSpPr>
              <p:cNvPr id="43" name="Группа 42"/>
              <p:cNvGrpSpPr/>
              <p:nvPr/>
            </p:nvGrpSpPr>
            <p:grpSpPr>
              <a:xfrm>
                <a:off x="832757" y="0"/>
                <a:ext cx="3608432" cy="2498272"/>
                <a:chOff x="0" y="0"/>
                <a:chExt cx="3608432" cy="2498272"/>
              </a:xfrm>
            </p:grpSpPr>
            <p:cxnSp>
              <p:nvCxnSpPr>
                <p:cNvPr id="44" name="Прямая соединительная линия 43"/>
                <p:cNvCxnSpPr/>
                <p:nvPr/>
              </p:nvCxnSpPr>
              <p:spPr>
                <a:xfrm>
                  <a:off x="702128" y="1475015"/>
                  <a:ext cx="549729" cy="642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Группа 44"/>
                <p:cNvGrpSpPr/>
                <p:nvPr/>
              </p:nvGrpSpPr>
              <p:grpSpPr>
                <a:xfrm>
                  <a:off x="0" y="0"/>
                  <a:ext cx="3608432" cy="2498272"/>
                  <a:chOff x="0" y="0"/>
                  <a:chExt cx="3608432" cy="24982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Прямоугольник 45"/>
                      <p:cNvSpPr/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ln w="3175"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Прямоугольник 4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 w="317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7" name="Группа 46"/>
                  <p:cNvGrpSpPr/>
                  <p:nvPr/>
                </p:nvGrpSpPr>
                <p:grpSpPr>
                  <a:xfrm>
                    <a:off x="0" y="0"/>
                    <a:ext cx="3608432" cy="1872343"/>
                    <a:chOff x="0" y="0"/>
                    <a:chExt cx="3608432" cy="1872343"/>
                  </a:xfrm>
                </p:grpSpPr>
                <p:grpSp>
                  <p:nvGrpSpPr>
                    <p:cNvPr id="48" name="Группа 47"/>
                    <p:cNvGrpSpPr/>
                    <p:nvPr/>
                  </p:nvGrpSpPr>
                  <p:grpSpPr>
                    <a:xfrm>
                      <a:off x="0" y="0"/>
                      <a:ext cx="3608432" cy="1485900"/>
                      <a:chOff x="0" y="0"/>
                      <a:chExt cx="3608432" cy="1485900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Прямоугольник 49"/>
                          <p:cNvSpPr/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&gt;0</m:t>
                                  </m:r>
                                </m:oMath>
                              </m:oMathPara>
                            </a14:m>
                            <a:endPara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0" name="Прямоугольник 4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/>
                            </a:stretch>
                          </a:blipFill>
                          <a:ln w="3175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ru-R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51" name="Группа 50"/>
                      <p:cNvGrpSpPr/>
                      <p:nvPr/>
                    </p:nvGrpSpPr>
                    <p:grpSpPr>
                      <a:xfrm>
                        <a:off x="751114" y="0"/>
                        <a:ext cx="2857318" cy="1475014"/>
                        <a:chOff x="0" y="0"/>
                        <a:chExt cx="2857318" cy="1475014"/>
                      </a:xfrm>
                    </p:grpSpPr>
                    <p:grpSp>
                      <p:nvGrpSpPr>
                        <p:cNvPr id="52" name="Группа 51"/>
                        <p:cNvGrpSpPr/>
                        <p:nvPr/>
                      </p:nvGrpSpPr>
                      <p:grpSpPr>
                        <a:xfrm>
                          <a:off x="0" y="435429"/>
                          <a:ext cx="990056" cy="615043"/>
                          <a:chOff x="0" y="0"/>
                          <a:chExt cx="990056" cy="615043"/>
                        </a:xfrm>
                      </p:grpSpPr>
                      <p:cxnSp>
                        <p:nvCxnSpPr>
                          <p:cNvPr id="60" name="Прямая соединительная линия 59"/>
                          <p:cNvCxnSpPr/>
                          <p:nvPr/>
                        </p:nvCxnSpPr>
                        <p:spPr>
                          <a:xfrm flipH="1">
                            <a:off x="299357" y="0"/>
                            <a:ext cx="690699" cy="615043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1" name="Надпись 288"/>
                          <p:cNvSpPr txBox="1"/>
                          <p:nvPr/>
                        </p:nvSpPr>
                        <p:spPr>
                          <a:xfrm>
                            <a:off x="0" y="119743"/>
                            <a:ext cx="751114" cy="26670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ru-RU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Да</a:t>
                            </a:r>
                          </a:p>
                        </p:txBody>
                      </p:sp>
                    </p:grpSp>
                    <p:grpSp>
                      <p:nvGrpSpPr>
                        <p:cNvPr id="53" name="Группа 52"/>
                        <p:cNvGrpSpPr/>
                        <p:nvPr/>
                      </p:nvGrpSpPr>
                      <p:grpSpPr>
                        <a:xfrm>
                          <a:off x="266700" y="0"/>
                          <a:ext cx="2590618" cy="1475014"/>
                          <a:chOff x="0" y="0"/>
                          <a:chExt cx="2590618" cy="1475014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4" name="Прямоугольник 53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ln w="3175">
                                <a:noFill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ru-RU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&gt;0</m:t>
                                      </m:r>
                                    </m:oMath>
                                  </m:oMathPara>
                                </a14:m>
                                <a:endParaRPr lang="ru-RU" sz="12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4" name="Прямоугольник 53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6"/>
                                <a:stretch>
                                  <a:fillRect/>
                                </a:stretch>
                              </a:blipFill>
                              <a:ln w="3175">
                                <a:noFill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55" name="Группа 54"/>
                          <p:cNvGrpSpPr/>
                          <p:nvPr/>
                        </p:nvGrpSpPr>
                        <p:grpSpPr>
                          <a:xfrm>
                            <a:off x="729343" y="424543"/>
                            <a:ext cx="1861275" cy="1050471"/>
                            <a:chOff x="0" y="0"/>
                            <a:chExt cx="1861275" cy="1050471"/>
                          </a:xfrm>
                        </p:grpSpPr>
                        <p:grpSp>
                          <p:nvGrpSpPr>
                            <p:cNvPr id="56" name="Группа 55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1861275" cy="1050471"/>
                              <a:chOff x="0" y="0"/>
                              <a:chExt cx="1861275" cy="1050471"/>
                            </a:xfrm>
                          </p:grpSpPr>
                          <p:cxnSp>
                            <p:nvCxnSpPr>
                              <p:cNvPr id="58" name="Прямая соединительная линия 57"/>
                              <p:cNvCxnSpPr/>
                              <p:nvPr/>
                            </p:nvCxnSpPr>
                            <p:spPr>
                              <a:xfrm>
                                <a:off x="0" y="0"/>
                                <a:ext cx="734786" cy="60960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59" name="Овал 58"/>
                                  <p:cNvSpPr/>
                                  <p:nvPr/>
                                </p:nvSpPr>
                                <p:spPr>
                                  <a:xfrm>
                                    <a:off x="370114" y="615043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ln w="3175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=0.9</m:t>
                                          </m:r>
                                        </m:oMath>
                                      </m:oMathPara>
                                    </a14:m>
                                    <a:endParaRPr lang="ru-RU" sz="12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59" name="Овал 58"/>
                                  <p:cNvSpPr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70114" y="615043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blipFill rotWithShape="0">
                                    <a:blip r:embed="rId7"/>
                                    <a:stretch>
                                      <a:fillRect/>
                                    </a:stretch>
                                  </a:blipFill>
                                  <a:ln w="3175"/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ru-RU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sp>
                          <p:nvSpPr>
                            <p:cNvPr id="57" name="Надпись 289"/>
                            <p:cNvSpPr txBox="1"/>
                            <p:nvPr/>
                          </p:nvSpPr>
                          <p:spPr>
                            <a:xfrm>
                              <a:off x="255814" y="146957"/>
                              <a:ext cx="751114" cy="2667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r>
                                <a:rPr lang="ru-RU" sz="12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Нет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49" name="Надпись 291"/>
                    <p:cNvSpPr txBox="1"/>
                    <p:nvPr/>
                  </p:nvSpPr>
                  <p:spPr>
                    <a:xfrm>
                      <a:off x="952500" y="1605643"/>
                      <a:ext cx="750570" cy="26670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</a:p>
                  </p:txBody>
                </p:sp>
              </p:grpSp>
            </p:grpSp>
          </p:grpSp>
        </p:grp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2002971" y="2460172"/>
              <a:ext cx="266700" cy="201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2275114" y="2449286"/>
              <a:ext cx="250644" cy="179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Группа 62"/>
          <p:cNvGrpSpPr/>
          <p:nvPr/>
        </p:nvGrpSpPr>
        <p:grpSpPr>
          <a:xfrm>
            <a:off x="2804907" y="1275198"/>
            <a:ext cx="5685755" cy="3800973"/>
            <a:chOff x="0" y="0"/>
            <a:chExt cx="4441189" cy="2661557"/>
          </a:xfrm>
        </p:grpSpPr>
        <p:grpSp>
          <p:nvGrpSpPr>
            <p:cNvPr id="64" name="Группа 63"/>
            <p:cNvGrpSpPr/>
            <p:nvPr/>
          </p:nvGrpSpPr>
          <p:grpSpPr>
            <a:xfrm>
              <a:off x="0" y="0"/>
              <a:ext cx="4441189" cy="2541814"/>
              <a:chOff x="0" y="0"/>
              <a:chExt cx="4441189" cy="2541814"/>
            </a:xfrm>
          </p:grpSpPr>
          <p:cxnSp>
            <p:nvCxnSpPr>
              <p:cNvPr id="67" name="Прямая соединительная линия 66"/>
              <p:cNvCxnSpPr/>
              <p:nvPr/>
            </p:nvCxnSpPr>
            <p:spPr>
              <a:xfrm flipH="1">
                <a:off x="843642" y="1485900"/>
                <a:ext cx="690699" cy="6150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Овал 67"/>
                  <p:cNvSpPr/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P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=0.1</m:t>
                          </m:r>
                        </m:oMath>
                      </m:oMathPara>
                    </a14:m>
                    <a:endParaRPr lang="ru-RU" sz="18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Овал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Надпись 290"/>
              <p:cNvSpPr txBox="1"/>
              <p:nvPr/>
            </p:nvSpPr>
            <p:spPr>
              <a:xfrm>
                <a:off x="527957" y="1589315"/>
                <a:ext cx="751114" cy="2667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Да</a:t>
                </a:r>
              </a:p>
            </p:txBody>
          </p:sp>
          <p:grpSp>
            <p:nvGrpSpPr>
              <p:cNvPr id="70" name="Группа 69"/>
              <p:cNvGrpSpPr/>
              <p:nvPr/>
            </p:nvGrpSpPr>
            <p:grpSpPr>
              <a:xfrm>
                <a:off x="832757" y="0"/>
                <a:ext cx="3608432" cy="2498272"/>
                <a:chOff x="0" y="0"/>
                <a:chExt cx="3608432" cy="2498272"/>
              </a:xfrm>
            </p:grpSpPr>
            <p:cxnSp>
              <p:nvCxnSpPr>
                <p:cNvPr id="71" name="Прямая соединительная линия 70"/>
                <p:cNvCxnSpPr>
                  <a:stCxn id="77" idx="2"/>
                </p:cNvCxnSpPr>
                <p:nvPr/>
              </p:nvCxnSpPr>
              <p:spPr>
                <a:xfrm>
                  <a:off x="745581" y="1485900"/>
                  <a:ext cx="650240" cy="6512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Группа 71"/>
                <p:cNvGrpSpPr/>
                <p:nvPr/>
              </p:nvGrpSpPr>
              <p:grpSpPr>
                <a:xfrm>
                  <a:off x="0" y="0"/>
                  <a:ext cx="3608432" cy="2498272"/>
                  <a:chOff x="0" y="0"/>
                  <a:chExt cx="3608432" cy="249827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3" name="Прямоугольник 72"/>
                      <p:cNvSpPr/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ln w="3175"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ru-RU" sz="18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3" name="Прямоугольник 7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  <a:ln w="317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4" name="Группа 73"/>
                  <p:cNvGrpSpPr/>
                  <p:nvPr/>
                </p:nvGrpSpPr>
                <p:grpSpPr>
                  <a:xfrm>
                    <a:off x="0" y="0"/>
                    <a:ext cx="3608432" cy="1872343"/>
                    <a:chOff x="0" y="0"/>
                    <a:chExt cx="3608432" cy="1872343"/>
                  </a:xfrm>
                </p:grpSpPr>
                <p:grpSp>
                  <p:nvGrpSpPr>
                    <p:cNvPr id="75" name="Группа 74"/>
                    <p:cNvGrpSpPr/>
                    <p:nvPr/>
                  </p:nvGrpSpPr>
                  <p:grpSpPr>
                    <a:xfrm>
                      <a:off x="0" y="0"/>
                      <a:ext cx="3608432" cy="1486471"/>
                      <a:chOff x="0" y="0"/>
                      <a:chExt cx="3608432" cy="1486471"/>
                    </a:xfrm>
                  </p:grpSpPr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77" name="Прямоугольник 76"/>
                          <p:cNvSpPr/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ru-RU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&gt;0</m:t>
                                  </m:r>
                                </m:oMath>
                              </m:oMathPara>
                            </a14:m>
                            <a:endParaRPr lang="ru-RU" sz="1800" dirty="0"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77" name="Прямоугольник 7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/>
                            </a:stretch>
                          </a:blipFill>
                          <a:ln w="3175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ru-R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78" name="Группа 77"/>
                      <p:cNvGrpSpPr/>
                      <p:nvPr/>
                    </p:nvGrpSpPr>
                    <p:grpSpPr>
                      <a:xfrm>
                        <a:off x="751114" y="0"/>
                        <a:ext cx="2857318" cy="1486471"/>
                        <a:chOff x="0" y="0"/>
                        <a:chExt cx="2857318" cy="1486471"/>
                      </a:xfrm>
                    </p:grpSpPr>
                    <p:grpSp>
                      <p:nvGrpSpPr>
                        <p:cNvPr id="79" name="Группа 78"/>
                        <p:cNvGrpSpPr/>
                        <p:nvPr/>
                      </p:nvGrpSpPr>
                      <p:grpSpPr>
                        <a:xfrm>
                          <a:off x="0" y="435429"/>
                          <a:ext cx="990056" cy="615043"/>
                          <a:chOff x="0" y="0"/>
                          <a:chExt cx="990056" cy="615043"/>
                        </a:xfrm>
                      </p:grpSpPr>
                      <p:cxnSp>
                        <p:nvCxnSpPr>
                          <p:cNvPr id="87" name="Прямая соединительная линия 86"/>
                          <p:cNvCxnSpPr/>
                          <p:nvPr/>
                        </p:nvCxnSpPr>
                        <p:spPr>
                          <a:xfrm flipH="1">
                            <a:off x="299357" y="0"/>
                            <a:ext cx="690699" cy="615043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8" name="Надпись 288"/>
                          <p:cNvSpPr txBox="1"/>
                          <p:nvPr/>
                        </p:nvSpPr>
                        <p:spPr>
                          <a:xfrm>
                            <a:off x="0" y="119743"/>
                            <a:ext cx="751114" cy="26670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ru-RU" sz="18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Да</a:t>
                            </a:r>
                          </a:p>
                        </p:txBody>
                      </p:sp>
                    </p:grpSp>
                    <p:grpSp>
                      <p:nvGrpSpPr>
                        <p:cNvPr id="80" name="Группа 79"/>
                        <p:cNvGrpSpPr/>
                        <p:nvPr/>
                      </p:nvGrpSpPr>
                      <p:grpSpPr>
                        <a:xfrm>
                          <a:off x="266700" y="0"/>
                          <a:ext cx="2590618" cy="1486471"/>
                          <a:chOff x="0" y="0"/>
                          <a:chExt cx="2590618" cy="1486471"/>
                        </a:xfrm>
                      </p:grpSpPr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81" name="Прямоугольник 80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ln w="3175">
                                <a:noFill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Sup>
                                        <m:sSubSupPr>
                                          <m:ctrlPr>
                                            <a:rPr lang="ru-RU" sz="180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&gt;0</m:t>
                                      </m:r>
                                    </m:oMath>
                                  </m:oMathPara>
                                </a14:m>
                                <a:endParaRPr lang="ru-RU" sz="1800" dirty="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81" name="Прямоугольник 80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1"/>
                                <a:stretch>
                                  <a:fillRect/>
                                </a:stretch>
                              </a:blipFill>
                              <a:ln w="3175">
                                <a:noFill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82" name="Группа 81"/>
                          <p:cNvGrpSpPr/>
                          <p:nvPr/>
                        </p:nvGrpSpPr>
                        <p:grpSpPr>
                          <a:xfrm>
                            <a:off x="739044" y="438150"/>
                            <a:ext cx="1851574" cy="1048321"/>
                            <a:chOff x="9701" y="13607"/>
                            <a:chExt cx="1851574" cy="1048321"/>
                          </a:xfrm>
                        </p:grpSpPr>
                        <p:grpSp>
                          <p:nvGrpSpPr>
                            <p:cNvPr id="83" name="Группа 82"/>
                            <p:cNvGrpSpPr/>
                            <p:nvPr/>
                          </p:nvGrpSpPr>
                          <p:grpSpPr>
                            <a:xfrm>
                              <a:off x="9701" y="13607"/>
                              <a:ext cx="1851574" cy="1048321"/>
                              <a:chOff x="9701" y="13607"/>
                              <a:chExt cx="1851574" cy="1048321"/>
                            </a:xfrm>
                          </p:grpSpPr>
                          <p:cxnSp>
                            <p:nvCxnSpPr>
                              <p:cNvPr id="85" name="Прямая соединительная линия 84"/>
                              <p:cNvCxnSpPr/>
                              <p:nvPr/>
                            </p:nvCxnSpPr>
                            <p:spPr>
                              <a:xfrm>
                                <a:off x="9701" y="13607"/>
                                <a:ext cx="734786" cy="60960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86" name="Овал 85"/>
                                  <p:cNvSpPr/>
                                  <p:nvPr/>
                                </p:nvSpPr>
                                <p:spPr>
                                  <a:xfrm>
                                    <a:off x="370114" y="626500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ln w="3175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8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ru-RU" sz="18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=0.9</m:t>
                                          </m:r>
                                        </m:oMath>
                                      </m:oMathPara>
                                    </a14:m>
                                    <a:endParaRPr lang="ru-RU" sz="18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86" name="Овал 85"/>
                                  <p:cNvSpPr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70114" y="626500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blipFill rotWithShape="0">
                                    <a:blip r:embed="rId12"/>
                                    <a:stretch>
                                      <a:fillRect/>
                                    </a:stretch>
                                  </a:blipFill>
                                  <a:ln w="3175"/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ru-RU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sp>
                          <p:nvSpPr>
                            <p:cNvPr id="84" name="Надпись 289"/>
                            <p:cNvSpPr txBox="1"/>
                            <p:nvPr/>
                          </p:nvSpPr>
                          <p:spPr>
                            <a:xfrm>
                              <a:off x="293371" y="146957"/>
                              <a:ext cx="751114" cy="2667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r>
                                <a:rPr lang="ru-RU" sz="1800" dirty="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Нет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76" name="Надпись 291"/>
                    <p:cNvSpPr txBox="1"/>
                    <p:nvPr/>
                  </p:nvSpPr>
                  <p:spPr>
                    <a:xfrm>
                      <a:off x="952500" y="1605643"/>
                      <a:ext cx="750570" cy="26670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</a:p>
                  </p:txBody>
                </p:sp>
              </p:grpSp>
            </p:grpSp>
          </p:grpSp>
        </p:grpSp>
        <p:cxnSp>
          <p:nvCxnSpPr>
            <p:cNvPr id="65" name="Прямая соединительная линия 64"/>
            <p:cNvCxnSpPr/>
            <p:nvPr/>
          </p:nvCxnSpPr>
          <p:spPr>
            <a:xfrm flipH="1">
              <a:off x="2002971" y="2461026"/>
              <a:ext cx="220951" cy="200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2302911" y="2461026"/>
              <a:ext cx="232915" cy="200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4978626" y="4989922"/>
            <a:ext cx="4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5947862" y="4989922"/>
            <a:ext cx="4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8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9" y="1484784"/>
            <a:ext cx="5344336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Классификация деревом секущих гиперплоскостей</a:t>
            </a:r>
          </a:p>
        </p:txBody>
      </p:sp>
    </p:spTree>
    <p:extLst>
      <p:ext uri="{BB962C8B-B14F-4D97-AF65-F5344CB8AC3E}">
        <p14:creationId xmlns:p14="http://schemas.microsoft.com/office/powerpoint/2010/main" val="32565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Классификация деревом секущих гиперплоскостей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9" y="1556792"/>
            <a:ext cx="5344336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3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Классификация деревом секущих гиперплоскостей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8" y="1556792"/>
            <a:ext cx="5344337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i9_Aqua Teal">
      <a:dk1>
        <a:srgbClr val="57565A"/>
      </a:dk1>
      <a:lt1>
        <a:sysClr val="window" lastClr="FFFFFF"/>
      </a:lt1>
      <a:dk2>
        <a:srgbClr val="1C5686"/>
      </a:dk2>
      <a:lt2>
        <a:srgbClr val="176490"/>
      </a:lt2>
      <a:accent1>
        <a:srgbClr val="51C3CA"/>
      </a:accent1>
      <a:accent2>
        <a:srgbClr val="3CB2C3"/>
      </a:accent2>
      <a:accent3>
        <a:srgbClr val="1AA5BD"/>
      </a:accent3>
      <a:accent4>
        <a:srgbClr val="0097B7"/>
      </a:accent4>
      <a:accent5>
        <a:srgbClr val="0086AC"/>
      </a:accent5>
      <a:accent6>
        <a:srgbClr val="00759E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4_Office Theme">
  <a:themeElements>
    <a:clrScheme name="Другая 8">
      <a:dk1>
        <a:srgbClr val="57565A"/>
      </a:dk1>
      <a:lt1>
        <a:sysClr val="window" lastClr="FFFFFF"/>
      </a:lt1>
      <a:dk2>
        <a:srgbClr val="1C5686"/>
      </a:dk2>
      <a:lt2>
        <a:srgbClr val="7F7F7F"/>
      </a:lt2>
      <a:accent1>
        <a:srgbClr val="2591B3"/>
      </a:accent1>
      <a:accent2>
        <a:srgbClr val="0C5588"/>
      </a:accent2>
      <a:accent3>
        <a:srgbClr val="0F6284"/>
      </a:accent3>
      <a:accent4>
        <a:srgbClr val="133E56"/>
      </a:accent4>
      <a:accent5>
        <a:srgbClr val="172C40"/>
      </a:accent5>
      <a:accent6>
        <a:srgbClr val="57565A"/>
      </a:accent6>
      <a:hlink>
        <a:srgbClr val="0070C0"/>
      </a:hlink>
      <a:folHlink>
        <a:srgbClr val="7F7F7F"/>
      </a:folHlink>
    </a:clrScheme>
    <a:fontScheme name="Другая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179908</TotalTime>
  <Words>526</Words>
  <Application>Microsoft Office PowerPoint</Application>
  <PresentationFormat>Широкоэкранный</PresentationFormat>
  <Paragraphs>209</Paragraphs>
  <Slides>18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Arial</vt:lpstr>
      <vt:lpstr>Calibri</vt:lpstr>
      <vt:lpstr>Cambria Math</vt:lpstr>
      <vt:lpstr>Open Sans Light</vt:lpstr>
      <vt:lpstr>Roboto</vt:lpstr>
      <vt:lpstr>Roboto Light</vt:lpstr>
      <vt:lpstr>Roboto Thin</vt:lpstr>
      <vt:lpstr>Segoe UI</vt:lpstr>
      <vt:lpstr>Times New Roman</vt:lpstr>
      <vt:lpstr>1_Office Theme</vt:lpstr>
      <vt:lpstr>4_Office Theme</vt:lpstr>
      <vt:lpstr>Дерево секущих гиперплоскостей</vt:lpstr>
      <vt:lpstr>Презентация PowerPoint</vt:lpstr>
      <vt:lpstr>Дерево решений</vt:lpstr>
      <vt:lpstr>Дерево решений</vt:lpstr>
      <vt:lpstr>Презентация PowerPoint</vt:lpstr>
      <vt:lpstr>Дерево секущих гиперплоскостей</vt:lpstr>
      <vt:lpstr>Дерево секущих гиперплоскостей</vt:lpstr>
      <vt:lpstr>Дерево секущих гиперплоскостей</vt:lpstr>
      <vt:lpstr>Дерево секущих гиперплоскостей</vt:lpstr>
      <vt:lpstr>Дерево секущих гиперплоскостей</vt:lpstr>
      <vt:lpstr>Дерево секущих гиперплоскостей</vt:lpstr>
      <vt:lpstr>Презентация PowerPoint</vt:lpstr>
      <vt:lpstr>Модель</vt:lpstr>
      <vt:lpstr>Модель</vt:lpstr>
      <vt:lpstr>Презентация PowerPoint</vt:lpstr>
      <vt:lpstr>Результаты</vt:lpstr>
      <vt:lpstr>Результаты</vt:lpstr>
      <vt:lpstr>Дерево секущих гиперплоскостей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DesignSmash</dc:creator>
  <cp:lastModifiedBy>Дмитрий Андросов</cp:lastModifiedBy>
  <cp:revision>2359</cp:revision>
  <dcterms:created xsi:type="dcterms:W3CDTF">2014-10-08T23:03:32Z</dcterms:created>
  <dcterms:modified xsi:type="dcterms:W3CDTF">2021-05-07T10:45:56Z</dcterms:modified>
</cp:coreProperties>
</file>