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Poppins Light" panose="00000400000000000000" pitchFamily="2" charset="0"/>
      <p:regular r:id="rId11"/>
    </p:embeddedFont>
    <p:embeddedFont>
      <p:font typeface="Roboto Light" panose="02000000000000000000" pitchFamily="2"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4" d="100"/>
          <a:sy n="84" d="100"/>
        </p:scale>
        <p:origin x="12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837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66850"/>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Phishing Awareness Training: Protect Yourself from Cyber Threats</a:t>
            </a:r>
            <a:endParaRPr lang="en-US" sz="4450" dirty="0"/>
          </a:p>
        </p:txBody>
      </p:sp>
      <p:sp>
        <p:nvSpPr>
          <p:cNvPr id="4" name="Text 1"/>
          <p:cNvSpPr/>
          <p:nvPr/>
        </p:nvSpPr>
        <p:spPr>
          <a:xfrm>
            <a:off x="793790" y="3933349"/>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 Welcome to the Phishing Awareness Training program! This training is designed to equip you with the knowledge and skills necessary to protect yourself and your organization from cyber threats, specifically phishing attacks. By understanding what phishing is, how it works, and what to look for, you can significantly reduce your risk of falling victim to these scams. Let's get started and learn how to stay safe online.</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14155"/>
            <a:ext cx="6608207"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Introduction to Phishing</a:t>
            </a:r>
            <a:endParaRPr lang="en-US" sz="4450" dirty="0"/>
          </a:p>
        </p:txBody>
      </p:sp>
      <p:sp>
        <p:nvSpPr>
          <p:cNvPr id="3" name="Text 1"/>
          <p:cNvSpPr/>
          <p:nvPr/>
        </p:nvSpPr>
        <p:spPr>
          <a:xfrm>
            <a:off x="793790" y="30899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Definition</a:t>
            </a:r>
            <a:endParaRPr lang="en-US" sz="2200" dirty="0"/>
          </a:p>
        </p:txBody>
      </p:sp>
      <p:sp>
        <p:nvSpPr>
          <p:cNvPr id="4" name="Text 2"/>
          <p:cNvSpPr/>
          <p:nvPr/>
        </p:nvSpPr>
        <p:spPr>
          <a:xfrm>
            <a:off x="793790" y="3671054"/>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Phishing is a type of cyber attack where criminals attempt to trick individuals into revealing sensitive information, such as usernames, passwords, credit card details, or other personal data, by disguising themselves as trustworthy entities.</a:t>
            </a:r>
            <a:endParaRPr lang="en-US" sz="1750" dirty="0"/>
          </a:p>
        </p:txBody>
      </p:sp>
      <p:sp>
        <p:nvSpPr>
          <p:cNvPr id="5" name="Text 3"/>
          <p:cNvSpPr/>
          <p:nvPr/>
        </p:nvSpPr>
        <p:spPr>
          <a:xfrm>
            <a:off x="5332928" y="3089910"/>
            <a:ext cx="3611642"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Importance of Awareness</a:t>
            </a:r>
            <a:endParaRPr lang="en-US" sz="2200" dirty="0"/>
          </a:p>
        </p:txBody>
      </p:sp>
      <p:sp>
        <p:nvSpPr>
          <p:cNvPr id="6" name="Text 4"/>
          <p:cNvSpPr/>
          <p:nvPr/>
        </p:nvSpPr>
        <p:spPr>
          <a:xfrm>
            <a:off x="5332928" y="3671054"/>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Phishing awareness is crucial because these attacks are becoming increasingly sophisticated and prevalent. By understanding the tactics used by phishers, you can better protect yourself and your organization from potential harm.</a:t>
            </a:r>
            <a:endParaRPr lang="en-US" sz="1750" dirty="0"/>
          </a:p>
        </p:txBody>
      </p:sp>
      <p:sp>
        <p:nvSpPr>
          <p:cNvPr id="7" name="Text 5"/>
          <p:cNvSpPr/>
          <p:nvPr/>
        </p:nvSpPr>
        <p:spPr>
          <a:xfrm>
            <a:off x="9872067" y="3089910"/>
            <a:ext cx="2965490" cy="354330"/>
          </a:xfrm>
          <a:prstGeom prst="rect">
            <a:avLst/>
          </a:prstGeom>
          <a:noFill/>
          <a:ln/>
        </p:spPr>
        <p:txBody>
          <a:bodyPr wrap="none" lIns="0" tIns="0" rIns="0" bIns="0" rtlCol="0" anchor="t"/>
          <a:lstStyle/>
          <a:p>
            <a:pPr marL="0" indent="0" algn="l">
              <a:lnSpc>
                <a:spcPts val="2750"/>
              </a:lnSpc>
              <a:buNone/>
            </a:pPr>
            <a:r>
              <a:rPr lang="en-US" sz="2200" dirty="0">
                <a:solidFill>
                  <a:srgbClr val="F2F2F3"/>
                </a:solidFill>
                <a:latin typeface="Poppins Light" pitchFamily="34" charset="0"/>
                <a:ea typeface="Poppins Light" pitchFamily="34" charset="-122"/>
                <a:cs typeface="Poppins Light" pitchFamily="34" charset="-120"/>
              </a:rPr>
              <a:t>Real-World Examples</a:t>
            </a:r>
            <a:endParaRPr lang="en-US" sz="2200" dirty="0"/>
          </a:p>
        </p:txBody>
      </p:sp>
      <p:sp>
        <p:nvSpPr>
          <p:cNvPr id="8" name="Text 6"/>
          <p:cNvSpPr/>
          <p:nvPr/>
        </p:nvSpPr>
        <p:spPr>
          <a:xfrm>
            <a:off x="9872067" y="3671054"/>
            <a:ext cx="3978116" cy="217741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Phishing attacks can take many forms, such as fake emails from banks, fraudulent social media messages, or deceptive phone calls. These attacks often lead to financial loss, identity theft, and reputational damage.</a:t>
            </a:r>
            <a:endParaRPr lang="en-US" sz="1750" dirty="0"/>
          </a:p>
        </p:txBody>
      </p:sp>
      <p:sp>
        <p:nvSpPr>
          <p:cNvPr id="9" name="Rectangle 8">
            <a:extLst>
              <a:ext uri="{FF2B5EF4-FFF2-40B4-BE49-F238E27FC236}">
                <a16:creationId xmlns:a16="http://schemas.microsoft.com/office/drawing/2014/main" id="{108655E8-0D67-D280-57F7-09E1E2537FAB}"/>
              </a:ext>
            </a:extLst>
          </p:cNvPr>
          <p:cNvSpPr/>
          <p:nvPr/>
        </p:nvSpPr>
        <p:spPr>
          <a:xfrm>
            <a:off x="12230100" y="7395210"/>
            <a:ext cx="2320290" cy="731520"/>
          </a:xfrm>
          <a:prstGeom prst="rect">
            <a:avLst/>
          </a:prstGeom>
          <a:solidFill>
            <a:srgbClr val="050505"/>
          </a:solidFill>
          <a:ln>
            <a:solidFill>
              <a:srgbClr val="05050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458"/>
          </a:xfrm>
          <a:prstGeom prst="rect">
            <a:avLst/>
          </a:prstGeom>
        </p:spPr>
      </p:pic>
      <p:sp>
        <p:nvSpPr>
          <p:cNvPr id="3" name="Text 0"/>
          <p:cNvSpPr/>
          <p:nvPr/>
        </p:nvSpPr>
        <p:spPr>
          <a:xfrm>
            <a:off x="708422" y="556617"/>
            <a:ext cx="6277689" cy="632460"/>
          </a:xfrm>
          <a:prstGeom prst="rect">
            <a:avLst/>
          </a:prstGeom>
          <a:noFill/>
          <a:ln/>
        </p:spPr>
        <p:txBody>
          <a:bodyPr wrap="none" lIns="0" tIns="0" rIns="0" bIns="0" rtlCol="0" anchor="t"/>
          <a:lstStyle/>
          <a:p>
            <a:pPr marL="0" indent="0" algn="l">
              <a:lnSpc>
                <a:spcPts val="4950"/>
              </a:lnSpc>
              <a:buNone/>
            </a:pPr>
            <a:r>
              <a:rPr lang="en-US" sz="3950" dirty="0">
                <a:solidFill>
                  <a:srgbClr val="F2F2F3"/>
                </a:solidFill>
                <a:latin typeface="Poppins Light" pitchFamily="34" charset="0"/>
                <a:ea typeface="Poppins Light" pitchFamily="34" charset="-122"/>
                <a:cs typeface="Poppins Light" pitchFamily="34" charset="-120"/>
              </a:rPr>
              <a:t>Types of Phishing Attacks</a:t>
            </a:r>
            <a:endParaRPr lang="en-US" sz="3950" dirty="0"/>
          </a:p>
        </p:txBody>
      </p:sp>
      <p:sp>
        <p:nvSpPr>
          <p:cNvPr id="4" name="Shape 1"/>
          <p:cNvSpPr/>
          <p:nvPr/>
        </p:nvSpPr>
        <p:spPr>
          <a:xfrm>
            <a:off x="708422" y="1720334"/>
            <a:ext cx="455414" cy="455414"/>
          </a:xfrm>
          <a:prstGeom prst="roundRect">
            <a:avLst>
              <a:gd name="adj" fmla="val 18667"/>
            </a:avLst>
          </a:prstGeom>
          <a:solidFill>
            <a:srgbClr val="3D3D42"/>
          </a:solidFill>
          <a:ln w="7620">
            <a:solidFill>
              <a:srgbClr val="56565B"/>
            </a:solidFill>
            <a:prstDash val="solid"/>
          </a:ln>
        </p:spPr>
        <p:txBody>
          <a:bodyPr/>
          <a:lstStyle/>
          <a:p>
            <a:endParaRPr lang="en-US"/>
          </a:p>
        </p:txBody>
      </p:sp>
      <p:pic>
        <p:nvPicPr>
          <p:cNvPr id="5" name="Image 1" descr="preencoded.png"/>
          <p:cNvPicPr>
            <a:picLocks noChangeAspect="1"/>
          </p:cNvPicPr>
          <p:nvPr/>
        </p:nvPicPr>
        <p:blipFill>
          <a:blip r:embed="rId4"/>
          <a:stretch>
            <a:fillRect/>
          </a:stretch>
        </p:blipFill>
        <p:spPr>
          <a:xfrm>
            <a:off x="784265" y="1758255"/>
            <a:ext cx="303609" cy="379452"/>
          </a:xfrm>
          <a:prstGeom prst="rect">
            <a:avLst/>
          </a:prstGeom>
        </p:spPr>
      </p:pic>
      <p:sp>
        <p:nvSpPr>
          <p:cNvPr id="6" name="Text 2"/>
          <p:cNvSpPr/>
          <p:nvPr/>
        </p:nvSpPr>
        <p:spPr>
          <a:xfrm>
            <a:off x="1366242" y="1720334"/>
            <a:ext cx="2530078" cy="316230"/>
          </a:xfrm>
          <a:prstGeom prst="rect">
            <a:avLst/>
          </a:prstGeom>
          <a:noFill/>
          <a:ln/>
        </p:spPr>
        <p:txBody>
          <a:bodyPr wrap="none" lIns="0" tIns="0" rIns="0" bIns="0" rtlCol="0" anchor="t"/>
          <a:lstStyle/>
          <a:p>
            <a:pPr marL="0" indent="0" algn="l">
              <a:lnSpc>
                <a:spcPts val="2450"/>
              </a:lnSpc>
              <a:buNone/>
            </a:pPr>
            <a:r>
              <a:rPr lang="en-US" sz="1950" dirty="0">
                <a:solidFill>
                  <a:srgbClr val="E5E0DF"/>
                </a:solidFill>
                <a:latin typeface="Poppins Light" pitchFamily="34" charset="0"/>
                <a:ea typeface="Poppins Light" pitchFamily="34" charset="-122"/>
                <a:cs typeface="Poppins Light" pitchFamily="34" charset="-120"/>
              </a:rPr>
              <a:t>Email Phishing</a:t>
            </a:r>
            <a:endParaRPr lang="en-US" sz="1950" dirty="0"/>
          </a:p>
        </p:txBody>
      </p:sp>
      <p:sp>
        <p:nvSpPr>
          <p:cNvPr id="7" name="Text 3"/>
          <p:cNvSpPr/>
          <p:nvPr/>
        </p:nvSpPr>
        <p:spPr>
          <a:xfrm>
            <a:off x="1366242" y="2158008"/>
            <a:ext cx="7069336" cy="971550"/>
          </a:xfrm>
          <a:prstGeom prst="rect">
            <a:avLst/>
          </a:prstGeom>
          <a:noFill/>
          <a:ln/>
        </p:spPr>
        <p:txBody>
          <a:bodyPr wrap="square" lIns="0" tIns="0" rIns="0" bIns="0" rtlCol="0" anchor="t"/>
          <a:lstStyle/>
          <a:p>
            <a:pPr marL="0" indent="0" algn="l">
              <a:lnSpc>
                <a:spcPts val="2550"/>
              </a:lnSpc>
              <a:buNone/>
            </a:pPr>
            <a:r>
              <a:rPr lang="en-US" sz="1550" dirty="0">
                <a:solidFill>
                  <a:srgbClr val="E5E0DF"/>
                </a:solidFill>
                <a:latin typeface="Roboto Light" pitchFamily="34" charset="0"/>
                <a:ea typeface="Roboto Light" pitchFamily="34" charset="-122"/>
                <a:cs typeface="Roboto Light" pitchFamily="34" charset="-120"/>
              </a:rPr>
              <a:t>Fake emails pretending to be from trusted sources, such as banks or popular websites, are used to trick victims into clicking malicious links or providing personal information.</a:t>
            </a:r>
            <a:endParaRPr lang="en-US" sz="1550" dirty="0"/>
          </a:p>
        </p:txBody>
      </p:sp>
      <p:sp>
        <p:nvSpPr>
          <p:cNvPr id="8" name="Shape 4"/>
          <p:cNvSpPr/>
          <p:nvPr/>
        </p:nvSpPr>
        <p:spPr>
          <a:xfrm>
            <a:off x="708422" y="3559612"/>
            <a:ext cx="455414" cy="455414"/>
          </a:xfrm>
          <a:prstGeom prst="roundRect">
            <a:avLst>
              <a:gd name="adj" fmla="val 18667"/>
            </a:avLst>
          </a:prstGeom>
          <a:solidFill>
            <a:srgbClr val="3D3D42"/>
          </a:solidFill>
          <a:ln w="7620">
            <a:solidFill>
              <a:srgbClr val="56565B"/>
            </a:solidFill>
            <a:prstDash val="solid"/>
          </a:ln>
        </p:spPr>
        <p:txBody>
          <a:bodyPr/>
          <a:lstStyle/>
          <a:p>
            <a:endParaRPr lang="en-US"/>
          </a:p>
        </p:txBody>
      </p:sp>
      <p:pic>
        <p:nvPicPr>
          <p:cNvPr id="9" name="Image 2" descr="preencoded.png"/>
          <p:cNvPicPr>
            <a:picLocks noChangeAspect="1"/>
          </p:cNvPicPr>
          <p:nvPr/>
        </p:nvPicPr>
        <p:blipFill>
          <a:blip r:embed="rId5"/>
          <a:stretch>
            <a:fillRect/>
          </a:stretch>
        </p:blipFill>
        <p:spPr>
          <a:xfrm>
            <a:off x="784265" y="3597533"/>
            <a:ext cx="303609" cy="379452"/>
          </a:xfrm>
          <a:prstGeom prst="rect">
            <a:avLst/>
          </a:prstGeom>
        </p:spPr>
      </p:pic>
      <p:sp>
        <p:nvSpPr>
          <p:cNvPr id="10" name="Text 5"/>
          <p:cNvSpPr/>
          <p:nvPr/>
        </p:nvSpPr>
        <p:spPr>
          <a:xfrm>
            <a:off x="1366242" y="3559612"/>
            <a:ext cx="2530078" cy="316230"/>
          </a:xfrm>
          <a:prstGeom prst="rect">
            <a:avLst/>
          </a:prstGeom>
          <a:noFill/>
          <a:ln/>
        </p:spPr>
        <p:txBody>
          <a:bodyPr wrap="none" lIns="0" tIns="0" rIns="0" bIns="0" rtlCol="0" anchor="t"/>
          <a:lstStyle/>
          <a:p>
            <a:pPr marL="0" indent="0" algn="l">
              <a:lnSpc>
                <a:spcPts val="2450"/>
              </a:lnSpc>
              <a:buNone/>
            </a:pPr>
            <a:r>
              <a:rPr lang="en-US" sz="1950" dirty="0">
                <a:solidFill>
                  <a:srgbClr val="E5E0DF"/>
                </a:solidFill>
                <a:latin typeface="Poppins Light" pitchFamily="34" charset="0"/>
                <a:ea typeface="Poppins Light" pitchFamily="34" charset="-122"/>
                <a:cs typeface="Poppins Light" pitchFamily="34" charset="-120"/>
              </a:rPr>
              <a:t>Spear Phishing</a:t>
            </a:r>
            <a:endParaRPr lang="en-US" sz="1950" dirty="0"/>
          </a:p>
        </p:txBody>
      </p:sp>
      <p:sp>
        <p:nvSpPr>
          <p:cNvPr id="11" name="Text 6"/>
          <p:cNvSpPr/>
          <p:nvPr/>
        </p:nvSpPr>
        <p:spPr>
          <a:xfrm>
            <a:off x="1366242" y="3997285"/>
            <a:ext cx="7069336" cy="647700"/>
          </a:xfrm>
          <a:prstGeom prst="rect">
            <a:avLst/>
          </a:prstGeom>
          <a:noFill/>
          <a:ln/>
        </p:spPr>
        <p:txBody>
          <a:bodyPr wrap="square" lIns="0" tIns="0" rIns="0" bIns="0" rtlCol="0" anchor="t"/>
          <a:lstStyle/>
          <a:p>
            <a:pPr marL="0" indent="0" algn="l">
              <a:lnSpc>
                <a:spcPts val="2550"/>
              </a:lnSpc>
              <a:buNone/>
            </a:pPr>
            <a:r>
              <a:rPr lang="en-US" sz="1550" dirty="0">
                <a:solidFill>
                  <a:srgbClr val="E5E0DF"/>
                </a:solidFill>
                <a:latin typeface="Roboto Light" pitchFamily="34" charset="0"/>
                <a:ea typeface="Roboto Light" pitchFamily="34" charset="-122"/>
                <a:cs typeface="Roboto Light" pitchFamily="34" charset="-120"/>
              </a:rPr>
              <a:t>Targeted attacks on specific individuals or organizations, often using personalized information to increase credibility and success rates.</a:t>
            </a:r>
            <a:endParaRPr lang="en-US" sz="1550" dirty="0"/>
          </a:p>
        </p:txBody>
      </p:sp>
      <p:sp>
        <p:nvSpPr>
          <p:cNvPr id="12" name="Shape 7"/>
          <p:cNvSpPr/>
          <p:nvPr/>
        </p:nvSpPr>
        <p:spPr>
          <a:xfrm>
            <a:off x="708422" y="5075039"/>
            <a:ext cx="455414" cy="455414"/>
          </a:xfrm>
          <a:prstGeom prst="roundRect">
            <a:avLst>
              <a:gd name="adj" fmla="val 18667"/>
            </a:avLst>
          </a:prstGeom>
          <a:solidFill>
            <a:srgbClr val="3D3D42"/>
          </a:solidFill>
          <a:ln w="7620">
            <a:solidFill>
              <a:srgbClr val="56565B"/>
            </a:solidFill>
            <a:prstDash val="solid"/>
          </a:ln>
        </p:spPr>
        <p:txBody>
          <a:bodyPr/>
          <a:lstStyle/>
          <a:p>
            <a:endParaRPr lang="en-US"/>
          </a:p>
        </p:txBody>
      </p:sp>
      <p:pic>
        <p:nvPicPr>
          <p:cNvPr id="13" name="Image 3" descr="preencoded.png"/>
          <p:cNvPicPr>
            <a:picLocks noChangeAspect="1"/>
          </p:cNvPicPr>
          <p:nvPr/>
        </p:nvPicPr>
        <p:blipFill>
          <a:blip r:embed="rId6"/>
          <a:stretch>
            <a:fillRect/>
          </a:stretch>
        </p:blipFill>
        <p:spPr>
          <a:xfrm>
            <a:off x="784265" y="5112960"/>
            <a:ext cx="303609" cy="379452"/>
          </a:xfrm>
          <a:prstGeom prst="rect">
            <a:avLst/>
          </a:prstGeom>
        </p:spPr>
      </p:pic>
      <p:sp>
        <p:nvSpPr>
          <p:cNvPr id="14" name="Text 8"/>
          <p:cNvSpPr/>
          <p:nvPr/>
        </p:nvSpPr>
        <p:spPr>
          <a:xfrm>
            <a:off x="1366242" y="5075039"/>
            <a:ext cx="3030379" cy="316230"/>
          </a:xfrm>
          <a:prstGeom prst="rect">
            <a:avLst/>
          </a:prstGeom>
          <a:noFill/>
          <a:ln/>
        </p:spPr>
        <p:txBody>
          <a:bodyPr wrap="none" lIns="0" tIns="0" rIns="0" bIns="0" rtlCol="0" anchor="t"/>
          <a:lstStyle/>
          <a:p>
            <a:pPr marL="0" indent="0" algn="l">
              <a:lnSpc>
                <a:spcPts val="2450"/>
              </a:lnSpc>
              <a:buNone/>
            </a:pPr>
            <a:r>
              <a:rPr lang="en-US" sz="1950" dirty="0">
                <a:solidFill>
                  <a:srgbClr val="E5E0DF"/>
                </a:solidFill>
                <a:latin typeface="Poppins Light" pitchFamily="34" charset="0"/>
                <a:ea typeface="Poppins Light" pitchFamily="34" charset="-122"/>
                <a:cs typeface="Poppins Light" pitchFamily="34" charset="-120"/>
              </a:rPr>
              <a:t>Smishing (SMS Phishing)</a:t>
            </a:r>
            <a:endParaRPr lang="en-US" sz="1950" dirty="0"/>
          </a:p>
        </p:txBody>
      </p:sp>
      <p:sp>
        <p:nvSpPr>
          <p:cNvPr id="15" name="Text 9"/>
          <p:cNvSpPr/>
          <p:nvPr/>
        </p:nvSpPr>
        <p:spPr>
          <a:xfrm>
            <a:off x="1366242" y="5512713"/>
            <a:ext cx="7069336" cy="647700"/>
          </a:xfrm>
          <a:prstGeom prst="rect">
            <a:avLst/>
          </a:prstGeom>
          <a:noFill/>
          <a:ln/>
        </p:spPr>
        <p:txBody>
          <a:bodyPr wrap="square" lIns="0" tIns="0" rIns="0" bIns="0" rtlCol="0" anchor="t"/>
          <a:lstStyle/>
          <a:p>
            <a:pPr marL="0" indent="0" algn="l">
              <a:lnSpc>
                <a:spcPts val="2550"/>
              </a:lnSpc>
              <a:buNone/>
            </a:pPr>
            <a:r>
              <a:rPr lang="en-US" sz="1550" dirty="0">
                <a:solidFill>
                  <a:srgbClr val="E5E0DF"/>
                </a:solidFill>
                <a:latin typeface="Roboto Light" pitchFamily="34" charset="0"/>
                <a:ea typeface="Roboto Light" pitchFamily="34" charset="-122"/>
                <a:cs typeface="Roboto Light" pitchFamily="34" charset="-120"/>
              </a:rPr>
              <a:t>Fake messages sent via text or mobile apps, designed to lure victims into revealing sensitive data or downloading malware.</a:t>
            </a:r>
            <a:endParaRPr lang="en-US" sz="1550" dirty="0"/>
          </a:p>
        </p:txBody>
      </p:sp>
      <p:sp>
        <p:nvSpPr>
          <p:cNvPr id="16" name="Shape 10"/>
          <p:cNvSpPr/>
          <p:nvPr/>
        </p:nvSpPr>
        <p:spPr>
          <a:xfrm>
            <a:off x="708422" y="6590467"/>
            <a:ext cx="455414" cy="455414"/>
          </a:xfrm>
          <a:prstGeom prst="roundRect">
            <a:avLst>
              <a:gd name="adj" fmla="val 18667"/>
            </a:avLst>
          </a:prstGeom>
          <a:solidFill>
            <a:srgbClr val="3D3D42"/>
          </a:solidFill>
          <a:ln w="7620">
            <a:solidFill>
              <a:srgbClr val="56565B"/>
            </a:solidFill>
            <a:prstDash val="solid"/>
          </a:ln>
        </p:spPr>
        <p:txBody>
          <a:bodyPr/>
          <a:lstStyle/>
          <a:p>
            <a:endParaRPr lang="en-US"/>
          </a:p>
        </p:txBody>
      </p:sp>
      <p:pic>
        <p:nvPicPr>
          <p:cNvPr id="17" name="Image 4" descr="preencoded.png"/>
          <p:cNvPicPr>
            <a:picLocks noChangeAspect="1"/>
          </p:cNvPicPr>
          <p:nvPr/>
        </p:nvPicPr>
        <p:blipFill>
          <a:blip r:embed="rId7"/>
          <a:stretch>
            <a:fillRect/>
          </a:stretch>
        </p:blipFill>
        <p:spPr>
          <a:xfrm>
            <a:off x="784265" y="6628388"/>
            <a:ext cx="303609" cy="379452"/>
          </a:xfrm>
          <a:prstGeom prst="rect">
            <a:avLst/>
          </a:prstGeom>
        </p:spPr>
      </p:pic>
      <p:sp>
        <p:nvSpPr>
          <p:cNvPr id="18" name="Text 11"/>
          <p:cNvSpPr/>
          <p:nvPr/>
        </p:nvSpPr>
        <p:spPr>
          <a:xfrm>
            <a:off x="1366242" y="6590467"/>
            <a:ext cx="2990969" cy="316230"/>
          </a:xfrm>
          <a:prstGeom prst="rect">
            <a:avLst/>
          </a:prstGeom>
          <a:noFill/>
          <a:ln/>
        </p:spPr>
        <p:txBody>
          <a:bodyPr wrap="none" lIns="0" tIns="0" rIns="0" bIns="0" rtlCol="0" anchor="t"/>
          <a:lstStyle/>
          <a:p>
            <a:pPr marL="0" indent="0" algn="l">
              <a:lnSpc>
                <a:spcPts val="2450"/>
              </a:lnSpc>
              <a:buNone/>
            </a:pPr>
            <a:r>
              <a:rPr lang="en-US" sz="1950" dirty="0">
                <a:solidFill>
                  <a:srgbClr val="E5E0DF"/>
                </a:solidFill>
                <a:latin typeface="Poppins Light" pitchFamily="34" charset="0"/>
                <a:ea typeface="Poppins Light" pitchFamily="34" charset="-122"/>
                <a:cs typeface="Poppins Light" pitchFamily="34" charset="-120"/>
              </a:rPr>
              <a:t>Vishing (Voice Phishing)</a:t>
            </a:r>
            <a:endParaRPr lang="en-US" sz="1950" dirty="0"/>
          </a:p>
        </p:txBody>
      </p:sp>
      <p:sp>
        <p:nvSpPr>
          <p:cNvPr id="19" name="Text 12"/>
          <p:cNvSpPr/>
          <p:nvPr/>
        </p:nvSpPr>
        <p:spPr>
          <a:xfrm>
            <a:off x="1366242" y="7028140"/>
            <a:ext cx="7069336" cy="647700"/>
          </a:xfrm>
          <a:prstGeom prst="rect">
            <a:avLst/>
          </a:prstGeom>
          <a:noFill/>
          <a:ln/>
        </p:spPr>
        <p:txBody>
          <a:bodyPr wrap="square" lIns="0" tIns="0" rIns="0" bIns="0" rtlCol="0" anchor="t"/>
          <a:lstStyle/>
          <a:p>
            <a:pPr marL="0" indent="0" algn="l">
              <a:lnSpc>
                <a:spcPts val="2550"/>
              </a:lnSpc>
              <a:buNone/>
            </a:pPr>
            <a:r>
              <a:rPr lang="en-US" sz="1550" dirty="0">
                <a:solidFill>
                  <a:srgbClr val="E5E0DF"/>
                </a:solidFill>
                <a:latin typeface="Roboto Light" pitchFamily="34" charset="0"/>
                <a:ea typeface="Roboto Light" pitchFamily="34" charset="-122"/>
                <a:cs typeface="Roboto Light" pitchFamily="34" charset="-120"/>
              </a:rPr>
              <a:t>Scam calls to trick victims into sharing sensitive information over the phone, often using urgency or threats to pressure individuals.</a:t>
            </a:r>
            <a:endParaRPr lang="en-US" sz="15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1592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Recognizing Phishing Emails</a:t>
            </a:r>
            <a:endParaRPr lang="en-US" sz="4450" dirty="0"/>
          </a:p>
        </p:txBody>
      </p:sp>
      <p:sp>
        <p:nvSpPr>
          <p:cNvPr id="4" name="Shape 1"/>
          <p:cNvSpPr/>
          <p:nvPr/>
        </p:nvSpPr>
        <p:spPr>
          <a:xfrm>
            <a:off x="793790" y="2473643"/>
            <a:ext cx="3664863" cy="3128129"/>
          </a:xfrm>
          <a:prstGeom prst="roundRect">
            <a:avLst>
              <a:gd name="adj" fmla="val 3046"/>
            </a:avLst>
          </a:prstGeom>
          <a:solidFill>
            <a:srgbClr val="3D3D42"/>
          </a:solidFill>
          <a:ln w="7620">
            <a:solidFill>
              <a:srgbClr val="56565B"/>
            </a:solidFill>
            <a:prstDash val="solid"/>
          </a:ln>
        </p:spPr>
        <p:txBody>
          <a:bodyPr/>
          <a:lstStyle/>
          <a:p>
            <a:endParaRPr lang="en-US"/>
          </a:p>
        </p:txBody>
      </p:sp>
      <p:sp>
        <p:nvSpPr>
          <p:cNvPr id="5" name="Text 2"/>
          <p:cNvSpPr/>
          <p:nvPr/>
        </p:nvSpPr>
        <p:spPr>
          <a:xfrm>
            <a:off x="1028224" y="2708077"/>
            <a:ext cx="3195995" cy="708660"/>
          </a:xfrm>
          <a:prstGeom prst="rect">
            <a:avLst/>
          </a:prstGeom>
          <a:noFill/>
          <a:ln/>
        </p:spPr>
        <p:txBody>
          <a:bodyPr wrap="squar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Unusual Sender Addresses</a:t>
            </a:r>
            <a:endParaRPr lang="en-US" sz="2200" dirty="0"/>
          </a:p>
        </p:txBody>
      </p:sp>
      <p:sp>
        <p:nvSpPr>
          <p:cNvPr id="6" name="Text 3"/>
          <p:cNvSpPr/>
          <p:nvPr/>
        </p:nvSpPr>
        <p:spPr>
          <a:xfrm>
            <a:off x="1028224" y="3552825"/>
            <a:ext cx="3195995" cy="1814513"/>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Be wary of emails from unfamiliar or suspicious sender addresses that don't match the supposed organization's domain.</a:t>
            </a:r>
            <a:endParaRPr lang="en-US" sz="1750" dirty="0"/>
          </a:p>
        </p:txBody>
      </p:sp>
      <p:sp>
        <p:nvSpPr>
          <p:cNvPr id="7" name="Shape 4"/>
          <p:cNvSpPr/>
          <p:nvPr/>
        </p:nvSpPr>
        <p:spPr>
          <a:xfrm>
            <a:off x="4685467" y="2473643"/>
            <a:ext cx="3664863" cy="3128129"/>
          </a:xfrm>
          <a:prstGeom prst="roundRect">
            <a:avLst>
              <a:gd name="adj" fmla="val 3046"/>
            </a:avLst>
          </a:prstGeom>
          <a:solidFill>
            <a:srgbClr val="3D3D42"/>
          </a:solidFill>
          <a:ln w="7620">
            <a:solidFill>
              <a:srgbClr val="56565B"/>
            </a:solidFill>
            <a:prstDash val="solid"/>
          </a:ln>
        </p:spPr>
        <p:txBody>
          <a:bodyPr/>
          <a:lstStyle/>
          <a:p>
            <a:endParaRPr lang="en-US"/>
          </a:p>
        </p:txBody>
      </p:sp>
      <p:sp>
        <p:nvSpPr>
          <p:cNvPr id="8" name="Text 5"/>
          <p:cNvSpPr/>
          <p:nvPr/>
        </p:nvSpPr>
        <p:spPr>
          <a:xfrm>
            <a:off x="4919901" y="270807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Urgent Language</a:t>
            </a:r>
            <a:endParaRPr lang="en-US" sz="2200" dirty="0"/>
          </a:p>
        </p:txBody>
      </p:sp>
      <p:sp>
        <p:nvSpPr>
          <p:cNvPr id="9" name="Text 6"/>
          <p:cNvSpPr/>
          <p:nvPr/>
        </p:nvSpPr>
        <p:spPr>
          <a:xfrm>
            <a:off x="4919901" y="3198495"/>
            <a:ext cx="3195995" cy="1814513"/>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Phishing emails often use urgent or threatening language to pressure you into taking immediate action without thinking.</a:t>
            </a:r>
            <a:endParaRPr lang="en-US" sz="1750" dirty="0"/>
          </a:p>
        </p:txBody>
      </p:sp>
      <p:sp>
        <p:nvSpPr>
          <p:cNvPr id="10" name="Shape 7"/>
          <p:cNvSpPr/>
          <p:nvPr/>
        </p:nvSpPr>
        <p:spPr>
          <a:xfrm>
            <a:off x="793790" y="5828586"/>
            <a:ext cx="7556421" cy="1685092"/>
          </a:xfrm>
          <a:prstGeom prst="roundRect">
            <a:avLst>
              <a:gd name="adj" fmla="val 5654"/>
            </a:avLst>
          </a:prstGeom>
          <a:solidFill>
            <a:srgbClr val="3D3D42"/>
          </a:solidFill>
          <a:ln w="7620">
            <a:solidFill>
              <a:srgbClr val="56565B"/>
            </a:solidFill>
            <a:prstDash val="solid"/>
          </a:ln>
        </p:spPr>
        <p:txBody>
          <a:bodyPr/>
          <a:lstStyle/>
          <a:p>
            <a:endParaRPr lang="en-US"/>
          </a:p>
        </p:txBody>
      </p:sp>
      <p:sp>
        <p:nvSpPr>
          <p:cNvPr id="11" name="Text 8"/>
          <p:cNvSpPr/>
          <p:nvPr/>
        </p:nvSpPr>
        <p:spPr>
          <a:xfrm>
            <a:off x="1028224" y="6063020"/>
            <a:ext cx="415480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Suspicious Links/Attachments</a:t>
            </a:r>
            <a:endParaRPr lang="en-US" sz="2200" dirty="0"/>
          </a:p>
        </p:txBody>
      </p:sp>
      <p:sp>
        <p:nvSpPr>
          <p:cNvPr id="12" name="Text 9"/>
          <p:cNvSpPr/>
          <p:nvPr/>
        </p:nvSpPr>
        <p:spPr>
          <a:xfrm>
            <a:off x="1028224" y="6553438"/>
            <a:ext cx="7087553"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Hover over links before clicking to check their destination. Avoid opening attachments from unknown senders.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80098" y="789742"/>
            <a:ext cx="7583805" cy="1393031"/>
          </a:xfrm>
          <a:prstGeom prst="rect">
            <a:avLst/>
          </a:prstGeom>
          <a:noFill/>
          <a:ln/>
        </p:spPr>
        <p:txBody>
          <a:bodyPr wrap="square" lIns="0" tIns="0" rIns="0" bIns="0" rtlCol="0" anchor="t"/>
          <a:lstStyle/>
          <a:p>
            <a:pPr marL="0" indent="0" algn="l">
              <a:lnSpc>
                <a:spcPts val="5450"/>
              </a:lnSpc>
              <a:buNone/>
            </a:pPr>
            <a:r>
              <a:rPr lang="en-US" sz="4350" dirty="0">
                <a:solidFill>
                  <a:srgbClr val="F2F2F3"/>
                </a:solidFill>
                <a:latin typeface="Poppins Light" pitchFamily="34" charset="0"/>
                <a:ea typeface="Poppins Light" pitchFamily="34" charset="-122"/>
                <a:cs typeface="Poppins Light" pitchFamily="34" charset="-120"/>
              </a:rPr>
              <a:t>Identifying Phishing Websites</a:t>
            </a:r>
            <a:endParaRPr lang="en-US" sz="4350" dirty="0"/>
          </a:p>
        </p:txBody>
      </p:sp>
      <p:pic>
        <p:nvPicPr>
          <p:cNvPr id="4" name="Image 1" descr="preencoded.png"/>
          <p:cNvPicPr>
            <a:picLocks noChangeAspect="1"/>
          </p:cNvPicPr>
          <p:nvPr/>
        </p:nvPicPr>
        <p:blipFill>
          <a:blip r:embed="rId4"/>
          <a:stretch>
            <a:fillRect/>
          </a:stretch>
        </p:blipFill>
        <p:spPr>
          <a:xfrm>
            <a:off x="780098" y="2517100"/>
            <a:ext cx="1114425" cy="1640919"/>
          </a:xfrm>
          <a:prstGeom prst="rect">
            <a:avLst/>
          </a:prstGeom>
        </p:spPr>
      </p:pic>
      <p:sp>
        <p:nvSpPr>
          <p:cNvPr id="5" name="Text 1"/>
          <p:cNvSpPr/>
          <p:nvPr/>
        </p:nvSpPr>
        <p:spPr>
          <a:xfrm>
            <a:off x="2228850" y="2739985"/>
            <a:ext cx="2786301" cy="348258"/>
          </a:xfrm>
          <a:prstGeom prst="rect">
            <a:avLst/>
          </a:prstGeom>
          <a:noFill/>
          <a:ln/>
        </p:spPr>
        <p:txBody>
          <a:bodyPr wrap="none" lIns="0" tIns="0" rIns="0" bIns="0" rtlCol="0" anchor="t"/>
          <a:lstStyle/>
          <a:p>
            <a:pPr marL="0" indent="0" algn="l">
              <a:lnSpc>
                <a:spcPts val="2700"/>
              </a:lnSpc>
              <a:buNone/>
            </a:pPr>
            <a:r>
              <a:rPr lang="en-US" sz="2150" dirty="0">
                <a:solidFill>
                  <a:srgbClr val="E5E0DF"/>
                </a:solidFill>
                <a:latin typeface="Poppins Light" pitchFamily="34" charset="0"/>
                <a:ea typeface="Poppins Light" pitchFamily="34" charset="-122"/>
                <a:cs typeface="Poppins Light" pitchFamily="34" charset="-120"/>
              </a:rPr>
              <a:t>Check the URL</a:t>
            </a:r>
            <a:endParaRPr lang="en-US" sz="2150" dirty="0"/>
          </a:p>
        </p:txBody>
      </p:sp>
      <p:sp>
        <p:nvSpPr>
          <p:cNvPr id="6" name="Text 2"/>
          <p:cNvSpPr/>
          <p:nvPr/>
        </p:nvSpPr>
        <p:spPr>
          <a:xfrm>
            <a:off x="2228850" y="3221950"/>
            <a:ext cx="6135053" cy="713184"/>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Roboto Light" pitchFamily="34" charset="0"/>
                <a:ea typeface="Roboto Light" pitchFamily="34" charset="-122"/>
                <a:cs typeface="Roboto Light" pitchFamily="34" charset="-120"/>
              </a:rPr>
              <a:t>Look for misspellings or extra characters in the URL, as phishers often create fake sites with similar-looking addresses.</a:t>
            </a:r>
            <a:endParaRPr lang="en-US" sz="1750" dirty="0"/>
          </a:p>
        </p:txBody>
      </p:sp>
      <p:pic>
        <p:nvPicPr>
          <p:cNvPr id="7" name="Image 2" descr="preencoded.png"/>
          <p:cNvPicPr>
            <a:picLocks noChangeAspect="1"/>
          </p:cNvPicPr>
          <p:nvPr/>
        </p:nvPicPr>
        <p:blipFill>
          <a:blip r:embed="rId5"/>
          <a:stretch>
            <a:fillRect/>
          </a:stretch>
        </p:blipFill>
        <p:spPr>
          <a:xfrm>
            <a:off x="780098" y="4158020"/>
            <a:ext cx="1114425" cy="1640919"/>
          </a:xfrm>
          <a:prstGeom prst="rect">
            <a:avLst/>
          </a:prstGeom>
        </p:spPr>
      </p:pic>
      <p:sp>
        <p:nvSpPr>
          <p:cNvPr id="8" name="Text 3"/>
          <p:cNvSpPr/>
          <p:nvPr/>
        </p:nvSpPr>
        <p:spPr>
          <a:xfrm>
            <a:off x="2228850" y="4380905"/>
            <a:ext cx="2937034" cy="348258"/>
          </a:xfrm>
          <a:prstGeom prst="rect">
            <a:avLst/>
          </a:prstGeom>
          <a:noFill/>
          <a:ln/>
        </p:spPr>
        <p:txBody>
          <a:bodyPr wrap="none" lIns="0" tIns="0" rIns="0" bIns="0" rtlCol="0" anchor="t"/>
          <a:lstStyle/>
          <a:p>
            <a:pPr marL="0" indent="0" algn="l">
              <a:lnSpc>
                <a:spcPts val="2700"/>
              </a:lnSpc>
              <a:buNone/>
            </a:pPr>
            <a:r>
              <a:rPr lang="en-US" sz="2150" dirty="0">
                <a:solidFill>
                  <a:srgbClr val="E5E0DF"/>
                </a:solidFill>
                <a:latin typeface="Poppins Light" pitchFamily="34" charset="0"/>
                <a:ea typeface="Poppins Light" pitchFamily="34" charset="-122"/>
                <a:cs typeface="Poppins Light" pitchFamily="34" charset="-120"/>
              </a:rPr>
              <a:t>HTTPS and Certificate</a:t>
            </a:r>
            <a:endParaRPr lang="en-US" sz="2150" dirty="0"/>
          </a:p>
        </p:txBody>
      </p:sp>
      <p:sp>
        <p:nvSpPr>
          <p:cNvPr id="9" name="Text 4"/>
          <p:cNvSpPr/>
          <p:nvPr/>
        </p:nvSpPr>
        <p:spPr>
          <a:xfrm>
            <a:off x="2228850" y="4862870"/>
            <a:ext cx="6135053" cy="713184"/>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Roboto Light" pitchFamily="34" charset="0"/>
                <a:ea typeface="Roboto Light" pitchFamily="34" charset="-122"/>
                <a:cs typeface="Roboto Light" pitchFamily="34" charset="-120"/>
              </a:rPr>
              <a:t>Ensure the website uses HTTPS and has a valid security certificate, indicated by a padlock icon in the address bar.</a:t>
            </a:r>
            <a:endParaRPr lang="en-US" sz="1750" dirty="0"/>
          </a:p>
        </p:txBody>
      </p:sp>
      <p:pic>
        <p:nvPicPr>
          <p:cNvPr id="10" name="Image 3" descr="preencoded.png"/>
          <p:cNvPicPr>
            <a:picLocks noChangeAspect="1"/>
          </p:cNvPicPr>
          <p:nvPr/>
        </p:nvPicPr>
        <p:blipFill>
          <a:blip r:embed="rId6"/>
          <a:stretch>
            <a:fillRect/>
          </a:stretch>
        </p:blipFill>
        <p:spPr>
          <a:xfrm>
            <a:off x="780098" y="5798939"/>
            <a:ext cx="1114425" cy="1640919"/>
          </a:xfrm>
          <a:prstGeom prst="rect">
            <a:avLst/>
          </a:prstGeom>
        </p:spPr>
      </p:pic>
      <p:sp>
        <p:nvSpPr>
          <p:cNvPr id="11" name="Text 5"/>
          <p:cNvSpPr/>
          <p:nvPr/>
        </p:nvSpPr>
        <p:spPr>
          <a:xfrm>
            <a:off x="2228850" y="6021824"/>
            <a:ext cx="3007162" cy="348258"/>
          </a:xfrm>
          <a:prstGeom prst="rect">
            <a:avLst/>
          </a:prstGeom>
          <a:noFill/>
          <a:ln/>
        </p:spPr>
        <p:txBody>
          <a:bodyPr wrap="none" lIns="0" tIns="0" rIns="0" bIns="0" rtlCol="0" anchor="t"/>
          <a:lstStyle/>
          <a:p>
            <a:pPr marL="0" indent="0" algn="l">
              <a:lnSpc>
                <a:spcPts val="2700"/>
              </a:lnSpc>
              <a:buNone/>
            </a:pPr>
            <a:r>
              <a:rPr lang="en-US" sz="2150" dirty="0">
                <a:solidFill>
                  <a:srgbClr val="E5E0DF"/>
                </a:solidFill>
                <a:latin typeface="Poppins Light" pitchFamily="34" charset="0"/>
                <a:ea typeface="Poppins Light" pitchFamily="34" charset="-122"/>
                <a:cs typeface="Poppins Light" pitchFamily="34" charset="-120"/>
              </a:rPr>
              <a:t>Beware of Fake Pages</a:t>
            </a:r>
            <a:endParaRPr lang="en-US" sz="2150" dirty="0"/>
          </a:p>
        </p:txBody>
      </p:sp>
      <p:sp>
        <p:nvSpPr>
          <p:cNvPr id="12" name="Text 6"/>
          <p:cNvSpPr/>
          <p:nvPr/>
        </p:nvSpPr>
        <p:spPr>
          <a:xfrm>
            <a:off x="2228850" y="6503789"/>
            <a:ext cx="6135053" cy="713184"/>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Roboto Light" pitchFamily="34" charset="0"/>
                <a:ea typeface="Roboto Light" pitchFamily="34" charset="-122"/>
                <a:cs typeface="Roboto Light" pitchFamily="34" charset="-120"/>
              </a:rPr>
              <a:t>Be cautious of fake login pages that mimic real sites, as they are designed to steal your credentials.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51109"/>
            <a:ext cx="7279958"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Social Engineering Tactics</a:t>
            </a:r>
            <a:endParaRPr lang="en-US" sz="4450" dirty="0"/>
          </a:p>
        </p:txBody>
      </p:sp>
      <p:sp>
        <p:nvSpPr>
          <p:cNvPr id="3" name="Text 1"/>
          <p:cNvSpPr/>
          <p:nvPr/>
        </p:nvSpPr>
        <p:spPr>
          <a:xfrm>
            <a:off x="1743789" y="3724989"/>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E5E0DF"/>
                </a:solidFill>
                <a:latin typeface="Poppins Light" pitchFamily="34" charset="0"/>
                <a:ea typeface="Poppins Light" pitchFamily="34" charset="-122"/>
                <a:cs typeface="Poppins Light" pitchFamily="34" charset="-120"/>
              </a:rPr>
              <a:t>Impersonation</a:t>
            </a:r>
            <a:endParaRPr lang="en-US" sz="2200" dirty="0"/>
          </a:p>
        </p:txBody>
      </p:sp>
      <p:sp>
        <p:nvSpPr>
          <p:cNvPr id="4" name="Text 2"/>
          <p:cNvSpPr/>
          <p:nvPr/>
        </p:nvSpPr>
        <p:spPr>
          <a:xfrm>
            <a:off x="793790" y="4215408"/>
            <a:ext cx="3785235" cy="1451610"/>
          </a:xfrm>
          <a:prstGeom prst="rect">
            <a:avLst/>
          </a:prstGeom>
          <a:noFill/>
          <a:ln/>
        </p:spPr>
        <p:txBody>
          <a:bodyPr wrap="square" lIns="0" tIns="0" rIns="0" bIns="0" rtlCol="0" anchor="t"/>
          <a:lstStyle/>
          <a:p>
            <a:pPr marL="0" indent="0" algn="r">
              <a:lnSpc>
                <a:spcPts val="2850"/>
              </a:lnSpc>
              <a:buNone/>
            </a:pPr>
            <a:r>
              <a:rPr lang="en-US" sz="1750" dirty="0">
                <a:solidFill>
                  <a:srgbClr val="E5E0DF"/>
                </a:solidFill>
                <a:latin typeface="Roboto Light" pitchFamily="34" charset="0"/>
                <a:ea typeface="Roboto Light" pitchFamily="34" charset="-122"/>
                <a:cs typeface="Roboto Light" pitchFamily="34" charset="-120"/>
              </a:rPr>
              <a:t>Phishers often impersonate trusted individuals, such as colleagues, supervisors, or IT staff, to gain your trust.</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sp>
        <p:nvSpPr>
          <p:cNvPr id="6" name="Text 3"/>
          <p:cNvSpPr/>
          <p:nvPr/>
        </p:nvSpPr>
        <p:spPr>
          <a:xfrm>
            <a:off x="5571411" y="4209098"/>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E5E0DF"/>
                </a:solidFill>
                <a:latin typeface="Poppins Light" pitchFamily="34" charset="0"/>
                <a:ea typeface="Poppins Light" pitchFamily="34" charset="-122"/>
                <a:cs typeface="Poppins Light" pitchFamily="34" charset="-120"/>
              </a:rPr>
              <a:t>1</a:t>
            </a:r>
            <a:endParaRPr lang="en-US" sz="2650" dirty="0"/>
          </a:p>
        </p:txBody>
      </p:sp>
      <p:sp>
        <p:nvSpPr>
          <p:cNvPr id="7" name="Text 4"/>
          <p:cNvSpPr/>
          <p:nvPr/>
        </p:nvSpPr>
        <p:spPr>
          <a:xfrm>
            <a:off x="9937790" y="2589371"/>
            <a:ext cx="3832384"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Psychological Manipulation</a:t>
            </a:r>
            <a:endParaRPr lang="en-US" sz="2200" dirty="0"/>
          </a:p>
        </p:txBody>
      </p:sp>
      <p:sp>
        <p:nvSpPr>
          <p:cNvPr id="8" name="Text 5"/>
          <p:cNvSpPr/>
          <p:nvPr/>
        </p:nvSpPr>
        <p:spPr>
          <a:xfrm>
            <a:off x="9937790" y="3079790"/>
            <a:ext cx="3898821" cy="108870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They use psychological manipulation, such as urgency, fear, or curiosity, to trick you into acting impulsively.</a:t>
            </a:r>
            <a:endParaRPr lang="en-US" sz="1750" dirty="0"/>
          </a:p>
        </p:txBody>
      </p:sp>
      <p:pic>
        <p:nvPicPr>
          <p:cNvPr id="9" name="Image 1" descr="preencoded.png"/>
          <p:cNvPicPr>
            <a:picLocks noChangeAspect="1"/>
          </p:cNvPicPr>
          <p:nvPr/>
        </p:nvPicPr>
        <p:blipFill>
          <a:blip r:embed="rId4"/>
          <a:stretch>
            <a:fillRect/>
          </a:stretch>
        </p:blipFill>
        <p:spPr>
          <a:xfrm>
            <a:off x="5032653" y="2413516"/>
            <a:ext cx="4564975" cy="4564975"/>
          </a:xfrm>
          <a:prstGeom prst="rect">
            <a:avLst/>
          </a:prstGeom>
        </p:spPr>
      </p:pic>
      <p:sp>
        <p:nvSpPr>
          <p:cNvPr id="10" name="Text 6"/>
          <p:cNvSpPr/>
          <p:nvPr/>
        </p:nvSpPr>
        <p:spPr>
          <a:xfrm>
            <a:off x="8170307" y="3258026"/>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E5E0DF"/>
                </a:solidFill>
                <a:latin typeface="Poppins Light" pitchFamily="34" charset="0"/>
                <a:ea typeface="Poppins Light" pitchFamily="34" charset="-122"/>
                <a:cs typeface="Poppins Light" pitchFamily="34" charset="-120"/>
              </a:rPr>
              <a:t>2</a:t>
            </a:r>
            <a:endParaRPr lang="en-US" sz="2650" dirty="0"/>
          </a:p>
        </p:txBody>
      </p:sp>
      <p:sp>
        <p:nvSpPr>
          <p:cNvPr id="11" name="Text 7"/>
          <p:cNvSpPr/>
          <p:nvPr/>
        </p:nvSpPr>
        <p:spPr>
          <a:xfrm>
            <a:off x="9937790" y="486048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Pretexting</a:t>
            </a:r>
            <a:endParaRPr lang="en-US" sz="2200" dirty="0"/>
          </a:p>
        </p:txBody>
      </p:sp>
      <p:sp>
        <p:nvSpPr>
          <p:cNvPr id="12" name="Text 8"/>
          <p:cNvSpPr/>
          <p:nvPr/>
        </p:nvSpPr>
        <p:spPr>
          <a:xfrm>
            <a:off x="9937790" y="5350907"/>
            <a:ext cx="3898821" cy="1451610"/>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Phishers may use a fake scenario or pretext to gather information from you, such as pretending to be conducting a survey or offering a prize.</a:t>
            </a:r>
            <a:endParaRPr lang="en-US" sz="1750" dirty="0"/>
          </a:p>
        </p:txBody>
      </p:sp>
      <p:pic>
        <p:nvPicPr>
          <p:cNvPr id="13" name="Image 2" descr="preencoded.png"/>
          <p:cNvPicPr>
            <a:picLocks noChangeAspect="1"/>
          </p:cNvPicPr>
          <p:nvPr/>
        </p:nvPicPr>
        <p:blipFill>
          <a:blip r:embed="rId5"/>
          <a:stretch>
            <a:fillRect/>
          </a:stretch>
        </p:blipFill>
        <p:spPr>
          <a:xfrm>
            <a:off x="5032653" y="2413516"/>
            <a:ext cx="4564975" cy="4564975"/>
          </a:xfrm>
          <a:prstGeom prst="rect">
            <a:avLst/>
          </a:prstGeom>
        </p:spPr>
      </p:pic>
      <p:sp>
        <p:nvSpPr>
          <p:cNvPr id="14" name="Text 9"/>
          <p:cNvSpPr/>
          <p:nvPr/>
        </p:nvSpPr>
        <p:spPr>
          <a:xfrm>
            <a:off x="7694533" y="5984200"/>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E5E0DF"/>
                </a:solidFill>
                <a:latin typeface="Poppins Light" pitchFamily="34" charset="0"/>
                <a:ea typeface="Poppins Light" pitchFamily="34" charset="-122"/>
                <a:cs typeface="Poppins Light" pitchFamily="34" charset="-120"/>
              </a:rPr>
              <a:t>3</a:t>
            </a:r>
            <a:endParaRPr lang="en-US" sz="2650" dirty="0"/>
          </a:p>
        </p:txBody>
      </p:sp>
      <p:sp>
        <p:nvSpPr>
          <p:cNvPr id="15" name="Rectangle 14">
            <a:extLst>
              <a:ext uri="{FF2B5EF4-FFF2-40B4-BE49-F238E27FC236}">
                <a16:creationId xmlns:a16="http://schemas.microsoft.com/office/drawing/2014/main" id="{54E650B1-EC87-AE6F-096B-CE156A40B5ED}"/>
              </a:ext>
            </a:extLst>
          </p:cNvPr>
          <p:cNvSpPr/>
          <p:nvPr/>
        </p:nvSpPr>
        <p:spPr>
          <a:xfrm>
            <a:off x="12538710" y="7635240"/>
            <a:ext cx="2011680" cy="502920"/>
          </a:xfrm>
          <a:prstGeom prst="rect">
            <a:avLst/>
          </a:prstGeom>
          <a:solidFill>
            <a:srgbClr val="050505"/>
          </a:solidFill>
          <a:ln>
            <a:solidFill>
              <a:srgbClr val="05050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24932" y="937736"/>
            <a:ext cx="7866936" cy="1140143"/>
          </a:xfrm>
          <a:prstGeom prst="rect">
            <a:avLst/>
          </a:prstGeom>
          <a:noFill/>
          <a:ln/>
        </p:spPr>
        <p:txBody>
          <a:bodyPr wrap="square" lIns="0" tIns="0" rIns="0" bIns="0" rtlCol="0" anchor="t"/>
          <a:lstStyle/>
          <a:p>
            <a:pPr marL="0" indent="0" algn="l">
              <a:lnSpc>
                <a:spcPts val="4450"/>
              </a:lnSpc>
              <a:buNone/>
            </a:pPr>
            <a:r>
              <a:rPr lang="en-US" sz="3550" dirty="0">
                <a:solidFill>
                  <a:srgbClr val="F2F2F3"/>
                </a:solidFill>
                <a:latin typeface="Poppins Light" pitchFamily="34" charset="0"/>
                <a:ea typeface="Poppins Light" pitchFamily="34" charset="-122"/>
                <a:cs typeface="Poppins Light" pitchFamily="34" charset="-120"/>
              </a:rPr>
              <a:t>Best Practices to Avoid Phishing Attacks</a:t>
            </a:r>
            <a:endParaRPr lang="en-US" sz="3550" dirty="0"/>
          </a:p>
        </p:txBody>
      </p:sp>
      <p:pic>
        <p:nvPicPr>
          <p:cNvPr id="4" name="Image 1" descr="preencoded.png"/>
          <p:cNvPicPr>
            <a:picLocks noChangeAspect="1"/>
          </p:cNvPicPr>
          <p:nvPr/>
        </p:nvPicPr>
        <p:blipFill>
          <a:blip r:embed="rId4"/>
          <a:stretch>
            <a:fillRect/>
          </a:stretch>
        </p:blipFill>
        <p:spPr>
          <a:xfrm>
            <a:off x="6124932" y="2351484"/>
            <a:ext cx="456009" cy="456009"/>
          </a:xfrm>
          <a:prstGeom prst="rect">
            <a:avLst/>
          </a:prstGeom>
        </p:spPr>
      </p:pic>
      <p:sp>
        <p:nvSpPr>
          <p:cNvPr id="5" name="Text 1"/>
          <p:cNvSpPr/>
          <p:nvPr/>
        </p:nvSpPr>
        <p:spPr>
          <a:xfrm>
            <a:off x="6124932" y="2989898"/>
            <a:ext cx="2426613" cy="284917"/>
          </a:xfrm>
          <a:prstGeom prst="rect">
            <a:avLst/>
          </a:prstGeom>
          <a:noFill/>
          <a:ln/>
        </p:spPr>
        <p:txBody>
          <a:bodyPr wrap="none" lIns="0" tIns="0" rIns="0" bIns="0" rtlCol="0" anchor="t"/>
          <a:lstStyle/>
          <a:p>
            <a:pPr marL="0" indent="0" algn="l">
              <a:lnSpc>
                <a:spcPts val="2200"/>
              </a:lnSpc>
              <a:buNone/>
            </a:pPr>
            <a:r>
              <a:rPr lang="en-US" sz="1750" dirty="0">
                <a:solidFill>
                  <a:srgbClr val="E5E0DF"/>
                </a:solidFill>
                <a:latin typeface="Poppins Light" pitchFamily="34" charset="0"/>
                <a:ea typeface="Poppins Light" pitchFamily="34" charset="-122"/>
                <a:cs typeface="Poppins Light" pitchFamily="34" charset="-120"/>
              </a:rPr>
              <a:t>Think Before You Click</a:t>
            </a:r>
            <a:endParaRPr lang="en-US" sz="1750" dirty="0"/>
          </a:p>
        </p:txBody>
      </p:sp>
      <p:sp>
        <p:nvSpPr>
          <p:cNvPr id="6" name="Text 2"/>
          <p:cNvSpPr/>
          <p:nvPr/>
        </p:nvSpPr>
        <p:spPr>
          <a:xfrm>
            <a:off x="6124932" y="3384232"/>
            <a:ext cx="2439829" cy="1167289"/>
          </a:xfrm>
          <a:prstGeom prst="rect">
            <a:avLst/>
          </a:prstGeom>
          <a:noFill/>
          <a:ln/>
        </p:spPr>
        <p:txBody>
          <a:bodyPr wrap="square" lIns="0" tIns="0" rIns="0" bIns="0" rtlCol="0" anchor="t"/>
          <a:lstStyle/>
          <a:p>
            <a:pPr marL="0" indent="0" algn="l">
              <a:lnSpc>
                <a:spcPts val="2250"/>
              </a:lnSpc>
              <a:buNone/>
            </a:pPr>
            <a:r>
              <a:rPr lang="en-US" sz="1400" dirty="0">
                <a:solidFill>
                  <a:srgbClr val="E5E0DF"/>
                </a:solidFill>
                <a:latin typeface="Roboto Light" pitchFamily="34" charset="0"/>
                <a:ea typeface="Roboto Light" pitchFamily="34" charset="-122"/>
                <a:cs typeface="Roboto Light" pitchFamily="34" charset="-120"/>
              </a:rPr>
              <a:t>Hover over links before clicking to verify their destination. Be cautious of suspicious or shortened URLs.</a:t>
            </a:r>
            <a:endParaRPr lang="en-US" sz="1400" dirty="0"/>
          </a:p>
        </p:txBody>
      </p:sp>
      <p:pic>
        <p:nvPicPr>
          <p:cNvPr id="7" name="Image 2" descr="preencoded.png"/>
          <p:cNvPicPr>
            <a:picLocks noChangeAspect="1"/>
          </p:cNvPicPr>
          <p:nvPr/>
        </p:nvPicPr>
        <p:blipFill>
          <a:blip r:embed="rId5"/>
          <a:stretch>
            <a:fillRect/>
          </a:stretch>
        </p:blipFill>
        <p:spPr>
          <a:xfrm>
            <a:off x="8838367" y="2351484"/>
            <a:ext cx="456009" cy="456009"/>
          </a:xfrm>
          <a:prstGeom prst="rect">
            <a:avLst/>
          </a:prstGeom>
        </p:spPr>
      </p:pic>
      <p:sp>
        <p:nvSpPr>
          <p:cNvPr id="8" name="Text 3"/>
          <p:cNvSpPr/>
          <p:nvPr/>
        </p:nvSpPr>
        <p:spPr>
          <a:xfrm>
            <a:off x="8838367" y="2989898"/>
            <a:ext cx="2280404" cy="284917"/>
          </a:xfrm>
          <a:prstGeom prst="rect">
            <a:avLst/>
          </a:prstGeom>
          <a:noFill/>
          <a:ln/>
        </p:spPr>
        <p:txBody>
          <a:bodyPr wrap="none" lIns="0" tIns="0" rIns="0" bIns="0" rtlCol="0" anchor="t"/>
          <a:lstStyle/>
          <a:p>
            <a:pPr marL="0" indent="0" algn="l">
              <a:lnSpc>
                <a:spcPts val="2200"/>
              </a:lnSpc>
              <a:buNone/>
            </a:pPr>
            <a:r>
              <a:rPr lang="en-US" sz="1750" dirty="0">
                <a:solidFill>
                  <a:srgbClr val="E5E0DF"/>
                </a:solidFill>
                <a:latin typeface="Poppins Light" pitchFamily="34" charset="0"/>
                <a:ea typeface="Poppins Light" pitchFamily="34" charset="-122"/>
                <a:cs typeface="Poppins Light" pitchFamily="34" charset="-120"/>
              </a:rPr>
              <a:t>Verify the Sender</a:t>
            </a:r>
            <a:endParaRPr lang="en-US" sz="1750" dirty="0"/>
          </a:p>
        </p:txBody>
      </p:sp>
      <p:sp>
        <p:nvSpPr>
          <p:cNvPr id="9" name="Text 4"/>
          <p:cNvSpPr/>
          <p:nvPr/>
        </p:nvSpPr>
        <p:spPr>
          <a:xfrm>
            <a:off x="8838367" y="3384232"/>
            <a:ext cx="2439948" cy="1167289"/>
          </a:xfrm>
          <a:prstGeom prst="rect">
            <a:avLst/>
          </a:prstGeom>
          <a:noFill/>
          <a:ln/>
        </p:spPr>
        <p:txBody>
          <a:bodyPr wrap="square" lIns="0" tIns="0" rIns="0" bIns="0" rtlCol="0" anchor="t"/>
          <a:lstStyle/>
          <a:p>
            <a:pPr marL="0" indent="0" algn="l">
              <a:lnSpc>
                <a:spcPts val="2250"/>
              </a:lnSpc>
              <a:buNone/>
            </a:pPr>
            <a:r>
              <a:rPr lang="en-US" sz="1400" dirty="0">
                <a:solidFill>
                  <a:srgbClr val="E5E0DF"/>
                </a:solidFill>
                <a:latin typeface="Roboto Light" pitchFamily="34" charset="0"/>
                <a:ea typeface="Roboto Light" pitchFamily="34" charset="-122"/>
                <a:cs typeface="Roboto Light" pitchFamily="34" charset="-120"/>
              </a:rPr>
              <a:t>Contact the sender through official channels to confirm the legitimacy of the email or message.</a:t>
            </a:r>
            <a:endParaRPr lang="en-US" sz="1400" dirty="0"/>
          </a:p>
        </p:txBody>
      </p:sp>
      <p:pic>
        <p:nvPicPr>
          <p:cNvPr id="10" name="Image 3" descr="preencoded.png"/>
          <p:cNvPicPr>
            <a:picLocks noChangeAspect="1"/>
          </p:cNvPicPr>
          <p:nvPr/>
        </p:nvPicPr>
        <p:blipFill>
          <a:blip r:embed="rId6"/>
          <a:stretch>
            <a:fillRect/>
          </a:stretch>
        </p:blipFill>
        <p:spPr>
          <a:xfrm>
            <a:off x="11551920" y="2351484"/>
            <a:ext cx="456009" cy="456009"/>
          </a:xfrm>
          <a:prstGeom prst="rect">
            <a:avLst/>
          </a:prstGeom>
        </p:spPr>
      </p:pic>
      <p:sp>
        <p:nvSpPr>
          <p:cNvPr id="11" name="Text 5"/>
          <p:cNvSpPr/>
          <p:nvPr/>
        </p:nvSpPr>
        <p:spPr>
          <a:xfrm>
            <a:off x="11551920" y="2989898"/>
            <a:ext cx="2280404" cy="284917"/>
          </a:xfrm>
          <a:prstGeom prst="rect">
            <a:avLst/>
          </a:prstGeom>
          <a:noFill/>
          <a:ln/>
        </p:spPr>
        <p:txBody>
          <a:bodyPr wrap="none" lIns="0" tIns="0" rIns="0" bIns="0" rtlCol="0" anchor="t"/>
          <a:lstStyle/>
          <a:p>
            <a:pPr marL="0" indent="0" algn="l">
              <a:lnSpc>
                <a:spcPts val="2200"/>
              </a:lnSpc>
              <a:buNone/>
            </a:pPr>
            <a:r>
              <a:rPr lang="en-US" sz="1750" dirty="0">
                <a:solidFill>
                  <a:srgbClr val="E5E0DF"/>
                </a:solidFill>
                <a:latin typeface="Poppins Light" pitchFamily="34" charset="0"/>
                <a:ea typeface="Poppins Light" pitchFamily="34" charset="-122"/>
                <a:cs typeface="Poppins Light" pitchFamily="34" charset="-120"/>
              </a:rPr>
              <a:t>Enable MFA</a:t>
            </a:r>
            <a:endParaRPr lang="en-US" sz="1750" dirty="0"/>
          </a:p>
        </p:txBody>
      </p:sp>
      <p:sp>
        <p:nvSpPr>
          <p:cNvPr id="12" name="Text 6"/>
          <p:cNvSpPr/>
          <p:nvPr/>
        </p:nvSpPr>
        <p:spPr>
          <a:xfrm>
            <a:off x="11551920" y="3384232"/>
            <a:ext cx="2439948" cy="875467"/>
          </a:xfrm>
          <a:prstGeom prst="rect">
            <a:avLst/>
          </a:prstGeom>
          <a:noFill/>
          <a:ln/>
        </p:spPr>
        <p:txBody>
          <a:bodyPr wrap="square" lIns="0" tIns="0" rIns="0" bIns="0" rtlCol="0" anchor="t"/>
          <a:lstStyle/>
          <a:p>
            <a:pPr marL="0" indent="0" algn="l">
              <a:lnSpc>
                <a:spcPts val="2250"/>
              </a:lnSpc>
              <a:buNone/>
            </a:pPr>
            <a:r>
              <a:rPr lang="en-US" sz="1400" dirty="0">
                <a:solidFill>
                  <a:srgbClr val="E5E0DF"/>
                </a:solidFill>
                <a:latin typeface="Roboto Light" pitchFamily="34" charset="0"/>
                <a:ea typeface="Roboto Light" pitchFamily="34" charset="-122"/>
                <a:cs typeface="Roboto Light" pitchFamily="34" charset="-120"/>
              </a:rPr>
              <a:t>Enable Multi-Factor Authentication (MFA) for extra security on your accounts.</a:t>
            </a:r>
            <a:endParaRPr lang="en-US" sz="1400" dirty="0"/>
          </a:p>
        </p:txBody>
      </p:sp>
      <p:pic>
        <p:nvPicPr>
          <p:cNvPr id="13" name="Image 4" descr="preencoded.png"/>
          <p:cNvPicPr>
            <a:picLocks noChangeAspect="1"/>
          </p:cNvPicPr>
          <p:nvPr/>
        </p:nvPicPr>
        <p:blipFill>
          <a:blip r:embed="rId7"/>
          <a:stretch>
            <a:fillRect/>
          </a:stretch>
        </p:blipFill>
        <p:spPr>
          <a:xfrm>
            <a:off x="6124932" y="5098733"/>
            <a:ext cx="456009" cy="456009"/>
          </a:xfrm>
          <a:prstGeom prst="rect">
            <a:avLst/>
          </a:prstGeom>
        </p:spPr>
      </p:pic>
      <p:sp>
        <p:nvSpPr>
          <p:cNvPr id="14" name="Text 7"/>
          <p:cNvSpPr/>
          <p:nvPr/>
        </p:nvSpPr>
        <p:spPr>
          <a:xfrm>
            <a:off x="6124932" y="5737146"/>
            <a:ext cx="2439829" cy="569833"/>
          </a:xfrm>
          <a:prstGeom prst="rect">
            <a:avLst/>
          </a:prstGeom>
          <a:noFill/>
          <a:ln/>
        </p:spPr>
        <p:txBody>
          <a:bodyPr wrap="square" lIns="0" tIns="0" rIns="0" bIns="0" rtlCol="0" anchor="t"/>
          <a:lstStyle/>
          <a:p>
            <a:pPr marL="0" indent="0" algn="l">
              <a:lnSpc>
                <a:spcPts val="2200"/>
              </a:lnSpc>
              <a:buNone/>
            </a:pPr>
            <a:r>
              <a:rPr lang="en-US" sz="1750" dirty="0">
                <a:solidFill>
                  <a:srgbClr val="E5E0DF"/>
                </a:solidFill>
                <a:latin typeface="Poppins Light" pitchFamily="34" charset="0"/>
                <a:ea typeface="Poppins Light" pitchFamily="34" charset="-122"/>
                <a:cs typeface="Poppins Light" pitchFamily="34" charset="-120"/>
              </a:rPr>
              <a:t>Keep Software Updated</a:t>
            </a:r>
            <a:endParaRPr lang="en-US" sz="1750" dirty="0"/>
          </a:p>
        </p:txBody>
      </p:sp>
      <p:sp>
        <p:nvSpPr>
          <p:cNvPr id="15" name="Text 8"/>
          <p:cNvSpPr/>
          <p:nvPr/>
        </p:nvSpPr>
        <p:spPr>
          <a:xfrm>
            <a:off x="6124932" y="6416397"/>
            <a:ext cx="2439829" cy="875467"/>
          </a:xfrm>
          <a:prstGeom prst="rect">
            <a:avLst/>
          </a:prstGeom>
          <a:noFill/>
          <a:ln/>
        </p:spPr>
        <p:txBody>
          <a:bodyPr wrap="square" lIns="0" tIns="0" rIns="0" bIns="0" rtlCol="0" anchor="t"/>
          <a:lstStyle/>
          <a:p>
            <a:pPr marL="0" indent="0" algn="l">
              <a:lnSpc>
                <a:spcPts val="2250"/>
              </a:lnSpc>
              <a:buNone/>
            </a:pPr>
            <a:r>
              <a:rPr lang="en-US" sz="1400" dirty="0">
                <a:solidFill>
                  <a:srgbClr val="E5E0DF"/>
                </a:solidFill>
                <a:latin typeface="Roboto Light" pitchFamily="34" charset="0"/>
                <a:ea typeface="Roboto Light" pitchFamily="34" charset="-122"/>
                <a:cs typeface="Roboto Light" pitchFamily="34" charset="-120"/>
              </a:rPr>
              <a:t>Keep your software and antivirus updated to protect against known vulnerabilities.</a:t>
            </a:r>
            <a:endParaRPr lang="en-US" sz="1400" dirty="0"/>
          </a:p>
        </p:txBody>
      </p:sp>
      <p:sp>
        <p:nvSpPr>
          <p:cNvPr id="16" name="Rectangle 15">
            <a:extLst>
              <a:ext uri="{FF2B5EF4-FFF2-40B4-BE49-F238E27FC236}">
                <a16:creationId xmlns:a16="http://schemas.microsoft.com/office/drawing/2014/main" id="{F0D61167-0792-4B98-9792-74837B658F95}"/>
              </a:ext>
            </a:extLst>
          </p:cNvPr>
          <p:cNvSpPr/>
          <p:nvPr/>
        </p:nvSpPr>
        <p:spPr>
          <a:xfrm>
            <a:off x="12733020" y="7646670"/>
            <a:ext cx="1794510" cy="502920"/>
          </a:xfrm>
          <a:prstGeom prst="rect">
            <a:avLst/>
          </a:prstGeom>
          <a:solidFill>
            <a:srgbClr val="050505"/>
          </a:solidFill>
          <a:ln>
            <a:solidFill>
              <a:srgbClr val="05050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87837"/>
            <a:ext cx="6766917" cy="708779"/>
          </a:xfrm>
          <a:prstGeom prst="rect">
            <a:avLst/>
          </a:prstGeom>
          <a:noFill/>
          <a:ln/>
        </p:spPr>
        <p:txBody>
          <a:bodyPr wrap="none" lIns="0" tIns="0" rIns="0" bIns="0" rtlCol="0" anchor="t"/>
          <a:lstStyle/>
          <a:p>
            <a:pPr marL="0" indent="0" algn="l">
              <a:lnSpc>
                <a:spcPts val="5550"/>
              </a:lnSpc>
              <a:buNone/>
            </a:pPr>
            <a:r>
              <a:rPr lang="en-US" sz="4450" dirty="0">
                <a:solidFill>
                  <a:srgbClr val="F2F2F3"/>
                </a:solidFill>
                <a:latin typeface="Poppins Light" pitchFamily="34" charset="0"/>
                <a:ea typeface="Poppins Light" pitchFamily="34" charset="-122"/>
                <a:cs typeface="Poppins Light" pitchFamily="34" charset="-120"/>
              </a:rPr>
              <a:t>Conclusion &amp; Next Steps</a:t>
            </a:r>
            <a:endParaRPr lang="en-US" sz="4450" dirty="0"/>
          </a:p>
        </p:txBody>
      </p:sp>
      <p:sp>
        <p:nvSpPr>
          <p:cNvPr id="3" name="Shape 1"/>
          <p:cNvSpPr/>
          <p:nvPr/>
        </p:nvSpPr>
        <p:spPr>
          <a:xfrm>
            <a:off x="793790" y="1950244"/>
            <a:ext cx="2173724" cy="1306949"/>
          </a:xfrm>
          <a:prstGeom prst="roundRect">
            <a:avLst>
              <a:gd name="adj" fmla="val 7289"/>
            </a:avLst>
          </a:prstGeom>
          <a:solidFill>
            <a:srgbClr val="3D3D42"/>
          </a:solidFill>
          <a:ln w="7620">
            <a:solidFill>
              <a:srgbClr val="56565B"/>
            </a:solidFill>
            <a:prstDash val="solid"/>
          </a:ln>
        </p:spPr>
        <p:txBody>
          <a:bodyPr/>
          <a:lstStyle/>
          <a:p>
            <a:endParaRPr lang="en-US"/>
          </a:p>
        </p:txBody>
      </p:sp>
      <p:sp>
        <p:nvSpPr>
          <p:cNvPr id="4" name="Text 2"/>
          <p:cNvSpPr/>
          <p:nvPr/>
        </p:nvSpPr>
        <p:spPr>
          <a:xfrm>
            <a:off x="1721167" y="2404348"/>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E5E0DF"/>
                </a:solidFill>
                <a:latin typeface="Poppins Light" pitchFamily="34" charset="0"/>
                <a:ea typeface="Poppins Light" pitchFamily="34" charset="-122"/>
                <a:cs typeface="Poppins Light" pitchFamily="34" charset="-120"/>
              </a:rPr>
              <a:t>1</a:t>
            </a:r>
            <a:endParaRPr lang="en-US" sz="2500" dirty="0"/>
          </a:p>
        </p:txBody>
      </p:sp>
      <p:sp>
        <p:nvSpPr>
          <p:cNvPr id="5" name="Text 3"/>
          <p:cNvSpPr/>
          <p:nvPr/>
        </p:nvSpPr>
        <p:spPr>
          <a:xfrm>
            <a:off x="3194328" y="217705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Key Takeaways</a:t>
            </a:r>
            <a:endParaRPr lang="en-US" sz="2200" dirty="0"/>
          </a:p>
        </p:txBody>
      </p:sp>
      <p:sp>
        <p:nvSpPr>
          <p:cNvPr id="6" name="Text 4"/>
          <p:cNvSpPr/>
          <p:nvPr/>
        </p:nvSpPr>
        <p:spPr>
          <a:xfrm>
            <a:off x="3194328" y="2667476"/>
            <a:ext cx="5313164"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Remember the key signs of phishing and stay vigilant.</a:t>
            </a:r>
            <a:endParaRPr lang="en-US" sz="1750" dirty="0"/>
          </a:p>
        </p:txBody>
      </p:sp>
      <p:sp>
        <p:nvSpPr>
          <p:cNvPr id="7" name="Shape 5"/>
          <p:cNvSpPr/>
          <p:nvPr/>
        </p:nvSpPr>
        <p:spPr>
          <a:xfrm>
            <a:off x="3080861" y="3241953"/>
            <a:ext cx="10642402" cy="15240"/>
          </a:xfrm>
          <a:prstGeom prst="roundRect">
            <a:avLst>
              <a:gd name="adj" fmla="val 625116"/>
            </a:avLst>
          </a:prstGeom>
          <a:solidFill>
            <a:srgbClr val="56565B"/>
          </a:solidFill>
          <a:ln/>
        </p:spPr>
        <p:txBody>
          <a:bodyPr/>
          <a:lstStyle/>
          <a:p>
            <a:endParaRPr lang="en-US"/>
          </a:p>
        </p:txBody>
      </p:sp>
      <p:sp>
        <p:nvSpPr>
          <p:cNvPr id="8" name="Shape 6"/>
          <p:cNvSpPr/>
          <p:nvPr/>
        </p:nvSpPr>
        <p:spPr>
          <a:xfrm>
            <a:off x="793790" y="3370540"/>
            <a:ext cx="4347567" cy="1306949"/>
          </a:xfrm>
          <a:prstGeom prst="roundRect">
            <a:avLst>
              <a:gd name="adj" fmla="val 7289"/>
            </a:avLst>
          </a:prstGeom>
          <a:solidFill>
            <a:srgbClr val="3D3D42"/>
          </a:solidFill>
          <a:ln w="7620">
            <a:solidFill>
              <a:srgbClr val="56565B"/>
            </a:solidFill>
            <a:prstDash val="solid"/>
          </a:ln>
        </p:spPr>
        <p:txBody>
          <a:bodyPr/>
          <a:lstStyle/>
          <a:p>
            <a:endParaRPr lang="en-US"/>
          </a:p>
        </p:txBody>
      </p:sp>
      <p:sp>
        <p:nvSpPr>
          <p:cNvPr id="9" name="Text 7"/>
          <p:cNvSpPr/>
          <p:nvPr/>
        </p:nvSpPr>
        <p:spPr>
          <a:xfrm>
            <a:off x="2808089" y="3824645"/>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E5E0DF"/>
                </a:solidFill>
                <a:latin typeface="Poppins Light" pitchFamily="34" charset="0"/>
                <a:ea typeface="Poppins Light" pitchFamily="34" charset="-122"/>
                <a:cs typeface="Poppins Light" pitchFamily="34" charset="-120"/>
              </a:rPr>
              <a:t>2</a:t>
            </a:r>
            <a:endParaRPr lang="en-US" sz="2500" dirty="0"/>
          </a:p>
        </p:txBody>
      </p:sp>
      <p:sp>
        <p:nvSpPr>
          <p:cNvPr id="10" name="Text 8"/>
          <p:cNvSpPr/>
          <p:nvPr/>
        </p:nvSpPr>
        <p:spPr>
          <a:xfrm>
            <a:off x="5368171" y="359735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Ongoing Vigilance</a:t>
            </a:r>
            <a:endParaRPr lang="en-US" sz="2200" dirty="0"/>
          </a:p>
        </p:txBody>
      </p:sp>
      <p:sp>
        <p:nvSpPr>
          <p:cNvPr id="11" name="Text 9"/>
          <p:cNvSpPr/>
          <p:nvPr/>
        </p:nvSpPr>
        <p:spPr>
          <a:xfrm>
            <a:off x="5368171" y="4087773"/>
            <a:ext cx="6868597" cy="362903"/>
          </a:xfrm>
          <a:prstGeom prst="rect">
            <a:avLst/>
          </a:prstGeom>
          <a:noFill/>
          <a:ln/>
        </p:spPr>
        <p:txBody>
          <a:bodyPr wrap="non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Cyber threats are constantly evolving, so stay informed and proactive.</a:t>
            </a:r>
            <a:endParaRPr lang="en-US" sz="1750" dirty="0"/>
          </a:p>
        </p:txBody>
      </p:sp>
      <p:sp>
        <p:nvSpPr>
          <p:cNvPr id="12" name="Shape 10"/>
          <p:cNvSpPr/>
          <p:nvPr/>
        </p:nvSpPr>
        <p:spPr>
          <a:xfrm>
            <a:off x="5254704" y="4662249"/>
            <a:ext cx="8468558" cy="15240"/>
          </a:xfrm>
          <a:prstGeom prst="roundRect">
            <a:avLst>
              <a:gd name="adj" fmla="val 625116"/>
            </a:avLst>
          </a:prstGeom>
          <a:solidFill>
            <a:srgbClr val="56565B"/>
          </a:solidFill>
          <a:ln/>
        </p:spPr>
        <p:txBody>
          <a:bodyPr/>
          <a:lstStyle/>
          <a:p>
            <a:endParaRPr lang="en-US"/>
          </a:p>
        </p:txBody>
      </p:sp>
      <p:sp>
        <p:nvSpPr>
          <p:cNvPr id="13" name="Shape 11"/>
          <p:cNvSpPr/>
          <p:nvPr/>
        </p:nvSpPr>
        <p:spPr>
          <a:xfrm>
            <a:off x="793790" y="4790837"/>
            <a:ext cx="6521410" cy="1669852"/>
          </a:xfrm>
          <a:prstGeom prst="roundRect">
            <a:avLst>
              <a:gd name="adj" fmla="val 5705"/>
            </a:avLst>
          </a:prstGeom>
          <a:solidFill>
            <a:srgbClr val="3D3D42"/>
          </a:solidFill>
          <a:ln w="7620">
            <a:solidFill>
              <a:srgbClr val="56565B"/>
            </a:solidFill>
            <a:prstDash val="solid"/>
          </a:ln>
        </p:spPr>
        <p:txBody>
          <a:bodyPr/>
          <a:lstStyle/>
          <a:p>
            <a:endParaRPr lang="en-US"/>
          </a:p>
        </p:txBody>
      </p:sp>
      <p:sp>
        <p:nvSpPr>
          <p:cNvPr id="14" name="Text 12"/>
          <p:cNvSpPr/>
          <p:nvPr/>
        </p:nvSpPr>
        <p:spPr>
          <a:xfrm>
            <a:off x="3895011" y="5426393"/>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E5E0DF"/>
                </a:solidFill>
                <a:latin typeface="Poppins Light" pitchFamily="34" charset="0"/>
                <a:ea typeface="Poppins Light" pitchFamily="34" charset="-122"/>
                <a:cs typeface="Poppins Light" pitchFamily="34" charset="-120"/>
              </a:rPr>
              <a:t>3</a:t>
            </a:r>
            <a:endParaRPr lang="en-US" sz="2500" dirty="0"/>
          </a:p>
        </p:txBody>
      </p:sp>
      <p:sp>
        <p:nvSpPr>
          <p:cNvPr id="15" name="Text 13"/>
          <p:cNvSpPr/>
          <p:nvPr/>
        </p:nvSpPr>
        <p:spPr>
          <a:xfrm>
            <a:off x="7542014" y="5017651"/>
            <a:ext cx="3458885" cy="354330"/>
          </a:xfrm>
          <a:prstGeom prst="rect">
            <a:avLst/>
          </a:prstGeom>
          <a:noFill/>
          <a:ln/>
        </p:spPr>
        <p:txBody>
          <a:bodyPr wrap="none" lIns="0" tIns="0" rIns="0" bIns="0" rtlCol="0" anchor="t"/>
          <a:lstStyle/>
          <a:p>
            <a:pPr marL="0" indent="0" algn="l">
              <a:lnSpc>
                <a:spcPts val="2750"/>
              </a:lnSpc>
              <a:buNone/>
            </a:pPr>
            <a:r>
              <a:rPr lang="en-US" sz="2200" dirty="0">
                <a:solidFill>
                  <a:srgbClr val="E5E0DF"/>
                </a:solidFill>
                <a:latin typeface="Poppins Light" pitchFamily="34" charset="0"/>
                <a:ea typeface="Poppins Light" pitchFamily="34" charset="-122"/>
                <a:cs typeface="Poppins Light" pitchFamily="34" charset="-120"/>
              </a:rPr>
              <a:t>Report Suspicious Emails</a:t>
            </a:r>
            <a:endParaRPr lang="en-US" sz="2200" dirty="0"/>
          </a:p>
        </p:txBody>
      </p:sp>
      <p:sp>
        <p:nvSpPr>
          <p:cNvPr id="16" name="Text 14"/>
          <p:cNvSpPr/>
          <p:nvPr/>
        </p:nvSpPr>
        <p:spPr>
          <a:xfrm>
            <a:off x="7542014" y="5508069"/>
            <a:ext cx="6067782"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Report any suspicious emails or messages to your IT or security teams.</a:t>
            </a:r>
            <a:endParaRPr lang="en-US" sz="1750" dirty="0"/>
          </a:p>
        </p:txBody>
      </p:sp>
      <p:sp>
        <p:nvSpPr>
          <p:cNvPr id="17" name="Text 15"/>
          <p:cNvSpPr/>
          <p:nvPr/>
        </p:nvSpPr>
        <p:spPr>
          <a:xfrm>
            <a:off x="793790" y="671583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By staying informed, practicing safe online habits, and reporting suspicious activity, you can play a crucial role in protecting yourself and your organization from cyber threats. Thank you for participating in this training program. Stay safe online!</a:t>
            </a:r>
            <a:endParaRPr lang="en-US" sz="1750" dirty="0"/>
          </a:p>
        </p:txBody>
      </p:sp>
      <p:sp>
        <p:nvSpPr>
          <p:cNvPr id="18" name="Rectangle 17">
            <a:extLst>
              <a:ext uri="{FF2B5EF4-FFF2-40B4-BE49-F238E27FC236}">
                <a16:creationId xmlns:a16="http://schemas.microsoft.com/office/drawing/2014/main" id="{6DD85E16-8F0F-102C-1D57-B5ACD7A74702}"/>
              </a:ext>
            </a:extLst>
          </p:cNvPr>
          <p:cNvSpPr/>
          <p:nvPr/>
        </p:nvSpPr>
        <p:spPr>
          <a:xfrm>
            <a:off x="12607290" y="7680960"/>
            <a:ext cx="1931670" cy="455175"/>
          </a:xfrm>
          <a:prstGeom prst="rect">
            <a:avLst/>
          </a:prstGeom>
          <a:solidFill>
            <a:srgbClr val="050505"/>
          </a:solidFill>
          <a:ln>
            <a:solidFill>
              <a:srgbClr val="05050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713</Words>
  <Application>Microsoft Office PowerPoint</Application>
  <PresentationFormat>Custom</PresentationFormat>
  <Paragraphs>70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Poppins Light</vt:lpstr>
      <vt:lpstr>Arial</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Androws Remon</cp:lastModifiedBy>
  <cp:revision>2</cp:revision>
  <dcterms:created xsi:type="dcterms:W3CDTF">2025-03-27T15:09:42Z</dcterms:created>
  <dcterms:modified xsi:type="dcterms:W3CDTF">2025-03-27T15:17:50Z</dcterms:modified>
</cp:coreProperties>
</file>