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2" r:id="rId5"/>
    <p:sldId id="273" r:id="rId6"/>
    <p:sldId id="275" r:id="rId7"/>
    <p:sldId id="276" r:id="rId8"/>
    <p:sldId id="274" r:id="rId9"/>
    <p:sldId id="264" r:id="rId10"/>
    <p:sldId id="26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406D"/>
    <a:srgbClr val="2D74B5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E99EB-3181-4A0F-9771-E7591C5A2FF3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0F99-9EE4-4C9B-B91D-C297D165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6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61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7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31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8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4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0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2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7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4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6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7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8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2052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8014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7F38-85F9-49A9-891E-805D16878734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0328-332F-4998-B0C3-3F1F62CED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7744" y="3167107"/>
            <a:ext cx="9525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基于时效性和序列性的推荐系统分析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97744" y="3936548"/>
            <a:ext cx="1072137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98167" y="34133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毕业答辩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961982" y="2900490"/>
            <a:ext cx="10357142" cy="3175585"/>
            <a:chOff x="777255" y="2918961"/>
            <a:chExt cx="10357142" cy="3175585"/>
          </a:xfrm>
          <a:noFill/>
        </p:grpSpPr>
        <p:sp>
          <p:nvSpPr>
            <p:cNvPr id="5" name="矩形 4"/>
            <p:cNvSpPr/>
            <p:nvPr/>
          </p:nvSpPr>
          <p:spPr>
            <a:xfrm>
              <a:off x="7468449" y="2918961"/>
              <a:ext cx="3665948" cy="1924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77255" y="4463330"/>
              <a:ext cx="3643952" cy="1631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答辩人：杨仕豪</a:t>
              </a:r>
              <a:endParaRPr lang="en-US" altLang="zh-CN" sz="2000" dirty="0">
                <a:solidFill>
                  <a:srgbClr val="000000"/>
                </a:solidFill>
              </a:endParaRPr>
            </a:p>
            <a:p>
              <a:endParaRPr lang="en-US" altLang="zh-CN" sz="2000" dirty="0">
                <a:solidFill>
                  <a:srgbClr val="000000"/>
                </a:solidFill>
              </a:endParaRPr>
            </a:p>
            <a:p>
              <a:r>
                <a:rPr lang="zh-CN" altLang="en-US" sz="2000" dirty="0">
                  <a:solidFill>
                    <a:srgbClr val="000000"/>
                  </a:solidFill>
                </a:rPr>
                <a:t>指导老师：方慧</a:t>
              </a:r>
              <a:endParaRPr lang="en-US" altLang="zh-CN" sz="2000" dirty="0">
                <a:solidFill>
                  <a:srgbClr val="000000"/>
                </a:solidFill>
              </a:endParaRPr>
            </a:p>
            <a:p>
              <a:endParaRPr lang="en-US" altLang="zh-CN" sz="2000" dirty="0">
                <a:solidFill>
                  <a:srgbClr val="000000"/>
                </a:solidFill>
              </a:endParaRPr>
            </a:p>
            <a:p>
              <a:r>
                <a:rPr lang="zh-CN" altLang="en-US" sz="2000" dirty="0">
                  <a:solidFill>
                    <a:srgbClr val="000000"/>
                  </a:solidFill>
                </a:rPr>
                <a:t>答辩日期：</a:t>
              </a:r>
              <a:r>
                <a:rPr lang="en-US" altLang="zh-CN" sz="2000" dirty="0">
                  <a:solidFill>
                    <a:srgbClr val="000000"/>
                  </a:solidFill>
                </a:rPr>
                <a:t>2019</a:t>
              </a:r>
              <a:r>
                <a:rPr lang="zh-CN" altLang="en-US" sz="2000" dirty="0">
                  <a:solidFill>
                    <a:srgbClr val="000000"/>
                  </a:solidFill>
                </a:rPr>
                <a:t>年</a:t>
              </a:r>
              <a:r>
                <a:rPr lang="en-US" altLang="zh-CN" sz="2000" dirty="0">
                  <a:solidFill>
                    <a:srgbClr val="000000"/>
                  </a:solidFill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</a:rPr>
                <a:t>月</a:t>
              </a:r>
              <a:r>
                <a:rPr lang="en-US" altLang="zh-CN" sz="2000" dirty="0">
                  <a:solidFill>
                    <a:srgbClr val="000000"/>
                  </a:solidFill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</a:rPr>
                <a:t>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2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5273" y="2992582"/>
            <a:ext cx="315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11768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28625" y="2167518"/>
            <a:ext cx="4300013" cy="3392631"/>
            <a:chOff x="3899946" y="1902748"/>
            <a:chExt cx="4300013" cy="3392631"/>
          </a:xfrm>
        </p:grpSpPr>
        <p:sp>
          <p:nvSpPr>
            <p:cNvPr id="14" name="文本框 13"/>
            <p:cNvSpPr txBox="1"/>
            <p:nvPr/>
          </p:nvSpPr>
          <p:spPr>
            <a:xfrm>
              <a:off x="3899946" y="1902748"/>
              <a:ext cx="3116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</a:rPr>
                <a:t>/   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研究历史与背景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00913" y="2604712"/>
              <a:ext cx="3430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</a:rPr>
                <a:t> /   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推荐系统相关理论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900913" y="3306676"/>
              <a:ext cx="42990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03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    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基于时间变化的推荐系统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00913" y="4008640"/>
              <a:ext cx="22928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04</a:t>
              </a: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</a:rPr>
                <a:t> /   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实验结果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00913" y="4710604"/>
              <a:ext cx="22928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05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</a:rPr>
                <a:t>/   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研究展望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0"/>
            <a:ext cx="12192000" cy="111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0316" y="267170"/>
            <a:ext cx="19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论文结构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7236" y="1967463"/>
            <a:ext cx="158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行文思路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755141" y="1710656"/>
            <a:ext cx="0" cy="447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7236" y="2748560"/>
            <a:ext cx="4978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从推荐系统的历史和背景出发，鉴于很多推荐系统没有考虑时间效应，本文对推荐系统的时效性和序列性进行了分析和讨论，并在传统机器学习算法和推荐系统算法的基础上加入了时间因素。</a:t>
            </a:r>
          </a:p>
        </p:txBody>
      </p:sp>
    </p:spTree>
    <p:extLst>
      <p:ext uri="{BB962C8B-B14F-4D97-AF65-F5344CB8AC3E}">
        <p14:creationId xmlns:p14="http://schemas.microsoft.com/office/powerpoint/2010/main" val="31361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2502988" y="1782639"/>
            <a:ext cx="0" cy="447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0" y="0"/>
            <a:ext cx="12192000" cy="111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0316" y="267170"/>
            <a:ext cx="3579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推荐系统基本理论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87249" y="2815729"/>
            <a:ext cx="23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基于协同过滤的推荐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87249" y="2033381"/>
            <a:ext cx="23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基于内容的推荐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087249" y="4147852"/>
            <a:ext cx="327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基于隐式（</a:t>
            </a:r>
            <a:r>
              <a:rPr lang="en-US" altLang="zh-CN" dirty="0"/>
              <a:t>SVD</a:t>
            </a:r>
            <a:r>
              <a:rPr lang="zh-CN" altLang="en-US" dirty="0"/>
              <a:t>）模型的推荐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87249" y="5143650"/>
            <a:ext cx="23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基于标签的推荐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5374171" y="2610558"/>
            <a:ext cx="203200" cy="779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72753" y="2471745"/>
            <a:ext cx="35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基于用户的协同过滤（</a:t>
            </a:r>
            <a:r>
              <a:rPr lang="en-US" altLang="zh-CN" dirty="0" err="1"/>
              <a:t>UserCF</a:t>
            </a:r>
            <a:r>
              <a:rPr lang="zh-CN" altLang="en-US" dirty="0"/>
              <a:t>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572753" y="3173211"/>
            <a:ext cx="35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基于物品的协同过滤（</a:t>
            </a:r>
            <a:r>
              <a:rPr lang="en-US" altLang="zh-CN" dirty="0" err="1"/>
              <a:t>ItemCF</a:t>
            </a:r>
            <a:r>
              <a:rPr lang="zh-CN" altLang="en-US" dirty="0"/>
              <a:t>）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6198767" y="3792099"/>
            <a:ext cx="199026" cy="1089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377706" y="3656327"/>
            <a:ext cx="35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SVD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357619" y="4152378"/>
            <a:ext cx="35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Asymmetric-SVD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397793" y="4648429"/>
            <a:ext cx="35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SVD++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7C4C61-6500-43CC-A6CF-CCED7B738CF1}"/>
              </a:ext>
            </a:extLst>
          </p:cNvPr>
          <p:cNvCxnSpPr/>
          <p:nvPr/>
        </p:nvCxnSpPr>
        <p:spPr>
          <a:xfrm>
            <a:off x="6938128" y="3859343"/>
            <a:ext cx="1508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D30ADE8-132B-455D-9E14-0AFEDB20A9FD}"/>
              </a:ext>
            </a:extLst>
          </p:cNvPr>
          <p:cNvSpPr txBox="1"/>
          <p:nvPr/>
        </p:nvSpPr>
        <p:spPr>
          <a:xfrm>
            <a:off x="8553194" y="3651540"/>
            <a:ext cx="35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时间感知算法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7DDBCE-7B56-4D58-86EF-6F070251502C}"/>
              </a:ext>
            </a:extLst>
          </p:cNvPr>
          <p:cNvSpPr txBox="1"/>
          <p:nvPr/>
        </p:nvSpPr>
        <p:spPr>
          <a:xfrm>
            <a:off x="3087249" y="5807156"/>
            <a:ext cx="23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89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6096000" y="1663336"/>
            <a:ext cx="0" cy="447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0"/>
            <a:ext cx="12192000" cy="111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0316" y="267170"/>
            <a:ext cx="484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基于时间变化的推荐系统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0316" y="1589805"/>
                <a:ext cx="524997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协同过滤算法</a:t>
                </a:r>
                <a:r>
                  <a:rPr lang="zh-CN" altLang="en-US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，通常使用</a:t>
                </a:r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余弦相似度</a:t>
                </a:r>
                <a14:m>
                  <m:oMath xmlns:m="http://schemas.openxmlformats.org/officeDocument/2006/math">
                    <m:r>
                      <a:rPr lang="en-US" altLang="zh-CN" sz="16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𝑠𝑖𝑚</m:t>
                    </m:r>
                    <m:d>
                      <m:d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计算物品的相似度</a:t>
                </a:r>
                <a:r>
                  <a:rPr lang="zh-CN" altLang="en-US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，以</a:t>
                </a:r>
                <a:r>
                  <a:rPr lang="en-US" altLang="zh-CN" sz="1600" kern="100" dirty="0" err="1">
                    <a:ea typeface="宋体" panose="02010600030101010101" pitchFamily="2" charset="-122"/>
                    <a:cs typeface="Times New Roman" panose="02020603050405020304" pitchFamily="18" charset="0"/>
                  </a:rPr>
                  <a:t>ItemCF</a:t>
                </a:r>
                <a:r>
                  <a:rPr lang="zh-CN" altLang="en-US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为例：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16" y="1589805"/>
                <a:ext cx="5249978" cy="584775"/>
              </a:xfrm>
              <a:prstGeom prst="rect">
                <a:avLst/>
              </a:prstGeom>
              <a:blipFill>
                <a:blip r:embed="rId3"/>
                <a:stretch>
                  <a:fillRect l="-697" t="-5208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79022" y="2219640"/>
                <a:ext cx="3219471" cy="590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6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22" y="2219640"/>
                <a:ext cx="3219471" cy="590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11035" y="2809930"/>
                <a:ext cx="2555443" cy="698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35" y="2809930"/>
                <a:ext cx="2555443" cy="698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0316" y="3508904"/>
                <a:ext cx="523467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在有时间信息的情况下，相似度会随之发生改变，定义一个衰减函数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来表示这种衰减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16" y="3508904"/>
                <a:ext cx="5234670" cy="584775"/>
              </a:xfrm>
              <a:prstGeom prst="rect">
                <a:avLst/>
              </a:prstGeom>
              <a:blipFill>
                <a:blip r:embed="rId6"/>
                <a:stretch>
                  <a:fillRect l="-698" t="-5208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58030" y="4098406"/>
                <a:ext cx="3661451" cy="649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(|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30" y="4098406"/>
                <a:ext cx="3661451" cy="6493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040836" y="4670184"/>
                <a:ext cx="1443407" cy="559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36" y="4670184"/>
                <a:ext cx="1443407" cy="559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49634" y="5229248"/>
                <a:ext cx="3878241" cy="698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(|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|)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4" y="5229248"/>
                <a:ext cx="3878241" cy="6989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/>
          <p:cNvPicPr/>
          <p:nvPr/>
        </p:nvPicPr>
        <p:blipFill>
          <a:blip r:embed="rId10"/>
          <a:stretch>
            <a:fillRect/>
          </a:stretch>
        </p:blipFill>
        <p:spPr>
          <a:xfrm>
            <a:off x="7486647" y="1744922"/>
            <a:ext cx="3163643" cy="215607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158418" y="3900995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评分预测随时间变化曲线</a:t>
            </a:r>
            <a:endParaRPr lang="zh-CN" altLang="en-US" sz="12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18848"/>
              </p:ext>
            </p:extLst>
          </p:nvPr>
        </p:nvGraphicFramePr>
        <p:xfrm>
          <a:off x="7281296" y="4670184"/>
          <a:ext cx="3631682" cy="1113861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47782">
                  <a:extLst>
                    <a:ext uri="{9D8B030D-6E8A-4147-A177-3AD203B41FA5}">
                      <a16:colId xmlns:a16="http://schemas.microsoft.com/office/drawing/2014/main" val="2699727654"/>
                    </a:ext>
                  </a:extLst>
                </a:gridCol>
                <a:gridCol w="1183900">
                  <a:extLst>
                    <a:ext uri="{9D8B030D-6E8A-4147-A177-3AD203B41FA5}">
                      <a16:colId xmlns:a16="http://schemas.microsoft.com/office/drawing/2014/main" val="3569277573"/>
                    </a:ext>
                  </a:extLst>
                </a:gridCol>
              </a:tblGrid>
              <a:tr h="371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模型名称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RMSE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8856510"/>
                  </a:ext>
                </a:extLst>
              </a:tr>
              <a:tr h="371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基于物品的</a:t>
                      </a:r>
                      <a:r>
                        <a:rPr lang="zh-CN" sz="1200" kern="0" dirty="0">
                          <a:effectLst/>
                        </a:rPr>
                        <a:t>临近模型</a:t>
                      </a:r>
                      <a:r>
                        <a:rPr lang="en-US" sz="1200" kern="0" dirty="0">
                          <a:effectLst/>
                        </a:rPr>
                        <a:t>+</a:t>
                      </a:r>
                      <a:r>
                        <a:rPr lang="zh-CN" sz="1200" kern="0" dirty="0">
                          <a:effectLst/>
                        </a:rPr>
                        <a:t>时效性分析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1.198066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304014"/>
                  </a:ext>
                </a:extLst>
              </a:tr>
              <a:tr h="371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基于物品的临近模型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1.22062</a:t>
                      </a:r>
                      <a:endParaRPr lang="zh-CN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73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C846706-FDD7-4B5E-8C43-A4B952C24B2C}"/>
                  </a:ext>
                </a:extLst>
              </p:cNvPr>
              <p:cNvSpPr/>
              <p:nvPr/>
            </p:nvSpPr>
            <p:spPr>
              <a:xfrm>
                <a:off x="7486647" y="4129470"/>
                <a:ext cx="329538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红色线表示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=0.001</m:t>
                    </m:r>
                  </m:oMath>
                </a14:m>
                <a:r>
                  <a:rPr lang="zh-CN" altLang="zh-CN" sz="12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，蓝色线表示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=0.005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C846706-FDD7-4B5E-8C43-A4B952C24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47" y="4129470"/>
                <a:ext cx="3295389" cy="276999"/>
              </a:xfrm>
              <a:prstGeom prst="rect">
                <a:avLst/>
              </a:prstGeom>
              <a:blipFill>
                <a:blip r:embed="rId11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02120862-FDC6-4B33-9199-826BD7BA28EC}"/>
              </a:ext>
            </a:extLst>
          </p:cNvPr>
          <p:cNvSpPr txBox="1"/>
          <p:nvPr/>
        </p:nvSpPr>
        <p:spPr>
          <a:xfrm>
            <a:off x="2193806" y="1187216"/>
            <a:ext cx="13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时效性分析</a:t>
            </a:r>
          </a:p>
        </p:txBody>
      </p:sp>
    </p:spTree>
    <p:extLst>
      <p:ext uri="{BB962C8B-B14F-4D97-AF65-F5344CB8AC3E}">
        <p14:creationId xmlns:p14="http://schemas.microsoft.com/office/powerpoint/2010/main" val="30496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6096000" y="1663336"/>
            <a:ext cx="0" cy="447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0"/>
            <a:ext cx="12192000" cy="111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0316" y="267170"/>
            <a:ext cx="484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基于时间变化的推荐系统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93806" y="1187216"/>
            <a:ext cx="13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序列性分析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3964" y="1663336"/>
                <a:ext cx="57173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/>
                <a:r>
                  <a:rPr lang="zh-CN" altLang="zh-CN" sz="16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对于按照序列对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zh-CN" sz="16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购买的用户</a:t>
                </a:r>
                <a:r>
                  <a:rPr lang="en-US" altLang="zh-CN" sz="16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zh-CN" altLang="zh-CN" sz="16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，可以计算出购买的时间差</a:t>
                </a:r>
                <a:r>
                  <a:rPr lang="zh-CN" altLang="en-US" sz="16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1663336"/>
                <a:ext cx="5717309" cy="584775"/>
              </a:xfrm>
              <a:prstGeom prst="rect">
                <a:avLst/>
              </a:prstGeom>
              <a:blipFill>
                <a:blip r:embed="rId3"/>
                <a:stretch>
                  <a:fillRect l="-640" t="-4167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37843" y="3298960"/>
                <a:ext cx="2318712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sz="16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sz="16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843" y="3298960"/>
                <a:ext cx="2318712" cy="689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3964" y="4030527"/>
                <a:ext cx="5717309" cy="85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采用</a:t>
                </a:r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0.0146</a:t>
                </a:r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反映</a:t>
                </a:r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:r>
                  <a:rPr lang="zh-CN" altLang="en-US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时间</a:t>
                </a:r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关系的矩阵，数值的大小表示在指数权重下的时间期望</a:t>
                </a:r>
                <a:r>
                  <a:rPr lang="zh-CN" altLang="en-US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在临近模型中可以加入这个时间系数作为最终预测的修正：</a:t>
                </a:r>
                <a:endParaRPr lang="zh-CN" altLang="en-US" sz="16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4030527"/>
                <a:ext cx="5717309" cy="850810"/>
              </a:xfrm>
              <a:prstGeom prst="rect">
                <a:avLst/>
              </a:prstGeom>
              <a:blipFill>
                <a:blip r:embed="rId5"/>
                <a:stretch>
                  <a:fillRect l="-640" t="-3571" b="-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76970" y="2213844"/>
                <a:ext cx="1823576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970" y="2213844"/>
                <a:ext cx="1823576" cy="358368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83126" y="2672615"/>
            <a:ext cx="5828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一般来说，购买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时间间隔越长，他们的相关性就越低，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且序列性越差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。利用指数函数表示这种削减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构建一个新的矩阵：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210240" y="4762094"/>
                <a:ext cx="1684756" cy="513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𝑡𝑖𝑚𝑒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40" y="4762094"/>
                <a:ext cx="1684756" cy="5139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8204" y="5276081"/>
                <a:ext cx="4281108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𝑡𝑖𝑚𝑒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sz="16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04" y="5276081"/>
                <a:ext cx="4281108" cy="7072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/>
          <p:nvPr/>
        </p:nvPicPr>
        <p:blipFill>
          <a:blip r:embed="rId9"/>
          <a:stretch>
            <a:fillRect/>
          </a:stretch>
        </p:blipFill>
        <p:spPr>
          <a:xfrm>
            <a:off x="7460160" y="1562239"/>
            <a:ext cx="3290968" cy="233933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689013" y="4030527"/>
            <a:ext cx="2981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Gamma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值变化对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两种商品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评分预测的影响</a:t>
            </a:r>
            <a:endParaRPr lang="zh-CN" altLang="en-US" sz="12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32566"/>
              </p:ext>
            </p:extLst>
          </p:nvPr>
        </p:nvGraphicFramePr>
        <p:xfrm>
          <a:off x="7364126" y="4463734"/>
          <a:ext cx="3631682" cy="1113861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47782">
                  <a:extLst>
                    <a:ext uri="{9D8B030D-6E8A-4147-A177-3AD203B41FA5}">
                      <a16:colId xmlns:a16="http://schemas.microsoft.com/office/drawing/2014/main" val="2699727654"/>
                    </a:ext>
                  </a:extLst>
                </a:gridCol>
                <a:gridCol w="1183900">
                  <a:extLst>
                    <a:ext uri="{9D8B030D-6E8A-4147-A177-3AD203B41FA5}">
                      <a16:colId xmlns:a16="http://schemas.microsoft.com/office/drawing/2014/main" val="3569277573"/>
                    </a:ext>
                  </a:extLst>
                </a:gridCol>
              </a:tblGrid>
              <a:tr h="371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模型名称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RMSE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8856510"/>
                  </a:ext>
                </a:extLst>
              </a:tr>
              <a:tr h="371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基于物品的</a:t>
                      </a:r>
                      <a:r>
                        <a:rPr lang="zh-CN" sz="1200" kern="0" dirty="0">
                          <a:effectLst/>
                        </a:rPr>
                        <a:t>临近模型</a:t>
                      </a:r>
                      <a:r>
                        <a:rPr lang="en-US" sz="1200" kern="0" dirty="0">
                          <a:effectLst/>
                        </a:rPr>
                        <a:t>+</a:t>
                      </a:r>
                      <a:r>
                        <a:rPr lang="zh-CN" altLang="en-US" sz="1200" kern="0" dirty="0">
                          <a:effectLst/>
                        </a:rPr>
                        <a:t>序列</a:t>
                      </a:r>
                      <a:r>
                        <a:rPr lang="zh-CN" sz="1200" kern="0" dirty="0">
                          <a:effectLst/>
                        </a:rPr>
                        <a:t>性分析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1.21314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304014"/>
                  </a:ext>
                </a:extLst>
              </a:tr>
              <a:tr h="371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0" dirty="0">
                          <a:effectLst/>
                        </a:rPr>
                        <a:t>基于物品的临近模型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1.22062</a:t>
                      </a:r>
                      <a:endParaRPr lang="zh-CN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7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8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1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0316" y="267170"/>
            <a:ext cx="484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XGBoost</a:t>
            </a:r>
            <a:r>
              <a:rPr lang="zh-CN" altLang="en-US" sz="3200" dirty="0">
                <a:solidFill>
                  <a:schemeClr val="bg1"/>
                </a:solidFill>
              </a:rPr>
              <a:t>机器学习模型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44DAC6-D90F-4B6D-A44E-2B7EA39FB3DB}"/>
              </a:ext>
            </a:extLst>
          </p:cNvPr>
          <p:cNvSpPr/>
          <p:nvPr/>
        </p:nvSpPr>
        <p:spPr>
          <a:xfrm>
            <a:off x="1053142" y="1470724"/>
            <a:ext cx="10085715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建立用户相似度矩阵和商品相似度矩阵，如果要预测用户</a:t>
            </a:r>
            <a:r>
              <a:rPr lang="en-US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对商品</a:t>
            </a:r>
            <a:r>
              <a:rPr lang="en-US" altLang="zh-CN" sz="2400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的评分，找到和</a:t>
            </a:r>
            <a:r>
              <a:rPr lang="en-US" altLang="zh-CN" sz="2400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最相似并且</a:t>
            </a:r>
            <a:r>
              <a:rPr lang="en-US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也购买过的商品的评分并作为学习模型的特征，再找到和</a:t>
            </a:r>
            <a:r>
              <a:rPr lang="en-US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最相似并且购买过的商品</a:t>
            </a:r>
            <a:r>
              <a:rPr lang="en-US" altLang="zh-CN" sz="2400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的评分并也作为学习模型的特征。</a:t>
            </a:r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EF2DFD-18C2-4C59-A92B-DD4859283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53136"/>
              </p:ext>
            </p:extLst>
          </p:nvPr>
        </p:nvGraphicFramePr>
        <p:xfrm>
          <a:off x="709328" y="3429000"/>
          <a:ext cx="10773344" cy="2683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3334">
                  <a:extLst>
                    <a:ext uri="{9D8B030D-6E8A-4147-A177-3AD203B41FA5}">
                      <a16:colId xmlns:a16="http://schemas.microsoft.com/office/drawing/2014/main" val="4140182434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44132591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1566983158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3403666761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2449721123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884009427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1665786369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2697244216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951800816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3723188491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1146194512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3202821979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731124536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570569505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2816437309"/>
                    </a:ext>
                  </a:extLst>
                </a:gridCol>
                <a:gridCol w="673334">
                  <a:extLst>
                    <a:ext uri="{9D8B030D-6E8A-4147-A177-3AD203B41FA5}">
                      <a16:colId xmlns:a16="http://schemas.microsoft.com/office/drawing/2014/main" val="2091905408"/>
                    </a:ext>
                  </a:extLst>
                </a:gridCol>
              </a:tblGrid>
              <a:tr h="44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user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game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GAvg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sur1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sur2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sur3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sur4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sur5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smr1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smr2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smr3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smr4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smr5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UAvg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MAvg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rating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extLst>
                  <a:ext uri="{0D108BD9-81ED-4DB2-BD59-A6C34878D82A}">
                    <a16:rowId xmlns:a16="http://schemas.microsoft.com/office/drawing/2014/main" val="1761467984"/>
                  </a:ext>
                </a:extLst>
              </a:tr>
              <a:tr h="44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extLst>
                  <a:ext uri="{0D108BD9-81ED-4DB2-BD59-A6C34878D82A}">
                    <a16:rowId xmlns:a16="http://schemas.microsoft.com/office/drawing/2014/main" val="67069354"/>
                  </a:ext>
                </a:extLst>
              </a:tr>
              <a:tr h="44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extLst>
                  <a:ext uri="{0D108BD9-81ED-4DB2-BD59-A6C34878D82A}">
                    <a16:rowId xmlns:a16="http://schemas.microsoft.com/office/drawing/2014/main" val="1142358228"/>
                  </a:ext>
                </a:extLst>
              </a:tr>
              <a:tr h="44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extLst>
                  <a:ext uri="{0D108BD9-81ED-4DB2-BD59-A6C34878D82A}">
                    <a16:rowId xmlns:a16="http://schemas.microsoft.com/office/drawing/2014/main" val="4137946377"/>
                  </a:ext>
                </a:extLst>
              </a:tr>
              <a:tr h="44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409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extLst>
                  <a:ext uri="{0D108BD9-81ED-4DB2-BD59-A6C34878D82A}">
                    <a16:rowId xmlns:a16="http://schemas.microsoft.com/office/drawing/2014/main" val="3805478700"/>
                  </a:ext>
                </a:extLst>
              </a:tr>
              <a:tr h="44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621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4.48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216" marR="79216" marT="0" marB="0" anchor="ctr"/>
                </a:tc>
                <a:extLst>
                  <a:ext uri="{0D108BD9-81ED-4DB2-BD59-A6C34878D82A}">
                    <a16:rowId xmlns:a16="http://schemas.microsoft.com/office/drawing/2014/main" val="14400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2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1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0316" y="267170"/>
            <a:ext cx="484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实验准备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F6309F-3BF8-4855-B84B-888F39368699}"/>
              </a:ext>
            </a:extLst>
          </p:cNvPr>
          <p:cNvSpPr/>
          <p:nvPr/>
        </p:nvSpPr>
        <p:spPr>
          <a:xfrm>
            <a:off x="446996" y="2906375"/>
            <a:ext cx="2758440" cy="2246769"/>
          </a:xfrm>
          <a:prstGeom prst="rect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亚马逊商品用户（</a:t>
            </a:r>
            <a:r>
              <a:rPr lang="en-US" altLang="zh-CN" sz="2000" kern="100" dirty="0">
                <a:latin typeface="Arial Unicode MS"/>
              </a:rPr>
              <a:t>video game dataset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）评分数据集进行实验，这个数据集有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1048576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条行为数据，其中包含了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652262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个用户和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41360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个游戏。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5525F6-252F-46F6-A990-0A646B3CDE5F}"/>
              </a:ext>
            </a:extLst>
          </p:cNvPr>
          <p:cNvSpPr/>
          <p:nvPr/>
        </p:nvSpPr>
        <p:spPr>
          <a:xfrm>
            <a:off x="4399324" y="3045023"/>
            <a:ext cx="2590800" cy="1938992"/>
          </a:xfrm>
          <a:prstGeom prst="rect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选择参与评价的游戏在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个以上的用户，和评分数量高于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游戏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2009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日之后的所有数据作为新的数据集。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2344F-2BC2-4014-98D5-7851AA9B50A4}"/>
              </a:ext>
            </a:extLst>
          </p:cNvPr>
          <p:cNvSpPr/>
          <p:nvPr/>
        </p:nvSpPr>
        <p:spPr>
          <a:xfrm>
            <a:off x="7995964" y="2444709"/>
            <a:ext cx="3749040" cy="3170099"/>
          </a:xfrm>
          <a:prstGeom prst="rect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新的数据集中包含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227142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条数据，训练及和测试集数据比为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endParaRPr lang="en-US" altLang="zh-CN" sz="16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EAB1584-D1BF-4349-AD62-DD37FAE13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00737"/>
              </p:ext>
            </p:extLst>
          </p:nvPr>
        </p:nvGraphicFramePr>
        <p:xfrm>
          <a:off x="8575084" y="3177245"/>
          <a:ext cx="2590800" cy="2300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34152109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040522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365802733"/>
                    </a:ext>
                  </a:extLst>
                </a:gridCol>
              </a:tblGrid>
              <a:tr h="579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cap="all">
                          <a:effectLst/>
                        </a:rPr>
                        <a:t>训练集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cap="all">
                          <a:effectLst/>
                        </a:rPr>
                        <a:t>测试集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extLst>
                  <a:ext uri="{0D108BD9-81ED-4DB2-BD59-A6C34878D82A}">
                    <a16:rowId xmlns:a16="http://schemas.microsoft.com/office/drawing/2014/main" val="2912988311"/>
                  </a:ext>
                </a:extLst>
              </a:tr>
              <a:tr h="579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cap="all">
                          <a:effectLst/>
                        </a:rPr>
                        <a:t>评分数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181713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45429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extLst>
                  <a:ext uri="{0D108BD9-81ED-4DB2-BD59-A6C34878D82A}">
                    <a16:rowId xmlns:a16="http://schemas.microsoft.com/office/drawing/2014/main" val="1209702313"/>
                  </a:ext>
                </a:extLst>
              </a:tr>
              <a:tr h="579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cap="all">
                          <a:effectLst/>
                        </a:rPr>
                        <a:t>用户数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45607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14579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extLst>
                  <a:ext uri="{0D108BD9-81ED-4DB2-BD59-A6C34878D82A}">
                    <a16:rowId xmlns:a16="http://schemas.microsoft.com/office/drawing/2014/main" val="2619675410"/>
                  </a:ext>
                </a:extLst>
              </a:tr>
              <a:tr h="560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cap="all" dirty="0">
                          <a:effectLst/>
                        </a:rPr>
                        <a:t>游戏数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1762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2493" marR="102493" marT="0" marB="0" anchor="ctr"/>
                </a:tc>
                <a:extLst>
                  <a:ext uri="{0D108BD9-81ED-4DB2-BD59-A6C34878D82A}">
                    <a16:rowId xmlns:a16="http://schemas.microsoft.com/office/drawing/2014/main" val="834204706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102A793-13D7-42B3-B9A6-E470A0CF2894}"/>
              </a:ext>
            </a:extLst>
          </p:cNvPr>
          <p:cNvSpPr/>
          <p:nvPr/>
        </p:nvSpPr>
        <p:spPr>
          <a:xfrm>
            <a:off x="3459480" y="3794760"/>
            <a:ext cx="751796" cy="5029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FDEF48C-4496-4596-B438-C47FACAE30A1}"/>
              </a:ext>
            </a:extLst>
          </p:cNvPr>
          <p:cNvSpPr/>
          <p:nvPr/>
        </p:nvSpPr>
        <p:spPr>
          <a:xfrm>
            <a:off x="7193346" y="3763059"/>
            <a:ext cx="751796" cy="5029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11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0316" y="267170"/>
            <a:ext cx="484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实验结果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546542" y="1469465"/>
            <a:ext cx="10851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本文在基本的推荐系统算法基础上，利用机器学习模型进行综合分析，同时考虑了推荐中的时效性和序列性，得出如下实验结果：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34082"/>
              </p:ext>
            </p:extLst>
          </p:nvPr>
        </p:nvGraphicFramePr>
        <p:xfrm>
          <a:off x="729934" y="2466139"/>
          <a:ext cx="5255230" cy="375722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718011">
                  <a:extLst>
                    <a:ext uri="{9D8B030D-6E8A-4147-A177-3AD203B41FA5}">
                      <a16:colId xmlns:a16="http://schemas.microsoft.com/office/drawing/2014/main" val="229547394"/>
                    </a:ext>
                  </a:extLst>
                </a:gridCol>
                <a:gridCol w="1211648">
                  <a:extLst>
                    <a:ext uri="{9D8B030D-6E8A-4147-A177-3AD203B41FA5}">
                      <a16:colId xmlns:a16="http://schemas.microsoft.com/office/drawing/2014/main" val="2671602707"/>
                    </a:ext>
                  </a:extLst>
                </a:gridCol>
                <a:gridCol w="1325571">
                  <a:extLst>
                    <a:ext uri="{9D8B030D-6E8A-4147-A177-3AD203B41FA5}">
                      <a16:colId xmlns:a16="http://schemas.microsoft.com/office/drawing/2014/main" val="2778781412"/>
                    </a:ext>
                  </a:extLst>
                </a:gridCol>
              </a:tblGrid>
              <a:tr h="303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cap="all" dirty="0">
                          <a:effectLst/>
                        </a:rPr>
                        <a:t>算法名称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cap="all">
                          <a:effectLst/>
                        </a:rPr>
                        <a:t>模型名称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cap="all">
                          <a:effectLst/>
                        </a:rPr>
                        <a:t>RMSE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7679289"/>
                  </a:ext>
                </a:extLst>
              </a:tr>
              <a:tr h="53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cap="all">
                          <a:effectLst/>
                        </a:rPr>
                        <a:t>XGBoost+</a:t>
                      </a:r>
                      <a:r>
                        <a:rPr lang="zh-CN" sz="1200" kern="0" cap="all">
                          <a:effectLst/>
                        </a:rPr>
                        <a:t>基线模型</a:t>
                      </a:r>
                      <a:r>
                        <a:rPr lang="en-US" sz="1200" kern="0" cap="all">
                          <a:effectLst/>
                        </a:rPr>
                        <a:t>+</a:t>
                      </a:r>
                      <a:r>
                        <a:rPr lang="zh-CN" sz="1200" kern="0" cap="all">
                          <a:effectLst/>
                        </a:rPr>
                        <a:t>基于物品的临近模型</a:t>
                      </a:r>
                      <a:r>
                        <a:rPr lang="en-US" sz="1200" kern="0" cap="all">
                          <a:effectLst/>
                        </a:rPr>
                        <a:t>+SVD</a:t>
                      </a:r>
                      <a:r>
                        <a:rPr lang="zh-CN" sz="1200" kern="0" cap="all">
                          <a:effectLst/>
                        </a:rPr>
                        <a:t>模型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xgb_final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0.6471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324386"/>
                  </a:ext>
                </a:extLst>
              </a:tr>
              <a:tr h="415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cap="all">
                          <a:effectLst/>
                        </a:rPr>
                        <a:t>基线模型</a:t>
                      </a:r>
                      <a:r>
                        <a:rPr lang="en-US" sz="1200" kern="0" cap="all">
                          <a:effectLst/>
                        </a:rPr>
                        <a:t>+ XGBoost+</a:t>
                      </a:r>
                      <a:r>
                        <a:rPr lang="zh-CN" sz="1200" kern="0" cap="all">
                          <a:effectLst/>
                        </a:rPr>
                        <a:t>基于物品的临近模型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xgb_knn_bsl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0.6471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0517660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cap="all">
                          <a:effectLst/>
                        </a:rPr>
                        <a:t>基线模型</a:t>
                      </a:r>
                      <a:r>
                        <a:rPr lang="en-US" sz="1200" kern="0" cap="all">
                          <a:effectLst/>
                        </a:rPr>
                        <a:t>+ XGBoost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xgb_bsl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0.6486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93229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cap="all" dirty="0" err="1">
                          <a:effectLst/>
                        </a:rPr>
                        <a:t>XGBoost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first_algo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0.6500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627131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cap="all">
                          <a:effectLst/>
                        </a:rPr>
                        <a:t>基线模型</a:t>
                      </a:r>
                      <a:r>
                        <a:rPr lang="en-US" sz="1200" kern="0" cap="all">
                          <a:effectLst/>
                        </a:rPr>
                        <a:t>+</a:t>
                      </a:r>
                      <a:r>
                        <a:rPr lang="zh-CN" sz="1200" kern="0" cap="all">
                          <a:effectLst/>
                        </a:rPr>
                        <a:t>基于物品的临近模型</a:t>
                      </a:r>
                      <a:r>
                        <a:rPr lang="en-US" sz="1200" kern="0" cap="all">
                          <a:effectLst/>
                        </a:rPr>
                        <a:t>+SVD</a:t>
                      </a:r>
                      <a:r>
                        <a:rPr lang="zh-CN" sz="1200" kern="0" cap="all">
                          <a:effectLst/>
                        </a:rPr>
                        <a:t>模型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xgb_all_models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1.1160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551027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cap="all">
                          <a:effectLst/>
                        </a:rPr>
                        <a:t>基线模型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bsl_algo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1.1383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959582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cap="all">
                          <a:effectLst/>
                        </a:rPr>
                        <a:t>SVD++</a:t>
                      </a:r>
                      <a:r>
                        <a:rPr lang="zh-CN" sz="1200" kern="0" cap="all">
                          <a:effectLst/>
                        </a:rPr>
                        <a:t>模型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svdpp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1.1544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567979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cap="all">
                          <a:effectLst/>
                        </a:rPr>
                        <a:t>SVD</a:t>
                      </a:r>
                      <a:r>
                        <a:rPr lang="zh-CN" sz="1200" kern="0" cap="all">
                          <a:effectLst/>
                        </a:rPr>
                        <a:t>模型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1.1612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64844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cap="all">
                          <a:effectLst/>
                        </a:rPr>
                        <a:t>基于用户的临近模型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knn_bsl_u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1.2206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8975281"/>
                  </a:ext>
                </a:extLst>
              </a:tr>
              <a:tr h="315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cap="all" dirty="0">
                          <a:effectLst/>
                        </a:rPr>
                        <a:t>基于物品的临近模型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knn_bsl_g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1.2206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728055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54959"/>
              </p:ext>
            </p:extLst>
          </p:nvPr>
        </p:nvGraphicFramePr>
        <p:xfrm>
          <a:off x="6954982" y="3066474"/>
          <a:ext cx="3897745" cy="2595417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942485">
                  <a:extLst>
                    <a:ext uri="{9D8B030D-6E8A-4147-A177-3AD203B41FA5}">
                      <a16:colId xmlns:a16="http://schemas.microsoft.com/office/drawing/2014/main" val="3003204377"/>
                    </a:ext>
                  </a:extLst>
                </a:gridCol>
                <a:gridCol w="955260">
                  <a:extLst>
                    <a:ext uri="{9D8B030D-6E8A-4147-A177-3AD203B41FA5}">
                      <a16:colId xmlns:a16="http://schemas.microsoft.com/office/drawing/2014/main" val="3135866038"/>
                    </a:ext>
                  </a:extLst>
                </a:gridCol>
              </a:tblGrid>
              <a:tr h="42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模型名称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RMSE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1699949"/>
                  </a:ext>
                </a:extLst>
              </a:tr>
              <a:tr h="42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基于物品的临近模型</a:t>
                      </a:r>
                      <a:r>
                        <a:rPr lang="en-US" sz="1200" kern="0">
                          <a:effectLst/>
                        </a:rPr>
                        <a:t>+</a:t>
                      </a:r>
                      <a:r>
                        <a:rPr lang="zh-CN" sz="1200" kern="0">
                          <a:effectLst/>
                        </a:rPr>
                        <a:t>时效性分析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1.1980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7665451"/>
                  </a:ext>
                </a:extLst>
              </a:tr>
              <a:tr h="42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基于物品的临近模型</a:t>
                      </a:r>
                      <a:r>
                        <a:rPr lang="en-US" sz="1200" kern="0">
                          <a:effectLst/>
                        </a:rPr>
                        <a:t>+</a:t>
                      </a:r>
                      <a:r>
                        <a:rPr lang="zh-CN" sz="1200" kern="0">
                          <a:effectLst/>
                        </a:rPr>
                        <a:t>序列性分析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1.2131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329229"/>
                  </a:ext>
                </a:extLst>
              </a:tr>
              <a:tr h="449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基于物品的临近模型</a:t>
                      </a:r>
                      <a:r>
                        <a:rPr lang="en-US" sz="1200" kern="0">
                          <a:effectLst/>
                        </a:rPr>
                        <a:t>+</a:t>
                      </a:r>
                      <a:r>
                        <a:rPr lang="zh-CN" sz="1200" kern="0">
                          <a:effectLst/>
                        </a:rPr>
                        <a:t>时效性分析</a:t>
                      </a:r>
                      <a:r>
                        <a:rPr lang="en-US" sz="1200" kern="0">
                          <a:effectLst/>
                        </a:rPr>
                        <a:t>+</a:t>
                      </a:r>
                      <a:r>
                        <a:rPr lang="zh-CN" sz="1200" kern="0">
                          <a:effectLst/>
                        </a:rPr>
                        <a:t>序列性分析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1.1892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2456050"/>
                  </a:ext>
                </a:extLst>
              </a:tr>
              <a:tr h="42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XGBoost+</a:t>
                      </a:r>
                      <a:r>
                        <a:rPr lang="zh-CN" sz="1200" kern="0">
                          <a:effectLst/>
                        </a:rPr>
                        <a:t>时效性分析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0.6470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5895585"/>
                  </a:ext>
                </a:extLst>
              </a:tr>
              <a:tr h="42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XGBoost+</a:t>
                      </a:r>
                      <a:r>
                        <a:rPr lang="zh-CN" sz="1200" kern="0">
                          <a:effectLst/>
                        </a:rPr>
                        <a:t>序列性分析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0.6474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700744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49389" y="622336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时间效应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的综合实验结果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4237" y="56618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时间效应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的综合实验结果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11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0316" y="267170"/>
            <a:ext cx="484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3" name="矩形 2"/>
          <p:cNvSpPr/>
          <p:nvPr/>
        </p:nvSpPr>
        <p:spPr>
          <a:xfrm>
            <a:off x="1413163" y="1554058"/>
            <a:ext cx="936567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[1]G. Linden, B. Smith, and J. York, “Amazon.com Recommendations: Item-to-Item Collaborative Filtering,” IEEE Internet Computing, vol. 7, no. 1, 2003. 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[2]G.D. Linden, J.A. Jacobi, and E.A. Benson, Collaborative Recommendations Using Item-to-Item Similarity Mappings, US Patent 6,266,649, to Amazon.com, Patent and Trademark Office, 2001 (filed 1998).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[3]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朱扬勇，孙蜻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推荐系统研究进展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[[J].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计算机科学与探索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,2015,9(5):513-525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[4]Goldberg D, Nicholls D, Brian M.O, et a1.Using collaborative filtering to weave an information tapestry[J].Communications of the ACM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Special issue on information filtering,1992,35(12),61-70.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[5]Resnick P,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lacovou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N,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Suchak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M, et al.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GroupLens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: an open architecture for collaborative filtering of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netnews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[C].CSCW 1994 proceedings of the 1994 ACM conference on Computer supported cooperative work, 1994: 175-186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[6]Xin D, Lei Y, et a1.A Hybrid Collaborative Filtering Model with Deep Structure for Recommender Systems[C]//Proceedings of the Thirty-First AAAI Conference on Artificial Intelligence,2017:1309-1315.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[7] Kim D , Park C , Oh J , et al. Convolutional Matrix Factorization for Document Context-Aware Recommendation[C]//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Acm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Conference on Recommender Systems. ACM, 2016.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[8] Dias R , Fonseca M J . Improving Music Recommendation in Session-Based Collaborative Filtering by Using Temporal Context[C]// IEEE International Conference on Tools with Artificial Intelligence. IEEE Computer Society, 2013. 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[9]</a:t>
            </a:r>
            <a:r>
              <a:rPr lang="en-US" altLang="zh-CN" sz="1600" kern="100" dirty="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Koren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Yehuda , and R. Bell . "Advances in Collaborative Filtering." Recommender Systems Handbook (2015):145-186.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9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1238</Words>
  <Application>Microsoft Office PowerPoint</Application>
  <PresentationFormat>宽屏</PresentationFormat>
  <Paragraphs>252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 Unicode MS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Shihao</cp:lastModifiedBy>
  <cp:revision>110</cp:revision>
  <dcterms:created xsi:type="dcterms:W3CDTF">2016-05-04T06:23:17Z</dcterms:created>
  <dcterms:modified xsi:type="dcterms:W3CDTF">2019-05-06T13:21:16Z</dcterms:modified>
</cp:coreProperties>
</file>