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3" r:id="rId3"/>
    <p:sldId id="258" r:id="rId4"/>
    <p:sldId id="285" r:id="rId5"/>
    <p:sldId id="259" r:id="rId6"/>
    <p:sldId id="260" r:id="rId7"/>
    <p:sldId id="28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79" r:id="rId30"/>
    <p:sldId id="282" r:id="rId31"/>
    <p:sldId id="287" r:id="rId32"/>
    <p:sldId id="291" r:id="rId33"/>
    <p:sldId id="292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CCCC"/>
    <a:srgbClr val="FFFF99"/>
    <a:srgbClr val="CCFF99"/>
    <a:srgbClr val="CCFF66"/>
    <a:srgbClr val="FFCC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mtClean="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442 h 1000"/>
                <a:gd name="T2" fmla="*/ 0 w 1000"/>
                <a:gd name="T3" fmla="*/ 442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268 h 1000"/>
                <a:gd name="T6" fmla="*/ 0 w 1000"/>
                <a:gd name="T7" fmla="*/ 268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8328-FD07-4FAA-A5A1-F84514084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5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3B34F-C41B-48C8-A021-7B4E06EAC7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36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E86FA-264C-46D1-91A3-F7029BAE4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955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1C130-30E6-4089-8062-99C28ABAA6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32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2D03-4EF6-41D1-9019-B43AB1E518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02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78479-0148-4AF1-A167-00D0E6412D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57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2EF50-EE20-4639-B0B9-4D2AB9652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EE5CD-700A-4CCA-939A-6FC9D3AC15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67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8543B-31AD-4EA7-952D-1FD0C3C31E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15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31C1F-9BC5-422F-A6A5-64EE01A4BF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8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5DBCA-8E4C-4623-BECF-2342DF378F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87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687C2-BDE1-4624-8B66-C906EF8F16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07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7C00D24D-4198-4185-B7A1-BD3219DB0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Concurrency:  Threads, Address Spaces, and Processes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Andy Wang</a:t>
            </a:r>
          </a:p>
          <a:p>
            <a:pPr eaLnBrk="1" hangingPunct="1"/>
            <a:r>
              <a:rPr lang="en-US" altLang="en-US" smtClean="0"/>
              <a:t>Operating Systems</a:t>
            </a:r>
          </a:p>
          <a:p>
            <a:pPr eaLnBrk="1" hangingPunct="1"/>
            <a:r>
              <a:rPr lang="en-US" altLang="en-US" smtClean="0"/>
              <a:t>COP 4610 / CGS 5765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 Benefits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Simplified programming model per thread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  Microsoft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One thread for grammar check; one thread for spelling check; one thread for formatting; and so on…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Can be programmed independently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Simplifies the development of large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>
                <a:solidFill>
                  <a:srgbClr val="9933FF"/>
                </a:solidFill>
              </a:rPr>
              <a:t>Address Space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Contains all states necessary to run a program</a:t>
            </a:r>
          </a:p>
          <a:p>
            <a:pPr lvl="1" eaLnBrk="1" hangingPunct="1"/>
            <a:r>
              <a:rPr lang="en-US" altLang="en-US" smtClean="0"/>
              <a:t>Code, data, stack</a:t>
            </a:r>
          </a:p>
          <a:p>
            <a:pPr lvl="1" eaLnBrk="1" hangingPunct="1"/>
            <a:r>
              <a:rPr lang="en-US" altLang="en-US" smtClean="0"/>
              <a:t>Program counter</a:t>
            </a:r>
          </a:p>
          <a:p>
            <a:pPr lvl="1" eaLnBrk="1" hangingPunct="1"/>
            <a:r>
              <a:rPr lang="en-US" altLang="en-US" smtClean="0"/>
              <a:t>Register values</a:t>
            </a:r>
          </a:p>
          <a:p>
            <a:pPr lvl="1" eaLnBrk="1" hangingPunct="1"/>
            <a:r>
              <a:rPr lang="en-US" altLang="en-US" smtClean="0"/>
              <a:t>Resources required by the program</a:t>
            </a:r>
          </a:p>
          <a:p>
            <a:pPr lvl="1" eaLnBrk="1" hangingPunct="1"/>
            <a:r>
              <a:rPr lang="en-US" altLang="en-US" smtClean="0"/>
              <a:t>Status of the running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>
                <a:solidFill>
                  <a:srgbClr val="9933FF"/>
                </a:solidFill>
              </a:rPr>
              <a:t>Process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address space + at least one thread of execution</a:t>
            </a:r>
          </a:p>
          <a:p>
            <a:pPr lvl="1" eaLnBrk="1" hangingPunct="1"/>
            <a:r>
              <a:rPr lang="en-US" altLang="en-US" smtClean="0"/>
              <a:t>Address space offers protection among processes</a:t>
            </a:r>
          </a:p>
          <a:p>
            <a:pPr lvl="1" eaLnBrk="1" hangingPunct="1"/>
            <a:r>
              <a:rPr lang="en-US" altLang="en-US" smtClean="0"/>
              <a:t>Threads offer concurrency</a:t>
            </a:r>
          </a:p>
          <a:p>
            <a:pPr eaLnBrk="1" hangingPunct="1"/>
            <a:r>
              <a:rPr lang="en-US" altLang="en-US" smtClean="0"/>
              <a:t>A fundamental unit of computation</a:t>
            </a:r>
          </a:p>
          <a:p>
            <a:pPr eaLnBrk="1" hangingPunct="1"/>
            <a:endParaRPr lang="en-US" altLang="en-US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=? Program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>
                <a:solidFill>
                  <a:srgbClr val="9933FF"/>
                </a:solidFill>
              </a:rPr>
              <a:t>Program</a:t>
            </a:r>
            <a:r>
              <a:rPr lang="en-US" altLang="en-US" smtClean="0"/>
              <a:t>:  a collection of statements in C or any programming languages</a:t>
            </a:r>
          </a:p>
          <a:p>
            <a:pPr eaLnBrk="1" hangingPunct="1"/>
            <a:r>
              <a:rPr lang="en-US" altLang="en-US" smtClean="0"/>
              <a:t>Process:  a running instance of the program, with additional states and system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&gt;? Program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processes can run the same program</a:t>
            </a:r>
          </a:p>
          <a:p>
            <a:pPr lvl="1" eaLnBrk="1" hangingPunct="1"/>
            <a:r>
              <a:rPr lang="en-US" altLang="en-US" smtClean="0"/>
              <a:t>The code segment of two processes are the same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&gt;? Process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program can create multiple processes</a:t>
            </a:r>
          </a:p>
          <a:p>
            <a:pPr lvl="1" eaLnBrk="1" hangingPunct="1"/>
            <a:r>
              <a:rPr lang="en-US" altLang="en-US" smtClean="0"/>
              <a:t>Example:  gcc, chrome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Real-life Analogy?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Real-life Analogy?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Program:  a recipe</a:t>
            </a:r>
          </a:p>
          <a:p>
            <a:pPr eaLnBrk="1" hangingPunct="1"/>
            <a:r>
              <a:rPr lang="en-US" altLang="en-US" smtClean="0"/>
              <a:t>Process:  everything needed to cook</a:t>
            </a:r>
          </a:p>
          <a:p>
            <a:pPr lvl="1" eaLnBrk="1" hangingPunct="1"/>
            <a:r>
              <a:rPr lang="en-US" altLang="en-US" smtClean="0"/>
              <a:t>e.g., kitchen</a:t>
            </a:r>
          </a:p>
          <a:p>
            <a:pPr eaLnBrk="1" hangingPunct="1"/>
            <a:r>
              <a:rPr lang="en-US" altLang="en-US" smtClean="0"/>
              <a:t>Two chefs can cook the same recipe in different kitchens</a:t>
            </a:r>
          </a:p>
          <a:p>
            <a:pPr eaLnBrk="1" hangingPunct="1"/>
            <a:r>
              <a:rPr lang="en-US" altLang="en-US" smtClean="0"/>
              <a:t>One complex recipe can involve several chefs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Definitions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>
                <a:solidFill>
                  <a:srgbClr val="9933FF"/>
                </a:solidFill>
              </a:rPr>
              <a:t>Uniprogramming</a:t>
            </a:r>
            <a:r>
              <a:rPr lang="en-US" altLang="en-US" smtClean="0"/>
              <a:t>:  running one process at a time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b="1" i="1" smtClean="0">
                <a:solidFill>
                  <a:srgbClr val="9933FF"/>
                </a:solidFill>
              </a:rPr>
              <a:t>Multiprogramming</a:t>
            </a:r>
            <a:r>
              <a:rPr lang="en-US" altLang="en-US" smtClean="0"/>
              <a:t>:  running multiple processes on a machine</a:t>
            </a:r>
          </a:p>
        </p:txBody>
      </p:sp>
      <p:grpSp>
        <p:nvGrpSpPr>
          <p:cNvPr id="22532" name="Group 9"/>
          <p:cNvGrpSpPr>
            <a:grpSpLocks/>
          </p:cNvGrpSpPr>
          <p:nvPr/>
        </p:nvGrpSpPr>
        <p:grpSpPr bwMode="auto">
          <a:xfrm>
            <a:off x="6400800" y="2743200"/>
            <a:ext cx="1295400" cy="1371600"/>
            <a:chOff x="2832" y="1858"/>
            <a:chExt cx="816" cy="864"/>
          </a:xfrm>
        </p:grpSpPr>
        <p:sp>
          <p:nvSpPr>
            <p:cNvPr id="22539" name="Rectangle 5"/>
            <p:cNvSpPr>
              <a:spLocks noChangeArrowheads="1"/>
            </p:cNvSpPr>
            <p:nvPr/>
          </p:nvSpPr>
          <p:spPr bwMode="auto">
            <a:xfrm>
              <a:off x="2832" y="1858"/>
              <a:ext cx="816" cy="864"/>
            </a:xfrm>
            <a:prstGeom prst="rect">
              <a:avLst/>
            </a:prstGeom>
            <a:solidFill>
              <a:srgbClr val="FFFF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0" name="Freeform 6"/>
            <p:cNvSpPr>
              <a:spLocks/>
            </p:cNvSpPr>
            <p:nvPr/>
          </p:nvSpPr>
          <p:spPr bwMode="auto">
            <a:xfrm>
              <a:off x="3152" y="2050"/>
              <a:ext cx="160" cy="480"/>
            </a:xfrm>
            <a:custGeom>
              <a:avLst/>
              <a:gdLst>
                <a:gd name="T0" fmla="*/ 104 w 160"/>
                <a:gd name="T1" fmla="*/ 0 h 480"/>
                <a:gd name="T2" fmla="*/ 8 w 160"/>
                <a:gd name="T3" fmla="*/ 192 h 480"/>
                <a:gd name="T4" fmla="*/ 152 w 160"/>
                <a:gd name="T5" fmla="*/ 336 h 480"/>
                <a:gd name="T6" fmla="*/ 56 w 1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480"/>
                <a:gd name="T14" fmla="*/ 160 w 16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480">
                  <a:moveTo>
                    <a:pt x="104" y="0"/>
                  </a:moveTo>
                  <a:cubicBezTo>
                    <a:pt x="52" y="68"/>
                    <a:pt x="0" y="136"/>
                    <a:pt x="8" y="192"/>
                  </a:cubicBezTo>
                  <a:cubicBezTo>
                    <a:pt x="16" y="248"/>
                    <a:pt x="144" y="288"/>
                    <a:pt x="152" y="336"/>
                  </a:cubicBezTo>
                  <a:cubicBezTo>
                    <a:pt x="160" y="384"/>
                    <a:pt x="80" y="44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3" name="Group 13"/>
          <p:cNvGrpSpPr>
            <a:grpSpLocks/>
          </p:cNvGrpSpPr>
          <p:nvPr/>
        </p:nvGrpSpPr>
        <p:grpSpPr bwMode="auto">
          <a:xfrm>
            <a:off x="6324600" y="5029200"/>
            <a:ext cx="1295400" cy="1371600"/>
            <a:chOff x="2832" y="1858"/>
            <a:chExt cx="816" cy="864"/>
          </a:xfrm>
        </p:grpSpPr>
        <p:sp>
          <p:nvSpPr>
            <p:cNvPr id="22537" name="Rectangle 14"/>
            <p:cNvSpPr>
              <a:spLocks noChangeArrowheads="1"/>
            </p:cNvSpPr>
            <p:nvPr/>
          </p:nvSpPr>
          <p:spPr bwMode="auto">
            <a:xfrm>
              <a:off x="2832" y="1858"/>
              <a:ext cx="816" cy="864"/>
            </a:xfrm>
            <a:prstGeom prst="rect">
              <a:avLst/>
            </a:prstGeom>
            <a:solidFill>
              <a:srgbClr val="FFFF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8" name="Freeform 15"/>
            <p:cNvSpPr>
              <a:spLocks/>
            </p:cNvSpPr>
            <p:nvPr/>
          </p:nvSpPr>
          <p:spPr bwMode="auto">
            <a:xfrm>
              <a:off x="3152" y="2050"/>
              <a:ext cx="160" cy="480"/>
            </a:xfrm>
            <a:custGeom>
              <a:avLst/>
              <a:gdLst>
                <a:gd name="T0" fmla="*/ 104 w 160"/>
                <a:gd name="T1" fmla="*/ 0 h 480"/>
                <a:gd name="T2" fmla="*/ 8 w 160"/>
                <a:gd name="T3" fmla="*/ 192 h 480"/>
                <a:gd name="T4" fmla="*/ 152 w 160"/>
                <a:gd name="T5" fmla="*/ 336 h 480"/>
                <a:gd name="T6" fmla="*/ 56 w 1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480"/>
                <a:gd name="T14" fmla="*/ 160 w 16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480">
                  <a:moveTo>
                    <a:pt x="104" y="0"/>
                  </a:moveTo>
                  <a:cubicBezTo>
                    <a:pt x="52" y="68"/>
                    <a:pt x="0" y="136"/>
                    <a:pt x="8" y="192"/>
                  </a:cubicBezTo>
                  <a:cubicBezTo>
                    <a:pt x="16" y="248"/>
                    <a:pt x="144" y="288"/>
                    <a:pt x="152" y="336"/>
                  </a:cubicBezTo>
                  <a:cubicBezTo>
                    <a:pt x="160" y="384"/>
                    <a:pt x="80" y="44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6553200" y="5181600"/>
            <a:ext cx="1295400" cy="1371600"/>
            <a:chOff x="2832" y="1858"/>
            <a:chExt cx="816" cy="864"/>
          </a:xfrm>
        </p:grpSpPr>
        <p:sp>
          <p:nvSpPr>
            <p:cNvPr id="22535" name="Rectangle 17"/>
            <p:cNvSpPr>
              <a:spLocks noChangeArrowheads="1"/>
            </p:cNvSpPr>
            <p:nvPr/>
          </p:nvSpPr>
          <p:spPr bwMode="auto">
            <a:xfrm>
              <a:off x="2832" y="1858"/>
              <a:ext cx="816" cy="864"/>
            </a:xfrm>
            <a:prstGeom prst="rect">
              <a:avLst/>
            </a:prstGeom>
            <a:solidFill>
              <a:srgbClr val="FFFF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6" name="Freeform 18"/>
            <p:cNvSpPr>
              <a:spLocks/>
            </p:cNvSpPr>
            <p:nvPr/>
          </p:nvSpPr>
          <p:spPr bwMode="auto">
            <a:xfrm>
              <a:off x="3152" y="2050"/>
              <a:ext cx="160" cy="480"/>
            </a:xfrm>
            <a:custGeom>
              <a:avLst/>
              <a:gdLst>
                <a:gd name="T0" fmla="*/ 104 w 160"/>
                <a:gd name="T1" fmla="*/ 0 h 480"/>
                <a:gd name="T2" fmla="*/ 8 w 160"/>
                <a:gd name="T3" fmla="*/ 192 h 480"/>
                <a:gd name="T4" fmla="*/ 152 w 160"/>
                <a:gd name="T5" fmla="*/ 336 h 480"/>
                <a:gd name="T6" fmla="*/ 56 w 1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480"/>
                <a:gd name="T14" fmla="*/ 160 w 16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480">
                  <a:moveTo>
                    <a:pt x="104" y="0"/>
                  </a:moveTo>
                  <a:cubicBezTo>
                    <a:pt x="52" y="68"/>
                    <a:pt x="0" y="136"/>
                    <a:pt x="8" y="192"/>
                  </a:cubicBezTo>
                  <a:cubicBezTo>
                    <a:pt x="16" y="248"/>
                    <a:pt x="144" y="288"/>
                    <a:pt x="152" y="336"/>
                  </a:cubicBezTo>
                  <a:cubicBezTo>
                    <a:pt x="160" y="384"/>
                    <a:pt x="80" y="44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Definitions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 smtClean="0">
                <a:solidFill>
                  <a:srgbClr val="9933FF"/>
                </a:solidFill>
              </a:rPr>
              <a:t>Multithreading</a:t>
            </a:r>
            <a:r>
              <a:rPr lang="en-US" altLang="en-US" smtClean="0"/>
              <a:t>:  having multiple threads per address space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i="1" smtClean="0">
                <a:solidFill>
                  <a:srgbClr val="9933FF"/>
                </a:solidFill>
              </a:rPr>
              <a:t>Multiprocessing</a:t>
            </a:r>
            <a:r>
              <a:rPr lang="en-US" altLang="en-US" smtClean="0"/>
              <a:t>:  running programs on a machine with multiple 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i="1" smtClean="0">
                <a:solidFill>
                  <a:srgbClr val="9933FF"/>
                </a:solidFill>
              </a:rPr>
              <a:t>Multitasking</a:t>
            </a:r>
            <a:r>
              <a:rPr lang="en-US" altLang="en-US" smtClean="0"/>
              <a:t>:  a single user can run multiple processes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grpSp>
        <p:nvGrpSpPr>
          <p:cNvPr id="23556" name="Group 13"/>
          <p:cNvGrpSpPr>
            <a:grpSpLocks/>
          </p:cNvGrpSpPr>
          <p:nvPr/>
        </p:nvGrpSpPr>
        <p:grpSpPr bwMode="auto">
          <a:xfrm>
            <a:off x="6553200" y="2590800"/>
            <a:ext cx="1295400" cy="1371600"/>
            <a:chOff x="1824" y="1858"/>
            <a:chExt cx="816" cy="864"/>
          </a:xfrm>
        </p:grpSpPr>
        <p:sp>
          <p:nvSpPr>
            <p:cNvPr id="23557" name="Rectangle 14"/>
            <p:cNvSpPr>
              <a:spLocks noChangeArrowheads="1"/>
            </p:cNvSpPr>
            <p:nvPr/>
          </p:nvSpPr>
          <p:spPr bwMode="auto">
            <a:xfrm>
              <a:off x="1824" y="1858"/>
              <a:ext cx="816" cy="864"/>
            </a:xfrm>
            <a:prstGeom prst="rect">
              <a:avLst/>
            </a:prstGeom>
            <a:solidFill>
              <a:srgbClr val="FFFF8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8" name="Freeform 15"/>
            <p:cNvSpPr>
              <a:spLocks/>
            </p:cNvSpPr>
            <p:nvPr/>
          </p:nvSpPr>
          <p:spPr bwMode="auto">
            <a:xfrm>
              <a:off x="2016" y="2050"/>
              <a:ext cx="160" cy="480"/>
            </a:xfrm>
            <a:custGeom>
              <a:avLst/>
              <a:gdLst>
                <a:gd name="T0" fmla="*/ 104 w 160"/>
                <a:gd name="T1" fmla="*/ 0 h 480"/>
                <a:gd name="T2" fmla="*/ 8 w 160"/>
                <a:gd name="T3" fmla="*/ 192 h 480"/>
                <a:gd name="T4" fmla="*/ 152 w 160"/>
                <a:gd name="T5" fmla="*/ 336 h 480"/>
                <a:gd name="T6" fmla="*/ 56 w 1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480"/>
                <a:gd name="T14" fmla="*/ 160 w 16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480">
                  <a:moveTo>
                    <a:pt x="104" y="0"/>
                  </a:moveTo>
                  <a:cubicBezTo>
                    <a:pt x="52" y="68"/>
                    <a:pt x="0" y="136"/>
                    <a:pt x="8" y="192"/>
                  </a:cubicBezTo>
                  <a:cubicBezTo>
                    <a:pt x="16" y="248"/>
                    <a:pt x="144" y="288"/>
                    <a:pt x="152" y="336"/>
                  </a:cubicBezTo>
                  <a:cubicBezTo>
                    <a:pt x="160" y="384"/>
                    <a:pt x="80" y="44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Freeform 16"/>
            <p:cNvSpPr>
              <a:spLocks/>
            </p:cNvSpPr>
            <p:nvPr/>
          </p:nvSpPr>
          <p:spPr bwMode="auto">
            <a:xfrm>
              <a:off x="2304" y="2050"/>
              <a:ext cx="160" cy="480"/>
            </a:xfrm>
            <a:custGeom>
              <a:avLst/>
              <a:gdLst>
                <a:gd name="T0" fmla="*/ 104 w 160"/>
                <a:gd name="T1" fmla="*/ 0 h 480"/>
                <a:gd name="T2" fmla="*/ 8 w 160"/>
                <a:gd name="T3" fmla="*/ 192 h 480"/>
                <a:gd name="T4" fmla="*/ 152 w 160"/>
                <a:gd name="T5" fmla="*/ 336 h 480"/>
                <a:gd name="T6" fmla="*/ 56 w 1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480"/>
                <a:gd name="T14" fmla="*/ 160 w 16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480">
                  <a:moveTo>
                    <a:pt x="104" y="0"/>
                  </a:moveTo>
                  <a:cubicBezTo>
                    <a:pt x="52" y="68"/>
                    <a:pt x="0" y="136"/>
                    <a:pt x="8" y="192"/>
                  </a:cubicBezTo>
                  <a:cubicBezTo>
                    <a:pt x="16" y="248"/>
                    <a:pt x="144" y="288"/>
                    <a:pt x="152" y="336"/>
                  </a:cubicBezTo>
                  <a:cubicBezTo>
                    <a:pt x="160" y="384"/>
                    <a:pt x="80" y="448"/>
                    <a:pt x="56" y="4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</a:t>
            </a:r>
            <a:r>
              <a:rPr lang="en-US" altLang="en-US" b="1" i="1" smtClean="0">
                <a:solidFill>
                  <a:srgbClr val="9933FF"/>
                </a:solidFill>
              </a:rPr>
              <a:t>Concurrency</a:t>
            </a:r>
            <a:r>
              <a:rPr lang="en-US" altLang="en-US" smtClean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Allows multiple applications to run at the same time</a:t>
            </a:r>
          </a:p>
          <a:p>
            <a:pPr lvl="1" eaLnBrk="1" hangingPunct="1"/>
            <a:r>
              <a:rPr lang="en-US" altLang="en-US" smtClean="0"/>
              <a:t>Analogy:  juggling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Classifications of OSes</a:t>
            </a:r>
          </a:p>
        </p:txBody>
      </p:sp>
      <p:graphicFrame>
        <p:nvGraphicFramePr>
          <p:cNvPr id="24598" name="Group 22"/>
          <p:cNvGraphicFramePr>
            <a:graphicFrameLocks noGrp="1"/>
          </p:cNvGraphicFramePr>
          <p:nvPr>
            <p:ph type="tbl" idx="1"/>
          </p:nvPr>
        </p:nvGraphicFramePr>
        <p:xfrm>
          <a:off x="949325" y="1981200"/>
          <a:ext cx="7661275" cy="4114800"/>
        </p:xfrm>
        <a:graphic>
          <a:graphicData uri="http://schemas.openxmlformats.org/drawingml/2006/table">
            <a:tbl>
              <a:tblPr/>
              <a:tblGrid>
                <a:gridCol w="2554288"/>
                <a:gridCol w="2552700"/>
                <a:gridCol w="2554287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 address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address 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 thread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 DOS, Macintosh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Traditional UNIX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threads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Embedded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Windows, iOS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Threads &amp; Dispatching Loop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thread owns a </a:t>
            </a:r>
            <a:r>
              <a:rPr lang="en-US" altLang="en-US" b="1" i="1" smtClean="0">
                <a:solidFill>
                  <a:srgbClr val="9933FF"/>
                </a:solidFill>
              </a:rPr>
              <a:t>thread control block</a:t>
            </a:r>
          </a:p>
          <a:p>
            <a:pPr lvl="1" eaLnBrk="1" hangingPunct="1"/>
            <a:r>
              <a:rPr lang="en-US" altLang="en-US" smtClean="0"/>
              <a:t>Execution states of the thread</a:t>
            </a:r>
          </a:p>
          <a:p>
            <a:pPr lvl="1" eaLnBrk="1" hangingPunct="1"/>
            <a:r>
              <a:rPr lang="en-US" altLang="en-US" smtClean="0"/>
              <a:t>The status of the thread</a:t>
            </a:r>
          </a:p>
          <a:p>
            <a:pPr lvl="2" eaLnBrk="1" hangingPunct="1"/>
            <a:r>
              <a:rPr lang="en-US" altLang="en-US" smtClean="0"/>
              <a:t>Running or sleeping</a:t>
            </a:r>
          </a:p>
          <a:p>
            <a:pPr lvl="1" eaLnBrk="1" hangingPunct="1"/>
            <a:r>
              <a:rPr lang="en-US" altLang="en-US" smtClean="0"/>
              <a:t>Scheduling information of the thread</a:t>
            </a:r>
          </a:p>
          <a:p>
            <a:pPr lvl="2" eaLnBrk="1" hangingPunct="1"/>
            <a:r>
              <a:rPr lang="en-US" altLang="en-US" smtClean="0"/>
              <a:t>e.g.,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Dispatching Loop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Threads are run from a </a:t>
            </a:r>
            <a:r>
              <a:rPr lang="en-US" altLang="en-US" b="1" i="1" smtClean="0">
                <a:solidFill>
                  <a:srgbClr val="9933FF"/>
                </a:solidFill>
              </a:rPr>
              <a:t>dispatching loop</a:t>
            </a:r>
            <a:r>
              <a:rPr lang="en-US" altLang="en-US" smtClean="0">
                <a:solidFill>
                  <a:srgbClr val="9933FF"/>
                </a:solidFill>
              </a:rPr>
              <a:t>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Can be thought as a per-CPU thread</a:t>
            </a:r>
            <a:endParaRPr lang="en-US" altLang="en-US" b="1" i="1" smtClean="0">
              <a:solidFill>
                <a:srgbClr val="9933FF"/>
              </a:solidFill>
            </a:endParaRPr>
          </a:p>
          <a:p>
            <a:pPr lvl="1" eaLnBrk="1" hangingPunct="1"/>
            <a:r>
              <a:rPr lang="en-US" altLang="en-US" smtClean="0"/>
              <a:t>LOOP</a:t>
            </a:r>
          </a:p>
          <a:p>
            <a:pPr lvl="2" eaLnBrk="1" hangingPunct="1"/>
            <a:r>
              <a:rPr lang="en-US" altLang="en-US" smtClean="0"/>
              <a:t>Run thread</a:t>
            </a:r>
          </a:p>
          <a:p>
            <a:pPr lvl="2" eaLnBrk="1" hangingPunct="1"/>
            <a:r>
              <a:rPr lang="en-US" altLang="en-US" smtClean="0"/>
              <a:t>Save states</a:t>
            </a:r>
          </a:p>
          <a:p>
            <a:pPr lvl="2" eaLnBrk="1" hangingPunct="1"/>
            <a:r>
              <a:rPr lang="en-US" altLang="en-US" smtClean="0"/>
              <a:t>Choose a new thread to run</a:t>
            </a:r>
          </a:p>
          <a:p>
            <a:pPr lvl="2" eaLnBrk="1" hangingPunct="1"/>
            <a:r>
              <a:rPr lang="en-US" altLang="en-US" smtClean="0"/>
              <a:t>Load states from a different thread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7200" y="4572000"/>
            <a:ext cx="1371600" cy="1143000"/>
            <a:chOff x="288" y="2592"/>
            <a:chExt cx="864" cy="720"/>
          </a:xfrm>
        </p:grpSpPr>
        <p:sp>
          <p:nvSpPr>
            <p:cNvPr id="26632" name="AutoShape 7"/>
            <p:cNvSpPr>
              <a:spLocks/>
            </p:cNvSpPr>
            <p:nvPr/>
          </p:nvSpPr>
          <p:spPr bwMode="auto">
            <a:xfrm>
              <a:off x="1008" y="2592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288" y="2736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i="1">
                  <a:solidFill>
                    <a:srgbClr val="9933FF"/>
                  </a:solidFill>
                </a:rPr>
                <a:t>Context </a:t>
              </a:r>
            </a:p>
            <a:p>
              <a:r>
                <a:rPr lang="en-US" altLang="en-US" b="1" i="1">
                  <a:solidFill>
                    <a:srgbClr val="9933FF"/>
                  </a:solidFill>
                </a:rPr>
                <a:t>switch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248400" y="4967288"/>
            <a:ext cx="2482850" cy="366712"/>
            <a:chOff x="3936" y="2793"/>
            <a:chExt cx="1564" cy="231"/>
          </a:xfrm>
        </p:grpSpPr>
        <p:sp>
          <p:nvSpPr>
            <p:cNvPr id="26630" name="Text Box 10"/>
            <p:cNvSpPr txBox="1">
              <a:spLocks noChangeArrowheads="1"/>
            </p:cNvSpPr>
            <p:nvPr/>
          </p:nvSpPr>
          <p:spPr bwMode="auto">
            <a:xfrm>
              <a:off x="4608" y="2793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i="1">
                  <a:solidFill>
                    <a:srgbClr val="9933FF"/>
                  </a:solidFill>
                </a:rPr>
                <a:t>Scheduling</a:t>
              </a:r>
            </a:p>
          </p:txBody>
        </p:sp>
        <p:sp>
          <p:nvSpPr>
            <p:cNvPr id="26631" name="Line 11"/>
            <p:cNvSpPr>
              <a:spLocks noChangeShapeType="1"/>
            </p:cNvSpPr>
            <p:nvPr/>
          </p:nvSpPr>
          <p:spPr bwMode="auto">
            <a:xfrm flipH="1">
              <a:off x="3936" y="292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Simple?  Not quite…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does the dispatcher regain control after a thread starts running?</a:t>
            </a:r>
          </a:p>
          <a:p>
            <a:pPr eaLnBrk="1" hangingPunct="1"/>
            <a:r>
              <a:rPr lang="en-US" altLang="en-US" smtClean="0"/>
              <a:t>What states should a thread save?</a:t>
            </a:r>
          </a:p>
          <a:p>
            <a:pPr eaLnBrk="1" hangingPunct="1"/>
            <a:r>
              <a:rPr lang="en-US" altLang="en-US" smtClean="0"/>
              <a:t>How does the dispatcher choose the next thread?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does the dispatcher regain control?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Two ways:</a:t>
            </a:r>
          </a:p>
          <a:p>
            <a:pPr marL="982663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Internal events (“Sleeping Beauty”)</a:t>
            </a:r>
          </a:p>
          <a:p>
            <a:pPr marL="1347788" lvl="2" indent="-457200" eaLnBrk="1" hangingPunct="1">
              <a:buFont typeface="Wingdings" panose="05000000000000000000" pitchFamily="2" charset="2"/>
              <a:buChar char="¡"/>
            </a:pPr>
            <a:r>
              <a:rPr lang="en-US" altLang="en-US" smtClean="0"/>
              <a:t>Yield—a thread gives up CPU voluntarily</a:t>
            </a:r>
          </a:p>
          <a:p>
            <a:pPr marL="1735138" lvl="3" indent="-457200" eaLnBrk="1" hangingPunct="1"/>
            <a:r>
              <a:rPr lang="en-US" altLang="en-US" smtClean="0"/>
              <a:t>A thread is waiting for I/O</a:t>
            </a:r>
          </a:p>
          <a:p>
            <a:pPr marL="1735138" lvl="3" indent="-457200" eaLnBrk="1" hangingPunct="1"/>
            <a:r>
              <a:rPr lang="en-US" altLang="en-US" smtClean="0"/>
              <a:t>A thread is waiting for some other thread</a:t>
            </a:r>
          </a:p>
          <a:p>
            <a:pPr marL="982663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External events</a:t>
            </a:r>
          </a:p>
          <a:p>
            <a:pPr marL="1347788" lvl="2" indent="-457200" eaLnBrk="1" hangingPunct="1">
              <a:buFont typeface="Wingdings" panose="05000000000000000000" pitchFamily="2" charset="2"/>
              <a:buChar char="¡"/>
            </a:pPr>
            <a:r>
              <a:rPr lang="en-US" altLang="en-US" smtClean="0"/>
              <a:t>Interrupts—a complete disk request</a:t>
            </a:r>
          </a:p>
          <a:p>
            <a:pPr marL="1347788" lvl="2" indent="-457200" eaLnBrk="1" hangingPunct="1">
              <a:buFont typeface="Wingdings" panose="05000000000000000000" pitchFamily="2" charset="2"/>
              <a:buChar char="¡"/>
            </a:pPr>
            <a:r>
              <a:rPr lang="en-US" altLang="en-US" smtClean="0"/>
              <a:t>Timer—it’s like an alarm clock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states should a thread save?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Anything that the next thread may trash before a context switch</a:t>
            </a:r>
          </a:p>
          <a:p>
            <a:pPr lvl="1" eaLnBrk="1" hangingPunct="1"/>
            <a:r>
              <a:rPr lang="en-US" altLang="en-US" smtClean="0"/>
              <a:t>Program counter</a:t>
            </a:r>
          </a:p>
          <a:p>
            <a:pPr lvl="1" eaLnBrk="1" hangingPunct="1"/>
            <a:r>
              <a:rPr lang="en-US" altLang="en-US" smtClean="0"/>
              <a:t>Registers</a:t>
            </a:r>
          </a:p>
          <a:p>
            <a:pPr lvl="1" eaLnBrk="1" hangingPunct="1"/>
            <a:r>
              <a:rPr lang="en-US" altLang="en-US" smtClean="0"/>
              <a:t>Changes in execution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does the dispatcher choose the next thread?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dispatcher keeps a list of threads that are ready to run</a:t>
            </a:r>
          </a:p>
          <a:p>
            <a:pPr eaLnBrk="1" hangingPunct="1"/>
            <a:r>
              <a:rPr lang="en-US" altLang="en-US" smtClean="0"/>
              <a:t>If no threads are ready</a:t>
            </a:r>
          </a:p>
          <a:p>
            <a:pPr lvl="1" eaLnBrk="1" hangingPunct="1"/>
            <a:r>
              <a:rPr lang="en-US" altLang="en-US" smtClean="0"/>
              <a:t>Dispatcher just loops</a:t>
            </a:r>
          </a:p>
          <a:p>
            <a:pPr eaLnBrk="1" hangingPunct="1"/>
            <a:r>
              <a:rPr lang="en-US" altLang="en-US" smtClean="0"/>
              <a:t>If one thread is ready</a:t>
            </a:r>
          </a:p>
          <a:p>
            <a:pPr lvl="1" eaLnBrk="1" hangingPunct="1"/>
            <a:r>
              <a:rPr lang="en-US" altLang="en-US" smtClean="0"/>
              <a:t>Easy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does the dispatcher choose the next thread?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more than one thread are ready</a:t>
            </a:r>
          </a:p>
          <a:p>
            <a:pPr lvl="1" eaLnBrk="1" hangingPunct="1"/>
            <a:r>
              <a:rPr lang="en-US" altLang="en-US" smtClean="0"/>
              <a:t>We choose the next thread based on the scheduling policies</a:t>
            </a:r>
          </a:p>
          <a:p>
            <a:pPr lvl="1" eaLnBrk="1" hangingPunct="1"/>
            <a:r>
              <a:rPr lang="en-US" altLang="en-US" smtClean="0"/>
              <a:t>Examples</a:t>
            </a:r>
          </a:p>
          <a:p>
            <a:pPr lvl="2" eaLnBrk="1" hangingPunct="1"/>
            <a:r>
              <a:rPr lang="en-US" altLang="en-US" smtClean="0"/>
              <a:t>FIFO (first in, first out)</a:t>
            </a:r>
          </a:p>
          <a:p>
            <a:pPr lvl="2" eaLnBrk="1" hangingPunct="1"/>
            <a:r>
              <a:rPr lang="en-US" altLang="en-US" smtClean="0"/>
              <a:t>LIFO (last in, first out)</a:t>
            </a:r>
          </a:p>
          <a:p>
            <a:pPr lvl="2" eaLnBrk="1" hangingPunct="1"/>
            <a:r>
              <a:rPr lang="en-US" altLang="en-US" smtClean="0"/>
              <a:t>Priority-based policies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does the dispatcher choose the next thread?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Additional control by the dispatcher on how to share the CPU</a:t>
            </a:r>
          </a:p>
          <a:p>
            <a:pPr lvl="1" eaLnBrk="1" hangingPunct="1"/>
            <a:r>
              <a:rPr lang="en-US" altLang="en-US" smtClean="0"/>
              <a:t>Suppose we have three threads</a:t>
            </a:r>
          </a:p>
          <a:p>
            <a:pPr lvl="2" eaLnBrk="1" hangingPunct="1"/>
            <a:endParaRPr lang="en-US" alt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2" eaLnBrk="1" hangingPunct="1"/>
            <a:endParaRPr lang="en-US" altLang="en-US" smtClean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362200" y="3671888"/>
            <a:ext cx="4724400" cy="900112"/>
            <a:chOff x="1488" y="2313"/>
            <a:chExt cx="2976" cy="567"/>
          </a:xfrm>
        </p:grpSpPr>
        <p:sp>
          <p:nvSpPr>
            <p:cNvPr id="32787" name="Text Box 23"/>
            <p:cNvSpPr txBox="1">
              <a:spLocks noChangeArrowheads="1"/>
            </p:cNvSpPr>
            <p:nvPr/>
          </p:nvSpPr>
          <p:spPr bwMode="auto">
            <a:xfrm>
              <a:off x="1488" y="2592"/>
              <a:ext cx="864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2788" name="Text Box 27"/>
            <p:cNvSpPr txBox="1">
              <a:spLocks noChangeArrowheads="1"/>
            </p:cNvSpPr>
            <p:nvPr/>
          </p:nvSpPr>
          <p:spPr bwMode="auto">
            <a:xfrm>
              <a:off x="2344" y="2592"/>
              <a:ext cx="440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2789" name="Text Box 32"/>
            <p:cNvSpPr txBox="1">
              <a:spLocks noChangeArrowheads="1"/>
            </p:cNvSpPr>
            <p:nvPr/>
          </p:nvSpPr>
          <p:spPr bwMode="auto">
            <a:xfrm>
              <a:off x="2784" y="2592"/>
              <a:ext cx="828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2790" name="Line 33"/>
            <p:cNvSpPr>
              <a:spLocks noChangeShapeType="1"/>
            </p:cNvSpPr>
            <p:nvPr/>
          </p:nvSpPr>
          <p:spPr bwMode="auto">
            <a:xfrm>
              <a:off x="1488" y="2880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Text Box 34"/>
            <p:cNvSpPr txBox="1">
              <a:spLocks noChangeArrowheads="1"/>
            </p:cNvSpPr>
            <p:nvPr/>
          </p:nvSpPr>
          <p:spPr bwMode="auto">
            <a:xfrm>
              <a:off x="3932" y="2640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Time</a:t>
              </a:r>
            </a:p>
          </p:txBody>
        </p:sp>
        <p:sp>
          <p:nvSpPr>
            <p:cNvPr id="32792" name="Text Box 36"/>
            <p:cNvSpPr txBox="1">
              <a:spLocks noChangeArrowheads="1"/>
            </p:cNvSpPr>
            <p:nvPr/>
          </p:nvSpPr>
          <p:spPr bwMode="auto">
            <a:xfrm>
              <a:off x="1488" y="2313"/>
              <a:ext cx="1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Run to completion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362200" y="4967288"/>
            <a:ext cx="4724400" cy="900112"/>
            <a:chOff x="1488" y="3129"/>
            <a:chExt cx="2976" cy="567"/>
          </a:xfrm>
        </p:grpSpPr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>
              <a:off x="1488" y="3408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32775" name="Text Box 6"/>
            <p:cNvSpPr txBox="1">
              <a:spLocks noChangeArrowheads="1"/>
            </p:cNvSpPr>
            <p:nvPr/>
          </p:nvSpPr>
          <p:spPr bwMode="auto">
            <a:xfrm>
              <a:off x="1700" y="3408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1912" y="340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32777" name="Text Box 11"/>
            <p:cNvSpPr txBox="1">
              <a:spLocks noChangeArrowheads="1"/>
            </p:cNvSpPr>
            <p:nvPr/>
          </p:nvSpPr>
          <p:spPr bwMode="auto">
            <a:xfrm>
              <a:off x="2132" y="3408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32778" name="Text Box 12"/>
            <p:cNvSpPr txBox="1">
              <a:spLocks noChangeArrowheads="1"/>
            </p:cNvSpPr>
            <p:nvPr/>
          </p:nvSpPr>
          <p:spPr bwMode="auto">
            <a:xfrm>
              <a:off x="2344" y="3408"/>
              <a:ext cx="212" cy="2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</a:t>
              </a:r>
            </a:p>
          </p:txBody>
        </p:sp>
        <p:sp>
          <p:nvSpPr>
            <p:cNvPr id="32779" name="Text Box 13"/>
            <p:cNvSpPr txBox="1">
              <a:spLocks noChangeArrowheads="1"/>
            </p:cNvSpPr>
            <p:nvPr/>
          </p:nvSpPr>
          <p:spPr bwMode="auto">
            <a:xfrm>
              <a:off x="2556" y="340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32780" name="Text Box 14"/>
            <p:cNvSpPr txBox="1">
              <a:spLocks noChangeArrowheads="1"/>
            </p:cNvSpPr>
            <p:nvPr/>
          </p:nvSpPr>
          <p:spPr bwMode="auto">
            <a:xfrm>
              <a:off x="2764" y="3408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32781" name="Text Box 16"/>
            <p:cNvSpPr txBox="1">
              <a:spLocks noChangeArrowheads="1"/>
            </p:cNvSpPr>
            <p:nvPr/>
          </p:nvSpPr>
          <p:spPr bwMode="auto">
            <a:xfrm>
              <a:off x="2968" y="340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>
              <a:off x="3188" y="3408"/>
              <a:ext cx="212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  <p:sp>
          <p:nvSpPr>
            <p:cNvPr id="32783" name="Text Box 18"/>
            <p:cNvSpPr txBox="1">
              <a:spLocks noChangeArrowheads="1"/>
            </p:cNvSpPr>
            <p:nvPr/>
          </p:nvSpPr>
          <p:spPr bwMode="auto">
            <a:xfrm>
              <a:off x="3392" y="3408"/>
              <a:ext cx="220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32784" name="Line 19"/>
            <p:cNvSpPr>
              <a:spLocks noChangeShapeType="1"/>
            </p:cNvSpPr>
            <p:nvPr/>
          </p:nvSpPr>
          <p:spPr bwMode="auto">
            <a:xfrm>
              <a:off x="1488" y="3696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20"/>
            <p:cNvSpPr txBox="1">
              <a:spLocks noChangeArrowheads="1"/>
            </p:cNvSpPr>
            <p:nvPr/>
          </p:nvSpPr>
          <p:spPr bwMode="auto">
            <a:xfrm>
              <a:off x="3932" y="3456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Time</a:t>
              </a:r>
            </a:p>
          </p:txBody>
        </p:sp>
        <p:sp>
          <p:nvSpPr>
            <p:cNvPr id="32786" name="Text Box 37"/>
            <p:cNvSpPr txBox="1">
              <a:spLocks noChangeArrowheads="1"/>
            </p:cNvSpPr>
            <p:nvPr/>
          </p:nvSpPr>
          <p:spPr bwMode="auto">
            <a:xfrm>
              <a:off x="1488" y="3129"/>
              <a:ext cx="1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Timeshare the CPU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Per-thread States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Each thread can be in one of the three states</a:t>
            </a:r>
          </a:p>
          <a:p>
            <a:pPr marL="982663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b="1" i="1" smtClean="0">
                <a:solidFill>
                  <a:srgbClr val="9933FF"/>
                </a:solidFill>
              </a:rPr>
              <a:t>Running</a:t>
            </a:r>
            <a:r>
              <a:rPr lang="en-US" altLang="en-US" smtClean="0"/>
              <a:t>:  has the CPU</a:t>
            </a:r>
          </a:p>
          <a:p>
            <a:pPr marL="982663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b="1" i="1" smtClean="0">
                <a:solidFill>
                  <a:srgbClr val="9933FF"/>
                </a:solidFill>
              </a:rPr>
              <a:t>Blocked</a:t>
            </a:r>
            <a:r>
              <a:rPr lang="en-US" altLang="en-US" smtClean="0"/>
              <a:t>:  waiting for I/O or another thread</a:t>
            </a:r>
          </a:p>
          <a:p>
            <a:pPr marL="982663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b="1" i="1" smtClean="0">
                <a:solidFill>
                  <a:srgbClr val="9933FF"/>
                </a:solidFill>
              </a:rPr>
              <a:t>Ready to run</a:t>
            </a:r>
            <a:r>
              <a:rPr lang="en-US" altLang="en-US" smtClean="0"/>
              <a:t>:  on the ready list, waiting for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Benefits of Concurrency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Per-thread State Diagram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2438400" y="4495800"/>
            <a:ext cx="8445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Ready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71800" y="2971800"/>
            <a:ext cx="1936750" cy="1524000"/>
            <a:chOff x="1872" y="1872"/>
            <a:chExt cx="1220" cy="960"/>
          </a:xfrm>
        </p:grpSpPr>
        <p:sp>
          <p:nvSpPr>
            <p:cNvPr id="34837" name="Line 9"/>
            <p:cNvSpPr>
              <a:spLocks noChangeShapeType="1"/>
            </p:cNvSpPr>
            <p:nvPr/>
          </p:nvSpPr>
          <p:spPr bwMode="auto">
            <a:xfrm flipH="1">
              <a:off x="1872" y="1872"/>
              <a:ext cx="768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Text Box 10"/>
            <p:cNvSpPr txBox="1">
              <a:spLocks noChangeArrowheads="1"/>
            </p:cNvSpPr>
            <p:nvPr/>
          </p:nvSpPr>
          <p:spPr bwMode="auto">
            <a:xfrm>
              <a:off x="2256" y="2304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Yield, timer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648200"/>
            <a:ext cx="2590800" cy="381000"/>
            <a:chOff x="2064" y="2928"/>
            <a:chExt cx="1632" cy="240"/>
          </a:xfrm>
        </p:grpSpPr>
        <p:sp>
          <p:nvSpPr>
            <p:cNvPr id="34835" name="Line 13"/>
            <p:cNvSpPr>
              <a:spLocks noChangeShapeType="1"/>
            </p:cNvSpPr>
            <p:nvPr/>
          </p:nvSpPr>
          <p:spPr bwMode="auto">
            <a:xfrm flipH="1">
              <a:off x="2064" y="292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Text Box 14"/>
            <p:cNvSpPr txBox="1">
              <a:spLocks noChangeArrowheads="1"/>
            </p:cNvSpPr>
            <p:nvPr/>
          </p:nvSpPr>
          <p:spPr bwMode="auto">
            <a:xfrm>
              <a:off x="2400" y="2937"/>
              <a:ext cx="9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I/O complete</a:t>
              </a:r>
            </a:p>
          </p:txBody>
        </p:sp>
      </p:grpSp>
      <p:grpSp>
        <p:nvGrpSpPr>
          <p:cNvPr id="34830" name="Group 15"/>
          <p:cNvGrpSpPr>
            <a:grpSpLocks/>
          </p:cNvGrpSpPr>
          <p:nvPr/>
        </p:nvGrpSpPr>
        <p:grpSpPr bwMode="auto">
          <a:xfrm>
            <a:off x="2057400" y="2590800"/>
            <a:ext cx="3000375" cy="1905000"/>
            <a:chOff x="1296" y="1632"/>
            <a:chExt cx="1890" cy="1200"/>
          </a:xfrm>
        </p:grpSpPr>
        <p:sp>
          <p:nvSpPr>
            <p:cNvPr id="34832" name="Text Box 5"/>
            <p:cNvSpPr txBox="1">
              <a:spLocks noChangeArrowheads="1"/>
            </p:cNvSpPr>
            <p:nvPr/>
          </p:nvSpPr>
          <p:spPr bwMode="auto">
            <a:xfrm>
              <a:off x="2534" y="1632"/>
              <a:ext cx="652" cy="231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Running</a:t>
              </a:r>
            </a:p>
          </p:txBody>
        </p:sp>
        <p:sp>
          <p:nvSpPr>
            <p:cNvPr id="34833" name="Line 7"/>
            <p:cNvSpPr>
              <a:spLocks noChangeShapeType="1"/>
            </p:cNvSpPr>
            <p:nvPr/>
          </p:nvSpPr>
          <p:spPr bwMode="auto">
            <a:xfrm flipV="1">
              <a:off x="1680" y="1776"/>
              <a:ext cx="864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Text Box 8"/>
            <p:cNvSpPr txBox="1">
              <a:spLocks noChangeArrowheads="1"/>
            </p:cNvSpPr>
            <p:nvPr/>
          </p:nvSpPr>
          <p:spPr bwMode="auto">
            <a:xfrm>
              <a:off x="1296" y="2160"/>
              <a:ext cx="7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Scheduled</a:t>
              </a:r>
            </a:p>
          </p:txBody>
        </p:sp>
      </p:grpSp>
      <p:grpSp>
        <p:nvGrpSpPr>
          <p:cNvPr id="34825" name="Group 17"/>
          <p:cNvGrpSpPr>
            <a:grpSpLocks/>
          </p:cNvGrpSpPr>
          <p:nvPr/>
        </p:nvGrpSpPr>
        <p:grpSpPr bwMode="auto">
          <a:xfrm>
            <a:off x="5029200" y="2743201"/>
            <a:ext cx="2060575" cy="2119313"/>
            <a:chOff x="3168" y="1728"/>
            <a:chExt cx="1298" cy="1335"/>
          </a:xfrm>
        </p:grpSpPr>
        <p:sp>
          <p:nvSpPr>
            <p:cNvPr id="34827" name="Text Box 6"/>
            <p:cNvSpPr txBox="1">
              <a:spLocks noChangeArrowheads="1"/>
            </p:cNvSpPr>
            <p:nvPr/>
          </p:nvSpPr>
          <p:spPr bwMode="auto">
            <a:xfrm>
              <a:off x="3692" y="2832"/>
              <a:ext cx="628" cy="23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Blocked</a:t>
              </a:r>
            </a:p>
          </p:txBody>
        </p:sp>
        <p:sp>
          <p:nvSpPr>
            <p:cNvPr id="34828" name="Line 11"/>
            <p:cNvSpPr>
              <a:spLocks noChangeShapeType="1"/>
            </p:cNvSpPr>
            <p:nvPr/>
          </p:nvSpPr>
          <p:spPr bwMode="auto">
            <a:xfrm>
              <a:off x="3168" y="1728"/>
              <a:ext cx="816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3638" y="2135"/>
              <a:ext cx="8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I/O request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 Multi-core Machines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Each core has a dispatcher loop</a:t>
            </a:r>
          </a:p>
          <a:p>
            <a:pPr lvl="1"/>
            <a:r>
              <a:rPr lang="en-US" altLang="en-US" smtClean="0"/>
              <a:t>Decide which thread will execute next</a:t>
            </a:r>
          </a:p>
          <a:p>
            <a:r>
              <a:rPr lang="en-US" altLang="en-US" smtClean="0"/>
              <a:t>One core has a global dispatcher loop</a:t>
            </a:r>
          </a:p>
          <a:p>
            <a:pPr lvl="1"/>
            <a:r>
              <a:rPr lang="en-US" altLang="en-US" smtClean="0"/>
              <a:t>Decide which core to execute a thread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vs. </a:t>
            </a:r>
            <a:r>
              <a:rPr lang="en-US" dirty="0"/>
              <a:t>C</a:t>
            </a:r>
            <a:r>
              <a:rPr lang="en-US" dirty="0" smtClean="0"/>
              <a:t>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9933FF"/>
                </a:solidFill>
              </a:rPr>
              <a:t>Parallel</a:t>
            </a:r>
            <a:r>
              <a:rPr lang="en-US" dirty="0" smtClean="0"/>
              <a:t> computations</a:t>
            </a:r>
          </a:p>
          <a:p>
            <a:pPr lvl="1"/>
            <a:r>
              <a:rPr lang="en-US" dirty="0" smtClean="0"/>
              <a:t>Computations can happen at the same time on separate cores</a:t>
            </a:r>
          </a:p>
          <a:p>
            <a:r>
              <a:rPr lang="en-US" b="1" i="1" dirty="0" smtClean="0">
                <a:solidFill>
                  <a:srgbClr val="9933FF"/>
                </a:solidFill>
              </a:rPr>
              <a:t>Concurrent</a:t>
            </a:r>
            <a:r>
              <a:rPr lang="en-US" dirty="0" smtClean="0">
                <a:solidFill>
                  <a:srgbClr val="9933FF"/>
                </a:solidFill>
              </a:rPr>
              <a:t> </a:t>
            </a:r>
            <a:r>
              <a:rPr lang="en-US" dirty="0" smtClean="0"/>
              <a:t>computations</a:t>
            </a:r>
          </a:p>
          <a:p>
            <a:pPr lvl="1"/>
            <a:r>
              <a:rPr lang="en-US" dirty="0" smtClean="0"/>
              <a:t>One unit of computation does not depend on another unit of computation</a:t>
            </a:r>
          </a:p>
          <a:p>
            <a:pPr lvl="2"/>
            <a:r>
              <a:rPr lang="en-US" dirty="0" smtClean="0"/>
              <a:t>Can be done in parallel on multiple cores</a:t>
            </a:r>
          </a:p>
          <a:p>
            <a:pPr lvl="2"/>
            <a:r>
              <a:rPr lang="en-US" dirty="0" smtClean="0"/>
              <a:t>Can time share a single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61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hands are playing piano in parallel (not concurrently)</a:t>
            </a:r>
          </a:p>
          <a:p>
            <a:pPr lvl="1"/>
            <a:r>
              <a:rPr lang="en-US" dirty="0" smtClean="0"/>
              <a:t>Notes from left and right hands are dependent on each other</a:t>
            </a:r>
          </a:p>
          <a:p>
            <a:r>
              <a:rPr lang="en-US" dirty="0" smtClean="0"/>
              <a:t>Two separate groups singing ‘row </a:t>
            </a:r>
            <a:r>
              <a:rPr lang="en-US" dirty="0" err="1" smtClean="0"/>
              <a:t>row</a:t>
            </a:r>
            <a:r>
              <a:rPr lang="en-US" dirty="0" smtClean="0"/>
              <a:t> </a:t>
            </a:r>
            <a:r>
              <a:rPr lang="en-US" dirty="0" err="1" smtClean="0"/>
              <a:t>row</a:t>
            </a:r>
            <a:r>
              <a:rPr lang="en-US" dirty="0" smtClean="0"/>
              <a:t> your boat’ concurrently (and in parallel)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70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Identifies potential performance gains from adding cores</a:t>
                </a:r>
              </a:p>
              <a:p>
                <a:pPr lvl="1"/>
                <a:r>
                  <a:rPr lang="en-US" dirty="0"/>
                  <a:t>P</a:t>
                </a:r>
                <a:r>
                  <a:rPr lang="en-US" dirty="0" smtClean="0"/>
                  <a:t> </a:t>
                </a:r>
                <a:r>
                  <a:rPr lang="en-US" dirty="0" smtClean="0"/>
                  <a:t>= </a:t>
                </a:r>
                <a:r>
                  <a:rPr lang="en-US" dirty="0" smtClean="0"/>
                  <a:t>%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program that can be executed in parallel </a:t>
                </a:r>
              </a:p>
              <a:p>
                <a:pPr lvl="1"/>
                <a:r>
                  <a:rPr lang="en-US" dirty="0" smtClean="0"/>
                  <a:t>N </a:t>
                </a:r>
                <a:r>
                  <a:rPr lang="en-US" dirty="0" smtClean="0"/>
                  <a:t>= number of cores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5" t="-1926" r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718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P </a:t>
                </a:r>
                <a:r>
                  <a:rPr lang="en-US" dirty="0" smtClean="0"/>
                  <a:t>= </a:t>
                </a:r>
                <a:r>
                  <a:rPr lang="en-US" dirty="0" smtClean="0"/>
                  <a:t>75%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program that can be executed in parallel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N = 2 cores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(1−0.75)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= 1.6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5" t="-1926" r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84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Benefits of Concurrency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run multiple apps simultaneously</a:t>
            </a:r>
          </a:p>
          <a:p>
            <a:pPr eaLnBrk="1" hangingPunct="1"/>
            <a:r>
              <a:rPr lang="en-US" altLang="en-US" smtClean="0"/>
              <a:t>Better resource utilization</a:t>
            </a:r>
          </a:p>
          <a:p>
            <a:pPr lvl="1" eaLnBrk="1" hangingPunct="1"/>
            <a:r>
              <a:rPr lang="en-US" altLang="en-US" smtClean="0"/>
              <a:t>Resources unused by one application can be used by the others</a:t>
            </a:r>
          </a:p>
          <a:p>
            <a:pPr eaLnBrk="1" hangingPunct="1"/>
            <a:r>
              <a:rPr lang="en-US" altLang="en-US" smtClean="0"/>
              <a:t>Better average response time</a:t>
            </a:r>
          </a:p>
          <a:p>
            <a:pPr lvl="1" eaLnBrk="1" hangingPunct="1"/>
            <a:r>
              <a:rPr lang="en-US" altLang="en-US" smtClean="0"/>
              <a:t>No need to wait for other applications to 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Benefits of Concurrency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Better performance</a:t>
            </a:r>
          </a:p>
          <a:p>
            <a:pPr lvl="1" eaLnBrk="1" hangingPunct="1"/>
            <a:r>
              <a:rPr lang="en-US" altLang="en-US" smtClean="0"/>
              <a:t>One application uses only the processor</a:t>
            </a:r>
          </a:p>
          <a:p>
            <a:pPr lvl="1" eaLnBrk="1" hangingPunct="1"/>
            <a:r>
              <a:rPr lang="en-US" altLang="en-US" smtClean="0"/>
              <a:t>One application uses only the disk drive</a:t>
            </a:r>
          </a:p>
          <a:p>
            <a:pPr lvl="1" eaLnBrk="1" hangingPunct="1"/>
            <a:r>
              <a:rPr lang="en-US" altLang="en-US" smtClean="0"/>
              <a:t>Completion time is shorter when running both concurrently than consecutively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Drawbacks of Concurrency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Drawbacks of Concurrency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Applications need to be protected from one another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Additional coordination mechanisms among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Overhead to switch among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Potential performance degradation when running too many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>
                <a:solidFill>
                  <a:srgbClr val="9933FF"/>
                </a:solidFill>
              </a:rPr>
              <a:t>Thread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sequential execution stream</a:t>
            </a:r>
          </a:p>
          <a:p>
            <a:pPr lvl="1" eaLnBrk="1" hangingPunct="1"/>
            <a:r>
              <a:rPr lang="en-US" altLang="en-US" smtClean="0"/>
              <a:t>The smallest CPU scheduling unit </a:t>
            </a:r>
          </a:p>
          <a:p>
            <a:pPr lvl="1" eaLnBrk="1" hangingPunct="1"/>
            <a:r>
              <a:rPr lang="en-US" altLang="en-US" smtClean="0"/>
              <a:t>Can be programmed as if it owns the entire CPU </a:t>
            </a:r>
          </a:p>
          <a:p>
            <a:pPr lvl="2" eaLnBrk="1" hangingPunct="1"/>
            <a:r>
              <a:rPr lang="en-US" altLang="en-US" smtClean="0"/>
              <a:t>Implication:  an infinite loop within a thread won’t halt the system </a:t>
            </a:r>
          </a:p>
          <a:p>
            <a:pPr lvl="1" eaLnBrk="1" hangingPunct="1"/>
            <a:r>
              <a:rPr lang="en-US" altLang="en-US" smtClean="0"/>
              <a:t>Illusion of multiple CPUs on a single-CPU machine</a:t>
            </a:r>
          </a:p>
        </p:txBody>
      </p:sp>
      <p:sp>
        <p:nvSpPr>
          <p:cNvPr id="11268" name="Freeform 4"/>
          <p:cNvSpPr>
            <a:spLocks/>
          </p:cNvSpPr>
          <p:nvPr/>
        </p:nvSpPr>
        <p:spPr bwMode="auto">
          <a:xfrm>
            <a:off x="3810000" y="5715000"/>
            <a:ext cx="4648200" cy="558800"/>
          </a:xfrm>
          <a:custGeom>
            <a:avLst/>
            <a:gdLst>
              <a:gd name="T0" fmla="*/ 0 w 2928"/>
              <a:gd name="T1" fmla="*/ 2147483646 h 352"/>
              <a:gd name="T2" fmla="*/ 2147483646 w 2928"/>
              <a:gd name="T3" fmla="*/ 2147483646 h 352"/>
              <a:gd name="T4" fmla="*/ 2147483646 w 2928"/>
              <a:gd name="T5" fmla="*/ 0 h 352"/>
              <a:gd name="T6" fmla="*/ 2147483646 w 2928"/>
              <a:gd name="T7" fmla="*/ 2147483646 h 352"/>
              <a:gd name="T8" fmla="*/ 0 60000 65536"/>
              <a:gd name="T9" fmla="*/ 0 60000 65536"/>
              <a:gd name="T10" fmla="*/ 0 60000 65536"/>
              <a:gd name="T11" fmla="*/ 0 60000 65536"/>
              <a:gd name="T12" fmla="*/ 0 w 2928"/>
              <a:gd name="T13" fmla="*/ 0 h 352"/>
              <a:gd name="T14" fmla="*/ 2928 w 2928"/>
              <a:gd name="T15" fmla="*/ 352 h 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8" h="352">
                <a:moveTo>
                  <a:pt x="0" y="96"/>
                </a:moveTo>
                <a:cubicBezTo>
                  <a:pt x="244" y="224"/>
                  <a:pt x="488" y="352"/>
                  <a:pt x="816" y="336"/>
                </a:cubicBezTo>
                <a:cubicBezTo>
                  <a:pt x="1144" y="320"/>
                  <a:pt x="1616" y="0"/>
                  <a:pt x="1968" y="0"/>
                </a:cubicBezTo>
                <a:cubicBezTo>
                  <a:pt x="2320" y="0"/>
                  <a:pt x="2624" y="168"/>
                  <a:pt x="2928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Thread States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counter</a:t>
            </a:r>
          </a:p>
          <a:p>
            <a:pPr eaLnBrk="1" hangingPunct="1"/>
            <a:r>
              <a:rPr lang="en-US" altLang="en-US" smtClean="0"/>
              <a:t>Register values</a:t>
            </a:r>
          </a:p>
          <a:p>
            <a:pPr eaLnBrk="1" hangingPunct="1"/>
            <a:r>
              <a:rPr lang="en-US" altLang="en-US" smtClean="0"/>
              <a:t>Execution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Axis 8">
    <a:dk1>
      <a:srgbClr val="292929"/>
    </a:dk1>
    <a:lt1>
      <a:srgbClr val="FFFFFF"/>
    </a:lt1>
    <a:dk2>
      <a:srgbClr val="000000"/>
    </a:dk2>
    <a:lt2>
      <a:srgbClr val="808080"/>
    </a:lt2>
    <a:accent1>
      <a:srgbClr val="CC9900"/>
    </a:accent1>
    <a:accent2>
      <a:srgbClr val="CCCC99"/>
    </a:accent2>
    <a:accent3>
      <a:srgbClr val="FFFFFF"/>
    </a:accent3>
    <a:accent4>
      <a:srgbClr val="212121"/>
    </a:accent4>
    <a:accent5>
      <a:srgbClr val="E2CAAA"/>
    </a:accent5>
    <a:accent6>
      <a:srgbClr val="B9B98A"/>
    </a:accent6>
    <a:hlink>
      <a:srgbClr val="999933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959</Words>
  <Application>Microsoft Office PowerPoint</Application>
  <PresentationFormat>On-screen Show (4:3)</PresentationFormat>
  <Paragraphs>199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Times New Roman</vt:lpstr>
      <vt:lpstr>Wingdings</vt:lpstr>
      <vt:lpstr>Axis</vt:lpstr>
      <vt:lpstr>Concurrency:  Threads, Address Spaces, and Processes</vt:lpstr>
      <vt:lpstr>Why Concurrency?</vt:lpstr>
      <vt:lpstr>Benefits of Concurrency</vt:lpstr>
      <vt:lpstr>Benefits of Concurrency</vt:lpstr>
      <vt:lpstr>Benefits of Concurrency</vt:lpstr>
      <vt:lpstr>Drawbacks of Concurrency</vt:lpstr>
      <vt:lpstr>Drawbacks of Concurrency</vt:lpstr>
      <vt:lpstr>Thread</vt:lpstr>
      <vt:lpstr>Thread States</vt:lpstr>
      <vt:lpstr>Thread Benefits</vt:lpstr>
      <vt:lpstr>Address Space</vt:lpstr>
      <vt:lpstr>Process</vt:lpstr>
      <vt:lpstr>Process =? Program</vt:lpstr>
      <vt:lpstr>Process &gt;? Program</vt:lpstr>
      <vt:lpstr>Program &gt;? Process</vt:lpstr>
      <vt:lpstr>Real-life Analogy?</vt:lpstr>
      <vt:lpstr>Real-life Analogy?</vt:lpstr>
      <vt:lpstr>Some Definitions</vt:lpstr>
      <vt:lpstr>Some Definitions</vt:lpstr>
      <vt:lpstr>Classifications of OSes</vt:lpstr>
      <vt:lpstr>Threads &amp; Dispatching Loop</vt:lpstr>
      <vt:lpstr>Dispatching Loop</vt:lpstr>
      <vt:lpstr>Simple?  Not quite…</vt:lpstr>
      <vt:lpstr>How does the dispatcher regain control?</vt:lpstr>
      <vt:lpstr>What states should a thread save?</vt:lpstr>
      <vt:lpstr>How does the dispatcher choose the next thread?</vt:lpstr>
      <vt:lpstr>How does the dispatcher choose the next thread?</vt:lpstr>
      <vt:lpstr>How does the dispatcher choose the next thread?</vt:lpstr>
      <vt:lpstr>Per-thread States</vt:lpstr>
      <vt:lpstr>Per-thread State Diagram</vt:lpstr>
      <vt:lpstr>For Multi-core Machines</vt:lpstr>
      <vt:lpstr>Parallelism vs. Concurrency</vt:lpstr>
      <vt:lpstr>Real-life Example</vt:lpstr>
      <vt:lpstr>Amdahl’s Law</vt:lpstr>
      <vt:lpstr>Amdahl’s Law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awang</cp:lastModifiedBy>
  <cp:revision>100</cp:revision>
  <dcterms:created xsi:type="dcterms:W3CDTF">1601-01-01T00:00:00Z</dcterms:created>
  <dcterms:modified xsi:type="dcterms:W3CDTF">2018-08-09T16:59:44Z</dcterms:modified>
</cp:coreProperties>
</file>