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9"/>
  </p:notesMasterIdLst>
  <p:sldIdLst>
    <p:sldId id="268" r:id="rId5"/>
    <p:sldId id="269" r:id="rId6"/>
    <p:sldId id="271" r:id="rId7"/>
    <p:sldId id="272" r:id="rId8"/>
    <p:sldId id="273" r:id="rId9"/>
    <p:sldId id="274" r:id="rId10"/>
    <p:sldId id="275" r:id="rId11"/>
    <p:sldId id="276" r:id="rId12"/>
    <p:sldId id="277" r:id="rId13"/>
    <p:sldId id="278" r:id="rId14"/>
    <p:sldId id="279" r:id="rId15"/>
    <p:sldId id="283" r:id="rId16"/>
    <p:sldId id="281" r:id="rId17"/>
    <p:sldId id="270"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69">
          <p15:clr>
            <a:srgbClr val="A4A3A4"/>
          </p15:clr>
        </p15:guide>
        <p15:guide id="10" pos="2880">
          <p15:clr>
            <a:srgbClr val="A4A3A4"/>
          </p15:clr>
        </p15:guide>
        <p15:guide id="11" orient="horz" pos="636" userDrawn="1">
          <p15:clr>
            <a:srgbClr val="A4A3A4"/>
          </p15:clr>
        </p15:guide>
        <p15:guide id="12" orient="horz" pos="744" userDrawn="1">
          <p15:clr>
            <a:srgbClr val="A4A3A4"/>
          </p15:clr>
        </p15:guide>
        <p15:guide id="13" orient="horz" pos="1621" userDrawn="1">
          <p15:clr>
            <a:srgbClr val="A4A3A4"/>
          </p15:clr>
        </p15:guide>
        <p15:guide id="14" orient="horz" pos="2867" userDrawn="1">
          <p15:clr>
            <a:srgbClr val="A4A3A4"/>
          </p15:clr>
        </p15:guide>
        <p15:guide id="15" pos="198" userDrawn="1">
          <p15:clr>
            <a:srgbClr val="A4A3A4"/>
          </p15:clr>
        </p15:guide>
        <p15:guide id="16" pos="55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D200"/>
    <a:srgbClr val="FFFFFF"/>
    <a:srgbClr val="A885D8"/>
    <a:srgbClr val="FF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130" autoAdjust="0"/>
  </p:normalViewPr>
  <p:slideViewPr>
    <p:cSldViewPr showGuides="1">
      <p:cViewPr varScale="1">
        <p:scale>
          <a:sx n="158" d="100"/>
          <a:sy n="158" d="100"/>
        </p:scale>
        <p:origin x="168" y="408"/>
      </p:cViewPr>
      <p:guideLst>
        <p:guide orient="horz" pos="169"/>
        <p:guide pos="2880"/>
        <p:guide orient="horz" pos="636"/>
        <p:guide orient="horz" pos="744"/>
        <p:guide orient="horz" pos="1621"/>
        <p:guide orient="horz" pos="2867"/>
        <p:guide pos="198"/>
        <p:guide pos="5562"/>
      </p:guideLst>
    </p:cSldViewPr>
  </p:slideViewPr>
  <p:outlineViewPr>
    <p:cViewPr>
      <p:scale>
        <a:sx n="33" d="100"/>
        <a:sy n="33" d="100"/>
      </p:scale>
      <p:origin x="0" y="14958"/>
    </p:cViewPr>
  </p:outlineViewPr>
  <p:notesTextViewPr>
    <p:cViewPr>
      <p:scale>
        <a:sx n="1" d="1"/>
        <a:sy n="1" d="1"/>
      </p:scale>
      <p:origin x="0" y="0"/>
    </p:cViewPr>
  </p:notesTextViewPr>
  <p:notesViewPr>
    <p:cSldViewPr showGuides="1">
      <p:cViewPr varScale="1">
        <p:scale>
          <a:sx n="83" d="100"/>
          <a:sy n="83" d="100"/>
        </p:scale>
        <p:origin x="385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dirty="0"/>
          </a:p>
        </p:txBody>
      </p:sp>
      <p:sp>
        <p:nvSpPr>
          <p:cNvPr id="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20/03/2024</a:t>
            </a:fld>
            <a:endParaRPr lang="en-GB"/>
          </a:p>
        </p:txBody>
      </p:sp>
      <p:sp>
        <p:nvSpPr>
          <p:cNvPr id="10"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
        <p:nvSpPr>
          <p:cNvPr id="11"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12"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a:t>
            </a:fld>
            <a:endParaRPr lang="en-GB"/>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2" name="Title 1"/>
          <p:cNvSpPr>
            <a:spLocks noGrp="1"/>
          </p:cNvSpPr>
          <p:nvPr>
            <p:ph type="title" hasCustomPrompt="1"/>
          </p:nvPr>
        </p:nvSpPr>
        <p:spPr/>
        <p:txBody>
          <a:bodyPr/>
          <a:lstStyle>
            <a:lvl1pPr>
              <a:defRPr/>
            </a:lvl1pPr>
          </a:lstStyle>
          <a:p>
            <a:r>
              <a:rPr lang="en-US" dirty="0"/>
              <a:t>Click to edit title</a:t>
            </a:r>
            <a:endParaRPr lang="en-GB" dirty="0"/>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en-US" dirty="0"/>
              <a:t>Click to edit title</a:t>
            </a:r>
            <a:endParaRPr lang="en-GB" dirty="0"/>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en-US" dirty="0"/>
              <a:t>Click to edit text</a:t>
            </a:r>
          </a:p>
          <a:p>
            <a:pPr lvl="1"/>
            <a:r>
              <a:rPr lang="en-US" dirty="0"/>
              <a:t>Second level</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grpSp>
        <p:nvGrpSpPr>
          <p:cNvPr id="3" name="Group 2"/>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en-US" dirty="0"/>
              <a:t>Click to edit contents</a:t>
            </a:r>
          </a:p>
          <a:p>
            <a:pPr lvl="1"/>
            <a:r>
              <a:rPr lang="en-US" dirty="0"/>
              <a:t>Second level</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en-US" dirty="0"/>
              <a:t>Click to edit section number</a:t>
            </a:r>
          </a:p>
          <a:p>
            <a:pPr lvl="1"/>
            <a:r>
              <a:rPr lang="en-US" dirty="0"/>
              <a:t>Second level</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en-US" dirty="0"/>
              <a:t>Click to edit title</a:t>
            </a:r>
            <a:endParaRPr lang="en-GB" dirty="0"/>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title</a:t>
            </a:r>
            <a:endParaRPr lang="en-GB" dirty="0"/>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ull Bleed Media">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9144000" cy="5143500"/>
          </a:xfrm>
        </p:spPr>
        <p:txBody>
          <a:bodyPr/>
          <a:lstStyle/>
          <a:p>
            <a:r>
              <a:rPr lang="en-US"/>
              <a:t>Click icon to add picture</a:t>
            </a:r>
            <a:endParaRPr lang="en-GB"/>
          </a:p>
        </p:txBody>
      </p:sp>
      <p:sp>
        <p:nvSpPr>
          <p:cNvPr id="2" name="Title 1"/>
          <p:cNvSpPr>
            <a:spLocks noGrp="1"/>
          </p:cNvSpPr>
          <p:nvPr>
            <p:ph type="title" hasCustomPrompt="1"/>
          </p:nvPr>
        </p:nvSpPr>
        <p:spPr/>
        <p:txBody>
          <a:bodyPr/>
          <a:lstStyle>
            <a:lvl1pPr>
              <a:defRPr baseline="0">
                <a:solidFill>
                  <a:srgbClr val="000000"/>
                </a:solidFill>
              </a:defRPr>
            </a:lvl1pPr>
          </a:lstStyle>
          <a:p>
            <a:r>
              <a:rPr lang="en-US" dirty="0"/>
              <a:t>Click to edit title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kumimoji="0" lang="en-GB" sz="800" b="0" i="0" u="none" strike="noStrike" kern="1200" cap="none" spc="0" normalizeH="0" baseline="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en-US" dirty="0"/>
              <a:t>Click to edit title</a:t>
            </a:r>
            <a:endParaRPr lang="en-GB" dirty="0"/>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4" name="MSIPCMContentMarking" descr="{&quot;HashCode&quot;:6032642,&quot;Placement&quot;:&quot;Footer&quot;,&quot;Top&quot;:387.034332,&quot;Left&quot;:320.845978,&quot;SlideWidth&quot;:720,&quot;SlideHeight&quot;:405}">
            <a:extLst>
              <a:ext uri="{FF2B5EF4-FFF2-40B4-BE49-F238E27FC236}">
                <a16:creationId xmlns:a16="http://schemas.microsoft.com/office/drawing/2014/main" id="{A3771EF3-65DC-48B3-A3DE-A40AA0C21B4F}"/>
              </a:ext>
            </a:extLst>
          </p:cNvPr>
          <p:cNvSpPr txBox="1"/>
          <p:nvPr userDrawn="1"/>
        </p:nvSpPr>
        <p:spPr>
          <a:xfrm>
            <a:off x="4074744" y="4915336"/>
            <a:ext cx="994512" cy="228163"/>
          </a:xfrm>
          <a:prstGeom prst="rect">
            <a:avLst/>
          </a:prstGeom>
        </p:spPr>
        <p:txBody>
          <a:bodyPr vert="horz" wrap="square" lIns="0" tIns="0" rIns="0" bIns="0" rtlCol="0" anchor="ctr" anchorCtr="1">
            <a:spAutoFit/>
          </a:bodyPr>
          <a:lstStyle/>
          <a:p>
            <a:pPr algn="ctr">
              <a:spcBef>
                <a:spcPts val="0"/>
              </a:spcBef>
              <a:spcAft>
                <a:spcPts val="0"/>
              </a:spcAft>
            </a:pPr>
            <a:r>
              <a:rPr lang="en-US" sz="800">
                <a:solidFill>
                  <a:srgbClr val="ED7D31"/>
                </a:solidFill>
                <a:latin typeface="Calibri" panose="020F0502020204030204" pitchFamily="34" charset="0"/>
              </a:rPr>
              <a:t>Orange Restricted</a:t>
            </a:r>
            <a:endParaRPr lang="en-US" sz="800" dirty="0" err="1">
              <a:solidFill>
                <a:srgbClr val="ED7D31"/>
              </a:solidFill>
              <a:latin typeface="Calibri" panose="020F0502020204030204" pitchFamily="34" charset="0"/>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ml-k-means-algorithm/" TargetMode="External"/><Relationship Id="rId2" Type="http://schemas.openxmlformats.org/officeDocument/2006/relationships/hyperlink" Target="https://tushar-joshi-89.medium.com/silhouette-score-a9f7d8d78f29"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hyperlink" Target="https://sites.google.com/site/dataclusteringalgorithms/k-means-clustering-algorith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Orange Services IT Bootcamp</a:t>
            </a:r>
          </a:p>
        </p:txBody>
      </p:sp>
      <p:sp>
        <p:nvSpPr>
          <p:cNvPr id="4" name="Text Placeholder 3"/>
          <p:cNvSpPr>
            <a:spLocks noGrp="1"/>
          </p:cNvSpPr>
          <p:nvPr>
            <p:ph type="body" sz="quarter" idx="16"/>
          </p:nvPr>
        </p:nvSpPr>
        <p:spPr/>
        <p:txBody>
          <a:bodyPr/>
          <a:lstStyle/>
          <a:p>
            <a:r>
              <a:rPr lang="en-GB" dirty="0"/>
              <a:t>AI Workshop</a:t>
            </a:r>
          </a:p>
          <a:p>
            <a:r>
              <a:rPr lang="en-GB" dirty="0"/>
              <a:t>Intro in Artificial Intelligence &amp; ML</a:t>
            </a:r>
          </a:p>
          <a:p>
            <a:endParaRPr lang="en-GB" dirty="0"/>
          </a:p>
          <a:p>
            <a:endParaRPr lang="en-GB" dirty="0"/>
          </a:p>
        </p:txBody>
      </p:sp>
      <p:sp>
        <p:nvSpPr>
          <p:cNvPr id="3" name="Subtitle 2"/>
          <p:cNvSpPr>
            <a:spLocks noGrp="1"/>
          </p:cNvSpPr>
          <p:nvPr>
            <p:ph type="subTitle" idx="1"/>
          </p:nvPr>
        </p:nvSpPr>
        <p:spPr/>
        <p:txBody>
          <a:bodyPr/>
          <a:lstStyle/>
          <a:p>
            <a:r>
              <a:rPr lang="en-GB" dirty="0"/>
              <a:t>Andrei Gabriel Popescu ~ Data Scientist </a:t>
            </a:r>
          </a:p>
        </p:txBody>
      </p:sp>
    </p:spTree>
    <p:extLst>
      <p:ext uri="{BB962C8B-B14F-4D97-AF65-F5344CB8AC3E}">
        <p14:creationId xmlns:p14="http://schemas.microsoft.com/office/powerpoint/2010/main" val="27531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dirty="0"/>
              <a:t>Clustering</a:t>
            </a:r>
          </a:p>
        </p:txBody>
      </p:sp>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r>
              <a:rPr lang="en-US" dirty="0"/>
              <a:t>- Clustering is a form of unsupervised learning.</a:t>
            </a:r>
          </a:p>
          <a:p>
            <a:endParaRPr lang="en-US" dirty="0"/>
          </a:p>
          <a:p>
            <a:pPr marL="285750" indent="-285750">
              <a:buFontTx/>
              <a:buChar char="-"/>
            </a:pPr>
            <a:r>
              <a:rPr lang="en-US" dirty="0"/>
              <a:t>The objective of clustering is to group similar data together and discover patterns. K-Means is doing this by assigning a cluster point to all the data and then move them.</a:t>
            </a:r>
          </a:p>
          <a:p>
            <a:pPr marL="285750" indent="-285750">
              <a:buFontTx/>
              <a:buChar char="-"/>
            </a:pPr>
            <a:endParaRPr lang="en-US" dirty="0"/>
          </a:p>
          <a:p>
            <a:r>
              <a:rPr lang="en-US" dirty="0"/>
              <a:t>In other words, the K-means algorithm identifies </a:t>
            </a:r>
            <a:r>
              <a:rPr lang="en-US" i="1" dirty="0"/>
              <a:t>k</a:t>
            </a:r>
            <a:r>
              <a:rPr lang="en-US" dirty="0"/>
              <a:t> number of centroids, and then allocates every data point to the nearest cluster, while keeping the centroids as small as possible.</a:t>
            </a:r>
          </a:p>
          <a:p>
            <a:r>
              <a:rPr lang="en-US" dirty="0"/>
              <a:t>The </a:t>
            </a:r>
            <a:r>
              <a:rPr lang="en-US" i="1" dirty="0"/>
              <a:t>‘means’</a:t>
            </a:r>
            <a:r>
              <a:rPr lang="en-US" dirty="0"/>
              <a:t> in the K-means refers to averaging of the data; that is, finding the centroid.</a:t>
            </a:r>
          </a:p>
          <a:p>
            <a:pPr marL="285750" indent="-285750">
              <a:buFontTx/>
              <a:buChar char="-"/>
            </a:pPr>
            <a:endParaRPr lang="en-US" dirty="0"/>
          </a:p>
        </p:txBody>
      </p:sp>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K-Means</a:t>
            </a:r>
          </a:p>
        </p:txBody>
      </p:sp>
    </p:spTree>
    <p:extLst>
      <p:ext uri="{BB962C8B-B14F-4D97-AF65-F5344CB8AC3E}">
        <p14:creationId xmlns:p14="http://schemas.microsoft.com/office/powerpoint/2010/main" val="349754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dirty="0"/>
              <a:t>Clustering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3733801" y="266700"/>
                <a:ext cx="5095876" cy="4667249"/>
              </a:xfrm>
            </p:spPr>
            <p:txBody>
              <a:bodyPr/>
              <a:lstStyle/>
              <a:p>
                <a:pPr marL="285750" indent="-285750">
                  <a:buFontTx/>
                  <a:buChar char="-"/>
                </a:pPr>
                <a:r>
                  <a:rPr lang="en-US" dirty="0"/>
                  <a:t>In mathematical terms:</a:t>
                </a:r>
              </a:p>
              <a:p>
                <a:pPr marL="285750" indent="-285750">
                  <a:buFontTx/>
                  <a:buChar char="-"/>
                </a:pPr>
                <a:endParaRPr lang="en-US" dirty="0"/>
              </a:p>
              <a:p>
                <a:pPr marL="285750" indent="-285750">
                  <a:buFontTx/>
                  <a:buChar char="-"/>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1, </m:t>
                            </m:r>
                            <m:r>
                              <a:rPr lang="en-US" b="0" i="1" smtClean="0">
                                <a:latin typeface="Cambria Math" panose="02040503050406030204" pitchFamily="18" charset="0"/>
                              </a:rPr>
                              <m:t>𝑦</m:t>
                            </m:r>
                            <m:r>
                              <a:rPr lang="en-US" b="0" i="1" smtClean="0">
                                <a:latin typeface="Cambria Math" panose="02040503050406030204" pitchFamily="18" charset="0"/>
                              </a:rPr>
                              <m:t>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2, </m:t>
                            </m:r>
                            <m:r>
                              <a:rPr lang="en-US" b="0" i="1" smtClean="0">
                                <a:latin typeface="Cambria Math" panose="02040503050406030204" pitchFamily="18" charset="0"/>
                              </a:rPr>
                              <m:t>𝑦</m:t>
                            </m:r>
                            <m:r>
                              <a:rPr lang="en-US" b="0" i="1"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𝑥𝑁</m:t>
                            </m:r>
                            <m:r>
                              <a:rPr lang="en-US" b="0" i="1" smtClean="0">
                                <a:latin typeface="Cambria Math" panose="02040503050406030204" pitchFamily="18" charset="0"/>
                              </a:rPr>
                              <m:t>, </m:t>
                            </m:r>
                            <m:r>
                              <a:rPr lang="en-US" b="0" i="1" smtClean="0">
                                <a:latin typeface="Cambria Math" panose="02040503050406030204" pitchFamily="18" charset="0"/>
                              </a:rPr>
                              <m:t>𝑦𝑁</m:t>
                            </m:r>
                          </m:e>
                        </m:d>
                      </m:e>
                    </m:d>
                    <m:r>
                      <a:rPr lang="en-US" b="0" i="1" smtClean="0">
                        <a:latin typeface="Cambria Math" panose="02040503050406030204" pitchFamily="18" charset="0"/>
                      </a:rPr>
                      <m:t>−</m:t>
                    </m:r>
                    <m:r>
                      <a:rPr lang="en-US" b="0" i="1" smtClean="0">
                        <a:latin typeface="Cambria Math" panose="02040503050406030204" pitchFamily="18" charset="0"/>
                      </a:rPr>
                      <m:t>𝑖𝑛𝑝𝑢𝑡</m:t>
                    </m:r>
                    <m:r>
                      <a:rPr lang="en-US" b="0" i="1" smtClean="0">
                        <a:latin typeface="Cambria Math" panose="02040503050406030204" pitchFamily="18" charset="0"/>
                      </a:rPr>
                      <m:t> </m:t>
                    </m:r>
                    <m:r>
                      <a:rPr lang="en-US" b="0" i="1" smtClean="0">
                        <a:latin typeface="Cambria Math" panose="02040503050406030204" pitchFamily="18" charset="0"/>
                      </a:rPr>
                      <m:t>𝑑𝑎𝑡𝑎</m:t>
                    </m:r>
                  </m:oMath>
                </a14:m>
                <a:endParaRPr lang="en-US" b="0" dirty="0"/>
              </a:p>
              <a:p>
                <a:pPr marL="285750" indent="-285750">
                  <a:buFontTx/>
                  <a:buChar char="-"/>
                </a:pPr>
                <a:endParaRPr lang="en-US" dirty="0"/>
              </a:p>
              <a:p>
                <a:pPr marL="285750" indent="-285750">
                  <a:buFontTx/>
                  <a:buChar char="-"/>
                </a:pPr>
                <a:r>
                  <a:rPr lang="en-US" dirty="0"/>
                  <a:t>We create some random clusters, for example: 4 clusters</a:t>
                </a:r>
              </a:p>
              <a:p>
                <a:pPr marL="285750" indent="-285750">
                  <a:buFontTx/>
                  <a:buChar char="-"/>
                </a:pPr>
                <a:r>
                  <a:rPr lang="en-US" dirty="0"/>
                  <a:t> ** </a:t>
                </a:r>
                <a:r>
                  <a:rPr lang="en-US" sz="1100" dirty="0">
                    <a:solidFill>
                      <a:schemeClr val="tx1"/>
                    </a:solidFill>
                  </a:rPr>
                  <a:t>We will see that one of the problems is that we don’t have any knowledge about how many clusters there are.</a:t>
                </a:r>
              </a:p>
              <a:p>
                <a:pPr marL="285750" indent="-285750">
                  <a:buFontTx/>
                  <a:buChar char="-"/>
                </a:pPr>
                <a:endParaRPr lang="en-US" dirty="0"/>
              </a:p>
              <a:p>
                <a:pPr marL="285750" indent="-285750">
                  <a:buFontTx/>
                  <a:buChar char="-"/>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𝑐𝑥</m:t>
                            </m:r>
                            <m:r>
                              <a:rPr lang="en-US" b="0" i="1" smtClean="0">
                                <a:latin typeface="Cambria Math" panose="02040503050406030204" pitchFamily="18" charset="0"/>
                              </a:rPr>
                              <m:t>1, </m:t>
                            </m:r>
                            <m:r>
                              <a:rPr lang="en-US" b="0" i="1" smtClean="0">
                                <a:latin typeface="Cambria Math" panose="02040503050406030204" pitchFamily="18" charset="0"/>
                              </a:rPr>
                              <m:t>𝑐𝑦</m:t>
                            </m:r>
                            <m:r>
                              <a:rPr lang="en-US" b="0" i="1" smtClean="0">
                                <a:latin typeface="Cambria Math" panose="02040503050406030204" pitchFamily="18" charset="0"/>
                              </a:rPr>
                              <m:t>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𝑐𝑥</m:t>
                            </m:r>
                            <m:r>
                              <a:rPr lang="en-US" b="0" i="1" smtClean="0">
                                <a:latin typeface="Cambria Math" panose="02040503050406030204" pitchFamily="18" charset="0"/>
                              </a:rPr>
                              <m:t>4, </m:t>
                            </m:r>
                            <m:r>
                              <a:rPr lang="en-US" b="0" i="1" smtClean="0">
                                <a:latin typeface="Cambria Math" panose="02040503050406030204" pitchFamily="18" charset="0"/>
                              </a:rPr>
                              <m:t>𝑐𝑦</m:t>
                            </m:r>
                            <m:r>
                              <a:rPr lang="en-US" b="0" i="1" smtClean="0">
                                <a:latin typeface="Cambria Math" panose="02040503050406030204" pitchFamily="18" charset="0"/>
                              </a:rPr>
                              <m:t>4</m:t>
                            </m:r>
                          </m:e>
                        </m:d>
                      </m:e>
                    </m:d>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c</m:t>
                        </m:r>
                        <m:r>
                          <a:rPr lang="en-US" b="0" i="0" smtClean="0">
                            <a:latin typeface="Cambria Math" panose="02040503050406030204" pitchFamily="18" charset="0"/>
                          </a:rPr>
                          <m:t>1, </m:t>
                        </m:r>
                        <m:r>
                          <m:rPr>
                            <m:sty m:val="p"/>
                          </m:rPr>
                          <a:rPr lang="en-US" b="0" i="0" smtClean="0">
                            <a:latin typeface="Cambria Math" panose="02040503050406030204" pitchFamily="18" charset="0"/>
                          </a:rPr>
                          <m:t>c</m:t>
                        </m:r>
                        <m:r>
                          <a:rPr lang="en-US" b="0" i="0" smtClean="0">
                            <a:latin typeface="Cambria Math" panose="02040503050406030204" pitchFamily="18" charset="0"/>
                          </a:rPr>
                          <m:t>2, </m:t>
                        </m:r>
                        <m:r>
                          <m:rPr>
                            <m:sty m:val="p"/>
                          </m:rPr>
                          <a:rPr lang="en-US" b="0" i="0" smtClean="0">
                            <a:latin typeface="Cambria Math" panose="02040503050406030204" pitchFamily="18" charset="0"/>
                          </a:rPr>
                          <m:t>c</m:t>
                        </m:r>
                        <m:r>
                          <a:rPr lang="en-US" b="0" i="0" smtClean="0">
                            <a:latin typeface="Cambria Math" panose="02040503050406030204" pitchFamily="18" charset="0"/>
                          </a:rPr>
                          <m:t>3, </m:t>
                        </m:r>
                        <m:r>
                          <m:rPr>
                            <m:sty m:val="p"/>
                          </m:rPr>
                          <a:rPr lang="en-US" b="0" i="0" smtClean="0">
                            <a:latin typeface="Cambria Math" panose="02040503050406030204" pitchFamily="18" charset="0"/>
                          </a:rPr>
                          <m:t>c</m:t>
                        </m:r>
                        <m:r>
                          <a:rPr lang="en-US" b="0" i="0" smtClean="0">
                            <a:latin typeface="Cambria Math" panose="02040503050406030204" pitchFamily="18" charset="0"/>
                          </a:rPr>
                          <m:t>4</m:t>
                        </m:r>
                      </m:e>
                    </m:d>
                  </m:oMath>
                </a14:m>
                <a:endParaRPr lang="en-US" b="0" dirty="0"/>
              </a:p>
              <a:p>
                <a:pPr marL="285750" indent="-285750">
                  <a:buFontTx/>
                  <a:buChar char="-"/>
                </a:pPr>
                <a:endParaRPr lang="en-US" dirty="0"/>
              </a:p>
              <a:p>
                <a:pPr marL="285750" indent="-285750">
                  <a:buFontTx/>
                  <a:buChar char="-"/>
                </a:pPr>
                <a:r>
                  <a:rPr lang="en-US" dirty="0"/>
                  <a:t>We allocate the each data point a cluster point, at random and the calculate the cost function:</a:t>
                </a:r>
              </a:p>
              <a:p>
                <a:pPr marL="285750" indent="-285750">
                  <a:buFontTx/>
                  <a:buChar char="-"/>
                </a:pPr>
                <a:endParaRPr lang="en-US" dirty="0"/>
              </a:p>
              <a:p>
                <a:pPr marL="285750" indent="-285750">
                  <a:buFontTx/>
                  <a:buChar char="-"/>
                </a:pP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𝑤𝑖𝑗</m:t>
                                </m:r>
                                <m:r>
                                  <a:rPr lang="en-US" b="0" i="1" smtClean="0">
                                    <a:latin typeface="Cambria Math" panose="02040503050406030204" pitchFamily="18" charset="0"/>
                                  </a:rPr>
                                  <m:t>∗</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𝑥𝑖</m:t>
                                            </m:r>
                                            <m:r>
                                              <a:rPr lang="en-US" b="0" i="1" smtClean="0">
                                                <a:latin typeface="Cambria Math" panose="02040503050406030204" pitchFamily="18" charset="0"/>
                                              </a:rPr>
                                              <m:t>,  </m:t>
                                            </m:r>
                                            <m:r>
                                              <a:rPr lang="en-US" b="0" i="1" smtClean="0">
                                                <a:latin typeface="Cambria Math" panose="02040503050406030204" pitchFamily="18" charset="0"/>
                                              </a:rPr>
                                              <m:t>𝑦𝑖</m:t>
                                            </m:r>
                                          </m:e>
                                        </m:d>
                                        <m:r>
                                          <a:rPr lang="en-US" b="0" i="1" smtClean="0">
                                            <a:latin typeface="Cambria Math" panose="02040503050406030204" pitchFamily="18" charset="0"/>
                                          </a:rPr>
                                          <m:t>−</m:t>
                                        </m:r>
                                        <m:r>
                                          <a:rPr lang="en-US" b="0" i="1" smtClean="0">
                                            <a:latin typeface="Cambria Math" panose="02040503050406030204" pitchFamily="18" charset="0"/>
                                          </a:rPr>
                                          <m:t>𝑐𝑗</m:t>
                                        </m:r>
                                      </m:e>
                                    </m:d>
                                  </m:e>
                                </m:d>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=4 </m:t>
                                </m:r>
                                <m:d>
                                  <m:dPr>
                                    <m:ctrlPr>
                                      <a:rPr lang="en-US" b="0" i="1" smtClean="0">
                                        <a:latin typeface="Cambria Math" panose="02040503050406030204" pitchFamily="18" charset="0"/>
                                      </a:rPr>
                                    </m:ctrlPr>
                                  </m:dPr>
                                  <m:e>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𝑐𝑢𝑠𝑡𝑒𝑟𝑠</m:t>
                                    </m:r>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e>
                              <m:e>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𝑝𝑒𝑟</m:t>
                                </m:r>
                                <m:r>
                                  <a:rPr lang="en-US" b="0" i="1" smtClean="0">
                                    <a:latin typeface="Cambria Math" panose="02040503050406030204" pitchFamily="18" charset="0"/>
                                  </a:rPr>
                                  <m:t> </m:t>
                                </m:r>
                                <m:r>
                                  <a:rPr lang="en-US" b="0" i="1" smtClean="0">
                                    <a:latin typeface="Cambria Math" panose="02040503050406030204" pitchFamily="18" charset="0"/>
                                  </a:rPr>
                                  <m:t>𝑐𝑙𝑢𝑠𝑡𝑒𝑟</m:t>
                                </m:r>
                              </m:e>
                            </m:eqArr>
                          </m:e>
                        </m:nary>
                      </m:e>
                    </m:nary>
                  </m:oMath>
                </a14:m>
                <a:endParaRPr lang="en-US" dirty="0"/>
              </a:p>
              <a:p>
                <a:endParaRPr lang="en-US" dirty="0"/>
              </a:p>
            </p:txBody>
          </p:sp>
        </mc:Choice>
        <mc:Fallback xmlns="">
          <p:sp>
            <p:nvSpPr>
              <p:cNvPr id="3" name="Text Placeholder 2">
                <a:extLst>
                  <a:ext uri="{FF2B5EF4-FFF2-40B4-BE49-F238E27FC236}">
                    <a16:creationId xmlns:a16="http://schemas.microsoft.com/office/drawing/2014/main" id="{20D375B3-451A-4E0A-AD76-AF5E77B7459B}"/>
                  </a:ext>
                </a:extLst>
              </p:cNvPr>
              <p:cNvSpPr>
                <a:spLocks noGrp="1" noRot="1" noChangeAspect="1" noMove="1" noResize="1" noEditPoints="1" noAdjustHandles="1" noChangeArrowheads="1" noChangeShapeType="1" noTextEdit="1"/>
              </p:cNvSpPr>
              <p:nvPr>
                <p:ph type="body" sz="quarter" idx="16"/>
              </p:nvPr>
            </p:nvSpPr>
            <p:spPr>
              <a:xfrm>
                <a:off x="3733801" y="266700"/>
                <a:ext cx="5095876" cy="4667249"/>
              </a:xfrm>
              <a:blipFill>
                <a:blip r:embed="rId2"/>
                <a:stretch>
                  <a:fillRect l="-599" t="-1699" r="-5629"/>
                </a:stretch>
              </a:blipFill>
            </p:spPr>
            <p:txBody>
              <a:bodyPr/>
              <a:lstStyle/>
              <a:p>
                <a:r>
                  <a:rPr lang="en-US">
                    <a:noFill/>
                  </a:rPr>
                  <a:t> </a:t>
                </a:r>
              </a:p>
            </p:txBody>
          </p:sp>
        </mc:Fallback>
      </mc:AlternateContent>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K-Means</a:t>
            </a:r>
          </a:p>
        </p:txBody>
      </p:sp>
    </p:spTree>
    <p:extLst>
      <p:ext uri="{BB962C8B-B14F-4D97-AF65-F5344CB8AC3E}">
        <p14:creationId xmlns:p14="http://schemas.microsoft.com/office/powerpoint/2010/main" val="400345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0C8-01B7-4B1D-8F46-F1CCF59AF329}"/>
              </a:ext>
            </a:extLst>
          </p:cNvPr>
          <p:cNvSpPr>
            <a:spLocks noGrp="1"/>
          </p:cNvSpPr>
          <p:nvPr>
            <p:ph type="ctrTitle"/>
          </p:nvPr>
        </p:nvSpPr>
        <p:spPr/>
        <p:txBody>
          <a:bodyPr/>
          <a:lstStyle/>
          <a:p>
            <a:r>
              <a:rPr lang="en-US" sz="5400" dirty="0"/>
              <a:t>Further research</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0D375B3-451A-4E0A-AD76-AF5E77B7459B}"/>
                  </a:ext>
                </a:extLst>
              </p:cNvPr>
              <p:cNvSpPr>
                <a:spLocks noGrp="1"/>
              </p:cNvSpPr>
              <p:nvPr>
                <p:ph type="body" sz="quarter" idx="16"/>
              </p:nvPr>
            </p:nvSpPr>
            <p:spPr>
              <a:xfrm>
                <a:off x="4000387" y="266700"/>
                <a:ext cx="4829289" cy="4667249"/>
              </a:xfrm>
            </p:spPr>
            <p:txBody>
              <a:bodyPr/>
              <a:lstStyle/>
              <a:p>
                <a:pPr marL="285750" indent="-285750">
                  <a:buFont typeface="Arial" panose="020B0604020202020204" pitchFamily="34" charset="0"/>
                  <a:buChar char="•"/>
                </a:pPr>
                <a:r>
                  <a:rPr lang="en-US" dirty="0"/>
                  <a:t>Problem: What is the best number of clusters in our dataset? How can we find it?</a:t>
                </a:r>
              </a:p>
              <a:p>
                <a:pPr marL="285750" indent="-285750">
                  <a:buFontTx/>
                  <a:buChar char="-"/>
                </a:pPr>
                <a:r>
                  <a:rPr lang="en-US" dirty="0"/>
                  <a:t>Solution: </a:t>
                </a:r>
              </a:p>
              <a:p>
                <a:pPr marL="285750" indent="-285750">
                  <a:buFontTx/>
                  <a:buChar char="-"/>
                </a:pPr>
                <a:r>
                  <a:rPr lang="en-US" b="1" dirty="0"/>
                  <a:t>    Silhouette Score (the best one)</a:t>
                </a:r>
              </a:p>
              <a:p>
                <a:pPr marL="285750" lvl="1" indent="-285750">
                  <a:buFontTx/>
                  <a:buChar char="-"/>
                </a:pPr>
                <a14:m>
                  <m:oMath xmlns:m="http://schemas.openxmlformats.org/officeDocument/2006/math">
                    <m:r>
                      <m:rPr>
                        <m:sty m:val="p"/>
                      </m:rPr>
                      <a:rPr lang="en-US" i="1" smtClean="0">
                        <a:latin typeface="Cambria Math" panose="02040503050406030204" pitchFamily="18" charset="0"/>
                        <a:hlinkClick r:id="rId2"/>
                      </a:rPr>
                      <m:t>https</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tushar</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joshi</m:t>
                    </m:r>
                    <m:r>
                      <a:rPr lang="en-US" i="1" smtClean="0">
                        <a:latin typeface="Cambria Math" panose="02040503050406030204" pitchFamily="18" charset="0"/>
                        <a:hlinkClick r:id="rId2"/>
                      </a:rPr>
                      <m:t>−89.</m:t>
                    </m:r>
                    <m:r>
                      <m:rPr>
                        <m:sty m:val="p"/>
                      </m:rPr>
                      <a:rPr lang="en-US" i="1" smtClean="0">
                        <a:latin typeface="Cambria Math" panose="02040503050406030204" pitchFamily="18" charset="0"/>
                        <a:hlinkClick r:id="rId2"/>
                      </a:rPr>
                      <m:t>medium</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com</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silhouette</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score</m:t>
                    </m:r>
                    <m:r>
                      <a:rPr lang="en-US" i="1" smtClean="0">
                        <a:latin typeface="Cambria Math" panose="02040503050406030204" pitchFamily="18" charset="0"/>
                        <a:hlinkClick r:id="rId2"/>
                      </a:rPr>
                      <m:t>−</m:t>
                    </m:r>
                    <m:r>
                      <m:rPr>
                        <m:sty m:val="p"/>
                      </m:rPr>
                      <a:rPr lang="en-US" i="1" smtClean="0">
                        <a:latin typeface="Cambria Math" panose="02040503050406030204" pitchFamily="18" charset="0"/>
                        <a:hlinkClick r:id="rId2"/>
                      </a:rPr>
                      <m:t>a</m:t>
                    </m:r>
                    <m:r>
                      <a:rPr lang="en-US" i="1" smtClean="0">
                        <a:latin typeface="Cambria Math" panose="02040503050406030204" pitchFamily="18" charset="0"/>
                        <a:hlinkClick r:id="rId2"/>
                      </a:rPr>
                      <m:t>9</m:t>
                    </m:r>
                    <m:r>
                      <m:rPr>
                        <m:sty m:val="p"/>
                      </m:rPr>
                      <a:rPr lang="en-US" i="1" smtClean="0">
                        <a:latin typeface="Cambria Math" panose="02040503050406030204" pitchFamily="18" charset="0"/>
                        <a:hlinkClick r:id="rId2"/>
                      </a:rPr>
                      <m:t>f</m:t>
                    </m:r>
                    <m:r>
                      <a:rPr lang="en-US" i="1" smtClean="0">
                        <a:latin typeface="Cambria Math" panose="02040503050406030204" pitchFamily="18" charset="0"/>
                        <a:hlinkClick r:id="rId2"/>
                      </a:rPr>
                      <m:t>7</m:t>
                    </m:r>
                    <m:r>
                      <m:rPr>
                        <m:sty m:val="p"/>
                      </m:rPr>
                      <a:rPr lang="en-US" i="1" smtClean="0">
                        <a:latin typeface="Cambria Math" panose="02040503050406030204" pitchFamily="18" charset="0"/>
                        <a:hlinkClick r:id="rId2"/>
                      </a:rPr>
                      <m:t>d</m:t>
                    </m:r>
                    <m:r>
                      <a:rPr lang="en-US" i="1" smtClean="0">
                        <a:latin typeface="Cambria Math" panose="02040503050406030204" pitchFamily="18" charset="0"/>
                        <a:hlinkClick r:id="rId2"/>
                      </a:rPr>
                      <m:t>8</m:t>
                    </m:r>
                    <m:r>
                      <m:rPr>
                        <m:sty m:val="p"/>
                      </m:rPr>
                      <a:rPr lang="en-US" i="1" smtClean="0">
                        <a:latin typeface="Cambria Math" panose="02040503050406030204" pitchFamily="18" charset="0"/>
                        <a:hlinkClick r:id="rId2"/>
                      </a:rPr>
                      <m:t>d</m:t>
                    </m:r>
                    <m:r>
                      <a:rPr lang="en-US" i="1" smtClean="0">
                        <a:latin typeface="Cambria Math" panose="02040503050406030204" pitchFamily="18" charset="0"/>
                        <a:hlinkClick r:id="rId2"/>
                      </a:rPr>
                      <m:t>78</m:t>
                    </m:r>
                    <m:r>
                      <m:rPr>
                        <m:sty m:val="p"/>
                      </m:rPr>
                      <a:rPr lang="en-US" i="1" smtClean="0">
                        <a:latin typeface="Cambria Math" panose="02040503050406030204" pitchFamily="18" charset="0"/>
                        <a:hlinkClick r:id="rId2"/>
                      </a:rPr>
                      <m:t>f</m:t>
                    </m:r>
                    <m:r>
                      <a:rPr lang="en-US" i="1" smtClean="0">
                        <a:latin typeface="Cambria Math" panose="02040503050406030204" pitchFamily="18" charset="0"/>
                        <a:hlinkClick r:id="rId2"/>
                      </a:rPr>
                      <m:t>29</m:t>
                    </m:r>
                  </m:oMath>
                </a14:m>
                <a:endParaRPr lang="en-US" b="1" dirty="0"/>
              </a:p>
              <a:p>
                <a:endParaRPr lang="en-US" dirty="0"/>
              </a:p>
              <a:p>
                <a:pPr marL="285750" indent="-285750">
                  <a:buFontTx/>
                  <a:buChar char="-"/>
                </a:pPr>
                <a:r>
                  <a:rPr lang="en-US" dirty="0"/>
                  <a:t>Problem: Choosing randomly the initial centroids could lead to an unbalanced selection of clusters (if some centroids are distributed too far or too close to the dataset)</a:t>
                </a:r>
              </a:p>
              <a:p>
                <a:pPr marL="285750" indent="-285750">
                  <a:buFontTx/>
                  <a:buChar char="-"/>
                </a:pPr>
                <a:r>
                  <a:rPr lang="en-US" dirty="0"/>
                  <a:t>Solution: K-means++</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hlinkClick r:id="rId3"/>
                        </a:rPr>
                        <m:t>h𝑡𝑡𝑝𝑠</m:t>
                      </m:r>
                      <m:r>
                        <a:rPr lang="en-US" i="1">
                          <a:latin typeface="Cambria Math" panose="02040503050406030204" pitchFamily="18" charset="0"/>
                          <a:hlinkClick r:id="rId3"/>
                        </a:rPr>
                        <m:t>://</m:t>
                      </m:r>
                      <m:r>
                        <a:rPr lang="en-US" i="1">
                          <a:latin typeface="Cambria Math" panose="02040503050406030204" pitchFamily="18" charset="0"/>
                          <a:hlinkClick r:id="rId3"/>
                        </a:rPr>
                        <m:t>𝑤𝑤𝑤</m:t>
                      </m:r>
                      <m:r>
                        <a:rPr lang="en-US" i="1">
                          <a:latin typeface="Cambria Math" panose="02040503050406030204" pitchFamily="18" charset="0"/>
                          <a:hlinkClick r:id="rId3"/>
                        </a:rPr>
                        <m:t>.</m:t>
                      </m:r>
                      <m:r>
                        <a:rPr lang="en-US" i="1">
                          <a:latin typeface="Cambria Math" panose="02040503050406030204" pitchFamily="18" charset="0"/>
                          <a:hlinkClick r:id="rId3"/>
                        </a:rPr>
                        <m:t>𝑔𝑒𝑒𝑘𝑠𝑓𝑜𝑟𝑔𝑒𝑒𝑘𝑠</m:t>
                      </m:r>
                      <m:r>
                        <a:rPr lang="en-US" i="1">
                          <a:latin typeface="Cambria Math" panose="02040503050406030204" pitchFamily="18" charset="0"/>
                          <a:hlinkClick r:id="rId3"/>
                        </a:rPr>
                        <m:t>.</m:t>
                      </m:r>
                      <m:r>
                        <a:rPr lang="en-US" i="1">
                          <a:latin typeface="Cambria Math" panose="02040503050406030204" pitchFamily="18" charset="0"/>
                          <a:hlinkClick r:id="rId3"/>
                        </a:rPr>
                        <m:t>𝑜𝑟𝑔</m:t>
                      </m:r>
                      <m:r>
                        <a:rPr lang="en-US" i="1">
                          <a:latin typeface="Cambria Math" panose="02040503050406030204" pitchFamily="18" charset="0"/>
                          <a:hlinkClick r:id="rId3"/>
                        </a:rPr>
                        <m:t>/</m:t>
                      </m:r>
                      <m:r>
                        <a:rPr lang="en-US" i="1">
                          <a:latin typeface="Cambria Math" panose="02040503050406030204" pitchFamily="18" charset="0"/>
                          <a:hlinkClick r:id="rId3"/>
                        </a:rPr>
                        <m:t>𝑚𝑙</m:t>
                      </m:r>
                      <m:r>
                        <a:rPr lang="en-US" i="1">
                          <a:latin typeface="Cambria Math" panose="02040503050406030204" pitchFamily="18" charset="0"/>
                          <a:hlinkClick r:id="rId3"/>
                        </a:rPr>
                        <m:t>−</m:t>
                      </m:r>
                      <m:r>
                        <a:rPr lang="en-US" i="1">
                          <a:latin typeface="Cambria Math" panose="02040503050406030204" pitchFamily="18" charset="0"/>
                          <a:hlinkClick r:id="rId3"/>
                        </a:rPr>
                        <m:t>𝑘</m:t>
                      </m:r>
                      <m:r>
                        <a:rPr lang="en-US" i="1">
                          <a:latin typeface="Cambria Math" panose="02040503050406030204" pitchFamily="18" charset="0"/>
                          <a:hlinkClick r:id="rId3"/>
                        </a:rPr>
                        <m:t>−</m:t>
                      </m:r>
                      <m:r>
                        <a:rPr lang="en-US" i="1">
                          <a:latin typeface="Cambria Math" panose="02040503050406030204" pitchFamily="18" charset="0"/>
                          <a:hlinkClick r:id="rId3"/>
                        </a:rPr>
                        <m:t>𝑚𝑒𝑎𝑛𝑠</m:t>
                      </m:r>
                      <m:r>
                        <a:rPr lang="en-US" i="1">
                          <a:latin typeface="Cambria Math" panose="02040503050406030204" pitchFamily="18" charset="0"/>
                          <a:hlinkClick r:id="rId3"/>
                        </a:rPr>
                        <m:t>−</m:t>
                      </m:r>
                      <m:r>
                        <a:rPr lang="en-US" i="1">
                          <a:latin typeface="Cambria Math" panose="02040503050406030204" pitchFamily="18" charset="0"/>
                          <a:hlinkClick r:id="rId3"/>
                        </a:rPr>
                        <m:t>𝑎𝑙𝑔𝑜𝑟𝑖𝑡h𝑚</m:t>
                      </m:r>
                      <m:r>
                        <a:rPr lang="en-US" i="1">
                          <a:latin typeface="Cambria Math" panose="02040503050406030204" pitchFamily="18" charset="0"/>
                          <a:hlinkClick r:id="rId3"/>
                        </a:rPr>
                        <m:t>/</m:t>
                      </m:r>
                    </m:oMath>
                  </m:oMathPara>
                </a14:m>
                <a:endParaRPr lang="en-US" b="0" dirty="0"/>
              </a:p>
            </p:txBody>
          </p:sp>
        </mc:Choice>
        <mc:Fallback xmlns="">
          <p:sp>
            <p:nvSpPr>
              <p:cNvPr id="3" name="Text Placeholder 2">
                <a:extLst>
                  <a:ext uri="{FF2B5EF4-FFF2-40B4-BE49-F238E27FC236}">
                    <a16:creationId xmlns:a16="http://schemas.microsoft.com/office/drawing/2014/main" id="{20D375B3-451A-4E0A-AD76-AF5E77B7459B}"/>
                  </a:ext>
                </a:extLst>
              </p:cNvPr>
              <p:cNvSpPr>
                <a:spLocks noGrp="1" noRot="1" noChangeAspect="1" noMove="1" noResize="1" noEditPoints="1" noAdjustHandles="1" noChangeArrowheads="1" noChangeShapeType="1" noTextEdit="1"/>
              </p:cNvSpPr>
              <p:nvPr>
                <p:ph type="body" sz="quarter" idx="16"/>
              </p:nvPr>
            </p:nvSpPr>
            <p:spPr>
              <a:xfrm>
                <a:off x="4000387" y="266700"/>
                <a:ext cx="4829289" cy="4667249"/>
              </a:xfrm>
              <a:blipFill>
                <a:blip r:embed="rId4"/>
                <a:stretch>
                  <a:fillRect l="-631" t="-1699" r="-2399"/>
                </a:stretch>
              </a:blipFill>
            </p:spPr>
            <p:txBody>
              <a:bodyPr/>
              <a:lstStyle/>
              <a:p>
                <a:r>
                  <a:rPr lang="en-US">
                    <a:noFill/>
                  </a:rPr>
                  <a:t> </a:t>
                </a:r>
              </a:p>
            </p:txBody>
          </p:sp>
        </mc:Fallback>
      </mc:AlternateContent>
      <p:sp>
        <p:nvSpPr>
          <p:cNvPr id="4" name="Subtitle 3">
            <a:extLst>
              <a:ext uri="{FF2B5EF4-FFF2-40B4-BE49-F238E27FC236}">
                <a16:creationId xmlns:a16="http://schemas.microsoft.com/office/drawing/2014/main" id="{BECB241F-7B8B-417D-B496-030328728BBC}"/>
              </a:ext>
            </a:extLst>
          </p:cNvPr>
          <p:cNvSpPr>
            <a:spLocks noGrp="1"/>
          </p:cNvSpPr>
          <p:nvPr>
            <p:ph type="subTitle" idx="1"/>
          </p:nvPr>
        </p:nvSpPr>
        <p:spPr/>
        <p:txBody>
          <a:bodyPr/>
          <a:lstStyle/>
          <a:p>
            <a:r>
              <a:rPr lang="en-US" dirty="0"/>
              <a:t>K-Means</a:t>
            </a:r>
          </a:p>
        </p:txBody>
      </p:sp>
    </p:spTree>
    <p:extLst>
      <p:ext uri="{BB962C8B-B14F-4D97-AF65-F5344CB8AC3E}">
        <p14:creationId xmlns:p14="http://schemas.microsoft.com/office/powerpoint/2010/main" val="384626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4F41-104A-4D9B-B944-C3A9CC91EE38}"/>
              </a:ext>
            </a:extLst>
          </p:cNvPr>
          <p:cNvSpPr>
            <a:spLocks noGrp="1"/>
          </p:cNvSpPr>
          <p:nvPr>
            <p:ph type="ctrTitle"/>
          </p:nvPr>
        </p:nvSpPr>
        <p:spPr/>
        <p:txBody>
          <a:bodyPr/>
          <a:lstStyle/>
          <a:p>
            <a:r>
              <a:rPr lang="en-US" dirty="0"/>
              <a:t>References</a:t>
            </a:r>
          </a:p>
        </p:txBody>
      </p:sp>
      <p:sp>
        <p:nvSpPr>
          <p:cNvPr id="3" name="Text Placeholder 2">
            <a:extLst>
              <a:ext uri="{FF2B5EF4-FFF2-40B4-BE49-F238E27FC236}">
                <a16:creationId xmlns:a16="http://schemas.microsoft.com/office/drawing/2014/main" id="{0E8A8E73-5573-486A-8F56-DC7693855D4B}"/>
              </a:ext>
            </a:extLst>
          </p:cNvPr>
          <p:cNvSpPr>
            <a:spLocks noGrp="1"/>
          </p:cNvSpPr>
          <p:nvPr>
            <p:ph type="body" sz="quarter" idx="16"/>
          </p:nvPr>
        </p:nvSpPr>
        <p:spPr/>
        <p:txBody>
          <a:bodyPr/>
          <a:lstStyle/>
          <a:p>
            <a:r>
              <a:rPr lang="en-US" dirty="0"/>
              <a:t>  </a:t>
            </a:r>
            <a:r>
              <a:rPr lang="en-US" dirty="0">
                <a:hlinkClick r:id="rId2"/>
              </a:rPr>
              <a:t>https://sites.google.com/site/dataclusteringalgorithms/k-means-clustering-algorithm</a:t>
            </a:r>
            <a:endParaRPr lang="en-US" dirty="0"/>
          </a:p>
          <a:p>
            <a:endParaRPr lang="en-US" dirty="0"/>
          </a:p>
        </p:txBody>
      </p:sp>
      <p:sp>
        <p:nvSpPr>
          <p:cNvPr id="4" name="Subtitle 3">
            <a:extLst>
              <a:ext uri="{FF2B5EF4-FFF2-40B4-BE49-F238E27FC236}">
                <a16:creationId xmlns:a16="http://schemas.microsoft.com/office/drawing/2014/main" id="{A204351D-79E7-4CF4-8703-5B69A38FE13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8558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a:t>Thanks</a:t>
            </a:r>
            <a:endParaRPr lang="en-GB" dirty="0"/>
          </a:p>
        </p:txBody>
      </p:sp>
      <p:sp>
        <p:nvSpPr>
          <p:cNvPr id="10" name="Text Placeholder 9"/>
          <p:cNvSpPr>
            <a:spLocks noGrp="1"/>
          </p:cNvSpPr>
          <p:nvPr>
            <p:ph type="body" sz="quarter" idx="16"/>
          </p:nvPr>
        </p:nvSpPr>
        <p:spPr/>
        <p:txBody>
          <a:bodyPr/>
          <a:lstStyle/>
          <a:p>
            <a:endParaRPr lang="en-GB"/>
          </a:p>
        </p:txBody>
      </p:sp>
      <p:sp>
        <p:nvSpPr>
          <p:cNvPr id="9" name="Subtitle 8"/>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7762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sp>
        <p:nvSpPr>
          <p:cNvPr id="2" name="Title 1"/>
          <p:cNvSpPr>
            <a:spLocks noGrp="1"/>
          </p:cNvSpPr>
          <p:nvPr>
            <p:ph type="title"/>
          </p:nvPr>
        </p:nvSpPr>
        <p:spPr/>
        <p:txBody>
          <a:bodyPr/>
          <a:lstStyle/>
          <a:p>
            <a:r>
              <a:rPr lang="en-GB" dirty="0"/>
              <a:t>About this Bootcamp</a:t>
            </a:r>
          </a:p>
        </p:txBody>
      </p:sp>
    </p:spTree>
    <p:extLst>
      <p:ext uri="{BB962C8B-B14F-4D97-AF65-F5344CB8AC3E}">
        <p14:creationId xmlns:p14="http://schemas.microsoft.com/office/powerpoint/2010/main" val="305386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75412A-593D-408A-914D-A29A4A17DBD2}"/>
              </a:ext>
            </a:extLst>
          </p:cNvPr>
          <p:cNvSpPr>
            <a:spLocks noGrp="1"/>
          </p:cNvSpPr>
          <p:nvPr>
            <p:ph type="ctrTitle"/>
          </p:nvPr>
        </p:nvSpPr>
        <p:spPr/>
        <p:txBody>
          <a:bodyPr/>
          <a:lstStyle/>
          <a:p>
            <a:r>
              <a:rPr lang="en-US" dirty="0"/>
              <a:t>Content</a:t>
            </a:r>
          </a:p>
        </p:txBody>
      </p:sp>
      <p:sp>
        <p:nvSpPr>
          <p:cNvPr id="7" name="Text Placeholder 6">
            <a:extLst>
              <a:ext uri="{FF2B5EF4-FFF2-40B4-BE49-F238E27FC236}">
                <a16:creationId xmlns:a16="http://schemas.microsoft.com/office/drawing/2014/main" id="{DD20B458-C5A4-49D2-9CBB-CC01C8DD5303}"/>
              </a:ext>
            </a:extLst>
          </p:cNvPr>
          <p:cNvSpPr>
            <a:spLocks noGrp="1"/>
          </p:cNvSpPr>
          <p:nvPr>
            <p:ph type="body" sz="quarter" idx="16"/>
          </p:nvPr>
        </p:nvSpPr>
        <p:spPr>
          <a:xfrm>
            <a:off x="5257800" y="266701"/>
            <a:ext cx="3571876" cy="3403600"/>
          </a:xfrm>
        </p:spPr>
        <p:txBody>
          <a:bodyPr/>
          <a:lstStyle/>
          <a:p>
            <a:pPr marL="285750" indent="-285750">
              <a:buFont typeface="Wingdings" panose="05000000000000000000" pitchFamily="2" charset="2"/>
              <a:buChar char="Ø"/>
            </a:pPr>
            <a:r>
              <a:rPr lang="en-US" dirty="0"/>
              <a:t>Intro to AI </a:t>
            </a:r>
          </a:p>
          <a:p>
            <a:pPr marL="285750" indent="-285750">
              <a:buFont typeface="Wingdings" panose="05000000000000000000" pitchFamily="2" charset="2"/>
              <a:buChar char="Ø"/>
            </a:pPr>
            <a:r>
              <a:rPr lang="en-US" dirty="0"/>
              <a:t>AI vs ML vs DL</a:t>
            </a:r>
          </a:p>
          <a:p>
            <a:pPr marL="285750" indent="-285750">
              <a:buFont typeface="Wingdings" panose="05000000000000000000" pitchFamily="2" charset="2"/>
              <a:buChar char="Ø"/>
            </a:pPr>
            <a:r>
              <a:rPr lang="en-US" dirty="0"/>
              <a:t>Why the recent popularity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t>
            </a:r>
          </a:p>
          <a:p>
            <a:pPr marL="285750" indent="-285750">
              <a:buFont typeface="Wingdings" panose="05000000000000000000" pitchFamily="2" charset="2"/>
              <a:buChar char="Ø"/>
            </a:pPr>
            <a:r>
              <a:rPr lang="en-US" dirty="0"/>
              <a:t>What do we need for AI in industry ?</a:t>
            </a:r>
          </a:p>
          <a:p>
            <a:pPr marL="285750" indent="-285750">
              <a:buFont typeface="Wingdings" panose="05000000000000000000" pitchFamily="2" charset="2"/>
              <a:buChar char="Ø"/>
            </a:pPr>
            <a:r>
              <a:rPr lang="en-US" dirty="0"/>
              <a:t>What are we using at OSE ?</a:t>
            </a:r>
          </a:p>
          <a:p>
            <a:pPr marL="285750" indent="-285750">
              <a:buFont typeface="Wingdings" panose="05000000000000000000" pitchFamily="2" charset="2"/>
              <a:buChar char="Ø"/>
            </a:pPr>
            <a:r>
              <a:rPr lang="en-US" dirty="0"/>
              <a:t>What it is in for you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t>
            </a:r>
          </a:p>
          <a:p>
            <a:pPr marL="285750" indent="-285750">
              <a:buFontTx/>
              <a:buChar char="-"/>
            </a:pPr>
            <a:r>
              <a:rPr lang="en-US" dirty="0"/>
              <a:t>Intro to clustering </a:t>
            </a:r>
          </a:p>
          <a:p>
            <a:pPr marL="285750" indent="-285750">
              <a:buFontTx/>
              <a:buChar char="-"/>
            </a:pPr>
            <a:r>
              <a:rPr lang="en-US" dirty="0"/>
              <a:t>Code session</a:t>
            </a:r>
          </a:p>
        </p:txBody>
      </p:sp>
      <p:sp>
        <p:nvSpPr>
          <p:cNvPr id="6" name="Subtitle 5">
            <a:extLst>
              <a:ext uri="{FF2B5EF4-FFF2-40B4-BE49-F238E27FC236}">
                <a16:creationId xmlns:a16="http://schemas.microsoft.com/office/drawing/2014/main" id="{0639955C-A254-4F79-82C7-44ABD84D722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813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21D3-5FC9-4957-80CF-26FC3E112E0C}"/>
              </a:ext>
            </a:extLst>
          </p:cNvPr>
          <p:cNvSpPr>
            <a:spLocks noGrp="1"/>
          </p:cNvSpPr>
          <p:nvPr>
            <p:ph type="ctrTitle"/>
          </p:nvPr>
        </p:nvSpPr>
        <p:spPr/>
        <p:txBody>
          <a:bodyPr/>
          <a:lstStyle/>
          <a:p>
            <a:r>
              <a:rPr lang="en-US" dirty="0"/>
              <a:t>Intro to AI</a:t>
            </a:r>
          </a:p>
        </p:txBody>
      </p:sp>
      <p:sp>
        <p:nvSpPr>
          <p:cNvPr id="3" name="Text Placeholder 2">
            <a:extLst>
              <a:ext uri="{FF2B5EF4-FFF2-40B4-BE49-F238E27FC236}">
                <a16:creationId xmlns:a16="http://schemas.microsoft.com/office/drawing/2014/main" id="{25924355-8A64-452E-A709-594E36F50CDB}"/>
              </a:ext>
            </a:extLst>
          </p:cNvPr>
          <p:cNvSpPr>
            <a:spLocks noGrp="1"/>
          </p:cNvSpPr>
          <p:nvPr>
            <p:ph type="body" sz="quarter" idx="16"/>
          </p:nvPr>
        </p:nvSpPr>
        <p:spPr/>
        <p:txBody>
          <a:bodyPr/>
          <a:lstStyle/>
          <a:p>
            <a:r>
              <a:rPr lang="en-US" dirty="0"/>
              <a:t>- Web search !!</a:t>
            </a:r>
          </a:p>
        </p:txBody>
      </p:sp>
      <p:sp>
        <p:nvSpPr>
          <p:cNvPr id="4" name="Subtitle 3">
            <a:extLst>
              <a:ext uri="{FF2B5EF4-FFF2-40B4-BE49-F238E27FC236}">
                <a16:creationId xmlns:a16="http://schemas.microsoft.com/office/drawing/2014/main" id="{6BDA6EE7-6B64-49E7-B7ED-E61E2FBD3F9D}"/>
              </a:ext>
            </a:extLst>
          </p:cNvPr>
          <p:cNvSpPr>
            <a:spLocks noGrp="1"/>
          </p:cNvSpPr>
          <p:nvPr>
            <p:ph type="subTitle" idx="1"/>
          </p:nvPr>
        </p:nvSpPr>
        <p:spPr>
          <a:xfrm>
            <a:off x="314325" y="2266950"/>
            <a:ext cx="4827547" cy="1403350"/>
          </a:xfrm>
        </p:spPr>
        <p:txBody>
          <a:bodyPr/>
          <a:lstStyle/>
          <a:p>
            <a:r>
              <a:rPr lang="en-US" dirty="0"/>
              <a:t>Nowadays, AI has become the most used term in Business meetings all around the world. But the whole idea started way back in the 60’s when people thought that computers could be more useful one day.</a:t>
            </a:r>
          </a:p>
        </p:txBody>
      </p:sp>
    </p:spTree>
    <p:extLst>
      <p:ext uri="{BB962C8B-B14F-4D97-AF65-F5344CB8AC3E}">
        <p14:creationId xmlns:p14="http://schemas.microsoft.com/office/powerpoint/2010/main" val="215408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C54B-5092-4721-B240-AC22F8AC9AAA}"/>
              </a:ext>
            </a:extLst>
          </p:cNvPr>
          <p:cNvSpPr>
            <a:spLocks noGrp="1"/>
          </p:cNvSpPr>
          <p:nvPr>
            <p:ph type="ctrTitle"/>
          </p:nvPr>
        </p:nvSpPr>
        <p:spPr>
          <a:xfrm>
            <a:off x="313535" y="267618"/>
            <a:ext cx="5096665" cy="2304131"/>
          </a:xfrm>
        </p:spPr>
        <p:txBody>
          <a:bodyPr/>
          <a:lstStyle/>
          <a:p>
            <a:r>
              <a:rPr lang="en-US" dirty="0"/>
              <a:t>AI vs ML vs DL</a:t>
            </a:r>
          </a:p>
        </p:txBody>
      </p:sp>
      <p:sp>
        <p:nvSpPr>
          <p:cNvPr id="3" name="Text Placeholder 2">
            <a:extLst>
              <a:ext uri="{FF2B5EF4-FFF2-40B4-BE49-F238E27FC236}">
                <a16:creationId xmlns:a16="http://schemas.microsoft.com/office/drawing/2014/main" id="{A05D8ABE-1B32-43C9-9DC9-CA78E502A031}"/>
              </a:ext>
            </a:extLst>
          </p:cNvPr>
          <p:cNvSpPr>
            <a:spLocks noGrp="1"/>
          </p:cNvSpPr>
          <p:nvPr>
            <p:ph type="body" sz="quarter" idx="16"/>
          </p:nvPr>
        </p:nvSpPr>
        <p:spPr>
          <a:xfrm>
            <a:off x="5257800" y="266701"/>
            <a:ext cx="3657600" cy="3403600"/>
          </a:xfrm>
        </p:spPr>
        <p:txBody>
          <a:bodyPr/>
          <a:lstStyle/>
          <a:p>
            <a:r>
              <a:rPr lang="en-US" dirty="0"/>
              <a:t>AI is the broadest concept of all, and gives a machine the ability to imitate human behavior. </a:t>
            </a:r>
          </a:p>
          <a:p>
            <a:r>
              <a:rPr lang="en-US" dirty="0"/>
              <a:t>ML is the application of AI into a system or machine, which helps it to self-learn and improve continually. </a:t>
            </a:r>
          </a:p>
          <a:p>
            <a:endParaRPr lang="en-US" dirty="0"/>
          </a:p>
          <a:p>
            <a:r>
              <a:rPr lang="en-US" dirty="0"/>
              <a:t>Lastly, DL uses complex algorithms and deep neural networks to repetitively train a specific model or pattern</a:t>
            </a:r>
          </a:p>
        </p:txBody>
      </p:sp>
      <p:pic>
        <p:nvPicPr>
          <p:cNvPr id="2050" name="Picture 2" descr="Understanding The Difference Between AI, ML, And DL: Using ...">
            <a:extLst>
              <a:ext uri="{FF2B5EF4-FFF2-40B4-BE49-F238E27FC236}">
                <a16:creationId xmlns:a16="http://schemas.microsoft.com/office/drawing/2014/main" id="{C31C7A78-F67B-44F3-A3A6-694F3730D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300" y="1209674"/>
            <a:ext cx="2714901"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14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436C-75C5-4B02-8AE7-4F0A15445247}"/>
              </a:ext>
            </a:extLst>
          </p:cNvPr>
          <p:cNvSpPr>
            <a:spLocks noGrp="1"/>
          </p:cNvSpPr>
          <p:nvPr>
            <p:ph type="ctrTitle"/>
          </p:nvPr>
        </p:nvSpPr>
        <p:spPr/>
        <p:txBody>
          <a:bodyPr/>
          <a:lstStyle/>
          <a:p>
            <a:r>
              <a:rPr lang="en-US" sz="4000" dirty="0"/>
              <a:t>Why the recent popularity ?</a:t>
            </a:r>
          </a:p>
        </p:txBody>
      </p:sp>
      <p:sp>
        <p:nvSpPr>
          <p:cNvPr id="3" name="Text Placeholder 2">
            <a:extLst>
              <a:ext uri="{FF2B5EF4-FFF2-40B4-BE49-F238E27FC236}">
                <a16:creationId xmlns:a16="http://schemas.microsoft.com/office/drawing/2014/main" id="{1177AE3C-D8BF-46EB-B105-3D22687A12CE}"/>
              </a:ext>
            </a:extLst>
          </p:cNvPr>
          <p:cNvSpPr>
            <a:spLocks noGrp="1"/>
          </p:cNvSpPr>
          <p:nvPr>
            <p:ph type="body" sz="quarter" idx="16"/>
          </p:nvPr>
        </p:nvSpPr>
        <p:spPr/>
        <p:txBody>
          <a:bodyPr/>
          <a:lstStyle/>
          <a:p>
            <a:r>
              <a:rPr lang="en-US" dirty="0"/>
              <a:t> - </a:t>
            </a:r>
            <a:r>
              <a:rPr lang="en-US" dirty="0" err="1"/>
              <a:t>OpenAI</a:t>
            </a:r>
            <a:endParaRPr lang="en-US" dirty="0"/>
          </a:p>
          <a:p>
            <a:r>
              <a:rPr lang="en-US" dirty="0"/>
              <a:t> - Tesla</a:t>
            </a:r>
          </a:p>
          <a:p>
            <a:r>
              <a:rPr lang="en-US" dirty="0"/>
              <a:t> - Google</a:t>
            </a:r>
          </a:p>
          <a:p>
            <a:r>
              <a:rPr lang="en-US" dirty="0"/>
              <a:t> - Meta </a:t>
            </a:r>
          </a:p>
          <a:p>
            <a:endParaRPr lang="en-US" dirty="0"/>
          </a:p>
        </p:txBody>
      </p:sp>
      <p:sp>
        <p:nvSpPr>
          <p:cNvPr id="4" name="Subtitle 3">
            <a:extLst>
              <a:ext uri="{FF2B5EF4-FFF2-40B4-BE49-F238E27FC236}">
                <a16:creationId xmlns:a16="http://schemas.microsoft.com/office/drawing/2014/main" id="{02D559FB-026F-4476-9289-B83C86B9B7A9}"/>
              </a:ext>
            </a:extLst>
          </p:cNvPr>
          <p:cNvSpPr>
            <a:spLocks noGrp="1"/>
          </p:cNvSpPr>
          <p:nvPr>
            <p:ph type="subTitle" idx="1"/>
          </p:nvPr>
        </p:nvSpPr>
        <p:spPr>
          <a:xfrm>
            <a:off x="314325" y="2704144"/>
            <a:ext cx="4827547" cy="1163006"/>
          </a:xfrm>
        </p:spPr>
        <p:txBody>
          <a:bodyPr/>
          <a:lstStyle/>
          <a:p>
            <a:pPr marL="285750" indent="-285750">
              <a:buFontTx/>
              <a:buChar char="-"/>
            </a:pPr>
            <a:r>
              <a:rPr lang="en-US" dirty="0"/>
              <a:t>Mostly because is new, in the industry.</a:t>
            </a:r>
          </a:p>
          <a:p>
            <a:pPr marL="285750" indent="-285750">
              <a:buFontTx/>
              <a:buChar char="-"/>
            </a:pPr>
            <a:r>
              <a:rPr lang="en-US" dirty="0"/>
              <a:t>We can see AI as the new Electricity – should be used everywhere but people are scared.</a:t>
            </a:r>
          </a:p>
          <a:p>
            <a:pPr marL="285750" indent="-285750">
              <a:buFontTx/>
              <a:buChar char="-"/>
            </a:pPr>
            <a:r>
              <a:rPr lang="en-US" dirty="0"/>
              <a:t>Also, can generate a lot of money :D</a:t>
            </a:r>
          </a:p>
        </p:txBody>
      </p:sp>
    </p:spTree>
    <p:extLst>
      <p:ext uri="{BB962C8B-B14F-4D97-AF65-F5344CB8AC3E}">
        <p14:creationId xmlns:p14="http://schemas.microsoft.com/office/powerpoint/2010/main" val="334410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0E3C-E515-482C-BA61-DF0BAA2146D9}"/>
              </a:ext>
            </a:extLst>
          </p:cNvPr>
          <p:cNvSpPr>
            <a:spLocks noGrp="1"/>
          </p:cNvSpPr>
          <p:nvPr>
            <p:ph type="ctrTitle"/>
          </p:nvPr>
        </p:nvSpPr>
        <p:spPr/>
        <p:txBody>
          <a:bodyPr/>
          <a:lstStyle/>
          <a:p>
            <a:r>
              <a:rPr lang="en-US" dirty="0"/>
              <a:t>AI in industry</a:t>
            </a:r>
          </a:p>
        </p:txBody>
      </p:sp>
      <p:sp>
        <p:nvSpPr>
          <p:cNvPr id="3" name="Text Placeholder 2">
            <a:extLst>
              <a:ext uri="{FF2B5EF4-FFF2-40B4-BE49-F238E27FC236}">
                <a16:creationId xmlns:a16="http://schemas.microsoft.com/office/drawing/2014/main" id="{72E2303C-83B4-4554-954F-CD6CFACC2A12}"/>
              </a:ext>
            </a:extLst>
          </p:cNvPr>
          <p:cNvSpPr>
            <a:spLocks noGrp="1"/>
          </p:cNvSpPr>
          <p:nvPr>
            <p:ph type="body" sz="quarter" idx="16"/>
          </p:nvPr>
        </p:nvSpPr>
        <p:spPr/>
        <p:txBody>
          <a:bodyPr/>
          <a:lstStyle/>
          <a:p>
            <a:endParaRPr lang="en-US" dirty="0"/>
          </a:p>
        </p:txBody>
      </p:sp>
      <p:pic>
        <p:nvPicPr>
          <p:cNvPr id="1026" name="Picture 2" descr="10 companies using Artificial Intelligence in fascinating ways | Analytics  Steps">
            <a:extLst>
              <a:ext uri="{FF2B5EF4-FFF2-40B4-BE49-F238E27FC236}">
                <a16:creationId xmlns:a16="http://schemas.microsoft.com/office/drawing/2014/main" id="{93D266FE-0899-4FD2-AF44-4EFC20807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35" y="1124863"/>
            <a:ext cx="4800273" cy="2304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2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B19F-CE48-4D41-A7A7-BC0944EB46F3}"/>
              </a:ext>
            </a:extLst>
          </p:cNvPr>
          <p:cNvSpPr>
            <a:spLocks noGrp="1"/>
          </p:cNvSpPr>
          <p:nvPr>
            <p:ph type="ctrTitle"/>
          </p:nvPr>
        </p:nvSpPr>
        <p:spPr/>
        <p:txBody>
          <a:bodyPr/>
          <a:lstStyle/>
          <a:p>
            <a:r>
              <a:rPr lang="en-US" sz="4000" dirty="0"/>
              <a:t>New industry, new opportunities</a:t>
            </a:r>
          </a:p>
        </p:txBody>
      </p:sp>
      <p:sp>
        <p:nvSpPr>
          <p:cNvPr id="3" name="Text Placeholder 2">
            <a:extLst>
              <a:ext uri="{FF2B5EF4-FFF2-40B4-BE49-F238E27FC236}">
                <a16:creationId xmlns:a16="http://schemas.microsoft.com/office/drawing/2014/main" id="{4268F622-A0AB-4B2F-817C-CADDD3A66F4F}"/>
              </a:ext>
            </a:extLst>
          </p:cNvPr>
          <p:cNvSpPr>
            <a:spLocks noGrp="1"/>
          </p:cNvSpPr>
          <p:nvPr>
            <p:ph type="body" sz="quarter" idx="16"/>
          </p:nvPr>
        </p:nvSpPr>
        <p:spPr/>
        <p:txBody>
          <a:bodyPr/>
          <a:lstStyle/>
          <a:p>
            <a:r>
              <a:rPr lang="en-US" dirty="0"/>
              <a:t>What it is in for you ?</a:t>
            </a:r>
          </a:p>
          <a:p>
            <a:endParaRPr lang="en-US" dirty="0"/>
          </a:p>
        </p:txBody>
      </p:sp>
      <p:sp>
        <p:nvSpPr>
          <p:cNvPr id="4" name="Subtitle 3">
            <a:extLst>
              <a:ext uri="{FF2B5EF4-FFF2-40B4-BE49-F238E27FC236}">
                <a16:creationId xmlns:a16="http://schemas.microsoft.com/office/drawing/2014/main" id="{3E87B773-F6F0-4F98-8C34-63ED0D73A78B}"/>
              </a:ext>
            </a:extLst>
          </p:cNvPr>
          <p:cNvSpPr>
            <a:spLocks noGrp="1"/>
          </p:cNvSpPr>
          <p:nvPr>
            <p:ph type="subTitle" idx="1"/>
          </p:nvPr>
        </p:nvSpPr>
        <p:spPr/>
        <p:txBody>
          <a:bodyPr/>
          <a:lstStyle/>
          <a:p>
            <a:r>
              <a:rPr lang="en-US" dirty="0"/>
              <a:t>This industry of data gathering and insights created new roles such as: </a:t>
            </a:r>
            <a:r>
              <a:rPr lang="en-US" dirty="0">
                <a:solidFill>
                  <a:schemeClr val="bg2"/>
                </a:solidFill>
              </a:rPr>
              <a:t>Cloud Data Engineer, Data Scientist, ML Engineer, ML Researcher, Applied Scientist etc.</a:t>
            </a:r>
          </a:p>
        </p:txBody>
      </p:sp>
    </p:spTree>
    <p:extLst>
      <p:ext uri="{BB962C8B-B14F-4D97-AF65-F5344CB8AC3E}">
        <p14:creationId xmlns:p14="http://schemas.microsoft.com/office/powerpoint/2010/main" val="286183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042C-BE8A-4D9D-B26C-A04322BB7A24}"/>
              </a:ext>
            </a:extLst>
          </p:cNvPr>
          <p:cNvSpPr>
            <a:spLocks noGrp="1"/>
          </p:cNvSpPr>
          <p:nvPr>
            <p:ph type="ctrTitle"/>
          </p:nvPr>
        </p:nvSpPr>
        <p:spPr>
          <a:xfrm>
            <a:off x="313535" y="267618"/>
            <a:ext cx="4829289" cy="2304131"/>
          </a:xfrm>
        </p:spPr>
        <p:txBody>
          <a:bodyPr/>
          <a:lstStyle/>
          <a:p>
            <a:r>
              <a:rPr lang="en-US" dirty="0"/>
              <a:t>AI Course structure</a:t>
            </a:r>
          </a:p>
        </p:txBody>
      </p:sp>
      <p:sp>
        <p:nvSpPr>
          <p:cNvPr id="3" name="Text Placeholder 2">
            <a:extLst>
              <a:ext uri="{FF2B5EF4-FFF2-40B4-BE49-F238E27FC236}">
                <a16:creationId xmlns:a16="http://schemas.microsoft.com/office/drawing/2014/main" id="{A8E06201-DC57-4162-9AB7-0DBD60A9711F}"/>
              </a:ext>
            </a:extLst>
          </p:cNvPr>
          <p:cNvSpPr>
            <a:spLocks noGrp="1"/>
          </p:cNvSpPr>
          <p:nvPr>
            <p:ph type="body" sz="quarter" idx="16"/>
          </p:nvPr>
        </p:nvSpPr>
        <p:spPr>
          <a:xfrm>
            <a:off x="5141872" y="266701"/>
            <a:ext cx="3687804" cy="3403600"/>
          </a:xfrm>
        </p:spPr>
        <p:txBody>
          <a:bodyPr/>
          <a:lstStyle/>
          <a:p>
            <a:r>
              <a:rPr lang="en-US" dirty="0"/>
              <a:t>Clustering</a:t>
            </a:r>
          </a:p>
          <a:p>
            <a:r>
              <a:rPr lang="en-US" dirty="0"/>
              <a:t>Classification</a:t>
            </a:r>
          </a:p>
          <a:p>
            <a:r>
              <a:rPr lang="en-US" dirty="0"/>
              <a:t>Regression</a:t>
            </a:r>
          </a:p>
          <a:p>
            <a:r>
              <a:rPr lang="en-US" dirty="0"/>
              <a:t>Intro to NN (neural networks) w/ </a:t>
            </a:r>
            <a:r>
              <a:rPr lang="en-US" dirty="0" err="1"/>
              <a:t>PyTorch</a:t>
            </a:r>
            <a:endParaRPr lang="en-US" dirty="0"/>
          </a:p>
          <a:p>
            <a:r>
              <a:rPr lang="en-US" dirty="0">
                <a:solidFill>
                  <a:schemeClr val="accent2">
                    <a:lumMod val="75000"/>
                  </a:schemeClr>
                </a:solidFill>
              </a:rPr>
              <a:t> - The optional assignment is on!!</a:t>
            </a:r>
          </a:p>
          <a:p>
            <a:r>
              <a:rPr lang="en-US" dirty="0"/>
              <a:t>Generative models</a:t>
            </a:r>
          </a:p>
          <a:p>
            <a:r>
              <a:rPr lang="en-US" dirty="0"/>
              <a:t>Anomaly detection - use case</a:t>
            </a:r>
          </a:p>
          <a:p>
            <a:r>
              <a:rPr lang="en-US" dirty="0">
                <a:solidFill>
                  <a:schemeClr val="accent2">
                    <a:lumMod val="75000"/>
                  </a:schemeClr>
                </a:solidFill>
              </a:rPr>
              <a:t> - The optional assignment presentation!</a:t>
            </a:r>
          </a:p>
          <a:p>
            <a:endParaRPr lang="en-US" dirty="0"/>
          </a:p>
          <a:p>
            <a:r>
              <a:rPr lang="en-US" dirty="0"/>
              <a:t>--- </a:t>
            </a:r>
          </a:p>
          <a:p>
            <a:r>
              <a:rPr lang="en-US" dirty="0"/>
              <a:t>At the end of the course we will have a test :/</a:t>
            </a:r>
          </a:p>
          <a:p>
            <a:endParaRPr lang="en-US" dirty="0"/>
          </a:p>
        </p:txBody>
      </p:sp>
      <p:sp>
        <p:nvSpPr>
          <p:cNvPr id="4" name="Subtitle 3">
            <a:extLst>
              <a:ext uri="{FF2B5EF4-FFF2-40B4-BE49-F238E27FC236}">
                <a16:creationId xmlns:a16="http://schemas.microsoft.com/office/drawing/2014/main" id="{9023122C-0CE8-4D27-B711-94364E5CFCF8}"/>
              </a:ext>
            </a:extLst>
          </p:cNvPr>
          <p:cNvSpPr>
            <a:spLocks noGrp="1"/>
          </p:cNvSpPr>
          <p:nvPr>
            <p:ph type="subTitle" idx="1"/>
          </p:nvPr>
        </p:nvSpPr>
        <p:spPr/>
        <p:txBody>
          <a:bodyPr/>
          <a:lstStyle/>
          <a:p>
            <a:r>
              <a:rPr lang="en-US" dirty="0"/>
              <a:t>For questions you can contact me:</a:t>
            </a:r>
          </a:p>
          <a:p>
            <a:r>
              <a:rPr lang="en-US" dirty="0"/>
              <a:t>- Andrei.popescu@orange.com</a:t>
            </a:r>
          </a:p>
        </p:txBody>
      </p:sp>
    </p:spTree>
    <p:extLst>
      <p:ext uri="{BB962C8B-B14F-4D97-AF65-F5344CB8AC3E}">
        <p14:creationId xmlns:p14="http://schemas.microsoft.com/office/powerpoint/2010/main" val="189586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UK-Template">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799A8DB4D48F46B1D05AAFFEBF20FE" ma:contentTypeVersion="0" ma:contentTypeDescription="Create a new document." ma:contentTypeScope="" ma:versionID="4c756c95f93c77087b1c7cc907a47276">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FED826-7C0B-4D8E-9CCC-918EF5EC57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F149A3D-0E05-43C4-911C-4AD1CDEB0FDE}">
  <ds:schemaRefs>
    <ds:schemaRef ds:uri="http://purl.org/dc/terms/"/>
    <ds:schemaRef ds:uri="http://schemas.microsoft.com/office/infopath/2007/PartnerControls"/>
    <ds:schemaRef ds:uri="http://schemas.microsoft.com/office/2006/metadata/propertie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492B459E-7FFE-4352-AABB-8A0EF8F04A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 Orange Services IT Bootcamp</Template>
  <TotalTime>1716</TotalTime>
  <Words>633</Words>
  <Application>Microsoft Office PowerPoint</Application>
  <PresentationFormat>On-screen Show (16:9)</PresentationFormat>
  <Paragraphs>88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Helvetica 55 Roman</vt:lpstr>
      <vt:lpstr>Helvetica 75</vt:lpstr>
      <vt:lpstr>Helvetica 75 Bold</vt:lpstr>
      <vt:lpstr>Wingdings</vt:lpstr>
      <vt:lpstr>OUK-Template</vt:lpstr>
      <vt:lpstr>Orange Services IT Bootcamp</vt:lpstr>
      <vt:lpstr>About this Bootcamp</vt:lpstr>
      <vt:lpstr>Content</vt:lpstr>
      <vt:lpstr>Intro to AI</vt:lpstr>
      <vt:lpstr>AI vs ML vs DL</vt:lpstr>
      <vt:lpstr>Why the recent popularity ?</vt:lpstr>
      <vt:lpstr>AI in industry</vt:lpstr>
      <vt:lpstr>New industry, new opportunities</vt:lpstr>
      <vt:lpstr>AI Course structure</vt:lpstr>
      <vt:lpstr>Clustering</vt:lpstr>
      <vt:lpstr>Clustering</vt:lpstr>
      <vt:lpstr>Further research</vt:lpstr>
      <vt:lpstr>References</vt:lpstr>
      <vt:lpstr>Thanks</vt:lpstr>
    </vt:vector>
  </TitlesOfParts>
  <Company>Article10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Services IT Bootcamp</dc:title>
  <dc:creator>IVAN Alexandra O-RO/IO</dc:creator>
  <cp:lastModifiedBy>POPESCU Andrei G INNOV/IT-S</cp:lastModifiedBy>
  <cp:revision>17</cp:revision>
  <dcterms:created xsi:type="dcterms:W3CDTF">2023-02-28T09:53:00Z</dcterms:created>
  <dcterms:modified xsi:type="dcterms:W3CDTF">2024-03-20T12:43:50Z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0x0101000F799A8DB4D48F46B1D05AAFFEBF20FE</vt:lpwstr>
  </property>
  <property fmtid="{D5CDD505-2E9C-101B-9397-08002B2CF9AE}" pid="3" name="MSIP_Label_e6c818a6-e1a0-4a6e-a969-20d857c5dc62_Enabled">
    <vt:lpwstr>true</vt:lpwstr>
  </property>
  <property fmtid="{D5CDD505-2E9C-101B-9397-08002B2CF9AE}" pid="4" name="MSIP_Label_e6c818a6-e1a0-4a6e-a969-20d857c5dc62_SetDate">
    <vt:lpwstr>2024-03-20T12:43:48Z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1d03b7a4-d388-4c9a-b4f2-b89e5c2da7c8</vt:lpwstr>
  </property>
  <property fmtid="{D5CDD505-2E9C-101B-9397-08002B2CF9AE}" pid="9" name="MSIP_Label_e6c818a6-e1a0-4a6e-a969-20d857c5dc62_ContentBits">
    <vt:lpwstr>2</vt:lpwstr>
  </property>
</Properties>
</file>