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4"/>
  </p:notesMasterIdLst>
  <p:sldIdLst>
    <p:sldId id="268" r:id="rId5"/>
    <p:sldId id="271" r:id="rId6"/>
    <p:sldId id="277" r:id="rId7"/>
    <p:sldId id="278" r:id="rId8"/>
    <p:sldId id="279" r:id="rId9"/>
    <p:sldId id="282" r:id="rId10"/>
    <p:sldId id="281" r:id="rId11"/>
    <p:sldId id="283" r:id="rId12"/>
    <p:sldId id="27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orient="horz" pos="636" userDrawn="1">
          <p15:clr>
            <a:srgbClr val="A4A3A4"/>
          </p15:clr>
        </p15:guide>
        <p15:guide id="12" orient="horz" pos="744" userDrawn="1">
          <p15:clr>
            <a:srgbClr val="A4A3A4"/>
          </p15:clr>
        </p15:guide>
        <p15:guide id="13" orient="horz" pos="1621" userDrawn="1">
          <p15:clr>
            <a:srgbClr val="A4A3A4"/>
          </p15:clr>
        </p15:guide>
        <p15:guide id="14" orient="horz" pos="2867" userDrawn="1">
          <p15:clr>
            <a:srgbClr val="A4A3A4"/>
          </p15:clr>
        </p15:guide>
        <p15:guide id="15" pos="198" userDrawn="1">
          <p15:clr>
            <a:srgbClr val="A4A3A4"/>
          </p15:clr>
        </p15:guide>
        <p15:guide id="16" pos="55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130" autoAdjust="0"/>
  </p:normalViewPr>
  <p:slideViewPr>
    <p:cSldViewPr showGuides="1">
      <p:cViewPr varScale="1">
        <p:scale>
          <a:sx n="158" d="100"/>
          <a:sy n="158" d="100"/>
        </p:scale>
        <p:origin x="144" y="408"/>
      </p:cViewPr>
      <p:guideLst>
        <p:guide orient="horz" pos="169"/>
        <p:guide pos="2880"/>
        <p:guide orient="horz" pos="636"/>
        <p:guide orient="horz" pos="744"/>
        <p:guide orient="horz" pos="1621"/>
        <p:guide orient="horz" pos="2867"/>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dirty="0"/>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28/03/2024</a:t>
            </a:fld>
            <a:endParaRPr lang="en-GB"/>
          </a:p>
        </p:txBody>
      </p:sp>
      <p:sp>
        <p:nvSpPr>
          <p:cNvPr id="10"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
        <p:nvSpPr>
          <p:cNvPr id="1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1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a:t>
            </a:fld>
            <a:endParaRPr lang="en-GB"/>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2B30B328-1539-4D32-95AD-CE97372C6F59}"/>
              </a:ext>
            </a:extLst>
          </p:cNvPr>
          <p:cNvSpPr txBox="1"/>
          <p:nvPr userDrawn="1"/>
        </p:nvSpPr>
        <p:spPr>
          <a:xfrm>
            <a:off x="4074744" y="49153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en-US" sz="800">
                <a:solidFill>
                  <a:srgbClr val="ED7D31"/>
                </a:solidFill>
                <a:latin typeface="Calibri" panose="020F0502020204030204" pitchFamily="34" charset="0"/>
              </a:rPr>
              <a:t>Orange Restricted</a:t>
            </a:r>
            <a:endParaRPr lang="en-US" sz="800" dirty="0" err="1">
              <a:solidFill>
                <a:srgbClr val="ED7D31"/>
              </a:solidFill>
              <a:latin typeface="Calibri" panose="020F0502020204030204" pitchFamily="34" charset="0"/>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l-cheatsheet.readthedocs.io/en/latest/glossary.html#glossary-parameter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Orange Services IT Bootcamp</a:t>
            </a:r>
          </a:p>
        </p:txBody>
      </p:sp>
      <p:sp>
        <p:nvSpPr>
          <p:cNvPr id="4" name="Text Placeholder 3"/>
          <p:cNvSpPr>
            <a:spLocks noGrp="1"/>
          </p:cNvSpPr>
          <p:nvPr>
            <p:ph type="body" sz="quarter" idx="16"/>
          </p:nvPr>
        </p:nvSpPr>
        <p:spPr/>
        <p:txBody>
          <a:bodyPr/>
          <a:lstStyle/>
          <a:p>
            <a:r>
              <a:rPr lang="en-GB" dirty="0"/>
              <a:t>AI Workshop</a:t>
            </a:r>
          </a:p>
          <a:p>
            <a:endParaRPr lang="en-GB" dirty="0"/>
          </a:p>
          <a:p>
            <a:r>
              <a:rPr lang="en-GB" dirty="0"/>
              <a:t>Intro in Artificial Intelligence &amp; ML</a:t>
            </a:r>
          </a:p>
          <a:p>
            <a:endParaRPr lang="en-GB" dirty="0"/>
          </a:p>
        </p:txBody>
      </p:sp>
      <p:sp>
        <p:nvSpPr>
          <p:cNvPr id="3" name="Subtitle 2"/>
          <p:cNvSpPr>
            <a:spLocks noGrp="1"/>
          </p:cNvSpPr>
          <p:nvPr>
            <p:ph type="subTitle" idx="1"/>
          </p:nvPr>
        </p:nvSpPr>
        <p:spPr/>
        <p:txBody>
          <a:bodyPr/>
          <a:lstStyle/>
          <a:p>
            <a:r>
              <a:rPr lang="en-GB" dirty="0"/>
              <a:t>Andrei Gabriel Popescu ~ Data Scientist </a:t>
            </a:r>
          </a:p>
        </p:txBody>
      </p:sp>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75412A-593D-408A-914D-A29A4A17DBD2}"/>
              </a:ext>
            </a:extLst>
          </p:cNvPr>
          <p:cNvSpPr>
            <a:spLocks noGrp="1"/>
          </p:cNvSpPr>
          <p:nvPr>
            <p:ph type="ctrTitle"/>
          </p:nvPr>
        </p:nvSpPr>
        <p:spPr/>
        <p:txBody>
          <a:bodyPr/>
          <a:lstStyle/>
          <a:p>
            <a:r>
              <a:rPr lang="en-US" dirty="0"/>
              <a:t>Content</a:t>
            </a:r>
          </a:p>
        </p:txBody>
      </p:sp>
      <p:sp>
        <p:nvSpPr>
          <p:cNvPr id="7" name="Text Placeholder 6">
            <a:extLst>
              <a:ext uri="{FF2B5EF4-FFF2-40B4-BE49-F238E27FC236}">
                <a16:creationId xmlns:a16="http://schemas.microsoft.com/office/drawing/2014/main" id="{DD20B458-C5A4-49D2-9CBB-CC01C8DD5303}"/>
              </a:ext>
            </a:extLst>
          </p:cNvPr>
          <p:cNvSpPr>
            <a:spLocks noGrp="1"/>
          </p:cNvSpPr>
          <p:nvPr>
            <p:ph type="body" sz="quarter" idx="16"/>
          </p:nvPr>
        </p:nvSpPr>
        <p:spPr>
          <a:xfrm>
            <a:off x="5257800" y="266701"/>
            <a:ext cx="3571876" cy="3403600"/>
          </a:xfrm>
        </p:spPr>
        <p:txBody>
          <a:bodyPr/>
          <a:lstStyle/>
          <a:p>
            <a:pPr marL="285750" indent="-285750">
              <a:buFont typeface="Wingdings" panose="05000000000000000000" pitchFamily="2" charset="2"/>
              <a:buChar char="Ø"/>
            </a:pPr>
            <a:r>
              <a:rPr lang="en-US" dirty="0"/>
              <a:t>Short recap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Classification </a:t>
            </a:r>
          </a:p>
          <a:p>
            <a:pPr marL="285750" indent="-285750">
              <a:buFont typeface="Wingdings" panose="05000000000000000000" pitchFamily="2" charset="2"/>
              <a:buChar char="Ø"/>
            </a:pPr>
            <a:r>
              <a:rPr lang="en-US" dirty="0"/>
              <a:t>Code session</a:t>
            </a:r>
          </a:p>
          <a:p>
            <a:pPr marL="285750" indent="-285750">
              <a:buFont typeface="Wingdings" panose="05000000000000000000" pitchFamily="2" charset="2"/>
              <a:buChar char="Ø"/>
            </a:pPr>
            <a:r>
              <a:rPr lang="en-US" dirty="0"/>
              <a:t>Regression </a:t>
            </a:r>
          </a:p>
          <a:p>
            <a:pPr marL="285750" indent="-285750">
              <a:buFont typeface="Wingdings" panose="05000000000000000000" pitchFamily="2" charset="2"/>
              <a:buChar char="Ø"/>
            </a:pPr>
            <a:r>
              <a:rPr lang="en-US" dirty="0"/>
              <a:t>Code session</a:t>
            </a:r>
          </a:p>
          <a:p>
            <a:pPr marL="285750" indent="-285750">
              <a:buFont typeface="Wingdings" panose="05000000000000000000" pitchFamily="2" charset="2"/>
              <a:buChar char="Ø"/>
            </a:pPr>
            <a:endParaRPr lang="en-US" dirty="0"/>
          </a:p>
          <a:p>
            <a:r>
              <a:rPr lang="en-US" dirty="0"/>
              <a:t>   	- Assignment presentation –</a:t>
            </a:r>
          </a:p>
          <a:p>
            <a:endParaRPr lang="en-US" dirty="0"/>
          </a:p>
        </p:txBody>
      </p:sp>
      <p:sp>
        <p:nvSpPr>
          <p:cNvPr id="6" name="Subtitle 5">
            <a:extLst>
              <a:ext uri="{FF2B5EF4-FFF2-40B4-BE49-F238E27FC236}">
                <a16:creationId xmlns:a16="http://schemas.microsoft.com/office/drawing/2014/main" id="{0639955C-A254-4F79-82C7-44ABD84D72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8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042C-BE8A-4D9D-B26C-A04322BB7A24}"/>
              </a:ext>
            </a:extLst>
          </p:cNvPr>
          <p:cNvSpPr>
            <a:spLocks noGrp="1"/>
          </p:cNvSpPr>
          <p:nvPr>
            <p:ph type="ctrTitle"/>
          </p:nvPr>
        </p:nvSpPr>
        <p:spPr>
          <a:xfrm>
            <a:off x="313535" y="267618"/>
            <a:ext cx="4829289" cy="2304131"/>
          </a:xfrm>
        </p:spPr>
        <p:txBody>
          <a:bodyPr/>
          <a:lstStyle/>
          <a:p>
            <a:r>
              <a:rPr lang="en-US" dirty="0"/>
              <a:t>AI Course structure</a:t>
            </a:r>
          </a:p>
        </p:txBody>
      </p:sp>
      <p:sp>
        <p:nvSpPr>
          <p:cNvPr id="3" name="Text Placeholder 2">
            <a:extLst>
              <a:ext uri="{FF2B5EF4-FFF2-40B4-BE49-F238E27FC236}">
                <a16:creationId xmlns:a16="http://schemas.microsoft.com/office/drawing/2014/main" id="{A8E06201-DC57-4162-9AB7-0DBD60A9711F}"/>
              </a:ext>
            </a:extLst>
          </p:cNvPr>
          <p:cNvSpPr>
            <a:spLocks noGrp="1"/>
          </p:cNvSpPr>
          <p:nvPr>
            <p:ph type="body" sz="quarter" idx="16"/>
          </p:nvPr>
        </p:nvSpPr>
        <p:spPr>
          <a:xfrm>
            <a:off x="5141872" y="266701"/>
            <a:ext cx="3687804" cy="3403600"/>
          </a:xfrm>
        </p:spPr>
        <p:txBody>
          <a:bodyPr/>
          <a:lstStyle/>
          <a:p>
            <a:r>
              <a:rPr lang="en-US" dirty="0"/>
              <a:t>Clustering</a:t>
            </a:r>
          </a:p>
          <a:p>
            <a:r>
              <a:rPr lang="en-US" dirty="0"/>
              <a:t>Classification</a:t>
            </a:r>
          </a:p>
          <a:p>
            <a:r>
              <a:rPr lang="en-US" dirty="0"/>
              <a:t>Regression</a:t>
            </a:r>
          </a:p>
          <a:p>
            <a:r>
              <a:rPr lang="en-US" dirty="0"/>
              <a:t>Intro to NN (neural networks) w/ </a:t>
            </a:r>
            <a:r>
              <a:rPr lang="en-US" dirty="0" err="1"/>
              <a:t>PyTorch</a:t>
            </a:r>
            <a:endParaRPr lang="en-US" dirty="0"/>
          </a:p>
          <a:p>
            <a:r>
              <a:rPr lang="en-US" dirty="0">
                <a:solidFill>
                  <a:schemeClr val="accent2">
                    <a:lumMod val="75000"/>
                  </a:schemeClr>
                </a:solidFill>
              </a:rPr>
              <a:t> - The optional assignment is on!!</a:t>
            </a:r>
          </a:p>
          <a:p>
            <a:r>
              <a:rPr lang="en-US" dirty="0"/>
              <a:t>Generative models</a:t>
            </a:r>
          </a:p>
          <a:p>
            <a:r>
              <a:rPr lang="en-US" dirty="0"/>
              <a:t>Anomaly detection - use case</a:t>
            </a:r>
          </a:p>
          <a:p>
            <a:r>
              <a:rPr lang="en-US" dirty="0">
                <a:solidFill>
                  <a:schemeClr val="accent2">
                    <a:lumMod val="75000"/>
                  </a:schemeClr>
                </a:solidFill>
              </a:rPr>
              <a:t> - The optional assignment presentation!</a:t>
            </a:r>
          </a:p>
          <a:p>
            <a:endParaRPr lang="en-US" dirty="0"/>
          </a:p>
          <a:p>
            <a:endParaRPr lang="en-US" dirty="0"/>
          </a:p>
        </p:txBody>
      </p:sp>
      <p:sp>
        <p:nvSpPr>
          <p:cNvPr id="4" name="Subtitle 3">
            <a:extLst>
              <a:ext uri="{FF2B5EF4-FFF2-40B4-BE49-F238E27FC236}">
                <a16:creationId xmlns:a16="http://schemas.microsoft.com/office/drawing/2014/main" id="{9023122C-0CE8-4D27-B711-94364E5CFCF8}"/>
              </a:ext>
            </a:extLst>
          </p:cNvPr>
          <p:cNvSpPr>
            <a:spLocks noGrp="1"/>
          </p:cNvSpPr>
          <p:nvPr>
            <p:ph type="subTitle" idx="1"/>
          </p:nvPr>
        </p:nvSpPr>
        <p:spPr/>
        <p:txBody>
          <a:bodyPr/>
          <a:lstStyle/>
          <a:p>
            <a:r>
              <a:rPr lang="en-US" dirty="0"/>
              <a:t>For questions you can contact me:</a:t>
            </a:r>
          </a:p>
          <a:p>
            <a:r>
              <a:rPr lang="en-US" dirty="0"/>
              <a:t>- Andrei.popescu@orange.com</a:t>
            </a:r>
          </a:p>
        </p:txBody>
      </p:sp>
    </p:spTree>
    <p:extLst>
      <p:ext uri="{BB962C8B-B14F-4D97-AF65-F5344CB8AC3E}">
        <p14:creationId xmlns:p14="http://schemas.microsoft.com/office/powerpoint/2010/main" val="18958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Classification</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-Classification is a supervised machine learning method where the model tries to predict the correct label of a given input data. </a:t>
            </a:r>
          </a:p>
          <a:p>
            <a:endParaRPr lang="en-US" dirty="0"/>
          </a:p>
          <a:p>
            <a:r>
              <a:rPr lang="en-US" dirty="0"/>
              <a:t>In classification, the model is fully trained using the training data, and then it is evaluated on test data before being used to perform prediction on new unseen data.</a:t>
            </a:r>
          </a:p>
          <a:p>
            <a:endParaRPr lang="en-US" dirty="0"/>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K-NN, SVM, Logistic Regression etc.</a:t>
            </a:r>
          </a:p>
        </p:txBody>
      </p:sp>
      <p:pic>
        <p:nvPicPr>
          <p:cNvPr id="1026" name="Picture 2" descr="Classification Algorithm in Machine Learning - Javatpoint">
            <a:extLst>
              <a:ext uri="{FF2B5EF4-FFF2-40B4-BE49-F238E27FC236}">
                <a16:creationId xmlns:a16="http://schemas.microsoft.com/office/drawing/2014/main" id="{BC03D81E-ACFC-4431-BB79-3910B9F5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896" y="2266950"/>
            <a:ext cx="316350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54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Classification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  </a:t>
                </a:r>
                <a:r>
                  <a:rPr lang="en-US" altLang="en-US" dirty="0"/>
                  <a:t>Assumption: Similar Inputs have similar outputs</a:t>
                </a:r>
                <a:br>
                  <a:rPr lang="en-US" altLang="en-US" dirty="0"/>
                </a:br>
                <a:r>
                  <a:rPr lang="en-US" altLang="en-US" dirty="0"/>
                  <a:t>Classification rule: For a test input x, assign the most common label amongst its k most similar training inputs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𝑑𝑒𝑛𝑜𝑡𝑒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𝑥𝑘</m:t>
                          </m:r>
                        </m:sub>
                      </m:sSub>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𝑛𝑒𝑖𝑔h𝑏𝑜𝑢𝑟𝑠</m:t>
                      </m:r>
                      <m:r>
                        <a:rPr lang="en-US" b="0" i="1" smtClean="0">
                          <a:latin typeface="Cambria Math" panose="02040503050406030204" pitchFamily="18" charset="0"/>
                        </a:rPr>
                        <m:t>.</m:t>
                      </m:r>
                    </m:oMath>
                  </m:oMathPara>
                </a14:m>
                <a:endParaRPr lang="en-US" b="0" dirty="0"/>
              </a:p>
              <a:p>
                <a:r>
                  <a:rPr lang="en-US" b="0" dirty="0"/>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m:rPr>
                            <m:lit/>
                          </m:rP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𝑥𝑘</m:t>
                            </m:r>
                          </m:sub>
                        </m:sSub>
                      </m:e>
                    </m:d>
                    <m:r>
                      <a:rPr lang="en-US" b="0" i="1" smtClean="0">
                        <a:latin typeface="Cambria Math" panose="02040503050406030204" pitchFamily="18" charset="0"/>
                      </a:rPr>
                      <m:t>≥</m:t>
                    </m:r>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_</m:t>
                    </m:r>
                    <m:r>
                      <a:rPr lang="en-US" b="0" i="1" smtClean="0">
                        <a:latin typeface="Cambria Math" panose="02040503050406030204" pitchFamily="18" charset="0"/>
                      </a:rPr>
                      <m:t>𝑥𝑘</m:t>
                    </m:r>
                  </m:oMath>
                </a14:m>
                <a:endParaRPr lang="en-US" b="0" dirty="0"/>
              </a:p>
              <a:p>
                <a:pPr marL="285750" indent="-285750">
                  <a:buFontTx/>
                  <a:buChar char="-"/>
                </a:pPr>
                <a:endParaRPr lang="en-US" dirty="0"/>
              </a:p>
              <a:p>
                <a:pPr marL="285750" indent="-285750">
                  <a:buFontTx/>
                  <a:buChar char="-"/>
                </a:pPr>
                <a:r>
                  <a:rPr lang="en-US" dirty="0"/>
                  <a:t>Similar with K-Means we need the number k!</a:t>
                </a:r>
              </a:p>
              <a:p>
                <a:pPr marL="285750" indent="-285750">
                  <a:buFontTx/>
                  <a:buChar char="-"/>
                </a:pPr>
                <a:endParaRPr lang="en-US" dirty="0"/>
              </a:p>
              <a:p>
                <a:pPr marL="285750" indent="-285750">
                  <a:buFontTx/>
                  <a:buChar char="-"/>
                </a:pPr>
                <a:r>
                  <a:rPr lang="en-US" altLang="en-US" dirty="0"/>
                  <a:t>i.e. every point in X but not in </a:t>
                </a:r>
                <a:r>
                  <a:rPr lang="en-US" altLang="en-US" dirty="0" err="1"/>
                  <a:t>S_xk</a:t>
                </a:r>
                <a:r>
                  <a:rPr lang="en-US" altLang="en-US" dirty="0"/>
                  <a:t> is at least as far away from x as the furthest point in </a:t>
                </a:r>
                <a:r>
                  <a:rPr lang="en-US" altLang="en-US" dirty="0" err="1"/>
                  <a:t>S_xk</a:t>
                </a:r>
                <a:r>
                  <a:rPr lang="en-US" altLang="en-US" dirty="0"/>
                  <a:t>. </a:t>
                </a:r>
              </a:p>
              <a:p>
                <a:pPr marL="285750" indent="-285750">
                  <a:buFontTx/>
                  <a:buChar char="-"/>
                </a:pPr>
                <a:r>
                  <a:rPr lang="en-US" altLang="en-US" dirty="0"/>
                  <a:t>We can then define the classifier h() as a function returning the most common label in </a:t>
                </a:r>
                <a:r>
                  <a:rPr lang="en-US" altLang="en-US" dirty="0" err="1"/>
                  <a:t>S_xk</a:t>
                </a:r>
                <a:r>
                  <a:rPr lang="en-US" altLang="en-US" dirty="0"/>
                  <a:t>.</a:t>
                </a:r>
              </a:p>
              <a:p>
                <a:pPr marL="285750" indent="-285750">
                  <a:buFontTx/>
                  <a:buChar char="-"/>
                </a:pPr>
                <a:endParaRPr lang="en-US" altLang="en-US" dirty="0"/>
              </a:p>
              <a:p>
                <a:r>
                  <a:rPr lang="en-US" altLang="en-US" dirty="0"/>
                  <a:t>	The distance: </a:t>
                </a:r>
              </a:p>
              <a:p>
                <a:pPr marL="285750" indent="-285750">
                  <a:buFontTx/>
                  <a:buChar char="-"/>
                </a:pPr>
                <a:r>
                  <a:rPr lang="en-US" dirty="0"/>
                  <a:t>The k-nearest neighbor classifier fundamentally relies on a distance metric. The better that metric reflects label similarity, the better the classified will be. The most common choice is the </a:t>
                </a:r>
                <a:r>
                  <a:rPr lang="en-US" b="1" dirty="0" err="1"/>
                  <a:t>Minkowski</a:t>
                </a:r>
                <a:r>
                  <a:rPr lang="en-US" b="1" dirty="0"/>
                  <a:t> distance.</a:t>
                </a:r>
                <a:endParaRPr lang="en-US" altLang="en-US" dirty="0"/>
              </a:p>
              <a:p>
                <a:pPr marL="285750" indent="-285750">
                  <a:buFontTx/>
                  <a:buChar char="-"/>
                </a:pPr>
                <a:endParaRPr lang="en-US" dirty="0"/>
              </a:p>
              <a:p>
                <a:pPr marL="285750" indent="-285750">
                  <a:buFontTx/>
                  <a:buChar char="-"/>
                </a:pPr>
                <a:endParaRPr lang="en-US"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2"/>
                <a:stretch>
                  <a:fillRect l="-2273" t="-1699" r="-126"/>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K-NN, SVM, Logistic Regression etc.</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9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Regression</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3810001" y="266700"/>
            <a:ext cx="5019676" cy="4667249"/>
          </a:xfrm>
        </p:spPr>
        <p:txBody>
          <a:bodyPr/>
          <a:lstStyle/>
          <a:p>
            <a:r>
              <a:rPr lang="en-US" dirty="0"/>
              <a:t>- Linear Regression is a supervised machine learning algorithm where the predicted output is continuous and has a constant slope.</a:t>
            </a:r>
          </a:p>
          <a:p>
            <a:endParaRPr lang="en-US" dirty="0"/>
          </a:p>
          <a:p>
            <a:r>
              <a:rPr lang="en-US" dirty="0"/>
              <a:t>- It’s used to predict values within a continuous range, (e.g. sales, price) rather than trying to classify them into categories (e.g. cat, dog). There are two main types: simple regression and multiple regression.</a:t>
            </a:r>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pic>
        <p:nvPicPr>
          <p:cNvPr id="5" name="Picture 4">
            <a:extLst>
              <a:ext uri="{FF2B5EF4-FFF2-40B4-BE49-F238E27FC236}">
                <a16:creationId xmlns:a16="http://schemas.microsoft.com/office/drawing/2014/main" id="{307A037B-7BFD-4225-B26A-AC006B84D73C}"/>
              </a:ext>
            </a:extLst>
          </p:cNvPr>
          <p:cNvPicPr>
            <a:picLocks noChangeAspect="1"/>
          </p:cNvPicPr>
          <p:nvPr/>
        </p:nvPicPr>
        <p:blipFill>
          <a:blip r:embed="rId2"/>
          <a:stretch>
            <a:fillRect/>
          </a:stretch>
        </p:blipFill>
        <p:spPr>
          <a:xfrm>
            <a:off x="4505055" y="2280213"/>
            <a:ext cx="3819952" cy="2653736"/>
          </a:xfrm>
          <a:prstGeom prst="rect">
            <a:avLst/>
          </a:prstGeom>
        </p:spPr>
      </p:pic>
    </p:spTree>
    <p:extLst>
      <p:ext uri="{BB962C8B-B14F-4D97-AF65-F5344CB8AC3E}">
        <p14:creationId xmlns:p14="http://schemas.microsoft.com/office/powerpoint/2010/main" val="130866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Tx/>
                  <a:buChar char="-"/>
                </a:pPr>
                <a:r>
                  <a:rPr lang="en-US" b="1" dirty="0"/>
                  <a:t>SIMPLE REGRESSION</a:t>
                </a:r>
              </a:p>
              <a:p>
                <a:pPr marL="285750" indent="-285750">
                  <a:buFontTx/>
                  <a:buChar char="-"/>
                </a:pPr>
                <a:endParaRPr lang="en-US" dirty="0"/>
              </a:p>
              <a:p>
                <a:pPr marL="285750" indent="-285750">
                  <a:buFontTx/>
                  <a:buChar char="-"/>
                </a:pPr>
                <a:r>
                  <a:rPr lang="en-US" dirty="0"/>
                  <a:t>Simple linear regression uses traditional slope-intercept form, where </a:t>
                </a:r>
                <a:r>
                  <a:rPr lang="en-US" i="1" dirty="0"/>
                  <a:t>m </a:t>
                </a:r>
                <a:r>
                  <a:rPr lang="en-US" dirty="0"/>
                  <a:t>and </a:t>
                </a:r>
                <a:r>
                  <a:rPr lang="en-US" i="1" dirty="0"/>
                  <a:t>b</a:t>
                </a:r>
                <a:r>
                  <a:rPr lang="en-US" dirty="0"/>
                  <a:t> are the variables our algorithm will try to “learn” to produce the most accurate predictions. </a:t>
                </a:r>
                <a:r>
                  <a:rPr lang="en-US" i="1" dirty="0"/>
                  <a:t>x </a:t>
                </a:r>
                <a:r>
                  <a:rPr lang="en-US" dirty="0"/>
                  <a:t>represents our input data and </a:t>
                </a:r>
                <a:r>
                  <a:rPr lang="en-US" i="1" dirty="0"/>
                  <a:t>y </a:t>
                </a:r>
                <a:r>
                  <a:rPr lang="en-US" dirty="0"/>
                  <a:t>represents our prediction.</a:t>
                </a:r>
              </a:p>
              <a:p>
                <a:pPr marL="285750" indent="-285750">
                  <a:buFontTx/>
                  <a:buChar char="-"/>
                </a:pP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285750" indent="-285750">
                  <a:buFontTx/>
                  <a:buChar char="-"/>
                </a:pPr>
                <a:endParaRPr lang="en-US" dirty="0"/>
              </a:p>
              <a:p>
                <a:pPr marL="285750" indent="-285750">
                  <a:buFontTx/>
                  <a:buChar char="-"/>
                </a:pPr>
                <a:r>
                  <a:rPr lang="en-US" b="1" dirty="0"/>
                  <a:t>MULTIVARIABLE REGRESSION</a:t>
                </a:r>
              </a:p>
              <a:p>
                <a:pPr marL="285750" indent="-285750">
                  <a:buFontTx/>
                  <a:buChar char="-"/>
                </a:pPr>
                <a:endParaRPr lang="en-US" dirty="0"/>
              </a:p>
              <a:p>
                <a:pPr marL="285750" indent="-285750">
                  <a:buFontTx/>
                  <a:buChar char="-"/>
                </a:pPr>
                <a:r>
                  <a:rPr lang="en-US" dirty="0"/>
                  <a:t>A more complex, multi-variable linear equation might look like this, where </a:t>
                </a:r>
                <a:r>
                  <a:rPr lang="en-US" i="1" dirty="0"/>
                  <a:t>w</a:t>
                </a:r>
                <a:r>
                  <a:rPr lang="en-US" dirty="0"/>
                  <a:t> represents the coefficients, or weights, our model will try to learn.</a:t>
                </a:r>
                <a:endParaRPr lang="en-US" i="1" dirty="0">
                  <a:latin typeface="Cambria Math" panose="02040503050406030204" pitchFamily="18" charset="0"/>
                </a:endParaRPr>
              </a:p>
              <a:p>
                <a:pPr marL="285750" indent="-285750">
                  <a:buFontTx/>
                  <a:buChar char="-"/>
                </a:pPr>
                <a14:m>
                  <m:oMath xmlns:m="http://schemas.openxmlformats.org/officeDocument/2006/math">
                    <m:r>
                      <a:rPr lang="en-US" i="1">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i="1">
                        <a:latin typeface="Cambria Math" panose="02040503050406030204" pitchFamily="18" charset="0"/>
                      </a:rPr>
                      <m:t>=</m:t>
                    </m:r>
                    <m:r>
                      <a:rPr lang="en-US" b="0" i="1" smtClean="0">
                        <a:latin typeface="Cambria Math" panose="02040503050406030204" pitchFamily="18" charset="0"/>
                      </a:rPr>
                      <m:t>𝑤</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𝑤𝑦</m:t>
                    </m:r>
                    <m:r>
                      <a:rPr lang="en-US" b="0" i="1" smtClean="0">
                        <a:latin typeface="Cambria Math" panose="02040503050406030204" pitchFamily="18" charset="0"/>
                      </a:rPr>
                      <m:t>+</m:t>
                    </m:r>
                    <m:r>
                      <a:rPr lang="en-US" b="0" i="1" smtClean="0">
                        <a:latin typeface="Cambria Math" panose="02040503050406030204" pitchFamily="18" charset="0"/>
                      </a:rPr>
                      <m:t>𝑤𝑧</m:t>
                    </m:r>
                  </m:oMath>
                </a14:m>
                <a:endParaRPr lang="en-US" dirty="0"/>
              </a:p>
              <a:p>
                <a:pPr marL="285750" indent="-285750">
                  <a:buFontTx/>
                  <a:buChar char="-"/>
                </a:pPr>
                <a:endParaRPr lang="en-US"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2"/>
                <a:stretch>
                  <a:fillRect l="-631" t="-1699" r="-2020"/>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8EFD3F7-8D32-46EC-8AF9-A0A549D643F8}"/>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1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Tx/>
                  <a:buChar char="-"/>
                </a:pPr>
                <a:r>
                  <a:rPr lang="en-US" dirty="0"/>
                  <a:t>- Gradient descent is an optimization algorithm used to minimize some function by iteratively moving in the direction of steepest descent as defined by the negative of the gradient. In machine learning, we use gradient descent to update the </a:t>
                </a:r>
                <a:r>
                  <a:rPr lang="en-US" dirty="0">
                    <a:hlinkClick r:id="rId2"/>
                  </a:rPr>
                  <a:t>parameters</a:t>
                </a:r>
                <a:r>
                  <a:rPr lang="en-US" dirty="0"/>
                  <a:t> of our model.</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Given the cost function:</a:t>
                </a:r>
              </a:p>
              <a:p>
                <a:pPr marL="285750" indent="-285750">
                  <a:buFontTx/>
                  <a:buChar char="-"/>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pt-BR" i="1" smtClean="0">
                                <a:latin typeface="Cambria Math" panose="02040503050406030204" pitchFamily="18" charset="0"/>
                              </a:rPr>
                            </m:ctrlPr>
                          </m:sSubPr>
                          <m:e>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e>
                          <m:sub>
                            <m:r>
                              <a:rPr lang="en-US" b="0" i="1" smtClean="0">
                                <a:latin typeface="Cambria Math" panose="02040503050406030204" pitchFamily="18" charset="0"/>
                              </a:rPr>
                              <m:t>2</m:t>
                            </m:r>
                          </m:sub>
                        </m:sSub>
                      </m:e>
                    </m:nary>
                  </m:oMath>
                </a14:m>
                <a:endParaRPr lang="en-US" dirty="0"/>
              </a:p>
              <a:p>
                <a:pPr marL="285750" indent="-285750">
                  <a:buFontTx/>
                  <a:buChar char="-"/>
                </a:pPr>
                <a:endParaRPr lang="en-US" dirty="0"/>
              </a:p>
              <a:p>
                <a:pPr marL="285750" indent="-285750">
                  <a:buFontTx/>
                  <a:buChar char="-"/>
                </a:pPr>
                <a:r>
                  <a:rPr lang="en-US" dirty="0"/>
                  <a:t>The gradient can be calculated as:</a:t>
                </a:r>
              </a:p>
              <a:p>
                <a:pPr marL="285750" indent="-285750">
                  <a:buFontTx/>
                  <a:buChar char="-"/>
                </a:pP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𝑑𝑚</m:t>
                                </m:r>
                              </m:den>
                            </m:f>
                          </m:e>
                          <m:e>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𝑑𝑏</m:t>
                                </m:r>
                              </m:den>
                            </m:f>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e>
                            </m:nary>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−2</m:t>
                                </m:r>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nary>
                          </m:e>
                        </m:eqArr>
                      </m:e>
                    </m:d>
                  </m:oMath>
                </a14:m>
                <a:endParaRPr lang="en-US"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3"/>
                <a:stretch>
                  <a:fillRect l="-631" t="-1699" r="-2525"/>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8EFD3F7-8D32-46EC-8AF9-A0A549D643F8}"/>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4A9BE5-CA71-47E7-ABFB-32DBEA7293CD}"/>
              </a:ext>
            </a:extLst>
          </p:cNvPr>
          <p:cNvPicPr>
            <a:picLocks noChangeAspect="1"/>
          </p:cNvPicPr>
          <p:nvPr/>
        </p:nvPicPr>
        <p:blipFill>
          <a:blip r:embed="rId4"/>
          <a:stretch>
            <a:fillRect/>
          </a:stretch>
        </p:blipFill>
        <p:spPr>
          <a:xfrm>
            <a:off x="4343401" y="1504950"/>
            <a:ext cx="1752599" cy="1319372"/>
          </a:xfrm>
          <a:prstGeom prst="rect">
            <a:avLst/>
          </a:prstGeom>
        </p:spPr>
      </p:pic>
    </p:spTree>
    <p:extLst>
      <p:ext uri="{BB962C8B-B14F-4D97-AF65-F5344CB8AC3E}">
        <p14:creationId xmlns:p14="http://schemas.microsoft.com/office/powerpoint/2010/main" val="167612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a:t>Thanks</a:t>
            </a:r>
            <a:endParaRPr lang="en-GB" dirty="0"/>
          </a:p>
        </p:txBody>
      </p:sp>
      <p:sp>
        <p:nvSpPr>
          <p:cNvPr id="10" name="Text Placeholder 9"/>
          <p:cNvSpPr>
            <a:spLocks noGrp="1"/>
          </p:cNvSpPr>
          <p:nvPr>
            <p:ph type="body" sz="quarter" idx="16"/>
          </p:nvPr>
        </p:nvSpPr>
        <p:spPr/>
        <p:txBody>
          <a:bodyPr/>
          <a:lstStyle/>
          <a:p>
            <a:endParaRPr lang="en-GB"/>
          </a:p>
        </p:txBody>
      </p:sp>
      <p:sp>
        <p:nvSpPr>
          <p:cNvPr id="9" name="Subtitle 8"/>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UK-Templat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799A8DB4D48F46B1D05AAFFEBF20FE" ma:contentTypeVersion="0" ma:contentTypeDescription="Create a new document." ma:contentTypeScope="" ma:versionID="4c756c95f93c77087b1c7cc907a472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2B459E-7FFE-4352-AABB-8A0EF8F04A92}">
  <ds:schemaRefs>
    <ds:schemaRef ds:uri="http://schemas.microsoft.com/sharepoint/v3/contenttype/forms"/>
  </ds:schemaRefs>
</ds:datastoreItem>
</file>

<file path=customXml/itemProps2.xml><?xml version="1.0" encoding="utf-8"?>
<ds:datastoreItem xmlns:ds="http://schemas.openxmlformats.org/officeDocument/2006/customXml" ds:itemID="{23FED826-7C0B-4D8E-9CCC-918EF5EC5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F149A3D-0E05-43C4-911C-4AD1CDEB0FDE}">
  <ds:schemaRefs>
    <ds:schemaRef ds:uri="http://purl.org/dc/term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 Orange Services IT Bootcamp</Template>
  <TotalTime>1854</TotalTime>
  <Words>581</Words>
  <Application>Microsoft Office PowerPoint</Application>
  <PresentationFormat>On-screen Show (16:9)</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Helvetica 55 Roman</vt:lpstr>
      <vt:lpstr>Helvetica 75</vt:lpstr>
      <vt:lpstr>Helvetica 75 Bold</vt:lpstr>
      <vt:lpstr>Wingdings</vt:lpstr>
      <vt:lpstr>OUK-Template</vt:lpstr>
      <vt:lpstr>Orange Services IT Bootcamp</vt:lpstr>
      <vt:lpstr>Content</vt:lpstr>
      <vt:lpstr>AI Course structure</vt:lpstr>
      <vt:lpstr>Classification</vt:lpstr>
      <vt:lpstr>Classification</vt:lpstr>
      <vt:lpstr>Regression</vt:lpstr>
      <vt:lpstr>Regression</vt:lpstr>
      <vt:lpstr>Gradient Descent</vt:lpstr>
      <vt:lpstr>Thanks</vt:lpstr>
    </vt:vector>
  </TitlesOfParts>
  <Company>Article10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Services IT Bootcamp</dc:title>
  <dc:creator>IVAN Alexandra O-RO/IO</dc:creator>
  <cp:lastModifiedBy>POPESCU Andrei G INNOV/IT-S</cp:lastModifiedBy>
  <cp:revision>24</cp:revision>
  <dcterms:created xsi:type="dcterms:W3CDTF">2023-02-28T09:53:00Z</dcterms:created>
  <dcterms:modified xsi:type="dcterms:W3CDTF">2024-03-28T11:01:00Z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0x0101000F799A8DB4D48F46B1D05AAFFEBF20FE</vt:lpwstr>
  </property>
  <property fmtid="{D5CDD505-2E9C-101B-9397-08002B2CF9AE}" pid="3" name="MSIP_Label_e6c818a6-e1a0-4a6e-a969-20d857c5dc62_Enabled">
    <vt:lpwstr>true</vt:lpwstr>
  </property>
  <property fmtid="{D5CDD505-2E9C-101B-9397-08002B2CF9AE}" pid="4" name="MSIP_Label_e6c818a6-e1a0-4a6e-a969-20d857c5dc62_SetDate">
    <vt:lpwstr>2024-03-28T11:00:59Z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6fc48d55-a3ed-4f83-8a37-f8658d778396</vt:lpwstr>
  </property>
  <property fmtid="{D5CDD505-2E9C-101B-9397-08002B2CF9AE}" pid="9" name="MSIP_Label_e6c818a6-e1a0-4a6e-a969-20d857c5dc62_ContentBits">
    <vt:lpwstr>2</vt:lpwstr>
  </property>
</Properties>
</file>