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8" r:id="rId3"/>
    <p:sldId id="267" r:id="rId4"/>
    <p:sldId id="269" r:id="rId5"/>
    <p:sldId id="270" r:id="rId6"/>
    <p:sldId id="261" r:id="rId7"/>
    <p:sldId id="262" r:id="rId8"/>
    <p:sldId id="263" r:id="rId9"/>
    <p:sldId id="271" r:id="rId10"/>
    <p:sldId id="265" r:id="rId11"/>
    <p:sldId id="274" r:id="rId12"/>
    <p:sldId id="272" r:id="rId13"/>
    <p:sldId id="27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FEF"/>
          </a:solidFill>
        </a:fill>
      </a:tcStyle>
    </a:wholeTbl>
    <a:band1H>
      <a:tcStyle>
        <a:tcBdr/>
        <a:fill>
          <a:solidFill>
            <a:srgbClr val="CBDED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DED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9999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9999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9999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9999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FEF"/>
          </a:solidFill>
        </a:fill>
      </a:tcStyle>
    </a:band1H>
    <a:band1V>
      <a:tcStyle>
        <a:tcBdr/>
        <a:fill>
          <a:solidFill>
            <a:srgbClr val="E7EFE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999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2A47149-758B-3424-6B79-86BB339A46A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E51DC9-354D-E99D-3B9F-C29776A53E2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428DF7-9998-4D48-B5AD-EF4E121365FB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07.11.2022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3947CA-86DE-E37A-153A-602EC3A12B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DF9D83-FAA5-DE61-2049-76C64FAB395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EBFC8B-5D31-4189-AB35-97A849ACCDA8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44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7BF7C73-3D60-D653-A0C4-DAC73FF1B06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CA92AE-482D-54B9-CCDF-00F722E7120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CC67DB-5B9E-443A-A812-C00AC0C076BF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2ED62B33-1C60-9A01-A592-39A79F289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3" y="685800"/>
            <a:ext cx="6096003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6CB8FABA-EF17-1A81-A819-5B4403AB890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2AC1A0-3557-7A2B-1BC1-59D36668E6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D87C2C-D592-1D90-D2BF-8C05434AB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D6070C-930B-4F15-9CEB-4D2F1C980F4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4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6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609493" marR="0" lvl="1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6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1218986" marR="0" lvl="2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6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828479" marR="0" lvl="3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6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2437973" marR="0" lvl="4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6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BE2A4E-0860-E277-EAC9-72B511A2C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877B29-2535-9BF0-D4F8-7002BB823F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5985C4-3DB1-CC93-0289-E06232212516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C26337-3704-4F61-B45E-BD5968ED9FCC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2C592F-4D62-23ED-016F-21BCDBD96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CC3029-C49C-9A30-C28A-3103CBD7D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B98A68-EA33-C8D0-D413-F1DB1FB5D770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67BDDE-85C8-4354-AEA2-5A50BAAC0665}" type="slidenum">
              <a:t>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6A7ADD-ED14-CC67-016B-62697403C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CAD75F7-3D53-BCF8-F166-C9F0201602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C4127-C155-F7A0-8226-0DA469B218A1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A1953E-DFC7-41C8-8656-A0B38B8ABFCB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8C81E9-230D-F94A-FD35-BA27CF24A5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F49BE5A-BE21-BD1D-B247-CB8FFEBCB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96569-EB69-0266-06EC-5ADBEF3FEAD6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E52010-0B1B-4017-BCD4-E8B7B2F7628C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C6D98A-0BA9-549E-0599-647E3CA9C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E12FEB7-BA6D-6CA2-F4CB-B6116260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B59AA-0CA1-9D36-8179-5B880D48185B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035F86-AFC7-4E51-9C75-CD4F375072CB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onalen">
            <a:extLst>
              <a:ext uri="{FF2B5EF4-FFF2-40B4-BE49-F238E27FC236}">
                <a16:creationId xmlns:a16="http://schemas.microsoft.com/office/drawing/2014/main" id="{DA68AB6E-0B42-9D65-7B5D-5B87BC9FB5A8}"/>
              </a:ext>
            </a:extLst>
          </p:cNvPr>
          <p:cNvGrpSpPr/>
          <p:nvPr/>
        </p:nvGrpSpPr>
        <p:grpSpPr>
          <a:xfrm>
            <a:off x="7516441" y="4145276"/>
            <a:ext cx="4686117" cy="2731414"/>
            <a:chOff x="7516441" y="4145276"/>
            <a:chExt cx="4686117" cy="2731414"/>
          </a:xfrm>
        </p:grpSpPr>
        <p:cxnSp>
          <p:nvCxnSpPr>
            <p:cNvPr id="3" name="Gerader Verbinder 13">
              <a:extLst>
                <a:ext uri="{FF2B5EF4-FFF2-40B4-BE49-F238E27FC236}">
                  <a16:creationId xmlns:a16="http://schemas.microsoft.com/office/drawing/2014/main" id="{9E9DF394-37D3-16CE-C68D-DC19EFCF4470}"/>
                </a:ext>
              </a:extLst>
            </p:cNvPr>
            <p:cNvCxnSpPr/>
            <p:nvPr/>
          </p:nvCxnSpPr>
          <p:spPr>
            <a:xfrm flipV="1">
              <a:off x="7516441" y="4145276"/>
              <a:ext cx="4686117" cy="2716162"/>
            </a:xfrm>
            <a:prstGeom prst="straightConnector1">
              <a:avLst/>
            </a:pr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</p:cxnSp>
        <p:cxnSp>
          <p:nvCxnSpPr>
            <p:cNvPr id="4" name="Gerader Verbinder 16">
              <a:extLst>
                <a:ext uri="{FF2B5EF4-FFF2-40B4-BE49-F238E27FC236}">
                  <a16:creationId xmlns:a16="http://schemas.microsoft.com/office/drawing/2014/main" id="{8370A49D-E826-07A1-BA20-6B0DD6E0C6CB}"/>
                </a:ext>
              </a:extLst>
            </p:cNvPr>
            <p:cNvCxnSpPr/>
            <p:nvPr/>
          </p:nvCxnSpPr>
          <p:spPr>
            <a:xfrm flipV="1">
              <a:off x="8004108" y="4444998"/>
              <a:ext cx="4198450" cy="2431692"/>
            </a:xfrm>
            <a:prstGeom prst="straightConnector1">
              <a:avLst/>
            </a:pr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</p:cxnSp>
        <p:cxnSp>
          <p:nvCxnSpPr>
            <p:cNvPr id="5" name="Gerader Verbinder 18">
              <a:extLst>
                <a:ext uri="{FF2B5EF4-FFF2-40B4-BE49-F238E27FC236}">
                  <a16:creationId xmlns:a16="http://schemas.microsoft.com/office/drawing/2014/main" id="{6BE0C7C1-74B7-36F5-B582-B721E02A3F70}"/>
                </a:ext>
              </a:extLst>
            </p:cNvPr>
            <p:cNvCxnSpPr/>
            <p:nvPr/>
          </p:nvCxnSpPr>
          <p:spPr>
            <a:xfrm flipV="1">
              <a:off x="8515569" y="4733190"/>
              <a:ext cx="3686989" cy="2133533"/>
            </a:xfrm>
            <a:prstGeom prst="straightConnector1">
              <a:avLst/>
            </a:pr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</p:cxnSp>
      </p:grpSp>
      <p:grpSp>
        <p:nvGrpSpPr>
          <p:cNvPr id="6" name="Untere Linien">
            <a:extLst>
              <a:ext uri="{FF2B5EF4-FFF2-40B4-BE49-F238E27FC236}">
                <a16:creationId xmlns:a16="http://schemas.microsoft.com/office/drawing/2014/main" id="{2DD96849-841D-FE98-98B4-804E0276D2CA}"/>
              </a:ext>
            </a:extLst>
          </p:cNvPr>
          <p:cNvGrpSpPr/>
          <p:nvPr/>
        </p:nvGrpSpPr>
        <p:grpSpPr>
          <a:xfrm>
            <a:off x="-8915" y="6057150"/>
            <a:ext cx="5498725" cy="820207"/>
            <a:chOff x="-8915" y="6057150"/>
            <a:chExt cx="5498725" cy="820207"/>
          </a:xfrm>
        </p:grpSpPr>
        <p:sp>
          <p:nvSpPr>
            <p:cNvPr id="7" name="Freihandform 8">
              <a:extLst>
                <a:ext uri="{FF2B5EF4-FFF2-40B4-BE49-F238E27FC236}">
                  <a16:creationId xmlns:a16="http://schemas.microsoft.com/office/drawing/2014/main" id="{39275B32-DAB4-A2C8-0926-E6B293144756}"/>
                </a:ext>
              </a:extLst>
            </p:cNvPr>
            <p:cNvSpPr/>
            <p:nvPr/>
          </p:nvSpPr>
          <p:spPr>
            <a:xfrm rot="16200004">
              <a:off x="2338354" y="3722728"/>
              <a:ext cx="817034" cy="54858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2775"/>
                <a:gd name="f7" fmla="val 4115481"/>
                <a:gd name="f8" fmla="val 3180443"/>
                <a:gd name="f9" fmla="+- 0 0 -90"/>
                <a:gd name="f10" fmla="*/ f3 1 612775"/>
                <a:gd name="f11" fmla="*/ f4 1 411548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612775"/>
                <a:gd name="f20" fmla="*/ f16 1 4115481"/>
                <a:gd name="f21" fmla="*/ 0 f17 1"/>
                <a:gd name="f22" fmla="*/ 612775 f17 1"/>
                <a:gd name="f23" fmla="*/ 4115481 f16 1"/>
                <a:gd name="f24" fmla="*/ 3180443 f16 1"/>
                <a:gd name="f25" fmla="*/ 0 f16 1"/>
                <a:gd name="f26" fmla="+- f18 0 f1"/>
                <a:gd name="f27" fmla="*/ f21 1 612775"/>
                <a:gd name="f28" fmla="*/ f22 1 612775"/>
                <a:gd name="f29" fmla="*/ f23 1 4115481"/>
                <a:gd name="f30" fmla="*/ f24 1 4115481"/>
                <a:gd name="f31" fmla="*/ f25 1 4115481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9 1 f20"/>
                <a:gd name="f38" fmla="*/ f28 1 f19"/>
                <a:gd name="f39" fmla="*/ f30 1 f20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0 1"/>
                <a:gd name="f48" fmla="*/ f39 f11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8"/>
                </a:cxn>
                <a:cxn ang="f26">
                  <a:pos x="f47" y="f49"/>
                </a:cxn>
              </a:cxnLst>
              <a:rect l="f41" t="f44" r="f42" b="f43"/>
              <a:pathLst>
                <a:path w="612775" h="4115481">
                  <a:moveTo>
                    <a:pt x="f5" y="f7"/>
                  </a:moveTo>
                  <a:lnTo>
                    <a:pt x="f6" y="f8"/>
                  </a:lnTo>
                  <a:lnTo>
                    <a:pt x="f6" y="f5"/>
                  </a:lnTo>
                </a:path>
              </a:pathLst>
            </a:cu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ihandform 9">
              <a:extLst>
                <a:ext uri="{FF2B5EF4-FFF2-40B4-BE49-F238E27FC236}">
                  <a16:creationId xmlns:a16="http://schemas.microsoft.com/office/drawing/2014/main" id="{AE683120-263A-A672-AF7D-A75857BB8E36}"/>
                </a:ext>
              </a:extLst>
            </p:cNvPr>
            <p:cNvSpPr/>
            <p:nvPr/>
          </p:nvSpPr>
          <p:spPr>
            <a:xfrm rot="16200004">
              <a:off x="2138915" y="4189867"/>
              <a:ext cx="547670" cy="4827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751"/>
                <a:gd name="f7" fmla="val 3621427"/>
                <a:gd name="f8" fmla="val 2998251"/>
                <a:gd name="f9" fmla="val 410359"/>
                <a:gd name="f10" fmla="val 2065358"/>
                <a:gd name="f11" fmla="val 406339"/>
                <a:gd name="f12" fmla="val 932893"/>
                <a:gd name="f13" fmla="val 405947"/>
                <a:gd name="f14" fmla="+- 0 0 -90"/>
                <a:gd name="f15" fmla="*/ f3 1 410751"/>
                <a:gd name="f16" fmla="*/ f4 1 3621427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10751"/>
                <a:gd name="f25" fmla="*/ f21 1 3621427"/>
                <a:gd name="f26" fmla="*/ 0 f22 1"/>
                <a:gd name="f27" fmla="*/ 410751 f22 1"/>
                <a:gd name="f28" fmla="*/ 405947 f22 1"/>
                <a:gd name="f29" fmla="*/ 3621427 f21 1"/>
                <a:gd name="f30" fmla="*/ 2998251 f21 1"/>
                <a:gd name="f31" fmla="*/ 0 f21 1"/>
                <a:gd name="f32" fmla="+- f23 0 f1"/>
                <a:gd name="f33" fmla="*/ f26 1 410751"/>
                <a:gd name="f34" fmla="*/ f27 1 410751"/>
                <a:gd name="f35" fmla="*/ f28 1 410751"/>
                <a:gd name="f36" fmla="*/ f29 1 3621427"/>
                <a:gd name="f37" fmla="*/ f30 1 3621427"/>
                <a:gd name="f38" fmla="*/ f31 1 3621427"/>
                <a:gd name="f39" fmla="*/ f17 1 f24"/>
                <a:gd name="f40" fmla="*/ f18 1 f24"/>
                <a:gd name="f41" fmla="*/ f17 1 f25"/>
                <a:gd name="f42" fmla="*/ f19 1 f25"/>
                <a:gd name="f43" fmla="*/ f33 1 f24"/>
                <a:gd name="f44" fmla="*/ f36 1 f25"/>
                <a:gd name="f45" fmla="*/ f34 1 f24"/>
                <a:gd name="f46" fmla="*/ f37 1 f25"/>
                <a:gd name="f47" fmla="*/ f35 1 f24"/>
                <a:gd name="f48" fmla="*/ f38 1 f25"/>
                <a:gd name="f49" fmla="*/ f39 f15 1"/>
                <a:gd name="f50" fmla="*/ f40 f15 1"/>
                <a:gd name="f51" fmla="*/ f42 f16 1"/>
                <a:gd name="f52" fmla="*/ f41 f16 1"/>
                <a:gd name="f53" fmla="*/ f43 f15 1"/>
                <a:gd name="f54" fmla="*/ f44 f16 1"/>
                <a:gd name="f55" fmla="*/ f45 f15 1"/>
                <a:gd name="f56" fmla="*/ f46 f16 1"/>
                <a:gd name="f57" fmla="*/ f47 f15 1"/>
                <a:gd name="f58" fmla="*/ f48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3" y="f54"/>
                </a:cxn>
                <a:cxn ang="f32">
                  <a:pos x="f55" y="f56"/>
                </a:cxn>
                <a:cxn ang="f32">
                  <a:pos x="f57" y="f58"/>
                </a:cxn>
              </a:cxnLst>
              <a:rect l="f49" t="f52" r="f50" b="f51"/>
              <a:pathLst>
                <a:path w="410751" h="3621427">
                  <a:moveTo>
                    <a:pt x="f5" y="f7"/>
                  </a:moveTo>
                  <a:lnTo>
                    <a:pt x="f6" y="f8"/>
                  </a:lnTo>
                  <a:cubicBezTo>
                    <a:pt x="f9" y="f10"/>
                    <a:pt x="f11" y="f12"/>
                    <a:pt x="f13" y="f5"/>
                  </a:cubicBezTo>
                </a:path>
              </a:pathLst>
            </a:cu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ihandform 10">
              <a:extLst>
                <a:ext uri="{FF2B5EF4-FFF2-40B4-BE49-F238E27FC236}">
                  <a16:creationId xmlns:a16="http://schemas.microsoft.com/office/drawing/2014/main" id="{4E34DB1A-EB37-B917-209F-225CCF156DB9}"/>
                </a:ext>
              </a:extLst>
            </p:cNvPr>
            <p:cNvSpPr/>
            <p:nvPr/>
          </p:nvSpPr>
          <p:spPr>
            <a:xfrm rot="16200004">
              <a:off x="1949195" y="4590548"/>
              <a:ext cx="322353" cy="42385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1768"/>
                <a:gd name="f7" fmla="val 3179761"/>
                <a:gd name="f8" fmla="val 238919"/>
                <a:gd name="f9" fmla="val 2819370"/>
                <a:gd name="f10" fmla="val 238654"/>
                <a:gd name="f11" fmla="val 1947313"/>
                <a:gd name="f12" fmla="val 242019"/>
                <a:gd name="f13" fmla="val 872057"/>
                <a:gd name="f14" fmla="val 241754"/>
                <a:gd name="f15" fmla="+- 0 0 -90"/>
                <a:gd name="f16" fmla="*/ f3 1 241768"/>
                <a:gd name="f17" fmla="*/ f4 1 317976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241768"/>
                <a:gd name="f26" fmla="*/ f22 1 3179761"/>
                <a:gd name="f27" fmla="*/ 0 f23 1"/>
                <a:gd name="f28" fmla="*/ 3179761 f22 1"/>
                <a:gd name="f29" fmla="*/ 238919 f23 1"/>
                <a:gd name="f30" fmla="*/ 2819370 f22 1"/>
                <a:gd name="f31" fmla="*/ 241754 f23 1"/>
                <a:gd name="f32" fmla="*/ 0 f22 1"/>
                <a:gd name="f33" fmla="+- f24 0 f1"/>
                <a:gd name="f34" fmla="*/ f27 1 241768"/>
                <a:gd name="f35" fmla="*/ f28 1 3179761"/>
                <a:gd name="f36" fmla="*/ f29 1 241768"/>
                <a:gd name="f37" fmla="*/ f30 1 3179761"/>
                <a:gd name="f38" fmla="*/ f31 1 241768"/>
                <a:gd name="f39" fmla="*/ f32 1 3179761"/>
                <a:gd name="f40" fmla="*/ f18 1 f25"/>
                <a:gd name="f41" fmla="*/ f19 1 f25"/>
                <a:gd name="f42" fmla="*/ f18 1 f26"/>
                <a:gd name="f43" fmla="*/ f20 1 f26"/>
                <a:gd name="f44" fmla="*/ f34 1 f25"/>
                <a:gd name="f45" fmla="*/ f35 1 f26"/>
                <a:gd name="f46" fmla="*/ f36 1 f25"/>
                <a:gd name="f47" fmla="*/ f37 1 f26"/>
                <a:gd name="f48" fmla="*/ f38 1 f25"/>
                <a:gd name="f49" fmla="*/ f39 1 f26"/>
                <a:gd name="f50" fmla="*/ f40 f16 1"/>
                <a:gd name="f51" fmla="*/ f41 f16 1"/>
                <a:gd name="f52" fmla="*/ f43 f17 1"/>
                <a:gd name="f53" fmla="*/ f42 f17 1"/>
                <a:gd name="f54" fmla="*/ f44 f16 1"/>
                <a:gd name="f55" fmla="*/ f45 f17 1"/>
                <a:gd name="f56" fmla="*/ f46 f16 1"/>
                <a:gd name="f57" fmla="*/ f47 f17 1"/>
                <a:gd name="f58" fmla="*/ f48 f16 1"/>
                <a:gd name="f59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4" y="f55"/>
                </a:cxn>
                <a:cxn ang="f33">
                  <a:pos x="f56" y="f57"/>
                </a:cxn>
                <a:cxn ang="f33">
                  <a:pos x="f58" y="f59"/>
                </a:cxn>
              </a:cxnLst>
              <a:rect l="f50" t="f53" r="f51" b="f52"/>
              <a:pathLst>
                <a:path w="241768" h="3179761">
                  <a:moveTo>
                    <a:pt x="f5" y="f7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5"/>
                  </a:cubicBezTo>
                </a:path>
              </a:pathLst>
            </a:cu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030B4956-19B6-3E5B-1ACC-D32FE10AC3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5172" y="584201"/>
            <a:ext cx="8735327" cy="20002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E0E8DC4-9824-C755-4E61-C952B83C30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5172" y="2616198"/>
            <a:ext cx="8735327" cy="175260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12" name="Datumsplatzhalter 21">
            <a:extLst>
              <a:ext uri="{FF2B5EF4-FFF2-40B4-BE49-F238E27FC236}">
                <a16:creationId xmlns:a16="http://schemas.microsoft.com/office/drawing/2014/main" id="{D4DDAFF4-9464-76C6-E335-47EEE8775E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348568-38E1-4176-8CA9-F38134D03395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13" name="Fußzeilenplatzhalter 22">
            <a:extLst>
              <a:ext uri="{FF2B5EF4-FFF2-40B4-BE49-F238E27FC236}">
                <a16:creationId xmlns:a16="http://schemas.microsoft.com/office/drawing/2014/main" id="{A6563BAF-DFAE-0064-BDEB-6A174AC995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14" name="Foliennummernplatzhalter 23">
            <a:extLst>
              <a:ext uri="{FF2B5EF4-FFF2-40B4-BE49-F238E27FC236}">
                <a16:creationId xmlns:a16="http://schemas.microsoft.com/office/drawing/2014/main" id="{2A0F4B44-305C-7FB1-9289-2CEA3E9E46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40AC83-95BF-49B1-9D09-CF7E3BAE134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023203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3D1DF-36C1-1293-0C6E-73736B695F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FE6DC3-3E58-5140-58C3-D0C7AE36FA6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64CA1-6913-8261-1066-EDD982B9D2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7F89C8-995C-424A-B89B-9FB4E9EFE319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3EC01-B8B4-A024-75A9-9DEE79EC6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5D233-A614-9EC0-7A54-1846DD225D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6EE007-3165-451D-864D-C129B30C47A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2982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2AA57-5FEC-C44F-586E-1B6634BAB6D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584201"/>
            <a:ext cx="2742486" cy="558799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0E701D-7F11-2B51-44D0-07F3233B3CE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218886" y="584201"/>
            <a:ext cx="7414869" cy="55879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CA431-B178-919A-FFC8-61B055870F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562860-6777-4C24-A2D0-726F9757F01C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1F4409-8AD3-113F-756C-7CC0D50683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6B661-5526-EF22-F83D-F8F0099EDA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702357-0BEC-46F5-B703-B386B101DEC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3773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AC386-6A9B-E193-7B51-EEB71A33CD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C3922-4028-C97B-0D21-0253EEE0BE7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A8A65-D0B1-D2A2-E34D-AEFA7E80E4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673523-8B61-45B0-8A6D-A62941E47365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AAA79-DCF0-43F2-E007-35F90D37F0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E4D1A-AB54-A9E2-F7C2-F7F81FCE84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D30B29-E8AF-487D-9664-210EC00DA2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78293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onalen">
            <a:extLst>
              <a:ext uri="{FF2B5EF4-FFF2-40B4-BE49-F238E27FC236}">
                <a16:creationId xmlns:a16="http://schemas.microsoft.com/office/drawing/2014/main" id="{990026B8-47E2-CB31-404E-EB8C89977DE5}"/>
              </a:ext>
            </a:extLst>
          </p:cNvPr>
          <p:cNvGrpSpPr/>
          <p:nvPr/>
        </p:nvGrpSpPr>
        <p:grpSpPr>
          <a:xfrm>
            <a:off x="7516441" y="4145276"/>
            <a:ext cx="4686117" cy="2731414"/>
            <a:chOff x="7516441" y="4145276"/>
            <a:chExt cx="4686117" cy="2731414"/>
          </a:xfrm>
        </p:grpSpPr>
        <p:cxnSp>
          <p:nvCxnSpPr>
            <p:cNvPr id="3" name="Gerader Verbinder 11">
              <a:extLst>
                <a:ext uri="{FF2B5EF4-FFF2-40B4-BE49-F238E27FC236}">
                  <a16:creationId xmlns:a16="http://schemas.microsoft.com/office/drawing/2014/main" id="{A7D3FE9D-C4E1-C93F-3AD3-B7DF981DFEBF}"/>
                </a:ext>
              </a:extLst>
            </p:cNvPr>
            <p:cNvCxnSpPr/>
            <p:nvPr/>
          </p:nvCxnSpPr>
          <p:spPr>
            <a:xfrm flipV="1">
              <a:off x="7516441" y="4145276"/>
              <a:ext cx="4686117" cy="2716162"/>
            </a:xfrm>
            <a:prstGeom prst="straightConnector1">
              <a:avLst/>
            </a:pr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</p:cxnSp>
        <p:cxnSp>
          <p:nvCxnSpPr>
            <p:cNvPr id="4" name="Gerader Verbinder 12">
              <a:extLst>
                <a:ext uri="{FF2B5EF4-FFF2-40B4-BE49-F238E27FC236}">
                  <a16:creationId xmlns:a16="http://schemas.microsoft.com/office/drawing/2014/main" id="{FA21BAAE-031D-CA79-C021-CA3C4FFE3500}"/>
                </a:ext>
              </a:extLst>
            </p:cNvPr>
            <p:cNvCxnSpPr/>
            <p:nvPr/>
          </p:nvCxnSpPr>
          <p:spPr>
            <a:xfrm flipV="1">
              <a:off x="8004108" y="4444998"/>
              <a:ext cx="4198450" cy="2431692"/>
            </a:xfrm>
            <a:prstGeom prst="straightConnector1">
              <a:avLst/>
            </a:pr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</p:cxnSp>
        <p:cxnSp>
          <p:nvCxnSpPr>
            <p:cNvPr id="5" name="Gerader Verbinder 13">
              <a:extLst>
                <a:ext uri="{FF2B5EF4-FFF2-40B4-BE49-F238E27FC236}">
                  <a16:creationId xmlns:a16="http://schemas.microsoft.com/office/drawing/2014/main" id="{32A8AEF4-D358-991B-1244-0BE35AB48114}"/>
                </a:ext>
              </a:extLst>
            </p:cNvPr>
            <p:cNvCxnSpPr/>
            <p:nvPr/>
          </p:nvCxnSpPr>
          <p:spPr>
            <a:xfrm flipV="1">
              <a:off x="8515569" y="4733190"/>
              <a:ext cx="3686989" cy="2133533"/>
            </a:xfrm>
            <a:prstGeom prst="straightConnector1">
              <a:avLst/>
            </a:pr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</p:cxn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FBAEE618-6401-B12A-967D-B74D96811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5181" y="2209803"/>
            <a:ext cx="8938470" cy="2764331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06F4F145-3210-F59B-86A4-3FCFE56B0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5172" y="4951265"/>
            <a:ext cx="7069519" cy="122093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2F7C8AF-03F0-C832-6EF0-8E9E98A3F4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0E8472-BC46-44DB-B736-177C20C3A433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396D97-A6E9-60CF-6304-D020D1E3D3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734D54FC-64C4-F407-30C1-07F38765B7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5AC950-46FD-48FD-BBDA-AADAAA9B5E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302173"/>
      </p:ext>
    </p:extLst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7FEA2-82B4-C92A-D580-31F19694F7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AC626-62EB-5E4B-5CFD-FDFFB22032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8886" y="1706883"/>
            <a:ext cx="5078678" cy="4465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48F39-A831-A8B7-D3C8-7FE622B0578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00707" y="1706883"/>
            <a:ext cx="5078678" cy="4465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6AAED6-9EC8-2396-C42C-3C2A78A621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1B8208-7223-44EB-A88C-410AD2594C85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4241B-228B-91A5-8FAF-1A4C8111C1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9FDD40-9010-BA01-068B-38D9121640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854BF-6545-4B79-B5AE-D28B8EDF2E0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41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E05B7-C194-98B7-FB30-5E0235574F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395EE-7B9A-DA82-4CB2-E70C71D6E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8886" y="1701798"/>
            <a:ext cx="5082738" cy="9144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3250E0-05ED-EB48-F4FE-FFB3C284F4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18886" y="2717797"/>
            <a:ext cx="5078678" cy="3454402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4EAE6F-865F-CCC8-22B8-F0FECD31AFC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96647" y="1701798"/>
            <a:ext cx="5082738" cy="9144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852CF-02E4-1602-CAB7-B2069F408F1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00707" y="2717797"/>
            <a:ext cx="5078678" cy="3454402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170D4E-A37F-DE52-9975-91EF3FF3D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FD0CF9-6971-418C-8E9C-ADC410E46797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F670C2-AB37-8F84-3CDB-514AE358E8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4C721F-E70E-B7A1-A068-54834FA0B1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8B3B0B-1A34-4E29-B4B9-A064275C04B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046"/>
      </p:ext>
    </p:extLst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4551E-E90B-0EE5-07EB-39C878D760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DC271D-E636-CD42-DCF3-051899D193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4C4236-1A91-4DE3-B662-CA316998FD8B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CB5C9-E81C-F3ED-B4B2-1ED7824E9E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D3AA60-01CC-F81D-3319-F1C85C8DB0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B9236F-0E18-4D1F-9E13-BB20410BC4C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313496"/>
      </p:ext>
    </p:extLst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D91C79-43BD-7C2C-9B5C-13B6D978A3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123201-92EF-4A4D-B372-1C755510BD36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872B0F-0AA4-F1CC-6087-E27AD632D7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7C876A-4B81-8C62-002B-AA03CF18B9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955A49-7C5B-41E3-B9EF-983B49DC135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601351"/>
      </p:ext>
    </p:extLst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00621-E36C-CD96-551B-FCFACA389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1701798"/>
            <a:ext cx="4062944" cy="2438403"/>
          </a:xfrm>
        </p:spPr>
        <p:txBody>
          <a:bodyPr/>
          <a:lstStyle>
            <a:lvl1pPr>
              <a:defRPr sz="2800"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998F084-2EC5-561B-6320-560BF20506F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18886" y="4241801"/>
            <a:ext cx="4062944" cy="19303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D2F384D-7D2B-51C5-9EDC-A00D2C0A50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4973" y="584201"/>
            <a:ext cx="6094411" cy="55879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0277E1-D907-8525-D4C5-ED258B26AF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D5620D-4972-4C4B-AC29-95C3DD07D5D4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ABDC6F-0CB9-81C4-FA60-3AF01F8F3A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D87645-1E33-9BBC-A460-738FDA5879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D4090-4165-41A8-AC0D-75A7CE7595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239435"/>
      </p:ext>
    </p:extLst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1702-C036-5FEE-ADE8-E67ABBAEA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1701798"/>
            <a:ext cx="4062944" cy="2438403"/>
          </a:xfrm>
        </p:spPr>
        <p:txBody>
          <a:bodyPr/>
          <a:lstStyle>
            <a:lvl1pPr>
              <a:defRPr sz="2800"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B63CD3EF-362E-B8C4-64F2-8F044AF60D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18886" y="4241801"/>
            <a:ext cx="4062944" cy="19303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2926336-2096-AC93-9250-E339384AFD0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484973" y="584201"/>
            <a:ext cx="6094411" cy="5587998"/>
          </a:xfrm>
          <a:ln w="12701">
            <a:solidFill>
              <a:srgbClr val="404040"/>
            </a:solidFill>
            <a:prstDash val="solid"/>
            <a:miter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5DD7A7-46FD-3937-7D64-240FB79652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27559D-7598-4A01-9EC6-21AECDDA29DD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BB3FB7-A4D3-8AD4-B568-8F78873C1A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B246D2-F267-766D-BA92-8603C3D8D2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28247-409E-467B-A9A1-EE50D729BB4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95535"/>
      </p:ext>
    </p:extLst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0A142C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Linke Linien">
            <a:extLst>
              <a:ext uri="{FF2B5EF4-FFF2-40B4-BE49-F238E27FC236}">
                <a16:creationId xmlns:a16="http://schemas.microsoft.com/office/drawing/2014/main" id="{0C8BD5AB-DD9C-1F33-B38E-474CFB55A2C5}"/>
              </a:ext>
            </a:extLst>
          </p:cNvPr>
          <p:cNvGrpSpPr/>
          <p:nvPr/>
        </p:nvGrpSpPr>
        <p:grpSpPr>
          <a:xfrm>
            <a:off x="-15873" y="-3172"/>
            <a:ext cx="819996" cy="5229224"/>
            <a:chOff x="-15873" y="-3172"/>
            <a:chExt cx="819996" cy="5229224"/>
          </a:xfrm>
        </p:grpSpPr>
        <p:sp>
          <p:nvSpPr>
            <p:cNvPr id="3" name="Freihandform 9">
              <a:extLst>
                <a:ext uri="{FF2B5EF4-FFF2-40B4-BE49-F238E27FC236}">
                  <a16:creationId xmlns:a16="http://schemas.microsoft.com/office/drawing/2014/main" id="{64E6160E-887B-439D-068D-A75373E66927}"/>
                </a:ext>
              </a:extLst>
            </p:cNvPr>
            <p:cNvSpPr/>
            <p:nvPr/>
          </p:nvSpPr>
          <p:spPr>
            <a:xfrm>
              <a:off x="-12701" y="0"/>
              <a:ext cx="816824" cy="52260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2775"/>
                <a:gd name="f7" fmla="val 3919538"/>
                <a:gd name="f8" fmla="val 2984500"/>
                <a:gd name="f9" fmla="+- 0 0 -90"/>
                <a:gd name="f10" fmla="*/ f3 1 612775"/>
                <a:gd name="f11" fmla="*/ f4 1 3919538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612775"/>
                <a:gd name="f20" fmla="*/ f16 1 3919538"/>
                <a:gd name="f21" fmla="*/ 0 f17 1"/>
                <a:gd name="f22" fmla="*/ 3919538 f16 1"/>
                <a:gd name="f23" fmla="*/ 612775 f17 1"/>
                <a:gd name="f24" fmla="*/ 2984500 f16 1"/>
                <a:gd name="f25" fmla="*/ 0 f16 1"/>
                <a:gd name="f26" fmla="+- f18 0 f1"/>
                <a:gd name="f27" fmla="*/ f21 1 612775"/>
                <a:gd name="f28" fmla="*/ f22 1 3919538"/>
                <a:gd name="f29" fmla="*/ f23 1 612775"/>
                <a:gd name="f30" fmla="*/ f24 1 3919538"/>
                <a:gd name="f31" fmla="*/ f25 1 3919538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8 1 f20"/>
                <a:gd name="f38" fmla="*/ f29 1 f19"/>
                <a:gd name="f39" fmla="*/ f30 1 f20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0 1"/>
                <a:gd name="f48" fmla="*/ f39 f11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8"/>
                </a:cxn>
                <a:cxn ang="f26">
                  <a:pos x="f47" y="f49"/>
                </a:cxn>
              </a:cxnLst>
              <a:rect l="f41" t="f44" r="f42" b="f43"/>
              <a:pathLst>
                <a:path w="612775" h="3919538">
                  <a:moveTo>
                    <a:pt x="f5" y="f7"/>
                  </a:moveTo>
                  <a:lnTo>
                    <a:pt x="f6" y="f8"/>
                  </a:lnTo>
                  <a:lnTo>
                    <a:pt x="f6" y="f5"/>
                  </a:lnTo>
                </a:path>
              </a:pathLst>
            </a:cu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Freihandform 10">
              <a:extLst>
                <a:ext uri="{FF2B5EF4-FFF2-40B4-BE49-F238E27FC236}">
                  <a16:creationId xmlns:a16="http://schemas.microsoft.com/office/drawing/2014/main" id="{C842FC1A-4FDA-E1AC-FD17-EEFC9E653D82}"/>
                </a:ext>
              </a:extLst>
            </p:cNvPr>
            <p:cNvSpPr/>
            <p:nvPr/>
          </p:nvSpPr>
          <p:spPr>
            <a:xfrm>
              <a:off x="-15873" y="0"/>
              <a:ext cx="547524" cy="45624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751"/>
                <a:gd name="f7" fmla="val 3421856"/>
                <a:gd name="f8" fmla="val 2798680"/>
                <a:gd name="f9" fmla="val 409575"/>
                <a:gd name="f10" fmla="+- 0 0 -90"/>
                <a:gd name="f11" fmla="*/ f3 1 410751"/>
                <a:gd name="f12" fmla="*/ f4 1 3421856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410751"/>
                <a:gd name="f21" fmla="*/ f17 1 3421856"/>
                <a:gd name="f22" fmla="*/ 0 f18 1"/>
                <a:gd name="f23" fmla="*/ 410751 f18 1"/>
                <a:gd name="f24" fmla="*/ 409575 f18 1"/>
                <a:gd name="f25" fmla="*/ 3421856 f17 1"/>
                <a:gd name="f26" fmla="*/ 2798680 f17 1"/>
                <a:gd name="f27" fmla="*/ 0 f17 1"/>
                <a:gd name="f28" fmla="+- f19 0 f1"/>
                <a:gd name="f29" fmla="*/ f22 1 410751"/>
                <a:gd name="f30" fmla="*/ f23 1 410751"/>
                <a:gd name="f31" fmla="*/ f24 1 410751"/>
                <a:gd name="f32" fmla="*/ f25 1 3421856"/>
                <a:gd name="f33" fmla="*/ f26 1 3421856"/>
                <a:gd name="f34" fmla="*/ f27 1 3421856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2 1 f21"/>
                <a:gd name="f41" fmla="*/ f30 1 f20"/>
                <a:gd name="f42" fmla="*/ f33 1 f21"/>
                <a:gd name="f43" fmla="*/ f31 1 f20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2 1"/>
                <a:gd name="f53" fmla="*/ f43 f11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2"/>
                </a:cxn>
                <a:cxn ang="f28">
                  <a:pos x="f53" y="f54"/>
                </a:cxn>
              </a:cxnLst>
              <a:rect l="f45" t="f48" r="f46" b="f47"/>
              <a:pathLst>
                <a:path w="410751" h="3421856">
                  <a:moveTo>
                    <a:pt x="f5" y="f7"/>
                  </a:moveTo>
                  <a:lnTo>
                    <a:pt x="f6" y="f8"/>
                  </a:lnTo>
                  <a:lnTo>
                    <a:pt x="f9" y="f5"/>
                  </a:lnTo>
                </a:path>
              </a:pathLst>
            </a:cu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Freihandform 13">
              <a:extLst>
                <a:ext uri="{FF2B5EF4-FFF2-40B4-BE49-F238E27FC236}">
                  <a16:creationId xmlns:a16="http://schemas.microsoft.com/office/drawing/2014/main" id="{54606D42-26FB-3F0E-7E16-DF567D37F294}"/>
                </a:ext>
              </a:extLst>
            </p:cNvPr>
            <p:cNvSpPr/>
            <p:nvPr/>
          </p:nvSpPr>
          <p:spPr>
            <a:xfrm>
              <a:off x="-9518" y="-3172"/>
              <a:ext cx="318476" cy="39687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919"/>
                <a:gd name="f7" fmla="val 2976561"/>
                <a:gd name="f8" fmla="val 2616170"/>
                <a:gd name="f9" fmla="val 238654"/>
                <a:gd name="f10" fmla="val 1744113"/>
                <a:gd name="f11" fmla="val 238390"/>
                <a:gd name="f12" fmla="val 872057"/>
                <a:gd name="f13" fmla="val 238125"/>
                <a:gd name="f14" fmla="+- 0 0 -90"/>
                <a:gd name="f15" fmla="*/ f3 1 238919"/>
                <a:gd name="f16" fmla="*/ f4 1 2976561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38919"/>
                <a:gd name="f25" fmla="*/ f21 1 2976561"/>
                <a:gd name="f26" fmla="*/ 0 f22 1"/>
                <a:gd name="f27" fmla="*/ 238919 f22 1"/>
                <a:gd name="f28" fmla="*/ 238125 f22 1"/>
                <a:gd name="f29" fmla="*/ 2976561 f21 1"/>
                <a:gd name="f30" fmla="*/ 2616170 f21 1"/>
                <a:gd name="f31" fmla="*/ 0 f21 1"/>
                <a:gd name="f32" fmla="+- f23 0 f1"/>
                <a:gd name="f33" fmla="*/ f26 1 238919"/>
                <a:gd name="f34" fmla="*/ f27 1 238919"/>
                <a:gd name="f35" fmla="*/ f28 1 238919"/>
                <a:gd name="f36" fmla="*/ f29 1 2976561"/>
                <a:gd name="f37" fmla="*/ f30 1 2976561"/>
                <a:gd name="f38" fmla="*/ f31 1 2976561"/>
                <a:gd name="f39" fmla="*/ f17 1 f24"/>
                <a:gd name="f40" fmla="*/ f18 1 f24"/>
                <a:gd name="f41" fmla="*/ f17 1 f25"/>
                <a:gd name="f42" fmla="*/ f19 1 f25"/>
                <a:gd name="f43" fmla="*/ f33 1 f24"/>
                <a:gd name="f44" fmla="*/ f36 1 f25"/>
                <a:gd name="f45" fmla="*/ f34 1 f24"/>
                <a:gd name="f46" fmla="*/ f37 1 f25"/>
                <a:gd name="f47" fmla="*/ f35 1 f24"/>
                <a:gd name="f48" fmla="*/ f38 1 f25"/>
                <a:gd name="f49" fmla="*/ f39 f15 1"/>
                <a:gd name="f50" fmla="*/ f40 f15 1"/>
                <a:gd name="f51" fmla="*/ f42 f16 1"/>
                <a:gd name="f52" fmla="*/ f41 f16 1"/>
                <a:gd name="f53" fmla="*/ f43 f15 1"/>
                <a:gd name="f54" fmla="*/ f44 f16 1"/>
                <a:gd name="f55" fmla="*/ f45 f15 1"/>
                <a:gd name="f56" fmla="*/ f46 f16 1"/>
                <a:gd name="f57" fmla="*/ f47 f15 1"/>
                <a:gd name="f58" fmla="*/ f48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3" y="f54"/>
                </a:cxn>
                <a:cxn ang="f32">
                  <a:pos x="f55" y="f56"/>
                </a:cxn>
                <a:cxn ang="f32">
                  <a:pos x="f57" y="f58"/>
                </a:cxn>
              </a:cxnLst>
              <a:rect l="f49" t="f52" r="f50" b="f51"/>
              <a:pathLst>
                <a:path w="238919" h="2976561">
                  <a:moveTo>
                    <a:pt x="f5" y="f7"/>
                  </a:moveTo>
                  <a:lnTo>
                    <a:pt x="f6" y="f8"/>
                  </a:lnTo>
                  <a:cubicBezTo>
                    <a:pt x="f9" y="f10"/>
                    <a:pt x="f11" y="f12"/>
                    <a:pt x="f13" y="f5"/>
                  </a:cubicBezTo>
                </a:path>
              </a:pathLst>
            </a:cu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D03472CA-B569-BA1B-48A0-1710E57E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274640"/>
            <a:ext cx="10360499" cy="122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b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50D36CFD-2840-BB6F-3642-7FC2226B2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8886" y="1701798"/>
            <a:ext cx="10360499" cy="446227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t" anchorCtr="0" compatLnSpc="1">
            <a:normAutofit/>
          </a:bodyPr>
          <a:lstStyle/>
          <a:p>
            <a:pPr lvl="0"/>
            <a:r>
              <a:rPr lang="de-DE"/>
              <a:t>Textmasterformate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B07F6D1-A8C5-C35C-5DA0-930385BBD66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18886" y="6356351"/>
            <a:ext cx="22346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>
            <a:lvl1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BBFDE65A-70DB-4C9A-8A81-E33BC1B5A1F1}" type="datetime1">
              <a:rPr lang="de-DE"/>
              <a:pPr lvl="0"/>
              <a:t>07.11.2022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DFD93C5-C2F3-3420-FE71-97AE5BB4C2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53496" y="6356351"/>
            <a:ext cx="528182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ctr" anchorCtr="1" compatLnSpc="1">
            <a:noAutofit/>
          </a:bodyPr>
          <a:lstStyle>
            <a:lvl1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EE6EEA2-5D3F-A992-90D3-1138A1F412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>
            <a:lvl1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2930BF2C-A32D-4CF5-9E80-0AD17196F213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1218986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36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</p:titleStyle>
    <p:bodyStyle>
      <a:lvl1pPr marL="304751" marR="0" lvl="0" indent="-304751" algn="l" defTabSz="1218986" rtl="0" fontAlgn="auto" hangingPunct="1">
        <a:lnSpc>
          <a:spcPct val="90000"/>
        </a:lnSpc>
        <a:spcBef>
          <a:spcPts val="1600"/>
        </a:spcBef>
        <a:spcAft>
          <a:spcPts val="0"/>
        </a:spcAft>
        <a:buClr>
          <a:srgbClr val="009999"/>
        </a:buClr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  <a:lvl2pPr marL="609493" marR="0" lvl="1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FFFFFF"/>
          </a:solidFill>
          <a:uFillTx/>
          <a:latin typeface="Calibri"/>
        </a:defRPr>
      </a:lvl2pPr>
      <a:lvl3pPr marL="914244" marR="0" lvl="2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FFFFFF"/>
          </a:solidFill>
          <a:uFillTx/>
          <a:latin typeface="Calibri"/>
        </a:defRPr>
      </a:lvl3pPr>
      <a:lvl4pPr marL="1218986" marR="0" lvl="3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FFFFFF"/>
          </a:solidFill>
          <a:uFillTx/>
          <a:latin typeface="Calibri"/>
        </a:defRPr>
      </a:lvl4pPr>
      <a:lvl5pPr marL="1523728" marR="0" lvl="4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72EB2-A4B9-05E6-78D7-5B7E3AB6112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/>
              <a:t>WASD</a:t>
            </a:r>
          </a:p>
        </p:txBody>
      </p:sp>
      <p:sp>
        <p:nvSpPr>
          <p:cNvPr id="3" name="Untertitel 4">
            <a:extLst>
              <a:ext uri="{FF2B5EF4-FFF2-40B4-BE49-F238E27FC236}">
                <a16:creationId xmlns:a16="http://schemas.microsoft.com/office/drawing/2014/main" id="{51A097E2-1BBA-EAAB-1526-28FE8D069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/>
              <a:t>Gruppe 8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A1886F-03E4-07B3-D57E-6418DD2C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62367" y="1548216"/>
            <a:ext cx="3988448" cy="282057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7">
            <a:extLst>
              <a:ext uri="{FF2B5EF4-FFF2-40B4-BE49-F238E27FC236}">
                <a16:creationId xmlns:a16="http://schemas.microsoft.com/office/drawing/2014/main" id="{D2676208-F81F-0615-F6AF-C1CE19EF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8" y="1700811"/>
            <a:ext cx="12054800" cy="38057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8F75B0-7D55-A272-92E7-8E7B183C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7828" y="1009662"/>
            <a:ext cx="6696745" cy="47358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907C181-0C6A-FA8F-6838-B7478FA5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70672" y="908721"/>
            <a:ext cx="3025685" cy="47358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83D899-9992-02BD-489F-2D492C7E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17944" y="260649"/>
            <a:ext cx="8784979" cy="620217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9BD478-8591-2A5A-8AF0-BE5641F4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52863" y="687930"/>
            <a:ext cx="7883106" cy="54821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2">
            <a:extLst>
              <a:ext uri="{FF2B5EF4-FFF2-40B4-BE49-F238E27FC236}">
                <a16:creationId xmlns:a16="http://schemas.microsoft.com/office/drawing/2014/main" id="{D059D8E8-B078-0AE4-C562-B7406C3E1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844" y="404667"/>
            <a:ext cx="10360499" cy="877915"/>
          </a:xfrm>
        </p:spPr>
        <p:txBody>
          <a:bodyPr anchorCtr="1"/>
          <a:lstStyle/>
          <a:p>
            <a:pPr lvl="0" algn="ctr"/>
            <a:r>
              <a:rPr lang="de-DE">
                <a:latin typeface="Arial Black" pitchFamily="34"/>
                <a:cs typeface="Arial" pitchFamily="34"/>
              </a:rPr>
              <a:t>Vorstellung des Projektziels</a:t>
            </a:r>
          </a:p>
        </p:txBody>
      </p:sp>
      <p:sp>
        <p:nvSpPr>
          <p:cNvPr id="3" name="Inhaltsplatzhalter 13">
            <a:extLst>
              <a:ext uri="{FF2B5EF4-FFF2-40B4-BE49-F238E27FC236}">
                <a16:creationId xmlns:a16="http://schemas.microsoft.com/office/drawing/2014/main" id="{DF527880-5CC9-9C5B-C44F-0A018D6211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>
                <a:latin typeface="Arial" pitchFamily="34"/>
                <a:cs typeface="Arial" pitchFamily="34"/>
              </a:rPr>
              <a:t>Ein Roguelike-Shoot-‘em-up Spiel im Stil von </a:t>
            </a:r>
            <a:r>
              <a:rPr lang="de-DE" b="1">
                <a:latin typeface="Arial" pitchFamily="34"/>
                <a:cs typeface="Arial" pitchFamily="34"/>
              </a:rPr>
              <a:t>Vampire Survivors</a:t>
            </a:r>
            <a:r>
              <a:rPr lang="de-DE">
                <a:latin typeface="Arial" pitchFamily="34"/>
                <a:cs typeface="Arial" pitchFamily="34"/>
              </a:rPr>
              <a:t>, </a:t>
            </a:r>
            <a:r>
              <a:rPr lang="de-DE" b="1">
                <a:latin typeface="Arial" pitchFamily="34"/>
                <a:cs typeface="Arial" pitchFamily="34"/>
              </a:rPr>
              <a:t>Brotato </a:t>
            </a:r>
            <a:r>
              <a:rPr lang="de-DE">
                <a:latin typeface="Arial" pitchFamily="34"/>
                <a:cs typeface="Arial" pitchFamily="34"/>
              </a:rPr>
              <a:t>und </a:t>
            </a:r>
            <a:r>
              <a:rPr lang="de-DE" b="1">
                <a:latin typeface="Arial" pitchFamily="34"/>
                <a:cs typeface="Arial" pitchFamily="34"/>
              </a:rPr>
              <a:t>Holo Cure</a:t>
            </a:r>
            <a:r>
              <a:rPr lang="de-DE">
                <a:latin typeface="Arial" pitchFamily="34"/>
                <a:cs typeface="Arial" pitchFamily="34"/>
              </a:rPr>
              <a:t>.</a:t>
            </a:r>
          </a:p>
        </p:txBody>
      </p:sp>
      <p:pic>
        <p:nvPicPr>
          <p:cNvPr id="4" name="Picture 2" descr="Süchtig nach Vampire Survivors? Diese Spiele sorgen für Abhilfe!">
            <a:extLst>
              <a:ext uri="{FF2B5EF4-FFF2-40B4-BE49-F238E27FC236}">
                <a16:creationId xmlns:a16="http://schemas.microsoft.com/office/drawing/2014/main" id="{8C1BE816-7156-B2D6-02A8-B029297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5819" y="3209736"/>
            <a:ext cx="3397489" cy="18034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 descr="Brotato | Rock Paper Shotgun">
            <a:extLst>
              <a:ext uri="{FF2B5EF4-FFF2-40B4-BE49-F238E27FC236}">
                <a16:creationId xmlns:a16="http://schemas.microsoft.com/office/drawing/2014/main" id="{7CF0BE82-713C-68A8-6B46-8770DFF159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86109" y="3209736"/>
            <a:ext cx="3606878" cy="18034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 descr="HoloCure Is Basically Vampire Survivors, But With VTubers &amp; A Broken  Leaderboard | KAKUCHOPUREI.COM">
            <a:extLst>
              <a:ext uri="{FF2B5EF4-FFF2-40B4-BE49-F238E27FC236}">
                <a16:creationId xmlns:a16="http://schemas.microsoft.com/office/drawing/2014/main" id="{75349B10-590C-96B1-D9AD-FEDB97E80B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42681" y="3212488"/>
            <a:ext cx="3201140" cy="1800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A7F6976A-0E2F-317D-53A4-08CE2BB74C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410" y="476667"/>
            <a:ext cx="10360499" cy="661888"/>
          </a:xfrm>
        </p:spPr>
        <p:txBody>
          <a:bodyPr anchorCtr="1"/>
          <a:lstStyle/>
          <a:p>
            <a:pPr lvl="0" algn="ctr"/>
            <a:r>
              <a:rPr lang="de-DE">
                <a:latin typeface="Arial Black" pitchFamily="34"/>
              </a:rPr>
              <a:t>Kernanforderungen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F1B4DA-48B1-58E4-3A54-977F41EB20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0588" y="1412775"/>
            <a:ext cx="8972330" cy="4801313"/>
          </a:xfrm>
        </p:spPr>
        <p:txBody>
          <a:bodyPr wrap="none" lIns="91440" tIns="45720" rIns="91440" bIns="45720" anchor="ctr">
            <a:spAutoFit/>
          </a:bodyPr>
          <a:lstStyle/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itchFamily="34"/>
            </a:endParaRP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Charakter kann sich bewegen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Charakter greift automatisch Gegner an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Gegner tauchen auf und greifen den Charakter an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Gegner lassen Erfahrung, Währung oder Items beim Tod fallen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Begrenzte Gegenstände im Shop können gekauft werden (Währung wird angezeigt)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Angriffe des Charakters in Richtung des Mauszeigers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Spieler kann seinen Highscore sehen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Gegner tauchen in Wellen auf (derzeitige Welle wird angezeigt)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Wellen sind zeitbegrenzt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Spieler kann seinen derzeitigen Score sehen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Zeitbegrenztes Fenster zum Upgraden und Shoppen zwischen Wellen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Endliche Karte auf der man spielt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Charakter bekommt Schaden und kann sterben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Unity wird verwendet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Highscores werden in der Datenbank gespeichert </a:t>
            </a:r>
          </a:p>
          <a:p>
            <a:pPr marL="0" lvl="0" indent="0" defTabSz="914400" hangingPunct="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Arial" pitchFamily="34"/>
              </a:rPr>
              <a:t> Einfache UI 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46550-63B3-FC79-3D65-DA54E251F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864" y="260649"/>
            <a:ext cx="10360499" cy="877915"/>
          </a:xfrm>
        </p:spPr>
        <p:txBody>
          <a:bodyPr anchorCtr="1"/>
          <a:lstStyle/>
          <a:p>
            <a:pPr lvl="0" algn="ctr"/>
            <a:r>
              <a:rPr lang="de-DE">
                <a:latin typeface="Arial Black" pitchFamily="34"/>
                <a:cs typeface="Arial" pitchFamily="34"/>
              </a:rPr>
              <a:t>Priorisierung der Anforderungen</a:t>
            </a:r>
          </a:p>
        </p:txBody>
      </p:sp>
      <p:pic>
        <p:nvPicPr>
          <p:cNvPr id="3" name="Grafik 7">
            <a:extLst>
              <a:ext uri="{FF2B5EF4-FFF2-40B4-BE49-F238E27FC236}">
                <a16:creationId xmlns:a16="http://schemas.microsoft.com/office/drawing/2014/main" id="{73E99FEC-8BD4-BE62-3F41-BE35F265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6" y="1196748"/>
            <a:ext cx="2767385" cy="53048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feld 8">
            <a:extLst>
              <a:ext uri="{FF2B5EF4-FFF2-40B4-BE49-F238E27FC236}">
                <a16:creationId xmlns:a16="http://schemas.microsoft.com/office/drawing/2014/main" id="{1C25F569-CE23-3566-1120-800D7B4C44BE}"/>
              </a:ext>
            </a:extLst>
          </p:cNvPr>
          <p:cNvSpPr txBox="1"/>
          <p:nvPr/>
        </p:nvSpPr>
        <p:spPr>
          <a:xfrm>
            <a:off x="4244635" y="1484784"/>
            <a:ext cx="7313736" cy="18158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Im Team wird intern abgestimmt welche Priorität die</a:t>
            </a:r>
            <a:br>
              <a:rPr lang="de-D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r>
              <a:rPr lang="de-D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jeweilige Anforderung hat von eine Scala von 1-5 (1 -&gt; höchste Priorität)</a:t>
            </a:r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7FFEB0C-9036-24EA-217C-68E7D88C76A1}"/>
              </a:ext>
            </a:extLst>
          </p:cNvPr>
          <p:cNvSpPr/>
          <p:nvPr/>
        </p:nvSpPr>
        <p:spPr>
          <a:xfrm>
            <a:off x="1014132" y="839036"/>
            <a:ext cx="10160556" cy="5862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BD8923-70E2-5AB4-02CF-90170EE3F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161" y="105139"/>
            <a:ext cx="10360499" cy="733897"/>
          </a:xfrm>
        </p:spPr>
        <p:txBody>
          <a:bodyPr anchorCtr="1"/>
          <a:lstStyle/>
          <a:p>
            <a:pPr lvl="0" algn="ctr"/>
            <a:r>
              <a:rPr lang="de-DE" dirty="0">
                <a:latin typeface="Arial Black" pitchFamily="34"/>
              </a:rPr>
              <a:t>Die </a:t>
            </a:r>
            <a:r>
              <a:rPr lang="de-DE" dirty="0" err="1">
                <a:latin typeface="Arial Black" pitchFamily="34"/>
              </a:rPr>
              <a:t>Codebase</a:t>
            </a:r>
            <a:endParaRPr lang="de-DE" dirty="0">
              <a:latin typeface="Arial Black" pitchFamily="34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7E8714-0996-522F-FF09-E52531918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27" y="880702"/>
            <a:ext cx="9551366" cy="5643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377402C5-2803-1D1A-BA9B-4A26B3956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162" y="260649"/>
            <a:ext cx="10360499" cy="770382"/>
          </a:xfrm>
        </p:spPr>
        <p:txBody>
          <a:bodyPr anchorCtr="1"/>
          <a:lstStyle/>
          <a:p>
            <a:pPr lvl="0" algn="ctr"/>
            <a:r>
              <a:rPr lang="de-DE">
                <a:latin typeface="Arial Black" pitchFamily="34"/>
              </a:rPr>
              <a:t>ECS – Pattern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034A7840-2CDA-9886-5FAB-D6448921CE55}"/>
              </a:ext>
            </a:extLst>
          </p:cNvPr>
          <p:cNvSpPr txBox="1"/>
          <p:nvPr/>
        </p:nvSpPr>
        <p:spPr>
          <a:xfrm>
            <a:off x="1188784" y="1320329"/>
            <a:ext cx="489654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Was ist das ECS – Pattern ?: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A89261-7DB5-49E1-DB41-DEEA9AFC546F}"/>
              </a:ext>
            </a:extLst>
          </p:cNvPr>
          <p:cNvSpPr txBox="1"/>
          <p:nvPr/>
        </p:nvSpPr>
        <p:spPr>
          <a:xfrm>
            <a:off x="914162" y="2132856"/>
            <a:ext cx="7416826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Entity Component System </a:t>
            </a: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(ECS)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Relatives neues Pattern welches in Unity eingesetzt wird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Oft in der Entwicklung von Videospielen verwendet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Trennt Daten von Verhalten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Entity: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jedes Spiel-Object wird repräsentiert durch Entitäten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Component: 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Daten, die assoziiert werden mit den Enititäten </a:t>
            </a:r>
            <a:b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</a:b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(reine Dateninformationen) -&gt; Data-Oriented-Design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System: 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Logik, die das Verhalten der Components/Daten </a:t>
            </a:r>
            <a:b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</a:b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steuert 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24E373F4-804E-CD22-DF75-FEC42948B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162" y="335054"/>
            <a:ext cx="10360499" cy="661888"/>
          </a:xfrm>
        </p:spPr>
        <p:txBody>
          <a:bodyPr anchorCtr="1"/>
          <a:lstStyle/>
          <a:p>
            <a:pPr lvl="0" algn="ctr"/>
            <a:r>
              <a:rPr lang="de-DE">
                <a:latin typeface="Arial Black" pitchFamily="34"/>
              </a:rPr>
              <a:t>ECS V.S. OOP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B9212CA2-81EA-CEFD-A5BF-7533C43FDAE2}"/>
              </a:ext>
            </a:extLst>
          </p:cNvPr>
          <p:cNvSpPr txBox="1"/>
          <p:nvPr/>
        </p:nvSpPr>
        <p:spPr>
          <a:xfrm>
            <a:off x="1125864" y="1988838"/>
            <a:ext cx="8757528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Komposition &gt; Vererbung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OOP ermutigt zur Kapselung </a:t>
            </a:r>
            <a:r>
              <a:rPr lang="de-DE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V.S. </a:t>
            </a: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ECS ermutigt zu sichtbaren Daten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OOP verbindet Daten mit Verhalten </a:t>
            </a:r>
            <a:r>
              <a:rPr lang="de-DE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V.S. </a:t>
            </a: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ECS separiert Daten von Verhalten</a:t>
            </a:r>
          </a:p>
          <a:p>
            <a:pPr marL="285750" marR="0" lvl="0" indent="-28575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OOP Objektinstanzen sind Single Static Type </a:t>
            </a:r>
            <a:r>
              <a:rPr lang="de-DE" sz="18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V.S. </a:t>
            </a:r>
            <a:b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</a:b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ECS Entitäten können mehrere, dynamische veränderbare Components besitzen</a:t>
            </a:r>
          </a:p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3632C-F3CF-F6B9-6E31-E9B683A6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10" y="1570710"/>
            <a:ext cx="4213401" cy="42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70255A12-3CDA-F5BD-D28A-BE55E0C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1976" y="1291021"/>
            <a:ext cx="7754780" cy="45633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F0A57914-C4A2-0677-107F-156EC17C4A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70474" y="1494440"/>
            <a:ext cx="5286375" cy="39147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97EF993-1402-E0E5-3893-74BBFF6DB032}"/>
              </a:ext>
            </a:extLst>
          </p:cNvPr>
          <p:cNvSpPr txBox="1"/>
          <p:nvPr/>
        </p:nvSpPr>
        <p:spPr>
          <a:xfrm>
            <a:off x="914156" y="326437"/>
            <a:ext cx="10360499" cy="661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8986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 dirty="0">
                <a:solidFill>
                  <a:srgbClr val="FFFFFF"/>
                </a:solidFill>
                <a:uFillTx/>
                <a:latin typeface="Arial Black" pitchFamily="34"/>
              </a:rPr>
              <a:t>ECS V.S. OOP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512F15-6F7B-BECE-A5FF-16BC58128677}"/>
              </a:ext>
            </a:extLst>
          </p:cNvPr>
          <p:cNvSpPr txBox="1"/>
          <p:nvPr/>
        </p:nvSpPr>
        <p:spPr>
          <a:xfrm>
            <a:off x="1225176" y="1975654"/>
            <a:ext cx="5225387" cy="2554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Vorteile:</a:t>
            </a: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Einfacher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zu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lesen</a:t>
            </a:r>
            <a:endParaRPr lang="en-US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Einfacheres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Wiederverwenden</a:t>
            </a:r>
            <a:endParaRPr lang="en-US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Erhöht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die Performance</a:t>
            </a: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ECS Code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ist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leichter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zu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erweitern</a:t>
            </a:r>
            <a:endParaRPr lang="en-US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Unity Engine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verwendet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selber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ECS</a:t>
            </a: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Unterstützt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eine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riesige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Anzahl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an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Spielobjekten</a:t>
            </a:r>
            <a:endParaRPr lang="en-US" sz="2000" b="0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62E6E3-53C7-A510-BEBE-7DD4C884D1AA}"/>
              </a:ext>
            </a:extLst>
          </p:cNvPr>
          <p:cNvSpPr txBox="1"/>
          <p:nvPr/>
        </p:nvSpPr>
        <p:spPr>
          <a:xfrm>
            <a:off x="6450563" y="1992423"/>
            <a:ext cx="5971836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1" dirty="0">
                <a:solidFill>
                  <a:srgbClr val="FFFFFF"/>
                </a:solidFill>
                <a:latin typeface="Arial" pitchFamily="34"/>
                <a:cs typeface="Arial" pitchFamily="34"/>
              </a:rPr>
              <a:t>Nachteile</a:t>
            </a:r>
            <a:r>
              <a:rPr lang="de-DE" sz="2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Keine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Erfahrung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mit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 ECS</a:t>
            </a:r>
          </a:p>
          <a:p>
            <a:pPr marL="342900" marR="0" lvl="0" indent="-34290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solidFill>
                  <a:srgbClr val="FFFFFF"/>
                </a:solidFill>
                <a:latin typeface="Arial" pitchFamily="34"/>
                <a:cs typeface="Arial" pitchFamily="34"/>
              </a:rPr>
              <a:t>Weniger</a:t>
            </a:r>
            <a:r>
              <a:rPr lang="en-US" sz="20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itchFamily="34"/>
                <a:cs typeface="Arial" pitchFamily="34"/>
              </a:rPr>
              <a:t>Ressourcen</a:t>
            </a:r>
            <a:r>
              <a:rPr lang="en-US" sz="20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 (da </a:t>
            </a:r>
            <a:r>
              <a:rPr lang="en-US" sz="2000" dirty="0" err="1">
                <a:solidFill>
                  <a:srgbClr val="FFFFFF"/>
                </a:solidFill>
                <a:latin typeface="Arial" pitchFamily="34"/>
                <a:cs typeface="Arial" pitchFamily="34"/>
              </a:rPr>
              <a:t>relativ</a:t>
            </a:r>
            <a:r>
              <a:rPr lang="en-US" sz="20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 neu)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CEDDCF4C-9887-38B4-21EE-9D4824261909}"/>
              </a:ext>
            </a:extLst>
          </p:cNvPr>
          <p:cNvSpPr txBox="1"/>
          <p:nvPr/>
        </p:nvSpPr>
        <p:spPr>
          <a:xfrm>
            <a:off x="914162" y="476667"/>
            <a:ext cx="10360499" cy="661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8986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FFFFFF"/>
                </a:solidFill>
                <a:uFillTx/>
                <a:latin typeface="Arial Black" pitchFamily="34"/>
              </a:rPr>
              <a:t>Entwicklungsprozess mit Git</a:t>
            </a:r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B43BE4E3-9E83-E494-2CA8-519AD558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5" y="1484784"/>
            <a:ext cx="6336700" cy="47133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10">
            <a:extLst>
              <a:ext uri="{FF2B5EF4-FFF2-40B4-BE49-F238E27FC236}">
                <a16:creationId xmlns:a16="http://schemas.microsoft.com/office/drawing/2014/main" id="{63757C6F-F381-1BC6-8F07-FA9EBEE1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48" y="1400933"/>
            <a:ext cx="10467813" cy="48810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Dreifach-Schaltkreislinien-Präsentation%20(Breitbild)</Template>
  <TotalTime>0</TotalTime>
  <Words>352</Words>
  <Application>Microsoft Office PowerPoint</Application>
  <PresentationFormat>Benutzerdefiniert</PresentationFormat>
  <Paragraphs>56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Technologie 16:9</vt:lpstr>
      <vt:lpstr>WASD</vt:lpstr>
      <vt:lpstr>Vorstellung des Projektziels</vt:lpstr>
      <vt:lpstr>Kernanforderungen</vt:lpstr>
      <vt:lpstr>Priorisierung der Anforderungen</vt:lpstr>
      <vt:lpstr>Die Codebase</vt:lpstr>
      <vt:lpstr>ECS – Pattern</vt:lpstr>
      <vt:lpstr>ECS V.S. OOP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WASD</dc:title>
  <dc:creator>Andre Schwabauer</dc:creator>
  <cp:lastModifiedBy>Andre Schwabauer</cp:lastModifiedBy>
  <cp:revision>4</cp:revision>
  <dcterms:created xsi:type="dcterms:W3CDTF">2022-11-06T14:24:24Z</dcterms:created>
  <dcterms:modified xsi:type="dcterms:W3CDTF">2022-11-07T12:59:35Z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