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6"/>
  </p:notesMasterIdLst>
  <p:sldIdLst>
    <p:sldId id="256" r:id="rId2"/>
    <p:sldId id="279" r:id="rId3"/>
    <p:sldId id="280" r:id="rId4"/>
    <p:sldId id="283" r:id="rId5"/>
    <p:sldId id="281" r:id="rId6"/>
    <p:sldId id="257" r:id="rId7"/>
    <p:sldId id="258" r:id="rId8"/>
    <p:sldId id="267" r:id="rId9"/>
    <p:sldId id="298" r:id="rId10"/>
    <p:sldId id="272" r:id="rId11"/>
    <p:sldId id="259" r:id="rId12"/>
    <p:sldId id="260" r:id="rId13"/>
    <p:sldId id="291" r:id="rId14"/>
    <p:sldId id="292" r:id="rId15"/>
    <p:sldId id="287" r:id="rId16"/>
    <p:sldId id="288" r:id="rId17"/>
    <p:sldId id="289" r:id="rId18"/>
    <p:sldId id="293" r:id="rId19"/>
    <p:sldId id="290" r:id="rId20"/>
    <p:sldId id="284" r:id="rId21"/>
    <p:sldId id="285" r:id="rId22"/>
    <p:sldId id="286" r:id="rId23"/>
    <p:sldId id="261" r:id="rId24"/>
    <p:sldId id="268" r:id="rId25"/>
    <p:sldId id="270" r:id="rId26"/>
    <p:sldId id="271" r:id="rId27"/>
    <p:sldId id="294" r:id="rId28"/>
    <p:sldId id="295" r:id="rId29"/>
    <p:sldId id="296" r:id="rId30"/>
    <p:sldId id="297" r:id="rId31"/>
    <p:sldId id="274" r:id="rId32"/>
    <p:sldId id="273" r:id="rId33"/>
    <p:sldId id="263" r:id="rId34"/>
    <p:sldId id="299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8" autoAdjust="0"/>
    <p:restoredTop sz="96433" autoAdjust="0"/>
  </p:normalViewPr>
  <p:slideViewPr>
    <p:cSldViewPr snapToGrid="0">
      <p:cViewPr>
        <p:scale>
          <a:sx n="70" d="100"/>
          <a:sy n="70" d="100"/>
        </p:scale>
        <p:origin x="-120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F51D9-490B-408E-BCA4-32743F01F21C}" type="datetimeFigureOut">
              <a:rPr lang="ru-RU" smtClean="0"/>
              <a:t>13.08.2014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71EE8-6903-41DF-A9C6-5856C8359C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579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71EE8-6903-41DF-A9C6-5856C8359C1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74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FF009-12DA-473A-9602-0F9962FFBE2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09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Возможно этот слайд можно разбить.</a:t>
            </a:r>
          </a:p>
          <a:p>
            <a:endParaRPr lang="ru-RU" dirty="0" smtClean="0"/>
          </a:p>
          <a:p>
            <a:r>
              <a:rPr lang="ru-RU" dirty="0" smtClean="0"/>
              <a:t>Здесь</a:t>
            </a:r>
            <a:r>
              <a:rPr lang="ru-RU" baseline="0" dirty="0" smtClean="0"/>
              <a:t> стоит упомянуть разницу между </a:t>
            </a:r>
            <a:r>
              <a:rPr lang="en-US" baseline="0" dirty="0" err="1" smtClean="0"/>
              <a:t>Fmhost</a:t>
            </a:r>
            <a:r>
              <a:rPr lang="ru-RU" baseline="0" dirty="0" smtClean="0"/>
              <a:t>-</a:t>
            </a:r>
            <a:r>
              <a:rPr lang="ru-RU" baseline="0" dirty="0" err="1" smtClean="0"/>
              <a:t>ом</a:t>
            </a:r>
            <a:r>
              <a:rPr lang="ru-RU" baseline="0" dirty="0" smtClean="0"/>
              <a:t> и </a:t>
            </a:r>
            <a:r>
              <a:rPr lang="en-US" baseline="0" dirty="0" smtClean="0"/>
              <a:t>Last</a:t>
            </a:r>
            <a:r>
              <a:rPr lang="ru-RU" baseline="0" dirty="0" smtClean="0"/>
              <a:t>-</a:t>
            </a:r>
            <a:r>
              <a:rPr lang="ru-RU" baseline="0" dirty="0" err="1" smtClean="0"/>
              <a:t>ом</a:t>
            </a:r>
            <a:r>
              <a:rPr lang="ru-RU" baseline="0" dirty="0" smtClean="0"/>
              <a:t>. Сказать так же, что наш проект позволяет устраивать </a:t>
            </a:r>
            <a:r>
              <a:rPr lang="ru-RU" baseline="0" dirty="0" err="1" smtClean="0"/>
              <a:t>интерактив</a:t>
            </a:r>
            <a:r>
              <a:rPr lang="ru-RU" baseline="0" dirty="0" smtClean="0"/>
              <a:t> и у каждого лайва есть свой </a:t>
            </a:r>
            <a:r>
              <a:rPr lang="ru-RU" baseline="0" dirty="0" err="1" smtClean="0"/>
              <a:t>блог</a:t>
            </a:r>
            <a:r>
              <a:rPr lang="ru-RU" baseline="0" dirty="0" smtClean="0"/>
              <a:t>, так же есть стена у каждой станции и у каждого зарегистрированного пользователя.</a:t>
            </a:r>
          </a:p>
          <a:p>
            <a:r>
              <a:rPr lang="ru-RU" baseline="0" dirty="0" err="1" smtClean="0"/>
              <a:t>Лайвы</a:t>
            </a:r>
            <a:r>
              <a:rPr lang="ru-RU" baseline="0" dirty="0" smtClean="0"/>
              <a:t> – это отдельная плюшка, живой </a:t>
            </a:r>
            <a:r>
              <a:rPr lang="ru-RU" baseline="0" dirty="0" err="1" smtClean="0"/>
              <a:t>интерактив</a:t>
            </a:r>
            <a:r>
              <a:rPr lang="ru-RU" baseline="0" dirty="0" smtClean="0"/>
              <a:t> с </a:t>
            </a:r>
            <a:r>
              <a:rPr lang="ru-RU" baseline="0" dirty="0" err="1" smtClean="0"/>
              <a:t>диджеем</a:t>
            </a:r>
            <a:r>
              <a:rPr lang="ru-RU" baseline="0" dirty="0" smtClean="0"/>
              <a:t> в </a:t>
            </a:r>
            <a:r>
              <a:rPr lang="ru-RU" baseline="0" dirty="0" err="1" smtClean="0"/>
              <a:t>блоге</a:t>
            </a:r>
            <a:r>
              <a:rPr lang="ru-RU" baseline="0" dirty="0" smtClean="0"/>
              <a:t> и исключительно живое проведение, человек сам должен отыграть лайв. Можно даже живую группу подсоединить, если есть желание.</a:t>
            </a:r>
          </a:p>
          <a:p>
            <a:r>
              <a:rPr lang="ru-RU" baseline="0" dirty="0" smtClean="0"/>
              <a:t>Новые опции – это новая панелька, которая позволяет вести </a:t>
            </a:r>
            <a:r>
              <a:rPr lang="ru-RU" baseline="0" dirty="0" err="1" smtClean="0"/>
              <a:t>лайвы</a:t>
            </a:r>
            <a:r>
              <a:rPr lang="ru-RU" baseline="0" dirty="0" smtClean="0"/>
              <a:t> с многими плюшками и удобствами, ну и так, кое какие архитектурные решения, которые сильно упрощают жизнь </a:t>
            </a:r>
            <a:r>
              <a:rPr lang="ru-RU" baseline="0" dirty="0" err="1" smtClean="0"/>
              <a:t>диджеям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r>
              <a:rPr lang="ru-RU" baseline="0" dirty="0" smtClean="0"/>
              <a:t>Ориентация на слушателей, и привлечение их на проект (чему и служит рекомендательная система), что позволяет раскручивать станции и </a:t>
            </a:r>
            <a:r>
              <a:rPr lang="ru-RU" baseline="0" dirty="0" err="1" smtClean="0"/>
              <a:t>дижеев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Задача проекта вывести интернет радио на один уровень с обычным.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FF009-12DA-473A-9602-0F9962FFBE2D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 </a:t>
            </a:r>
            <a:r>
              <a:rPr lang="ru-RU" dirty="0" smtClean="0"/>
              <a:t>уровня пользователей:</a:t>
            </a:r>
          </a:p>
          <a:p>
            <a:r>
              <a:rPr lang="ru-RU" dirty="0" smtClean="0"/>
              <a:t>Неавторизованные - имеют право слушать станции и </a:t>
            </a:r>
            <a:r>
              <a:rPr lang="ru-RU" dirty="0" err="1" smtClean="0"/>
              <a:t>лайвы</a:t>
            </a:r>
            <a:r>
              <a:rPr lang="ru-RU" dirty="0" smtClean="0"/>
              <a:t>, просматривать информацию по </a:t>
            </a:r>
            <a:r>
              <a:rPr lang="ru-RU" dirty="0" err="1" smtClean="0"/>
              <a:t>диджеям</a:t>
            </a:r>
            <a:r>
              <a:rPr lang="ru-RU" dirty="0" smtClean="0"/>
              <a:t>, станциям и исполнителям.</a:t>
            </a:r>
          </a:p>
          <a:p>
            <a:r>
              <a:rPr lang="ru-RU" dirty="0" smtClean="0"/>
              <a:t>Слушатели – имеют право слушать все, но при этом они могут стать </a:t>
            </a:r>
            <a:r>
              <a:rPr lang="ru-RU" dirty="0" err="1" smtClean="0"/>
              <a:t>диджеем</a:t>
            </a:r>
            <a:r>
              <a:rPr lang="ru-RU" dirty="0" smtClean="0"/>
              <a:t>, проведя хоть один лайв.</a:t>
            </a:r>
            <a:r>
              <a:rPr lang="ru-RU" baseline="0" dirty="0" smtClean="0"/>
              <a:t> Так же они могут пользоваться рекомендательной системой. Могут оставлять комментарии и принимать участие в </a:t>
            </a:r>
            <a:r>
              <a:rPr lang="ru-RU" baseline="0" dirty="0" err="1" smtClean="0"/>
              <a:t>интерактиве</a:t>
            </a:r>
            <a:r>
              <a:rPr lang="ru-RU" baseline="0" dirty="0" smtClean="0"/>
              <a:t> лайвов. Так же они могут подписываться на </a:t>
            </a:r>
            <a:r>
              <a:rPr lang="ru-RU" baseline="0" dirty="0" err="1" smtClean="0"/>
              <a:t>лайвы</a:t>
            </a:r>
            <a:r>
              <a:rPr lang="ru-RU" baseline="0" dirty="0" smtClean="0"/>
              <a:t> и вступать в </a:t>
            </a:r>
            <a:r>
              <a:rPr lang="ru-RU" baseline="0" dirty="0" err="1" smtClean="0"/>
              <a:t>фан-клубы</a:t>
            </a:r>
            <a:r>
              <a:rPr lang="ru-RU" baseline="0" dirty="0" smtClean="0"/>
              <a:t> исполнителей (это новая фишка. После релиза я буду модернизировать систему и добавлять все эти плюшки в РС).</a:t>
            </a:r>
          </a:p>
          <a:p>
            <a:r>
              <a:rPr lang="en-US" baseline="0" dirty="0" smtClean="0"/>
              <a:t>DJs</a:t>
            </a:r>
            <a:r>
              <a:rPr lang="ru-RU" baseline="0" dirty="0" smtClean="0"/>
              <a:t> – получают статус </a:t>
            </a:r>
            <a:r>
              <a:rPr lang="ru-RU" baseline="0" dirty="0" err="1" smtClean="0"/>
              <a:t>диджея</a:t>
            </a:r>
            <a:r>
              <a:rPr lang="ru-RU" baseline="0" dirty="0" smtClean="0"/>
              <a:t>, после проведенного лайва. Имеют право вступать в команду станции, и получают рейтинг, который строится на основании лайвов, которые они проводят.</a:t>
            </a:r>
          </a:p>
          <a:p>
            <a:r>
              <a:rPr lang="ru-RU" baseline="0" dirty="0" smtClean="0"/>
              <a:t>Владельцы станций – имеют право набирать команду и строить вещание, а так же назначать </a:t>
            </a:r>
            <a:r>
              <a:rPr lang="ru-RU" baseline="0" dirty="0" err="1" smtClean="0"/>
              <a:t>лайвы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FF009-12DA-473A-9602-0F9962FFBE2D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Возможно этот слайд можно разбить.</a:t>
            </a:r>
          </a:p>
          <a:p>
            <a:endParaRPr lang="ru-RU" dirty="0" smtClean="0"/>
          </a:p>
          <a:p>
            <a:r>
              <a:rPr lang="ru-RU" dirty="0" smtClean="0"/>
              <a:t>Здесь</a:t>
            </a:r>
            <a:r>
              <a:rPr lang="ru-RU" baseline="0" dirty="0" smtClean="0"/>
              <a:t> стоит упомянуть разницу между </a:t>
            </a:r>
            <a:r>
              <a:rPr lang="en-US" baseline="0" dirty="0" err="1" smtClean="0"/>
              <a:t>Fmhost</a:t>
            </a:r>
            <a:r>
              <a:rPr lang="ru-RU" baseline="0" dirty="0" smtClean="0"/>
              <a:t>-</a:t>
            </a:r>
            <a:r>
              <a:rPr lang="ru-RU" baseline="0" dirty="0" err="1" smtClean="0"/>
              <a:t>ом</a:t>
            </a:r>
            <a:r>
              <a:rPr lang="ru-RU" baseline="0" dirty="0" smtClean="0"/>
              <a:t> и </a:t>
            </a:r>
            <a:r>
              <a:rPr lang="en-US" baseline="0" dirty="0" smtClean="0"/>
              <a:t>Last</a:t>
            </a:r>
            <a:r>
              <a:rPr lang="ru-RU" baseline="0" dirty="0" smtClean="0"/>
              <a:t>-</a:t>
            </a:r>
            <a:r>
              <a:rPr lang="ru-RU" baseline="0" dirty="0" err="1" smtClean="0"/>
              <a:t>ом</a:t>
            </a:r>
            <a:r>
              <a:rPr lang="ru-RU" baseline="0" dirty="0" smtClean="0"/>
              <a:t>. Сказать так же, что наш проект позволяет устраивать </a:t>
            </a:r>
            <a:r>
              <a:rPr lang="ru-RU" baseline="0" dirty="0" err="1" smtClean="0"/>
              <a:t>интерактив</a:t>
            </a:r>
            <a:r>
              <a:rPr lang="ru-RU" baseline="0" dirty="0" smtClean="0"/>
              <a:t> и у каждого лайва есть свой </a:t>
            </a:r>
            <a:r>
              <a:rPr lang="ru-RU" baseline="0" dirty="0" err="1" smtClean="0"/>
              <a:t>блог</a:t>
            </a:r>
            <a:r>
              <a:rPr lang="ru-RU" baseline="0" dirty="0" smtClean="0"/>
              <a:t>, так же есть стена у каждой станции и у каждого зарегистрированного пользователя.</a:t>
            </a:r>
          </a:p>
          <a:p>
            <a:r>
              <a:rPr lang="ru-RU" baseline="0" dirty="0" err="1" smtClean="0"/>
              <a:t>Лайвы</a:t>
            </a:r>
            <a:r>
              <a:rPr lang="ru-RU" baseline="0" dirty="0" smtClean="0"/>
              <a:t> – это отдельная плюшка, живой </a:t>
            </a:r>
            <a:r>
              <a:rPr lang="ru-RU" baseline="0" dirty="0" err="1" smtClean="0"/>
              <a:t>интерактив</a:t>
            </a:r>
            <a:r>
              <a:rPr lang="ru-RU" baseline="0" dirty="0" smtClean="0"/>
              <a:t> с </a:t>
            </a:r>
            <a:r>
              <a:rPr lang="ru-RU" baseline="0" dirty="0" err="1" smtClean="0"/>
              <a:t>диджеем</a:t>
            </a:r>
            <a:r>
              <a:rPr lang="ru-RU" baseline="0" dirty="0" smtClean="0"/>
              <a:t> в </a:t>
            </a:r>
            <a:r>
              <a:rPr lang="ru-RU" baseline="0" dirty="0" err="1" smtClean="0"/>
              <a:t>блоге</a:t>
            </a:r>
            <a:r>
              <a:rPr lang="ru-RU" baseline="0" dirty="0" smtClean="0"/>
              <a:t> и исключительно живое проведение, человек сам должен отыграть лайв. Можно даже живую группу подсоединить, если есть желание.</a:t>
            </a:r>
          </a:p>
          <a:p>
            <a:r>
              <a:rPr lang="ru-RU" baseline="0" dirty="0" smtClean="0"/>
              <a:t>Новые опции – это новая панелька, которая позволяет вести </a:t>
            </a:r>
            <a:r>
              <a:rPr lang="ru-RU" baseline="0" dirty="0" err="1" smtClean="0"/>
              <a:t>лайвы</a:t>
            </a:r>
            <a:r>
              <a:rPr lang="ru-RU" baseline="0" dirty="0" smtClean="0"/>
              <a:t> с многими плюшками и удобствами, ну и так, кое какие архитектурные решения, которые сильно упрощают жизнь </a:t>
            </a:r>
            <a:r>
              <a:rPr lang="ru-RU" baseline="0" dirty="0" err="1" smtClean="0"/>
              <a:t>диджеям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r>
              <a:rPr lang="ru-RU" baseline="0" dirty="0" smtClean="0"/>
              <a:t>Ориентация на слушателей, и привлечение их на проект (чему и служит рекомендательная система), что позволяет раскручивать станции и </a:t>
            </a:r>
            <a:r>
              <a:rPr lang="ru-RU" baseline="0" dirty="0" err="1" smtClean="0"/>
              <a:t>дижеев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Задача проекта вывести интернет радио на один уровень с обычным.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FF009-12DA-473A-9602-0F9962FFBE2D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71EE8-6903-41DF-A9C6-5856C8359C1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873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FF009-12DA-473A-9602-0F9962FFBE2D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55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1E8E2B0-FE3E-4357-AFD1-B4DC5970FC4B}" type="datetime1">
              <a:rPr lang="ru-RU" smtClean="0"/>
              <a:t>13.08.2014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06BD6C2F-BD6D-4CBD-8073-AAB68F674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93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CA50-09B1-4861-B7DC-4DA8C8C30E80}" type="datetime1">
              <a:rPr lang="ru-RU" smtClean="0"/>
              <a:t>13.08.2014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29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A891-6E84-4703-A172-0514C84F5CE5}" type="datetime1">
              <a:rPr lang="ru-RU" smtClean="0"/>
              <a:t>13.08.2014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305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5F8D-6A72-42E4-AC14-40169FC91FA6}" type="datetime1">
              <a:rPr lang="ru-RU" smtClean="0"/>
              <a:t>13.08.2014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‹#›</a:t>
            </a:fld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3340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CCFD-71C5-46B3-ACC3-EF624B300696}" type="datetime1">
              <a:rPr lang="ru-RU" smtClean="0"/>
              <a:t>13.08.2014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277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ADDC-2D90-49BA-A60E-AA26C2AD2D6B}" type="datetime1">
              <a:rPr lang="ru-RU" smtClean="0"/>
              <a:t>13.08.2014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085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BE46-846F-461F-8588-A43E71232E61}" type="datetime1">
              <a:rPr lang="ru-RU" smtClean="0"/>
              <a:t>13.08.2014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247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66DA-AE1A-409F-9FF7-525979C0EE16}" type="datetime1">
              <a:rPr lang="ru-RU" smtClean="0"/>
              <a:t>13.08.2014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504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1944-19F0-41EF-93B7-B2FE7BD9BF48}" type="datetime1">
              <a:rPr lang="ru-RU" smtClean="0"/>
              <a:t>13.08.2014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56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B7B827EE-B6F5-4D60-97DF-299D48009848}" type="datetime1">
              <a:rPr lang="ru-RU" smtClean="0"/>
              <a:t>13.08.2014</a:t>
            </a:fld>
            <a:endParaRPr lang="ru-RU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06BD6C2F-BD6D-4CBD-8073-AAB68F674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33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6B01-FEF6-4076-B744-BCD5ABCB88F2}" type="datetime1">
              <a:rPr lang="ru-RU" smtClean="0"/>
              <a:t>13.08.2014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8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64F1-B2A8-48BE-A929-9B0045157A2B}" type="datetime1">
              <a:rPr lang="ru-RU" smtClean="0"/>
              <a:t>13.08.2014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46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EDA4-C0A9-429C-98C6-DBF72F5A5C57}" type="datetime1">
              <a:rPr lang="ru-RU" smtClean="0"/>
              <a:t>13.08.2014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39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9722-CADC-45A5-B795-4161C297C60C}" type="datetime1">
              <a:rPr lang="ru-RU" smtClean="0"/>
              <a:t>13.08.2014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6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7AA3-EE03-43BD-833A-60B1098DC924}" type="datetime1">
              <a:rPr lang="ru-RU" smtClean="0"/>
              <a:t>13.08.2014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8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138-466D-4FB5-9835-7C41BBD90A66}" type="datetime1">
              <a:rPr lang="ru-RU" smtClean="0"/>
              <a:t>13.08.2014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02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6882-62CF-4E0E-85F9-98389F2A117E}" type="datetime1">
              <a:rPr lang="ru-RU" smtClean="0"/>
              <a:t>13.08.2014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93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1D111-B44F-46AB-9239-43279A1E23E5}" type="datetime1">
              <a:rPr lang="ru-RU" smtClean="0"/>
              <a:t>13.08.2014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6C2F-BD6D-4CBD-8073-AAB68F674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04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Online Recommender System for Radio </a:t>
            </a:r>
            <a:r>
              <a:rPr lang="en-US" sz="3200" dirty="0" smtClean="0"/>
              <a:t>Station Hosting</a:t>
            </a:r>
            <a:r>
              <a:rPr lang="en-US" sz="3200" dirty="0"/>
              <a:t>: Experimental Results </a:t>
            </a:r>
            <a:r>
              <a:rPr lang="en-US" sz="3200" dirty="0" smtClean="0"/>
              <a:t>Revisited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35125" y="3602037"/>
            <a:ext cx="6626029" cy="181712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cap="none" dirty="0" smtClean="0">
                <a:solidFill>
                  <a:schemeClr val="tx1"/>
                </a:solidFill>
              </a:rPr>
              <a:t>Dmitry I. Ignatov</a:t>
            </a:r>
            <a:r>
              <a:rPr lang="en-US" cap="none" baseline="30000" dirty="0" smtClean="0">
                <a:solidFill>
                  <a:schemeClr val="tx1"/>
                </a:solidFill>
              </a:rPr>
              <a:t>1</a:t>
            </a:r>
            <a:r>
              <a:rPr lang="en-US" cap="none" dirty="0" smtClean="0">
                <a:solidFill>
                  <a:schemeClr val="tx1"/>
                </a:solidFill>
              </a:rPr>
              <a:t>, Sergey Nikolenko</a:t>
            </a:r>
            <a:r>
              <a:rPr lang="en-US" cap="none" baseline="30000" dirty="0" smtClean="0">
                <a:solidFill>
                  <a:schemeClr val="tx1"/>
                </a:solidFill>
              </a:rPr>
              <a:t>1,2</a:t>
            </a:r>
            <a:r>
              <a:rPr lang="en-US" cap="none" dirty="0" smtClean="0">
                <a:solidFill>
                  <a:schemeClr val="tx1"/>
                </a:solidFill>
              </a:rPr>
              <a:t>, </a:t>
            </a:r>
            <a:r>
              <a:rPr lang="en-US" cap="none" dirty="0" err="1" smtClean="0">
                <a:solidFill>
                  <a:schemeClr val="tx1"/>
                </a:solidFill>
              </a:rPr>
              <a:t>Taimuraz</a:t>
            </a:r>
            <a:r>
              <a:rPr lang="en-US" cap="none" dirty="0" smtClean="0">
                <a:solidFill>
                  <a:schemeClr val="tx1"/>
                </a:solidFill>
              </a:rPr>
              <a:t> Abaev</a:t>
            </a:r>
            <a:r>
              <a:rPr lang="en-US" cap="none" baseline="30000" dirty="0" smtClean="0">
                <a:solidFill>
                  <a:schemeClr val="tx1"/>
                </a:solidFill>
              </a:rPr>
              <a:t>1</a:t>
            </a:r>
            <a:r>
              <a:rPr lang="en-US" cap="none" dirty="0" smtClean="0">
                <a:solidFill>
                  <a:schemeClr val="tx1"/>
                </a:solidFill>
              </a:rPr>
              <a:t>, and Natalia Konstantinova</a:t>
            </a:r>
            <a:r>
              <a:rPr lang="en-US" cap="none" baseline="300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cap="none" baseline="30000" dirty="0" smtClean="0">
                <a:solidFill>
                  <a:schemeClr val="tx1"/>
                </a:solidFill>
              </a:rPr>
              <a:t>1</a:t>
            </a:r>
            <a:r>
              <a:rPr lang="en-US" cap="none" dirty="0" smtClean="0">
                <a:solidFill>
                  <a:schemeClr val="tx1"/>
                </a:solidFill>
              </a:rPr>
              <a:t>National Research University Higher School of Economics, Russia</a:t>
            </a:r>
          </a:p>
          <a:p>
            <a:pPr algn="ctr"/>
            <a:r>
              <a:rPr lang="en-US" sz="2100" cap="none" baseline="30000" dirty="0" smtClean="0">
                <a:solidFill>
                  <a:schemeClr val="tx1"/>
                </a:solidFill>
              </a:rPr>
              <a:t>2</a:t>
            </a:r>
            <a:r>
              <a:rPr lang="en-US" sz="2100" cap="none" dirty="0" smtClean="0">
                <a:solidFill>
                  <a:schemeClr val="tx1"/>
                </a:solidFill>
              </a:rPr>
              <a:t>Steklov </a:t>
            </a:r>
            <a:r>
              <a:rPr lang="en-US" sz="2100" cap="none" dirty="0">
                <a:solidFill>
                  <a:schemeClr val="tx1"/>
                </a:solidFill>
              </a:rPr>
              <a:t>Institute of Mathematics at St. Petersburg of the RAS</a:t>
            </a:r>
            <a:r>
              <a:rPr lang="en-US" sz="2100" cap="none" dirty="0" smtClean="0">
                <a:solidFill>
                  <a:schemeClr val="tx1"/>
                </a:solidFill>
              </a:rPr>
              <a:t>, Russia</a:t>
            </a:r>
            <a:endParaRPr lang="en-US" sz="2100" cap="none" dirty="0">
              <a:solidFill>
                <a:schemeClr val="tx1"/>
              </a:solidFill>
            </a:endParaRPr>
          </a:p>
          <a:p>
            <a:pPr algn="ctr"/>
            <a:r>
              <a:rPr lang="en-US" cap="none" baseline="30000" dirty="0" smtClean="0">
                <a:solidFill>
                  <a:schemeClr val="tx1"/>
                </a:solidFill>
              </a:rPr>
              <a:t>3</a:t>
            </a:r>
            <a:r>
              <a:rPr lang="en-US" cap="none" dirty="0" smtClean="0">
                <a:solidFill>
                  <a:schemeClr val="tx1"/>
                </a:solidFill>
              </a:rPr>
              <a:t>University of </a:t>
            </a:r>
            <a:r>
              <a:rPr lang="en-US" cap="none" dirty="0" err="1" smtClean="0">
                <a:solidFill>
                  <a:schemeClr val="tx1"/>
                </a:solidFill>
              </a:rPr>
              <a:t>Wolverhampton</a:t>
            </a:r>
            <a:r>
              <a:rPr lang="en-US" cap="none" dirty="0" smtClean="0">
                <a:solidFill>
                  <a:schemeClr val="tx1"/>
                </a:solidFill>
              </a:rPr>
              <a:t>, UK</a:t>
            </a:r>
          </a:p>
          <a:p>
            <a:endParaRPr lang="ru-RU" cap="none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4520" y="5572609"/>
            <a:ext cx="3645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 IEEE/WIC/ACM International Conference on Web Intelligence </a:t>
            </a:r>
            <a:r>
              <a:rPr lang="en-US" dirty="0" smtClean="0"/>
              <a:t> August 11-14, 2014</a:t>
            </a:r>
            <a:endParaRPr lang="en-US" dirty="0" smtClean="0"/>
          </a:p>
          <a:p>
            <a:pPr algn="ctr"/>
            <a:r>
              <a:rPr lang="en-US" dirty="0" smtClean="0"/>
              <a:t>Warsaw, Poland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85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MOTIVATION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105" y="2249487"/>
            <a:ext cx="8021790" cy="3541714"/>
          </a:xfrm>
        </p:spPr>
        <p:txBody>
          <a:bodyPr/>
          <a:lstStyle/>
          <a:p>
            <a:r>
              <a:rPr lang="en-US" dirty="0" smtClean="0"/>
              <a:t>It is rare case when different approaches to recommendations are used together</a:t>
            </a:r>
            <a:r>
              <a:rPr lang="ru-RU" dirty="0" smtClean="0"/>
              <a:t> (</a:t>
            </a:r>
            <a:r>
              <a:rPr lang="en-US" dirty="0" smtClean="0"/>
              <a:t>e.g. history of listening</a:t>
            </a:r>
            <a:r>
              <a:rPr lang="en-US" dirty="0"/>
              <a:t> </a:t>
            </a:r>
            <a:r>
              <a:rPr lang="en-US" dirty="0" smtClean="0"/>
              <a:t>and tags</a:t>
            </a:r>
            <a:r>
              <a:rPr lang="ru-RU" dirty="0" smtClean="0"/>
              <a:t>) </a:t>
            </a:r>
          </a:p>
          <a:p>
            <a:r>
              <a:rPr lang="en-US" dirty="0" smtClean="0"/>
              <a:t>Too few research activity in </a:t>
            </a:r>
            <a:r>
              <a:rPr lang="en-US" dirty="0" err="1" smtClean="0"/>
              <a:t>radiostation</a:t>
            </a:r>
            <a:r>
              <a:rPr lang="en-US" dirty="0" smtClean="0"/>
              <a:t> recommendation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08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propose models and algorithms for </a:t>
            </a:r>
            <a:r>
              <a:rPr lang="en-US" dirty="0" err="1" smtClean="0"/>
              <a:t>radiostation</a:t>
            </a:r>
            <a:r>
              <a:rPr lang="en-US" dirty="0" smtClean="0"/>
              <a:t> (and music) recommendation</a:t>
            </a:r>
            <a:endParaRPr lang="ru-RU" dirty="0"/>
          </a:p>
          <a:p>
            <a:r>
              <a:rPr lang="en-US" dirty="0" smtClean="0"/>
              <a:t>To implement the </a:t>
            </a:r>
            <a:r>
              <a:rPr lang="en-US" smtClean="0"/>
              <a:t>proposed algorithms, </a:t>
            </a:r>
            <a:r>
              <a:rPr lang="en-US" dirty="0" smtClean="0"/>
              <a:t>test and compare them on real data of radio hosting </a:t>
            </a:r>
            <a:r>
              <a:rPr lang="en-US" dirty="0" err="1" smtClean="0"/>
              <a:t>FMHost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4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FMHost</a:t>
            </a:r>
            <a:r>
              <a:rPr lang="en-US" dirty="0" smtClean="0"/>
              <a:t> Data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928867"/>
              </p:ext>
            </p:extLst>
          </p:nvPr>
        </p:nvGraphicFramePr>
        <p:xfrm>
          <a:off x="1407902" y="1870798"/>
          <a:ext cx="2963389" cy="2057400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1610466"/>
                <a:gridCol w="1352923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Count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4266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3618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</a:rPr>
                        <a:t>Radiostations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2209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Tracks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4165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077928"/>
              </p:ext>
            </p:extLst>
          </p:nvPr>
        </p:nvGraphicFramePr>
        <p:xfrm>
          <a:off x="800428" y="4232734"/>
          <a:ext cx="4462975" cy="2468880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3011622"/>
                <a:gridCol w="1451353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Relation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Count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User</a:t>
                      </a:r>
                      <a:r>
                        <a:rPr lang="ru-RU" sz="1800" dirty="0" smtClean="0">
                          <a:effectLst/>
                        </a:rPr>
                        <a:t>-</a:t>
                      </a:r>
                      <a:r>
                        <a:rPr lang="en-US" sz="1800" dirty="0" smtClean="0">
                          <a:effectLst/>
                        </a:rPr>
                        <a:t>tag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38504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</a:rPr>
                        <a:t>Radiostation</a:t>
                      </a:r>
                      <a:r>
                        <a:rPr lang="ru-RU" sz="1800" dirty="0" smtClean="0">
                          <a:effectLst/>
                        </a:rPr>
                        <a:t>-</a:t>
                      </a:r>
                      <a:r>
                        <a:rPr lang="en-US" sz="1800" dirty="0" smtClean="0">
                          <a:effectLst/>
                        </a:rPr>
                        <a:t>tag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18539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User</a:t>
                      </a:r>
                      <a:r>
                        <a:rPr lang="ru-RU" sz="1800" dirty="0" smtClean="0">
                          <a:effectLst/>
                        </a:rPr>
                        <a:t>-</a:t>
                      </a:r>
                      <a:r>
                        <a:rPr lang="en-US" sz="1800" dirty="0" err="1" smtClean="0">
                          <a:effectLst/>
                        </a:rPr>
                        <a:t>Radiostation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24803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Track</a:t>
                      </a:r>
                      <a:r>
                        <a:rPr lang="ru-RU" sz="1800" dirty="0" smtClean="0">
                          <a:effectLst/>
                        </a:rPr>
                        <a:t>-</a:t>
                      </a:r>
                      <a:r>
                        <a:rPr lang="en-US" sz="1800" dirty="0" smtClean="0">
                          <a:effectLst/>
                        </a:rPr>
                        <a:t>tag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18781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</a:rPr>
                        <a:t>Radiostation</a:t>
                      </a:r>
                      <a:r>
                        <a:rPr lang="ru-RU" sz="1800" dirty="0" smtClean="0">
                          <a:effectLst/>
                        </a:rPr>
                        <a:t>-</a:t>
                      </a:r>
                      <a:r>
                        <a:rPr lang="en-US" sz="1800" dirty="0" smtClean="0">
                          <a:effectLst/>
                        </a:rPr>
                        <a:t>track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22525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Скругленный прямоугольник 2"/>
          <p:cNvSpPr/>
          <p:nvPr/>
        </p:nvSpPr>
        <p:spPr>
          <a:xfrm>
            <a:off x="6199094" y="1640541"/>
            <a:ext cx="1613647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Users</a:t>
            </a:r>
            <a:endParaRPr lang="ru-RU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199094" y="4477871"/>
            <a:ext cx="1613647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Radiostations</a:t>
            </a:r>
            <a:endParaRPr lang="ru-RU" b="1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30906" y="3186953"/>
            <a:ext cx="91440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Tags</a:t>
            </a:r>
            <a:endParaRPr lang="ru-RU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920318" y="3186953"/>
            <a:ext cx="91440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Tracks</a:t>
            </a:r>
            <a:endParaRPr lang="ru-RU" b="1" dirty="0"/>
          </a:p>
        </p:txBody>
      </p:sp>
      <p:sp>
        <p:nvSpPr>
          <p:cNvPr id="10" name="Двойная стрелка вверх/вниз 9"/>
          <p:cNvSpPr/>
          <p:nvPr/>
        </p:nvSpPr>
        <p:spPr>
          <a:xfrm rot="1245320">
            <a:off x="5711482" y="2153770"/>
            <a:ext cx="378612" cy="1054920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Двойная стрелка вверх/вниз 10"/>
          <p:cNvSpPr/>
          <p:nvPr/>
        </p:nvSpPr>
        <p:spPr>
          <a:xfrm rot="19740197">
            <a:off x="5656889" y="4068929"/>
            <a:ext cx="378612" cy="1054920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войная стрелка вверх/вниз 11"/>
          <p:cNvSpPr/>
          <p:nvPr/>
        </p:nvSpPr>
        <p:spPr>
          <a:xfrm>
            <a:off x="6862155" y="2581835"/>
            <a:ext cx="378612" cy="1838668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Двойная стрелка вверх/вниз 13"/>
          <p:cNvSpPr/>
          <p:nvPr/>
        </p:nvSpPr>
        <p:spPr>
          <a:xfrm rot="16200000">
            <a:off x="6842475" y="2789549"/>
            <a:ext cx="378612" cy="1719965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Двойная стрелка вверх/вниз 14"/>
          <p:cNvSpPr/>
          <p:nvPr/>
        </p:nvSpPr>
        <p:spPr>
          <a:xfrm rot="1245320">
            <a:off x="7931847" y="4084882"/>
            <a:ext cx="378612" cy="1054920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36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Data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U </a:t>
            </a:r>
            <a:r>
              <a:rPr lang="en-US" dirty="0" smtClean="0"/>
              <a:t>is a set of users, </a:t>
            </a:r>
            <a:r>
              <a:rPr lang="en-US" i="1" dirty="0" smtClean="0"/>
              <a:t>R</a:t>
            </a:r>
            <a:r>
              <a:rPr lang="en-US" dirty="0" smtClean="0"/>
              <a:t> is a set of radio stations, </a:t>
            </a:r>
            <a:r>
              <a:rPr lang="en-US" i="1" dirty="0" smtClean="0"/>
              <a:t>T </a:t>
            </a:r>
            <a:r>
              <a:rPr lang="en-US" dirty="0" smtClean="0"/>
              <a:t>is a set of tags</a:t>
            </a:r>
          </a:p>
          <a:p>
            <a:r>
              <a:rPr lang="en-US" i="1" dirty="0" smtClean="0"/>
              <a:t>A</a:t>
            </a:r>
            <a:r>
              <a:rPr lang="en-US" dirty="0" smtClean="0"/>
              <a:t>=(</a:t>
            </a:r>
            <a:r>
              <a:rPr lang="en-US" i="1" dirty="0" err="1"/>
              <a:t>a</a:t>
            </a:r>
            <a:r>
              <a:rPr lang="en-US" sz="2400" i="1" baseline="-25000" dirty="0" err="1" smtClean="0"/>
              <a:t>ut</a:t>
            </a:r>
            <a:r>
              <a:rPr lang="en-US" dirty="0" smtClean="0"/>
              <a:t>), </a:t>
            </a:r>
            <a:r>
              <a:rPr lang="en-US" i="1" dirty="0" smtClean="0"/>
              <a:t>B</a:t>
            </a:r>
            <a:r>
              <a:rPr lang="en-US" dirty="0" smtClean="0"/>
              <a:t>=(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rt</a:t>
            </a:r>
            <a:r>
              <a:rPr lang="en-US" dirty="0" smtClean="0"/>
              <a:t>), </a:t>
            </a:r>
            <a:r>
              <a:rPr lang="en-US" i="1" dirty="0" smtClean="0"/>
              <a:t>C</a:t>
            </a:r>
            <a:r>
              <a:rPr lang="en-US" dirty="0" smtClean="0"/>
              <a:t>=(</a:t>
            </a:r>
            <a:r>
              <a:rPr lang="en-US" i="1" dirty="0" smtClean="0"/>
              <a:t>c</a:t>
            </a:r>
            <a:r>
              <a:rPr lang="en-US" i="1" baseline="-25000" dirty="0" smtClean="0"/>
              <a:t>ur</a:t>
            </a:r>
            <a:r>
              <a:rPr lang="en-US" dirty="0" smtClean="0"/>
              <a:t>), X=(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st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frequency vectors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Normalized matrices, e.g.</a:t>
            </a:r>
          </a:p>
          <a:p>
            <a:pPr marL="109728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72" y="3889369"/>
            <a:ext cx="6984776" cy="704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423" y="5576901"/>
            <a:ext cx="3024337" cy="493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1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ARCHITECTURE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Picture 2" descr="C:\Users\пользователь\YandexDisk\Скриншоты\2014-08-13 09-36-45 Скриншот экран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48" y="1812833"/>
            <a:ext cx="5595782" cy="456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92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MEthods</a:t>
            </a:r>
            <a:r>
              <a:rPr lang="ru-RU" dirty="0" smtClean="0"/>
              <a:t>: </a:t>
            </a:r>
            <a:r>
              <a:rPr lang="en-US" dirty="0"/>
              <a:t>Individual-</a:t>
            </a:r>
            <a:br>
              <a:rPr lang="en-US" dirty="0"/>
            </a:br>
            <a:r>
              <a:rPr lang="en-US" dirty="0"/>
              <a:t>Based Recommender System (IBRS)</a:t>
            </a:r>
            <a:r>
              <a:rPr lang="en-GB" dirty="0" smtClean="0"/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Distance between user and </a:t>
                </a:r>
                <a:r>
                  <a:rPr lang="en-US" dirty="0" err="1" smtClean="0"/>
                  <a:t>radiostation</a:t>
                </a:r>
                <a:r>
                  <a:rPr lang="ru-RU" dirty="0" smtClean="0"/>
                  <a:t>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r>
                            <a:rPr lang="ru-RU" i="1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ru-RU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ru-RU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𝑟𝑡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Relevance of </a:t>
                </a:r>
                <a:r>
                  <a:rPr lang="en-US" dirty="0" err="1" smtClean="0"/>
                  <a:t>radiostation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for user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𝑠𝑐𝑜𝑟𝑒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/>
                        </a:rPr>
                        <m:t>=1−</m:t>
                      </m:r>
                      <m:r>
                        <a:rPr lang="ru-RU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)/</m:t>
                      </m:r>
                      <m:func>
                        <m:funcPr>
                          <m:ctrlPr>
                            <a:rPr lang="ru-RU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𝑅</m:t>
                              </m:r>
                            </m:lim>
                          </m:limLow>
                        </m:fName>
                        <m:e>
                          <m:r>
                            <a:rPr lang="ru-RU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1" t="-1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69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r>
              <a:rPr lang="ru-RU" dirty="0" smtClean="0"/>
              <a:t>: </a:t>
            </a:r>
            <a:r>
              <a:rPr lang="en-US" dirty="0"/>
              <a:t>Collaborative-</a:t>
            </a:r>
            <a:br>
              <a:rPr lang="en-US" dirty="0"/>
            </a:br>
            <a:r>
              <a:rPr lang="en-US" dirty="0"/>
              <a:t>Based Recommender System (CBRS)</a:t>
            </a:r>
            <a:r>
              <a:rPr lang="en-GB" dirty="0" smtClean="0"/>
              <a:t>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6060" y="2249486"/>
                <a:ext cx="7429499" cy="400339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Users’ similarity</a:t>
                </a:r>
                <a:r>
                  <a:rPr lang="ru-RU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sim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∈</m:t>
                            </m:r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m:rPr>
                                <m:brk/>
                              </m:r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ru-RU" dirty="0" smtClean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𝑠𝑖𝑚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/>
                      </a:rPr>
                      <m:t>=1−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/</m:t>
                    </m:r>
                    <m:func>
                      <m:funcPr>
                        <m:ctrlPr>
                          <a:rPr lang="ru-RU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  <m:r>
                              <a:rPr lang="ru-RU" i="1">
                                <a:latin typeface="Cambria Math"/>
                              </a:rPr>
                              <m:t>′∈</m:t>
                            </m:r>
                            <m:r>
                              <a:rPr lang="en-US" i="1">
                                <a:latin typeface="Cambria Math"/>
                              </a:rPr>
                              <m:t>𝑈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  <m:r>
                              <a:rPr lang="ru-RU" i="1">
                                <a:latin typeface="Cambria Math"/>
                              </a:rPr>
                              <m:t>′</m:t>
                            </m:r>
                          </m:sub>
                        </m:sSub>
                      </m:e>
                    </m:func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Relevance of </a:t>
                </a:r>
                <a:r>
                  <a:rPr lang="en-US" dirty="0" err="1" smtClean="0"/>
                  <a:t>radiostation</a:t>
                </a:r>
                <a:r>
                  <a:rPr lang="en-US" dirty="0" smtClean="0"/>
                  <a:t> for the target user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𝑐𝑜𝑟𝑒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  <m:r>
                            <a:rPr lang="en-US" i="1">
                              <a:latin typeface="Cambria Math"/>
                            </a:rPr>
                            <m:t>/</m:t>
                          </m:r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𝑠𝑖𝑚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)∙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𝑓𝑢𝑟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𝑓𝑢𝑟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frequency </a:t>
                </a:r>
                <a:r>
                  <a:rPr lang="en-US" dirty="0" smtClean="0"/>
                  <a:t>of visits of </a:t>
                </a:r>
                <a:r>
                  <a:rPr lang="en-US" dirty="0" err="1" smtClean="0"/>
                  <a:t>radiostation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by user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en-US" dirty="0"/>
                  <a:t>the </a:t>
                </a:r>
                <a:r>
                  <a:rPr lang="en-US" dirty="0" smtClean="0"/>
                  <a:t>set of </a:t>
                </a:r>
                <a:r>
                  <a:rPr lang="en-US" dirty="0" err="1" smtClean="0"/>
                  <a:t>radiostations</a:t>
                </a:r>
                <a:r>
                  <a:rPr lang="en-US" dirty="0" smtClean="0"/>
                  <a:t> listened by 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– the </a:t>
                </a:r>
                <a:r>
                  <a:rPr lang="en-US" dirty="0" smtClean="0"/>
                  <a:t>set of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most similar users with the  target 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6060" y="2249486"/>
                <a:ext cx="7429499" cy="4003395"/>
              </a:xfrm>
              <a:blipFill rotWithShape="1">
                <a:blip r:embed="rId2"/>
                <a:stretch>
                  <a:fillRect l="-8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06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r>
              <a:rPr lang="ru-RU" dirty="0" smtClean="0"/>
              <a:t>: </a:t>
            </a:r>
            <a:r>
              <a:rPr lang="en-US" dirty="0"/>
              <a:t>Fusion Recommender</a:t>
            </a:r>
            <a:br>
              <a:rPr lang="en-US" dirty="0"/>
            </a:br>
            <a:r>
              <a:rPr lang="en-US" dirty="0"/>
              <a:t>System (FRS)</a:t>
            </a:r>
            <a:r>
              <a:rPr lang="en-GB" dirty="0" smtClean="0"/>
              <a:t>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19288" y="2249487"/>
                <a:ext cx="7505425" cy="35417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each recommendation list of size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e maximize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by a chosen quality measure</a:t>
                </a:r>
                <a:r>
                  <a:rPr lang="ru-RU" dirty="0" smtClean="0"/>
                  <a:t>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[0,1]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𝑚𝑒𝑎𝑠𝑢𝑟𝑒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[0,1]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𝑁𝐷𝐶𝐺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288" y="2249487"/>
                <a:ext cx="7505425" cy="3541714"/>
              </a:xfrm>
              <a:blipFill rotWithShape="1">
                <a:blip r:embed="rId2"/>
                <a:stretch>
                  <a:fillRect l="-1218" t="-1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3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r>
              <a:rPr lang="ru-RU" dirty="0" smtClean="0"/>
              <a:t>: </a:t>
            </a:r>
            <a:r>
              <a:rPr lang="en-US" dirty="0" smtClean="0"/>
              <a:t>SVD-based recommender</a:t>
            </a:r>
            <a:r>
              <a:rPr lang="en-GB" dirty="0" smtClean="0"/>
              <a:t>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19288" y="2249487"/>
                <a:ext cx="7505425" cy="354171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𝑢𝑟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𝑢𝑟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number of times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listened to radio</a:t>
                </a:r>
              </a:p>
              <a:p>
                <a:pPr marL="0" indent="0">
                  <a:buNone/>
                </a:pPr>
                <a:r>
                  <a:rPr lang="en-US" dirty="0"/>
                  <a:t>station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is the general mean,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are the baseline</a:t>
                </a:r>
              </a:p>
              <a:p>
                <a:pPr marL="0" indent="0">
                  <a:buNone/>
                </a:pPr>
                <a:r>
                  <a:rPr lang="en-US" dirty="0"/>
                  <a:t>predictors for the user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 and the station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the vectors of the user and station </a:t>
                </a:r>
                <a:r>
                  <a:rPr lang="en-US" dirty="0" smtClean="0"/>
                  <a:t>features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288" y="2249487"/>
                <a:ext cx="7505425" cy="3541714"/>
              </a:xfrm>
              <a:blipFill rotWithShape="1">
                <a:blip r:embed="rId2"/>
                <a:stretch>
                  <a:fillRect l="-12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3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METHODS</a:t>
            </a:r>
            <a:r>
              <a:rPr lang="ru-RU" sz="2400" dirty="0" smtClean="0"/>
              <a:t>: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 smtClean="0"/>
              <a:t>MUSIC Recommendation to users &amp; REPERTOIRE RECOMMENDATION for RADIOSTATIONs 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45047" y="2249486"/>
                <a:ext cx="3658792" cy="35417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dirty="0" smtClean="0"/>
                  <a:t>Similarity </a:t>
                </a:r>
                <a:r>
                  <a:rPr lang="en-US" sz="1600" dirty="0" smtClean="0"/>
                  <a:t>of users and songs</a:t>
                </a:r>
                <a:r>
                  <a:rPr lang="ru-RU" sz="1600" dirty="0" smtClean="0"/>
                  <a:t>:</a:t>
                </a:r>
                <a:endParaRPr lang="ru-RU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𝑠𝑖𝑚</m:t>
                      </m:r>
                      <m:d>
                        <m:dPr>
                          <m:ctrlPr>
                            <a:rPr lang="ru-RU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u-RU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16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ru-RU" sz="1600" dirty="0"/>
              </a:p>
              <a:p>
                <a:pPr marL="0" indent="0">
                  <a:buNone/>
                </a:pPr>
                <a:r>
                  <a:rPr lang="en-US" sz="1600" dirty="0" smtClean="0"/>
                  <a:t>Relevance of song</a:t>
                </a:r>
                <a:r>
                  <a:rPr lang="ru-RU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600" dirty="0"/>
                  <a:t> </a:t>
                </a:r>
                <a:r>
                  <a:rPr lang="en-US" sz="1600" dirty="0" smtClean="0"/>
                  <a:t>for user</a:t>
                </a:r>
                <a:r>
                  <a:rPr lang="ru-RU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/>
                  <a:t> via distance</a:t>
                </a:r>
                <a:r>
                  <a:rPr lang="ru-RU" sz="1600" dirty="0" smtClean="0"/>
                  <a:t>:</a:t>
                </a:r>
                <a:endParaRPr lang="ru-RU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ru-RU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ru-RU" sz="1600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)/</m:t>
                      </m:r>
                      <m:func>
                        <m:funcPr>
                          <m:ctrlPr>
                            <a:rPr lang="ru-RU" sz="16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18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5047" y="2249486"/>
                <a:ext cx="3658792" cy="3541714"/>
              </a:xfrm>
              <a:blipFill rotWithShape="1"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804992" y="2249486"/>
                <a:ext cx="3656408" cy="35417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dirty="0" smtClean="0"/>
                  <a:t>Similarity </a:t>
                </a:r>
                <a:r>
                  <a:rPr lang="en-US" sz="1600" dirty="0" err="1" smtClean="0"/>
                  <a:t>radiostations</a:t>
                </a:r>
                <a:r>
                  <a:rPr lang="en-US" sz="1600" dirty="0" smtClean="0"/>
                  <a:t> and songs</a:t>
                </a:r>
                <a:r>
                  <a:rPr lang="ru-RU" sz="1600" dirty="0" smtClean="0"/>
                  <a:t>:</a:t>
                </a:r>
                <a:endParaRPr lang="ru-RU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𝑠𝑖𝑚</m:t>
                      </m:r>
                      <m:d>
                        <m:dPr>
                          <m:ctrlPr>
                            <a:rPr lang="ru-RU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u-RU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16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ru-RU" sz="1600" dirty="0"/>
              </a:p>
              <a:p>
                <a:pPr marL="0" indent="0">
                  <a:buNone/>
                </a:pPr>
                <a:r>
                  <a:rPr lang="en-US" sz="1600" dirty="0"/>
                  <a:t>Relevance of song</a:t>
                </a:r>
                <a:r>
                  <a:rPr lang="ru-RU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for</m:t>
                    </m:r>
                    <m:r>
                      <a:rPr lang="en-US" sz="16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radiostation</m:t>
                    </m:r>
                    <m:r>
                      <a:rPr lang="en-US" sz="16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/>
                  <a:t> via distance</a:t>
                </a:r>
                <a:r>
                  <a:rPr lang="ru-RU" sz="1600" dirty="0" smtClean="0"/>
                  <a:t>:</a:t>
                </a:r>
                <a:endParaRPr lang="ru-RU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ru-RU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ru-RU" sz="1600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)/</m:t>
                      </m:r>
                      <m:func>
                        <m:funcPr>
                          <m:ctrlPr>
                            <a:rPr lang="ru-RU" sz="16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804992" y="2249486"/>
                <a:ext cx="3656408" cy="3541714"/>
              </a:xfrm>
              <a:blipFill rotWithShape="1">
                <a:blip r:embed="rId3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58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FMhost</a:t>
            </a:r>
            <a:r>
              <a:rPr lang="en-US" dirty="0" smtClean="0"/>
              <a:t> Online Radio  Hosting</a:t>
            </a:r>
          </a:p>
          <a:p>
            <a:r>
              <a:rPr lang="en-US" dirty="0" smtClean="0"/>
              <a:t> Recommender Model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Model and Algorithms</a:t>
            </a:r>
          </a:p>
          <a:p>
            <a:r>
              <a:rPr lang="en-US" dirty="0" smtClean="0"/>
              <a:t>Quality of Service Evaluation (</a:t>
            </a:r>
            <a:r>
              <a:rPr lang="en-US" dirty="0" err="1" smtClean="0"/>
              <a:t>QoS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User and Radio Station Activity </a:t>
            </a:r>
            <a:r>
              <a:rPr lang="en-US" dirty="0" err="1" smtClean="0"/>
              <a:t>Analaysis</a:t>
            </a:r>
            <a:endParaRPr lang="en-US" dirty="0" smtClean="0"/>
          </a:p>
          <a:p>
            <a:pPr lvl="1"/>
            <a:r>
              <a:rPr lang="en-US" dirty="0" smtClean="0"/>
              <a:t>Results for the proposed methods</a:t>
            </a:r>
          </a:p>
          <a:p>
            <a:pPr lvl="1"/>
            <a:r>
              <a:rPr lang="en-US" dirty="0" smtClean="0"/>
              <a:t>Comparison with SVD-based recommender</a:t>
            </a:r>
            <a:endParaRPr lang="en-US" dirty="0"/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2674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</a:t>
            </a:r>
            <a:r>
              <a:rPr lang="en-US" cap="none" dirty="0" err="1" smtClean="0"/>
              <a:t>o</a:t>
            </a:r>
            <a:r>
              <a:rPr lang="en-US" dirty="0" err="1" smtClean="0"/>
              <a:t>S</a:t>
            </a:r>
            <a:r>
              <a:rPr lang="en-US" dirty="0" smtClean="0"/>
              <a:t>: Distribution </a:t>
            </a:r>
            <a:r>
              <a:rPr lang="en-US" dirty="0" err="1" smtClean="0"/>
              <a:t>Analsysis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for Power Law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)=</a:t>
            </a:r>
            <a:r>
              <a:rPr lang="en-US" i="1" dirty="0" err="1" smtClean="0"/>
              <a:t>Cx</a:t>
            </a:r>
            <a:r>
              <a:rPr lang="en-US" baseline="30000" dirty="0" smtClean="0"/>
              <a:t>-</a:t>
            </a:r>
            <a:r>
              <a:rPr lang="en-US" baseline="30000" dirty="0" smtClean="0">
                <a:latin typeface="Symbol" pitchFamily="18" charset="2"/>
              </a:rPr>
              <a:t>a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36044"/>
            <a:ext cx="873248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442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</a:t>
            </a:r>
            <a:r>
              <a:rPr lang="en-US" cap="none" dirty="0" err="1" smtClean="0"/>
              <a:t>o</a:t>
            </a:r>
            <a:r>
              <a:rPr lang="en-US" dirty="0" err="1" smtClean="0"/>
              <a:t>S</a:t>
            </a:r>
            <a:r>
              <a:rPr lang="en-US" dirty="0" smtClean="0"/>
              <a:t>: Distribution Analysis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38" y="2221508"/>
            <a:ext cx="7956329" cy="424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</a:t>
            </a:r>
            <a:r>
              <a:rPr lang="en-US" cap="none" dirty="0" err="1" smtClean="0"/>
              <a:t>o</a:t>
            </a:r>
            <a:r>
              <a:rPr lang="en-US" dirty="0" err="1" smtClean="0"/>
              <a:t>S</a:t>
            </a:r>
            <a:r>
              <a:rPr lang="en-US" dirty="0" smtClean="0"/>
              <a:t>: Distribution 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Pareto Principle (20%:80%)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50%:80% for radio stations</a:t>
            </a:r>
          </a:p>
          <a:p>
            <a:r>
              <a:rPr lang="en-US" dirty="0" smtClean="0"/>
              <a:t>50%:83% for user visits</a:t>
            </a:r>
            <a:endParaRPr lang="ru-RU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889002"/>
            <a:ext cx="2198688" cy="612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5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IBRS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23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424" y="1761564"/>
            <a:ext cx="4757631" cy="464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CBRS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24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740" y="1936376"/>
            <a:ext cx="4604505" cy="449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912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4" y="1901786"/>
            <a:ext cx="3877021" cy="3782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FRS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Maximization of</a:t>
            </a:r>
            <a:r>
              <a:rPr lang="ru-RU" dirty="0"/>
              <a:t> </a:t>
            </a:r>
            <a:r>
              <a:rPr lang="en-US" dirty="0" smtClean="0"/>
              <a:t>F-measure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25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405349" y="5762417"/>
                <a:ext cx="4333302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𝐵𝑅𝑆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𝐵𝑅𝑆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349" y="5762417"/>
                <a:ext cx="4333302" cy="370230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944" y="1901785"/>
            <a:ext cx="3877020" cy="3782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9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FRS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Maximization of</a:t>
            </a:r>
            <a:r>
              <a:rPr lang="ru-RU" dirty="0" smtClean="0"/>
              <a:t> </a:t>
            </a:r>
            <a:r>
              <a:rPr lang="en-US" dirty="0" smtClean="0"/>
              <a:t>NDCG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26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405349" y="5716966"/>
                <a:ext cx="4333302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𝐵𝑅𝑆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𝐵𝑅𝑆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349" y="5716966"/>
                <a:ext cx="4333302" cy="370230"/>
              </a:xfrm>
              <a:prstGeom prst="rect">
                <a:avLst/>
              </a:prstGeom>
              <a:blipFill rotWithShape="1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71" y="1936376"/>
            <a:ext cx="3874900" cy="3780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174" y="1936376"/>
            <a:ext cx="3874899" cy="3780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07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SVD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27</a:t>
            </a:fld>
            <a:endParaRPr lang="ru-RU"/>
          </a:p>
        </p:txBody>
      </p:sp>
      <p:pic>
        <p:nvPicPr>
          <p:cNvPr id="10242" name="Picture 2" descr="C:\Users\пользователь\YandexDisk\Скриншоты\2014-08-13 10-15-48 Скриншот экран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4" y="1578629"/>
            <a:ext cx="7215544" cy="37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13399" y="5353289"/>
            <a:ext cx="6220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Solid </a:t>
            </a:r>
            <a:r>
              <a:rPr lang="en-US" sz="2400" dirty="0"/>
              <a:t>line denotes error on the validation set; dashed </a:t>
            </a:r>
            <a:r>
              <a:rPr lang="en-US" sz="2400" dirty="0" smtClean="0"/>
              <a:t>line, error </a:t>
            </a:r>
            <a:r>
              <a:rPr lang="en-US" sz="2400" dirty="0"/>
              <a:t>on the training set.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771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COMPARISON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28</a:t>
            </a:fld>
            <a:endParaRPr lang="ru-RU"/>
          </a:p>
        </p:txBody>
      </p:sp>
      <p:pic>
        <p:nvPicPr>
          <p:cNvPr id="11266" name="Picture 2" descr="C:\Users\пользователь\YandexDisk\Скриншоты\2014-08-13 10-09-16 Скриншот экран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6" y="2566185"/>
            <a:ext cx="8711733" cy="286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04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COMPARISON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29</a:t>
            </a:fld>
            <a:endParaRPr lang="ru-RU"/>
          </a:p>
        </p:txBody>
      </p:sp>
      <p:pic>
        <p:nvPicPr>
          <p:cNvPr id="11266" name="Picture 2" descr="C:\Users\пользователь\YandexDisk\Скриншоты\2014-08-13 10-09-16 Скриншот экран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6" y="2566185"/>
            <a:ext cx="8711733" cy="286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C:\Users\пользователь\YandexDisk\Скриншоты\2014-08-13 10-17-52 Скриншот экран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8" y="2941881"/>
            <a:ext cx="8779740" cy="251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20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Online Radio Hosting FMhost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FMhost.me or Host.fm</a:t>
            </a:r>
          </a:p>
          <a:p>
            <a:r>
              <a:rPr lang="en-US" dirty="0" smtClean="0"/>
              <a:t>Real radio, not a streamer</a:t>
            </a:r>
          </a:p>
          <a:p>
            <a:r>
              <a:rPr lang="en-US" dirty="0" smtClean="0"/>
              <a:t>Social network</a:t>
            </a:r>
            <a:endParaRPr lang="ru-RU" dirty="0" smtClean="0"/>
          </a:p>
          <a:p>
            <a:r>
              <a:rPr lang="en-US" dirty="0" smtClean="0"/>
              <a:t>Lives</a:t>
            </a:r>
            <a:endParaRPr lang="ru-RU" dirty="0" smtClean="0"/>
          </a:p>
          <a:p>
            <a:r>
              <a:rPr lang="en-US" dirty="0" smtClean="0"/>
              <a:t>New features</a:t>
            </a:r>
            <a:endParaRPr lang="ru-RU" dirty="0" smtClean="0"/>
          </a:p>
          <a:p>
            <a:r>
              <a:rPr lang="en-US" dirty="0" smtClean="0"/>
              <a:t>Listener oriented</a:t>
            </a:r>
          </a:p>
          <a:p>
            <a:r>
              <a:rPr lang="en-US" dirty="0" smtClean="0"/>
              <a:t>Likes</a:t>
            </a:r>
          </a:p>
          <a:p>
            <a:r>
              <a:rPr lang="en-US" dirty="0" smtClean="0"/>
              <a:t>Favorites</a:t>
            </a:r>
          </a:p>
          <a:p>
            <a:endParaRPr lang="ru-RU" dirty="0"/>
          </a:p>
        </p:txBody>
      </p:sp>
      <p:pic>
        <p:nvPicPr>
          <p:cNvPr id="1027" name="Picture 3" descr="C:\Users\CAMCOH\Desktop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4488" y="3413008"/>
            <a:ext cx="2401887" cy="1274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5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COMPARISON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30</a:t>
            </a:fld>
            <a:endParaRPr lang="ru-RU"/>
          </a:p>
        </p:txBody>
      </p:sp>
      <p:pic>
        <p:nvPicPr>
          <p:cNvPr id="11266" name="Picture 2" descr="C:\Users\пользователь\YandexDisk\Скриншоты\2014-08-13 10-09-16 Скриншот экран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6" y="2566185"/>
            <a:ext cx="8711733" cy="286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C:\Users\пользователь\YandexDisk\Скриншоты\2014-08-13 10-18-36 Скриншот экрана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3"/>
          <a:stretch/>
        </p:blipFill>
        <p:spPr bwMode="auto">
          <a:xfrm>
            <a:off x="407471" y="2944906"/>
            <a:ext cx="8642397" cy="258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6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music recommendation to users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31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8" y="2164975"/>
            <a:ext cx="4342639" cy="423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627" y="2312894"/>
            <a:ext cx="3711753" cy="3621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0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Results: recommendation </a:t>
            </a:r>
            <a:r>
              <a:rPr lang="en-US" dirty="0"/>
              <a:t>of </a:t>
            </a:r>
            <a:r>
              <a:rPr lang="en-US" dirty="0" smtClean="0"/>
              <a:t>Repertoire for RADIOSTATIONS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32</a:t>
            </a:fld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71" y="1990165"/>
            <a:ext cx="4425332" cy="431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558" y="2155172"/>
            <a:ext cx="4087087" cy="398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78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COnclusion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6060" y="2249486"/>
                <a:ext cx="7429499" cy="404498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W</a:t>
                </a:r>
                <a:r>
                  <a:rPr lang="en-US" dirty="0" smtClean="0"/>
                  <a:t>e </a:t>
                </a:r>
                <a:r>
                  <a:rPr lang="en-US" dirty="0"/>
                  <a:t>have described the underlying </a:t>
                </a:r>
                <a:r>
                  <a:rPr lang="en-US" dirty="0" smtClean="0"/>
                  <a:t>models, algorithms</a:t>
                </a:r>
                <a:r>
                  <a:rPr lang="en-US" dirty="0"/>
                  <a:t>, and system architecture of the new </a:t>
                </a:r>
                <a:r>
                  <a:rPr lang="en-US" dirty="0" smtClean="0"/>
                  <a:t>improved </a:t>
                </a:r>
                <a:r>
                  <a:rPr lang="en-US" dirty="0" err="1" smtClean="0"/>
                  <a:t>FMHost</a:t>
                </a:r>
                <a:r>
                  <a:rPr lang="en-US" dirty="0" smtClean="0"/>
                  <a:t> </a:t>
                </a:r>
                <a:r>
                  <a:rPr lang="en-US" dirty="0"/>
                  <a:t>service and tested it on the available real dataset.</a:t>
                </a:r>
              </a:p>
              <a:p>
                <a:r>
                  <a:rPr lang="en-US" dirty="0" smtClean="0"/>
                  <a:t>By </a:t>
                </a:r>
                <a:r>
                  <a:rPr lang="en-US" dirty="0"/>
                  <a:t>using bimodal cross-validation, we have built a </a:t>
                </a:r>
                <a:r>
                  <a:rPr lang="en-US" dirty="0" smtClean="0"/>
                  <a:t>hybrid algorithm </a:t>
                </a:r>
                <a:r>
                  <a:rPr lang="en-US" dirty="0"/>
                  <a:t>FRS tuned to maximize either F-measure or </a:t>
                </a:r>
                <a:r>
                  <a:rPr lang="en-US" dirty="0" smtClean="0"/>
                  <a:t>NDCG  for </a:t>
                </a:r>
                <a:r>
                  <a:rPr lang="en-US" dirty="0"/>
                  <a:t>various values of </a:t>
                </a:r>
                <a:r>
                  <a:rPr lang="en-US" i="1" dirty="0"/>
                  <a:t>N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 The FRS algorithm </a:t>
                </a:r>
                <a:r>
                  <a:rPr lang="en-US" dirty="0" smtClean="0"/>
                  <a:t>performs better </a:t>
                </a:r>
                <a:r>
                  <a:rPr lang="en-US" dirty="0"/>
                  <a:t>than the three other approaches, namely IBRS, </a:t>
                </a:r>
                <a:r>
                  <a:rPr lang="en-US" dirty="0" smtClean="0"/>
                  <a:t>CBRS, and </a:t>
                </a:r>
                <a:r>
                  <a:rPr lang="en-US" dirty="0"/>
                  <a:t>SVD, both in terms of F-measure and in terms of NDCG.</a:t>
                </a:r>
              </a:p>
              <a:p>
                <a:r>
                  <a:rPr lang="en-US" dirty="0"/>
                  <a:t>According to the </a:t>
                </a:r>
                <a:r>
                  <a:rPr lang="en-US" dirty="0" err="1"/>
                  <a:t>NDCG@n</a:t>
                </a:r>
                <a:r>
                  <a:rPr lang="en-US" dirty="0"/>
                  <a:t> measure, IBRS is strictly </a:t>
                </a:r>
                <a:r>
                  <a:rPr lang="en-US" dirty="0" smtClean="0"/>
                  <a:t>better than </a:t>
                </a:r>
                <a:r>
                  <a:rPr lang="en-US" dirty="0"/>
                  <a:t>CBRS, so the former one is a better ranker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Surprisingly</a:t>
                </a:r>
                <a:r>
                  <a:rPr lang="en-US" dirty="0"/>
                  <a:t>, in our experiments the state-of-the-art </a:t>
                </a:r>
                <a:r>
                  <a:rPr lang="en-US" dirty="0" smtClean="0"/>
                  <a:t>SVD-based </a:t>
                </a:r>
                <a:r>
                  <a:rPr lang="en-US" dirty="0" smtClean="0"/>
                  <a:t>technique </a:t>
                </a:r>
                <a:r>
                  <a:rPr lang="en-US" dirty="0"/>
                  <a:t>performed poorly in comparison to our </a:t>
                </a:r>
                <a:r>
                  <a:rPr lang="en-US" dirty="0" smtClean="0"/>
                  <a:t>proposed algorithms</a:t>
                </a:r>
                <a:r>
                  <a:rPr lang="en-US" dirty="0"/>
                  <a:t>. This can be explained by the small size </a:t>
                </a:r>
                <a:r>
                  <a:rPr lang="en-US" dirty="0" smtClean="0"/>
                  <a:t>and sparseness </a:t>
                </a:r>
                <a:r>
                  <a:rPr lang="en-US" dirty="0"/>
                  <a:t>of our dataset</a:t>
                </a:r>
                <a:r>
                  <a:rPr lang="en-US" dirty="0" smtClean="0"/>
                  <a:t>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6060" y="2249486"/>
                <a:ext cx="7429499" cy="4044988"/>
              </a:xfrm>
              <a:blipFill rotWithShape="1">
                <a:blip r:embed="rId2"/>
                <a:stretch>
                  <a:fillRect l="-738" t="-1807" r="-1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9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40449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Thank you!</a:t>
            </a:r>
          </a:p>
          <a:p>
            <a:pPr marL="0" indent="0" algn="ctr">
              <a:buNone/>
            </a:pPr>
            <a:r>
              <a:rPr lang="en-US" dirty="0" smtClean="0"/>
              <a:t>Question?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44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Unauthorized</a:t>
            </a:r>
          </a:p>
          <a:p>
            <a:r>
              <a:rPr lang="en-US" dirty="0" smtClean="0"/>
              <a:t>Listeners</a:t>
            </a:r>
          </a:p>
          <a:p>
            <a:r>
              <a:rPr lang="en-US" dirty="0" smtClean="0"/>
              <a:t>DJs</a:t>
            </a:r>
          </a:p>
          <a:p>
            <a:r>
              <a:rPr lang="en-US" dirty="0" smtClean="0"/>
              <a:t>Station owners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76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Online Radio Hosting </a:t>
            </a:r>
            <a:r>
              <a:rPr lang="en-US" dirty="0" err="1" smtClean="0"/>
              <a:t>Fmhost</a:t>
            </a:r>
            <a:r>
              <a:rPr lang="en-US" dirty="0" smtClean="0"/>
              <a:t> in 2012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07" y="1842646"/>
            <a:ext cx="6869328" cy="470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3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Music Recommendation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6060" y="2031023"/>
            <a:ext cx="7429499" cy="4088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Conferences and workshops</a:t>
            </a:r>
            <a:r>
              <a:rPr lang="ru-RU" sz="1800" dirty="0" smtClean="0"/>
              <a:t>:</a:t>
            </a:r>
            <a:endParaRPr lang="en-US" sz="1800" dirty="0" smtClean="0"/>
          </a:p>
          <a:p>
            <a:r>
              <a:rPr lang="en-US" sz="1800" dirty="0" smtClean="0"/>
              <a:t>International </a:t>
            </a:r>
            <a:r>
              <a:rPr lang="en-US" sz="1800" dirty="0"/>
              <a:t>Society for </a:t>
            </a:r>
            <a:r>
              <a:rPr lang="en-US" sz="1800" dirty="0" smtClean="0"/>
              <a:t>Music</a:t>
            </a:r>
            <a:r>
              <a:rPr lang="ru-RU" sz="1800" dirty="0" smtClean="0"/>
              <a:t> </a:t>
            </a:r>
            <a:r>
              <a:rPr lang="en-US" sz="1800" dirty="0" smtClean="0"/>
              <a:t>Information </a:t>
            </a:r>
            <a:r>
              <a:rPr lang="en-US" sz="1800" dirty="0"/>
              <a:t>Retrieval Conference (ISMIR</a:t>
            </a:r>
            <a:r>
              <a:rPr lang="en-US" sz="1800" dirty="0" smtClean="0"/>
              <a:t>)</a:t>
            </a:r>
            <a:endParaRPr lang="ru-RU" sz="1800" dirty="0" smtClean="0"/>
          </a:p>
          <a:p>
            <a:r>
              <a:rPr lang="en-US" sz="1800" dirty="0"/>
              <a:t>Recommender Systems Conference (</a:t>
            </a:r>
            <a:r>
              <a:rPr lang="en-US" sz="1800" dirty="0" err="1"/>
              <a:t>RecSys</a:t>
            </a:r>
            <a:r>
              <a:rPr lang="en-US" sz="1800" dirty="0"/>
              <a:t>)</a:t>
            </a:r>
          </a:p>
          <a:p>
            <a:r>
              <a:rPr lang="en-US" sz="1800" dirty="0" smtClean="0"/>
              <a:t>Workshop</a:t>
            </a:r>
            <a:r>
              <a:rPr lang="ru-RU" sz="1800" dirty="0" smtClean="0"/>
              <a:t> </a:t>
            </a:r>
            <a:r>
              <a:rPr lang="en-US" sz="1800" dirty="0" smtClean="0"/>
              <a:t>on </a:t>
            </a:r>
            <a:r>
              <a:rPr lang="en-US" sz="1800" dirty="0"/>
              <a:t>Music Recommendation and Discovery (WOMRAD</a:t>
            </a:r>
            <a:r>
              <a:rPr lang="en-US" sz="1800" dirty="0" smtClean="0"/>
              <a:t>)</a:t>
            </a:r>
            <a:endParaRPr lang="en-US" sz="1800" dirty="0"/>
          </a:p>
          <a:p>
            <a:endParaRPr lang="ru-RU" sz="1800" dirty="0" smtClean="0"/>
          </a:p>
          <a:p>
            <a:pPr marL="0" indent="0">
              <a:buNone/>
            </a:pPr>
            <a:r>
              <a:rPr lang="en-US" sz="1800" dirty="0" smtClean="0"/>
              <a:t>Web services</a:t>
            </a:r>
            <a:r>
              <a:rPr lang="ru-RU" sz="1800" dirty="0" smtClean="0"/>
              <a:t>:</a:t>
            </a:r>
          </a:p>
          <a:p>
            <a:r>
              <a:rPr lang="en-US" sz="1800" dirty="0" smtClean="0"/>
              <a:t>Last.fm</a:t>
            </a:r>
          </a:p>
          <a:p>
            <a:r>
              <a:rPr lang="en-US" sz="1800" dirty="0" smtClean="0"/>
              <a:t>Pandora</a:t>
            </a:r>
          </a:p>
          <a:p>
            <a:r>
              <a:rPr lang="en-US" sz="1800" dirty="0" smtClean="0"/>
              <a:t>iTunes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42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 WORK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Usually methods for music recommendation use quite limited data sources</a:t>
            </a:r>
            <a:r>
              <a:rPr lang="ru-RU" dirty="0" smtClean="0"/>
              <a:t>:</a:t>
            </a:r>
            <a:endParaRPr lang="en-US" dirty="0"/>
          </a:p>
          <a:p>
            <a:r>
              <a:rPr lang="en-US" dirty="0" smtClean="0"/>
              <a:t>Collaborative filtering exploits only</a:t>
            </a:r>
            <a:r>
              <a:rPr lang="ru-RU" dirty="0" smtClean="0"/>
              <a:t> </a:t>
            </a:r>
            <a:r>
              <a:rPr lang="en-US" dirty="0" smtClean="0"/>
              <a:t>users’ ratings</a:t>
            </a:r>
            <a:endParaRPr lang="en-US" dirty="0"/>
          </a:p>
          <a:p>
            <a:r>
              <a:rPr lang="en-US" dirty="0" smtClean="0"/>
              <a:t>Acoustic methods relies on acoustic information</a:t>
            </a:r>
          </a:p>
          <a:p>
            <a:r>
              <a:rPr lang="en-US" dirty="0" smtClean="0"/>
              <a:t>Hybrid approaches combine different methods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84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 </a:t>
            </a:r>
            <a:r>
              <a:rPr lang="en-US" dirty="0" err="1" smtClean="0"/>
              <a:t>WORk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4553" y="1943100"/>
            <a:ext cx="7654894" cy="435012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B. Logan. Music recommendation from song sets. In Proc. the 5th International Conference on Music Information Retrieval, Barcelona, Spain, 2004.</a:t>
            </a:r>
          </a:p>
          <a:p>
            <a:r>
              <a:rPr lang="en-US" dirty="0" smtClean="0"/>
              <a:t>O</a:t>
            </a:r>
            <a:r>
              <a:rPr lang="en-US" dirty="0"/>
              <a:t>. </a:t>
            </a:r>
            <a:r>
              <a:rPr lang="en-US" dirty="0" err="1"/>
              <a:t>Celma</a:t>
            </a:r>
            <a:r>
              <a:rPr lang="en-US" dirty="0"/>
              <a:t>. </a:t>
            </a:r>
            <a:r>
              <a:rPr lang="en-US" dirty="0" err="1"/>
              <a:t>Foafing</a:t>
            </a:r>
            <a:r>
              <a:rPr lang="en-US" dirty="0"/>
              <a:t> the music: Bridging the semantic gap in music recommendation. </a:t>
            </a:r>
            <a:r>
              <a:rPr lang="en-US" dirty="0" smtClean="0"/>
              <a:t>In Proc</a:t>
            </a:r>
            <a:r>
              <a:rPr lang="en-US" dirty="0"/>
              <a:t>. the 5th International Semantic Web Conference, Athens, Georgia, 2006.</a:t>
            </a:r>
          </a:p>
          <a:p>
            <a:r>
              <a:rPr lang="en-US" dirty="0"/>
              <a:t>K. Yoshii, M. </a:t>
            </a:r>
            <a:r>
              <a:rPr lang="en-US" dirty="0" err="1"/>
              <a:t>Goto</a:t>
            </a:r>
            <a:r>
              <a:rPr lang="en-US" dirty="0"/>
              <a:t>, K. </a:t>
            </a:r>
            <a:r>
              <a:rPr lang="en-US" dirty="0" err="1"/>
              <a:t>Komatani</a:t>
            </a:r>
            <a:r>
              <a:rPr lang="en-US" dirty="0"/>
              <a:t>, T. Ogata, and H. G. </a:t>
            </a:r>
            <a:r>
              <a:rPr lang="en-US" dirty="0" err="1"/>
              <a:t>Okuno</a:t>
            </a:r>
            <a:r>
              <a:rPr lang="en-US" dirty="0"/>
              <a:t>. Hybrid collaborative and content-based music recommendation using probabilistic model with latent user preferences. </a:t>
            </a:r>
            <a:r>
              <a:rPr lang="en-US" dirty="0" smtClean="0"/>
              <a:t>In Proc</a:t>
            </a:r>
            <a:r>
              <a:rPr lang="en-US" dirty="0"/>
              <a:t>. the 7th International Conference on Music Information Retrieval, Victoria, Canada, 2006.</a:t>
            </a:r>
          </a:p>
          <a:p>
            <a:r>
              <a:rPr lang="en-US" dirty="0"/>
              <a:t>S. </a:t>
            </a:r>
            <a:r>
              <a:rPr lang="en-US" dirty="0" err="1"/>
              <a:t>Pauws</a:t>
            </a:r>
            <a:r>
              <a:rPr lang="en-US" dirty="0"/>
              <a:t>, W. </a:t>
            </a:r>
            <a:r>
              <a:rPr lang="en-US" dirty="0" err="1"/>
              <a:t>Verhaegh</a:t>
            </a:r>
            <a:r>
              <a:rPr lang="en-US" dirty="0"/>
              <a:t>, and M. </a:t>
            </a:r>
            <a:r>
              <a:rPr lang="en-US" dirty="0" err="1"/>
              <a:t>Vossen</a:t>
            </a:r>
            <a:r>
              <a:rPr lang="en-US" dirty="0"/>
              <a:t>. Fast generation of optimal music playlists using local search. </a:t>
            </a:r>
            <a:r>
              <a:rPr lang="en-US" dirty="0" smtClean="0"/>
              <a:t>In Proc</a:t>
            </a:r>
            <a:r>
              <a:rPr lang="en-US" dirty="0"/>
              <a:t>. the 7</a:t>
            </a:r>
            <a:r>
              <a:rPr lang="en-US" baseline="30000" dirty="0"/>
              <a:t>th</a:t>
            </a:r>
            <a:r>
              <a:rPr lang="en-US" dirty="0"/>
              <a:t> International Conference on Music Information Retrieval, Victoria, Canada, 2006</a:t>
            </a:r>
            <a:r>
              <a:rPr lang="en-US" dirty="0" smtClean="0"/>
              <a:t>.</a:t>
            </a:r>
            <a:endParaRPr lang="ru-RU" dirty="0" smtClean="0"/>
          </a:p>
          <a:p>
            <a:pPr lvl="0"/>
            <a:r>
              <a:rPr lang="en-US" b="1" dirty="0"/>
              <a:t>Dmitry I. </a:t>
            </a:r>
            <a:r>
              <a:rPr lang="en-US" b="1" dirty="0" err="1"/>
              <a:t>Ignatov</a:t>
            </a:r>
            <a:r>
              <a:rPr lang="en-US" b="1" dirty="0"/>
              <a:t>, </a:t>
            </a:r>
            <a:r>
              <a:rPr lang="en-US" b="1" dirty="0" err="1"/>
              <a:t>Andrey</a:t>
            </a:r>
            <a:r>
              <a:rPr lang="en-US" b="1" dirty="0"/>
              <a:t> V. </a:t>
            </a:r>
            <a:r>
              <a:rPr lang="en-US" b="1" dirty="0" err="1"/>
              <a:t>Konstantinov</a:t>
            </a:r>
            <a:r>
              <a:rPr lang="en-US" b="1" dirty="0"/>
              <a:t>, Sergey I. </a:t>
            </a:r>
            <a:r>
              <a:rPr lang="en-US" b="1" dirty="0" err="1"/>
              <a:t>Nikolenko</a:t>
            </a:r>
            <a:r>
              <a:rPr lang="en-US" b="1" dirty="0"/>
              <a:t>, Jonas </a:t>
            </a:r>
            <a:r>
              <a:rPr lang="en-US" b="1" dirty="0" err="1"/>
              <a:t>Poelmans</a:t>
            </a:r>
            <a:r>
              <a:rPr lang="en-US" b="1" dirty="0"/>
              <a:t>, </a:t>
            </a:r>
            <a:r>
              <a:rPr lang="en-US" b="1" dirty="0" err="1"/>
              <a:t>Vasily</a:t>
            </a:r>
            <a:r>
              <a:rPr lang="en-US" b="1" dirty="0"/>
              <a:t> </a:t>
            </a:r>
            <a:r>
              <a:rPr lang="en-US" b="1" dirty="0" err="1"/>
              <a:t>Zaharchuk</a:t>
            </a:r>
            <a:r>
              <a:rPr lang="en-US" b="1" dirty="0"/>
              <a:t>: Online Recommender System for Radio Station Hosting. BIR 2012: 1-12</a:t>
            </a:r>
            <a:r>
              <a:rPr lang="ru-RU" dirty="0" smtClean="0"/>
              <a:t>.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6C2F-BD6D-4CBD-8073-AAB68F674A0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79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</a:t>
            </a:r>
            <a:r>
              <a:rPr lang="en-US" dirty="0" smtClean="0"/>
              <a:t>revious </a:t>
            </a:r>
            <a:r>
              <a:rPr lang="en-US" dirty="0"/>
              <a:t>A</a:t>
            </a:r>
            <a:r>
              <a:rPr lang="en-US" dirty="0" smtClean="0"/>
              <a:t>lgorithm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Ignatov et al. 2011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2" t="28055" r="20507" b="45556"/>
          <a:stretch/>
        </p:blipFill>
        <p:spPr bwMode="auto">
          <a:xfrm>
            <a:off x="323528" y="2996952"/>
            <a:ext cx="8301510" cy="293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526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2224</TotalTime>
  <Words>1867</Words>
  <Application>Microsoft Office PowerPoint</Application>
  <PresentationFormat>Экран (4:3)</PresentationFormat>
  <Paragraphs>212</Paragraphs>
  <Slides>34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Контур</vt:lpstr>
      <vt:lpstr>Online Recommender System for Radio Station Hosting: Experimental Results Revisited</vt:lpstr>
      <vt:lpstr>Outline</vt:lpstr>
      <vt:lpstr>Online Radio Hosting FMhost</vt:lpstr>
      <vt:lpstr>Users</vt:lpstr>
      <vt:lpstr>Online Radio Hosting Fmhost in 2012</vt:lpstr>
      <vt:lpstr>Music Recommendation</vt:lpstr>
      <vt:lpstr>PREVIOUS WORK</vt:lpstr>
      <vt:lpstr>Previous WORk</vt:lpstr>
      <vt:lpstr>The Previous Algorithm</vt:lpstr>
      <vt:lpstr>MOTIVATION</vt:lpstr>
      <vt:lpstr>Problem setting</vt:lpstr>
      <vt:lpstr>FMHost Data</vt:lpstr>
      <vt:lpstr>The Model: Data</vt:lpstr>
      <vt:lpstr>The Model: ARCHITECTURE</vt:lpstr>
      <vt:lpstr>MEthods: Individual- Based Recommender System (IBRS) </vt:lpstr>
      <vt:lpstr>METHODS: Collaborative- Based Recommender System (CBRS) </vt:lpstr>
      <vt:lpstr>METHODS: Fusion Recommender System (FRS) </vt:lpstr>
      <vt:lpstr>METHODS: SVD-based recommender </vt:lpstr>
      <vt:lpstr>METHODS:  MUSIC Recommendation to users &amp; REPERTOIRE RECOMMENDATION for RADIOSTATIONs </vt:lpstr>
      <vt:lpstr>QoS: Distribution Analsysis</vt:lpstr>
      <vt:lpstr>QoS: Distribution Analysis</vt:lpstr>
      <vt:lpstr>QoS: Distribution Analysis</vt:lpstr>
      <vt:lpstr>Results: IBRS</vt:lpstr>
      <vt:lpstr>Results: CBRS</vt:lpstr>
      <vt:lpstr>Results: FRS Maximization of F-measure</vt:lpstr>
      <vt:lpstr>Results: FRS Maximization of NDCG</vt:lpstr>
      <vt:lpstr>Results: SVD </vt:lpstr>
      <vt:lpstr>Results: COMPARISON</vt:lpstr>
      <vt:lpstr>Results: COMPARISON</vt:lpstr>
      <vt:lpstr>Results: COMPARISON</vt:lpstr>
      <vt:lpstr>Results: music recommendation to users</vt:lpstr>
      <vt:lpstr>Results: recommendation of Repertoire for RADIOSTATIONS</vt:lpstr>
      <vt:lpstr>COnclusion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Таймураз Абаев</dc:creator>
  <cp:lastModifiedBy>Дмитрий Игнатов</cp:lastModifiedBy>
  <cp:revision>87</cp:revision>
  <dcterms:created xsi:type="dcterms:W3CDTF">2013-06-12T11:12:35Z</dcterms:created>
  <dcterms:modified xsi:type="dcterms:W3CDTF">2014-08-13T12:06:19Z</dcterms:modified>
</cp:coreProperties>
</file>