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71" r:id="rId10"/>
    <p:sldId id="266" r:id="rId11"/>
    <p:sldId id="267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9094" autoAdjust="0"/>
  </p:normalViewPr>
  <p:slideViewPr>
    <p:cSldViewPr showGuides="1">
      <p:cViewPr varScale="1">
        <p:scale>
          <a:sx n="104" d="100"/>
          <a:sy n="104" d="100"/>
        </p:scale>
        <p:origin x="18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5AAFA-F0F1-4E73-AB58-CEF6021EDBF8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C8AF8-1BD7-4885-96A3-438731B12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49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E4F-FDA6-4527-A9E0-C54D74C2BC71}" type="datetime1">
              <a:rPr lang="ru-RU" smtClean="0"/>
              <a:t>26.10.2015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2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DC6-AF2A-4439-9AA9-B84690A010B0}" type="datetime1">
              <a:rPr lang="ru-RU" smtClean="0"/>
              <a:t>26.10.2015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30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F374-1695-424A-B238-792016BB1153}" type="datetime1">
              <a:rPr lang="ru-RU" smtClean="0"/>
              <a:t>26.10.2015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30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6F35-EF0D-4FE5-9274-30B197094D9D}" type="datetime1">
              <a:rPr lang="ru-RU" smtClean="0"/>
              <a:t>26.10.2015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A195-4B4D-4948-94D9-C810B0E50B31}" type="datetime1">
              <a:rPr lang="ru-RU" smtClean="0"/>
              <a:t>26.10.2015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3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CC3-AD7F-4BC2-967F-8E7946E6EDF8}" type="datetime1">
              <a:rPr lang="ru-RU" smtClean="0"/>
              <a:t>26.10.2015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85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3E9A-80FF-41D6-B380-9D103595119A}" type="datetime1">
              <a:rPr lang="ru-RU" smtClean="0"/>
              <a:t>26.10.2015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85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8E1F-F77E-4139-8A4A-46C87CCA2E9D}" type="datetime1">
              <a:rPr lang="ru-RU" smtClean="0"/>
              <a:t>26.10.2015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8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DC8F-E2C5-4E9D-9794-DFF529F8150D}" type="datetime1">
              <a:rPr lang="ru-RU" smtClean="0"/>
              <a:t>26.10.2015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51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6E69-D338-41D8-9553-C223C1E0DED6}" type="datetime1">
              <a:rPr lang="ru-RU" smtClean="0"/>
              <a:t>26.10.2015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09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F1CA-5D7B-4ADD-8731-B12699C827F6}" type="datetime1">
              <a:rPr lang="ru-RU" smtClean="0"/>
              <a:t>26.10.2015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58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DE40B-EC1D-4524-886D-8933E9E5724B}" type="datetime1">
              <a:rPr lang="ru-RU" smtClean="0"/>
              <a:t>26.10.2015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A7886-CB69-4B48-A351-F791EEAD0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22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HIVE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Практика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получить средний возраст пользователей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71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получить средний </a:t>
            </a:r>
            <a:r>
              <a:rPr lang="ru-RU" dirty="0" smtClean="0"/>
              <a:t>возраст пользователей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avg</a:t>
            </a:r>
            <a:r>
              <a:rPr lang="en-US" dirty="0"/>
              <a:t>(age)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users</a:t>
            </a:r>
            <a:r>
              <a:rPr lang="en-US" dirty="0" smtClean="0"/>
              <a:t>;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74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пользователей старше 21 года получить статистику количества пользователей в разрезе возраста только для тех групп в которых более 10 человек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08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count(*) </a:t>
            </a:r>
            <a:r>
              <a:rPr lang="en-US" dirty="0" err="1"/>
              <a:t>cnt</a:t>
            </a:r>
            <a:r>
              <a:rPr lang="en-US" dirty="0"/>
              <a:t>, age from users</a:t>
            </a:r>
          </a:p>
          <a:p>
            <a:pPr marL="0" indent="0">
              <a:buNone/>
            </a:pPr>
            <a:r>
              <a:rPr lang="en-US" dirty="0"/>
              <a:t>where age &gt; 21</a:t>
            </a:r>
          </a:p>
          <a:p>
            <a:pPr marL="0" indent="0">
              <a:buNone/>
            </a:pPr>
            <a:r>
              <a:rPr lang="en-US" dirty="0"/>
              <a:t>group by age </a:t>
            </a:r>
          </a:p>
          <a:p>
            <a:pPr marL="0" indent="0">
              <a:buNone/>
            </a:pPr>
            <a:r>
              <a:rPr lang="en-US" dirty="0"/>
              <a:t>having count(*) &gt; 10</a:t>
            </a:r>
          </a:p>
          <a:p>
            <a:pPr marL="0" indent="0">
              <a:buNone/>
            </a:pPr>
            <a:r>
              <a:rPr lang="en-US" dirty="0"/>
              <a:t>order by age;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89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получить </a:t>
            </a:r>
            <a:r>
              <a:rPr lang="ru-RU" dirty="0"/>
              <a:t>название, минимальную, максимальную и среднюю оценки комедий, </a:t>
            </a:r>
            <a:r>
              <a:rPr lang="ru-RU" dirty="0" err="1"/>
              <a:t>отсортированны</a:t>
            </a:r>
            <a:r>
              <a:rPr lang="ru-RU" dirty="0"/>
              <a:t> по убыванию среднего </a:t>
            </a:r>
            <a:r>
              <a:rPr lang="ru-RU" dirty="0" smtClean="0"/>
              <a:t>рейтинга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6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Select	min(rating</a:t>
            </a:r>
            <a:r>
              <a:rPr lang="en-US" dirty="0"/>
              <a:t>) </a:t>
            </a:r>
            <a:r>
              <a:rPr lang="en-US" dirty="0" err="1"/>
              <a:t>min_rating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		max(rating</a:t>
            </a:r>
            <a:r>
              <a:rPr lang="en-US" dirty="0"/>
              <a:t>) </a:t>
            </a:r>
            <a:r>
              <a:rPr lang="en-US" dirty="0" err="1"/>
              <a:t>max_rating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avg</a:t>
            </a:r>
            <a:r>
              <a:rPr lang="en-US" dirty="0" smtClean="0"/>
              <a:t>(rating</a:t>
            </a:r>
            <a:r>
              <a:rPr lang="en-US" dirty="0"/>
              <a:t>) </a:t>
            </a:r>
            <a:r>
              <a:rPr lang="en-US" dirty="0" err="1"/>
              <a:t>avg_rating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m.movie_title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rating 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/>
              <a:t>movies m on (</a:t>
            </a:r>
            <a:r>
              <a:rPr lang="en-US" dirty="0" err="1"/>
              <a:t>r.item_id</a:t>
            </a:r>
            <a:r>
              <a:rPr lang="en-US" dirty="0"/>
              <a:t> = </a:t>
            </a:r>
            <a:r>
              <a:rPr lang="en-US" dirty="0" err="1"/>
              <a:t>m.movie_id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m.comedy</a:t>
            </a:r>
            <a:r>
              <a:rPr lang="en-US" dirty="0"/>
              <a:t> = 1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m.movie_title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avg_rating</a:t>
            </a:r>
            <a:r>
              <a:rPr lang="en-US" dirty="0"/>
              <a:t> </a:t>
            </a:r>
            <a:r>
              <a:rPr lang="en-US" dirty="0" err="1"/>
              <a:t>desc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41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Виртуальные поля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rgbClr val="FF0000"/>
                </a:solidFill>
              </a:rPr>
              <a:t>INPUT__FILE__NAME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BLOCK__OFFSET__INSIDE__FILE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m.* </a:t>
            </a:r>
          </a:p>
          <a:p>
            <a:pPr marL="0" indent="0">
              <a:buNone/>
            </a:pPr>
            <a:r>
              <a:rPr lang="en-US" dirty="0"/>
              <a:t>from  movies m;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293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Партиционирование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 TABLE </a:t>
            </a:r>
            <a:r>
              <a:rPr lang="en-US" dirty="0" err="1"/>
              <a:t>rating_parted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 err="1"/>
              <a:t>user_id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err="1"/>
              <a:t>item_id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partitioned by (rating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ROW FORMAT DELIMITED </a:t>
            </a:r>
          </a:p>
          <a:p>
            <a:pPr marL="0" indent="0">
              <a:buNone/>
            </a:pPr>
            <a:r>
              <a:rPr lang="en-US" dirty="0"/>
              <a:t>FIELDS TERMINATED BY '\t';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354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Партиционирование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insert into table </a:t>
            </a:r>
            <a:r>
              <a:rPr lang="en-US" dirty="0" err="1"/>
              <a:t>rating_parted</a:t>
            </a:r>
            <a:r>
              <a:rPr lang="en-US" dirty="0"/>
              <a:t> partition (rating=1) 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t.user_id</a:t>
            </a:r>
            <a:r>
              <a:rPr lang="en-US" dirty="0"/>
              <a:t>, </a:t>
            </a:r>
            <a:r>
              <a:rPr lang="en-US" dirty="0" err="1"/>
              <a:t>t.item_id</a:t>
            </a:r>
            <a:r>
              <a:rPr lang="en-US" dirty="0"/>
              <a:t> from rating t where </a:t>
            </a:r>
            <a:r>
              <a:rPr lang="en-US" dirty="0" err="1"/>
              <a:t>t.rating</a:t>
            </a:r>
            <a:r>
              <a:rPr lang="en-US" dirty="0"/>
              <a:t>=1;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38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Выгрузки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insert overwrite local directory </a:t>
            </a:r>
            <a:r>
              <a:rPr lang="en-US" dirty="0" smtClean="0">
                <a:solidFill>
                  <a:srgbClr val="FF0000"/>
                </a:solidFill>
              </a:rPr>
              <a:t>'/home/</a:t>
            </a:r>
            <a:r>
              <a:rPr lang="en-US" dirty="0" err="1" smtClean="0">
                <a:solidFill>
                  <a:srgbClr val="FF0000"/>
                </a:solidFill>
              </a:rPr>
              <a:t>apilipenko</a:t>
            </a:r>
            <a:r>
              <a:rPr lang="en-US" dirty="0" smtClean="0">
                <a:solidFill>
                  <a:srgbClr val="FF0000"/>
                </a:solidFill>
              </a:rPr>
              <a:t>/result.csv</a:t>
            </a:r>
            <a:r>
              <a:rPr lang="en-US" dirty="0">
                <a:solidFill>
                  <a:srgbClr val="FF0000"/>
                </a:solidFill>
              </a:rPr>
              <a:t>' 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ROW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FORMAT DELIMITED FIELDS TERMINATED BY '\;'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 /*+ MAPJOIN(</a:t>
            </a:r>
            <a:r>
              <a:rPr lang="en-US" dirty="0" err="1">
                <a:solidFill>
                  <a:srgbClr val="00B0F0"/>
                </a:solidFill>
              </a:rPr>
              <a:t>dbl</a:t>
            </a:r>
            <a:r>
              <a:rPr lang="en-US" dirty="0">
                <a:solidFill>
                  <a:srgbClr val="00B0F0"/>
                </a:solidFill>
              </a:rPr>
              <a:t>) */ </a:t>
            </a:r>
            <a:r>
              <a:rPr lang="en-US" dirty="0" err="1">
                <a:solidFill>
                  <a:srgbClr val="00B0F0"/>
                </a:solidFill>
              </a:rPr>
              <a:t>t.ban</a:t>
            </a:r>
            <a:r>
              <a:rPr lang="en-US" dirty="0">
                <a:solidFill>
                  <a:srgbClr val="00B0F0"/>
                </a:solidFill>
              </a:rPr>
              <a:t>, </a:t>
            </a:r>
            <a:endParaRPr lang="ru-RU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t.subscriber_no</a:t>
            </a:r>
            <a:r>
              <a:rPr lang="en-US" dirty="0">
                <a:solidFill>
                  <a:srgbClr val="00B0F0"/>
                </a:solidFill>
              </a:rPr>
              <a:t>, </a:t>
            </a:r>
            <a:endParaRPr lang="ru-RU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t.imsi</a:t>
            </a:r>
            <a:r>
              <a:rPr lang="en-US" dirty="0">
                <a:solidFill>
                  <a:srgbClr val="00B0F0"/>
                </a:solidFill>
              </a:rPr>
              <a:t>, </a:t>
            </a:r>
            <a:endParaRPr lang="ru-RU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lag(</a:t>
            </a:r>
            <a:r>
              <a:rPr lang="en-US" dirty="0" err="1" smtClean="0">
                <a:solidFill>
                  <a:srgbClr val="00B0F0"/>
                </a:solidFill>
              </a:rPr>
              <a:t>t.imsi</a:t>
            </a:r>
            <a:r>
              <a:rPr lang="en-US" dirty="0">
                <a:solidFill>
                  <a:srgbClr val="00B0F0"/>
                </a:solidFill>
              </a:rPr>
              <a:t>) over (partition by </a:t>
            </a:r>
            <a:r>
              <a:rPr lang="en-US" dirty="0" err="1">
                <a:solidFill>
                  <a:srgbClr val="00B0F0"/>
                </a:solidFill>
              </a:rPr>
              <a:t>t.ban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t.subscriber_no</a:t>
            </a:r>
            <a:r>
              <a:rPr lang="en-US" dirty="0">
                <a:solidFill>
                  <a:srgbClr val="00B0F0"/>
                </a:solidFill>
              </a:rPr>
              <a:t> order by </a:t>
            </a:r>
            <a:r>
              <a:rPr lang="en-US" dirty="0" err="1">
                <a:solidFill>
                  <a:srgbClr val="00B0F0"/>
                </a:solidFill>
              </a:rPr>
              <a:t>eff_date_time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 err="1">
                <a:solidFill>
                  <a:srgbClr val="00B0F0"/>
                </a:solidFill>
              </a:rPr>
              <a:t>old_imsi</a:t>
            </a:r>
            <a:r>
              <a:rPr lang="en-US" dirty="0">
                <a:solidFill>
                  <a:srgbClr val="00B0F0"/>
                </a:solidFill>
              </a:rPr>
              <a:t>,  </a:t>
            </a:r>
            <a:endParaRPr lang="ru-RU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t.eff_date_time</a:t>
            </a:r>
            <a:r>
              <a:rPr lang="en-US" dirty="0">
                <a:solidFill>
                  <a:srgbClr val="00B0F0"/>
                </a:solidFill>
              </a:rPr>
              <a:t>, </a:t>
            </a:r>
            <a:endParaRPr lang="ru-RU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t.exp_date_time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endParaRPr lang="ru-RU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from </a:t>
            </a:r>
            <a:r>
              <a:rPr lang="en-US" dirty="0" err="1" smtClean="0">
                <a:solidFill>
                  <a:srgbClr val="00B0F0"/>
                </a:solidFill>
              </a:rPr>
              <a:t>subscriber_sim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t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join (select ban, </a:t>
            </a:r>
            <a:r>
              <a:rPr lang="en-US" dirty="0" err="1">
                <a:solidFill>
                  <a:srgbClr val="00B0F0"/>
                </a:solidFill>
              </a:rPr>
              <a:t>subscriber_no</a:t>
            </a:r>
            <a:r>
              <a:rPr lang="en-US" dirty="0">
                <a:solidFill>
                  <a:srgbClr val="00B0F0"/>
                </a:solidFill>
              </a:rPr>
              <a:t> from </a:t>
            </a:r>
            <a:r>
              <a:rPr lang="en-US" dirty="0" err="1" smtClean="0">
                <a:solidFill>
                  <a:srgbClr val="00B0F0"/>
                </a:solidFill>
              </a:rPr>
              <a:t>subscriber_sim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where </a:t>
            </a:r>
            <a:r>
              <a:rPr lang="en-US" dirty="0" err="1">
                <a:solidFill>
                  <a:srgbClr val="00B0F0"/>
                </a:solidFill>
              </a:rPr>
              <a:t>eff_date_time</a:t>
            </a:r>
            <a:r>
              <a:rPr lang="en-US" dirty="0">
                <a:solidFill>
                  <a:srgbClr val="00B0F0"/>
                </a:solidFill>
              </a:rPr>
              <a:t> &gt;= '2015-07-27' and </a:t>
            </a:r>
            <a:r>
              <a:rPr lang="en-US" dirty="0" err="1">
                <a:solidFill>
                  <a:srgbClr val="00B0F0"/>
                </a:solidFill>
              </a:rPr>
              <a:t>eff_date_time</a:t>
            </a:r>
            <a:r>
              <a:rPr lang="en-US" dirty="0">
                <a:solidFill>
                  <a:srgbClr val="00B0F0"/>
                </a:solidFill>
              </a:rPr>
              <a:t> &lt; '2015-08-03' group by ban, </a:t>
            </a:r>
            <a:r>
              <a:rPr lang="en-US" dirty="0" err="1">
                <a:solidFill>
                  <a:srgbClr val="00B0F0"/>
                </a:solidFill>
              </a:rPr>
              <a:t>subscriber_no</a:t>
            </a:r>
            <a:r>
              <a:rPr lang="en-US" dirty="0">
                <a:solidFill>
                  <a:srgbClr val="00B0F0"/>
                </a:solidFill>
              </a:rPr>
              <a:t> ) </a:t>
            </a:r>
            <a:r>
              <a:rPr lang="en-US" dirty="0" err="1">
                <a:solidFill>
                  <a:srgbClr val="00B0F0"/>
                </a:solidFill>
              </a:rPr>
              <a:t>dbl</a:t>
            </a:r>
            <a:r>
              <a:rPr lang="en-US" dirty="0">
                <a:solidFill>
                  <a:srgbClr val="00B0F0"/>
                </a:solidFill>
              </a:rPr>
              <a:t> on (</a:t>
            </a:r>
            <a:r>
              <a:rPr lang="en-US" dirty="0" err="1">
                <a:solidFill>
                  <a:srgbClr val="00B0F0"/>
                </a:solidFill>
              </a:rPr>
              <a:t>dbl.ban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 err="1">
                <a:solidFill>
                  <a:srgbClr val="00B0F0"/>
                </a:solidFill>
              </a:rPr>
              <a:t>t.ban</a:t>
            </a:r>
            <a:r>
              <a:rPr lang="en-US" dirty="0">
                <a:solidFill>
                  <a:srgbClr val="00B0F0"/>
                </a:solidFill>
              </a:rPr>
              <a:t> and </a:t>
            </a:r>
            <a:r>
              <a:rPr lang="en-US" dirty="0" err="1">
                <a:solidFill>
                  <a:srgbClr val="00B0F0"/>
                </a:solidFill>
              </a:rPr>
              <a:t>dbl.subscriber_no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 err="1">
                <a:solidFill>
                  <a:srgbClr val="00B0F0"/>
                </a:solidFill>
              </a:rPr>
              <a:t>t.subscriber_no</a:t>
            </a:r>
            <a:r>
              <a:rPr lang="en-US" dirty="0">
                <a:solidFill>
                  <a:srgbClr val="00B0F0"/>
                </a:solidFill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38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databases;</a:t>
            </a:r>
          </a:p>
          <a:p>
            <a:r>
              <a:rPr lang="en-US" dirty="0" smtClean="0"/>
              <a:t>show tables [in ‘</a:t>
            </a:r>
            <a:r>
              <a:rPr lang="en-US" dirty="0" err="1" smtClean="0"/>
              <a:t>db_name</a:t>
            </a:r>
            <a:r>
              <a:rPr lang="en-US" dirty="0" smtClean="0"/>
              <a:t>’]</a:t>
            </a:r>
          </a:p>
          <a:p>
            <a:r>
              <a:rPr lang="en-US" dirty="0" smtClean="0"/>
              <a:t>show partitions &lt;</a:t>
            </a:r>
            <a:r>
              <a:rPr lang="en-US" dirty="0" err="1" smtClean="0"/>
              <a:t>tbl_name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show create table </a:t>
            </a:r>
            <a:r>
              <a:rPr lang="en-US" dirty="0"/>
              <a:t>&lt;</a:t>
            </a:r>
            <a:r>
              <a:rPr lang="en-US" dirty="0" err="1"/>
              <a:t>tbl_name</a:t>
            </a:r>
            <a:r>
              <a:rPr lang="en-US" dirty="0"/>
              <a:t>&gt;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43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Regular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CREATE  TABLE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users</a:t>
            </a:r>
          </a:p>
          <a:p>
            <a:pPr marL="457200" lvl="1" indent="0">
              <a:buNone/>
            </a:pP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user_id</a:t>
            </a:r>
            <a:r>
              <a:rPr lang="en-US" dirty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age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, </a:t>
            </a:r>
          </a:p>
          <a:p>
            <a:pPr marL="457200" lvl="1" indent="0">
              <a:buNone/>
            </a:pPr>
            <a:r>
              <a:rPr lang="en-US" dirty="0"/>
              <a:t> gender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</a:p>
          <a:p>
            <a:pPr marL="457200" lvl="1" indent="0">
              <a:buNone/>
            </a:pPr>
            <a:r>
              <a:rPr lang="en-US" dirty="0"/>
              <a:t> occupation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zip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</a:p>
          <a:p>
            <a:pPr marL="457200" lvl="1" indent="0">
              <a:buNone/>
            </a:pP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ROW FORMAT DELIMITED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FIELDS TERMINATED BY </a:t>
            </a:r>
            <a:r>
              <a:rPr lang="en-US" dirty="0">
                <a:solidFill>
                  <a:srgbClr val="FF0000"/>
                </a:solidFill>
              </a:rPr>
              <a:t>'|'</a:t>
            </a:r>
            <a:r>
              <a:rPr lang="en-US" dirty="0"/>
              <a:t>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09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External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create external table </a:t>
            </a:r>
            <a:r>
              <a:rPr lang="en-US" dirty="0"/>
              <a:t>genre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name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id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ROW FORMAT DELIMITED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FIELDS TERMINATED BY '|'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location </a:t>
            </a:r>
            <a:r>
              <a:rPr lang="en-US" dirty="0">
                <a:solidFill>
                  <a:srgbClr val="FF0000"/>
                </a:solidFill>
              </a:rPr>
              <a:t>'/user/</a:t>
            </a:r>
            <a:r>
              <a:rPr lang="en-US" dirty="0" err="1">
                <a:solidFill>
                  <a:srgbClr val="FF0000"/>
                </a:solidFill>
              </a:rPr>
              <a:t>anton.pilipenko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npl</a:t>
            </a:r>
            <a:r>
              <a:rPr lang="en-US" dirty="0">
                <a:solidFill>
                  <a:srgbClr val="FF0000"/>
                </a:solidFill>
              </a:rPr>
              <a:t>/';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41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Скрипты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 TABLE users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user_id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age </a:t>
            </a:r>
            <a:r>
              <a:rPr lang="en-US" dirty="0" err="1"/>
              <a:t>int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gender string, </a:t>
            </a:r>
          </a:p>
          <a:p>
            <a:pPr marL="0" indent="0">
              <a:buNone/>
            </a:pPr>
            <a:r>
              <a:rPr lang="en-US" dirty="0"/>
              <a:t> occupation string,</a:t>
            </a:r>
          </a:p>
          <a:p>
            <a:pPr marL="0" indent="0">
              <a:buNone/>
            </a:pPr>
            <a:r>
              <a:rPr lang="en-US" dirty="0"/>
              <a:t> zip string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ROW FORMAT DELIMITED </a:t>
            </a:r>
          </a:p>
          <a:p>
            <a:pPr marL="0" indent="0">
              <a:buNone/>
            </a:pPr>
            <a:r>
              <a:rPr lang="en-US" dirty="0"/>
              <a:t>FIELDS TERMINATED BY '|';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78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Скрипты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create table movies 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movie_id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 err="1"/>
              <a:t>movie_title</a:t>
            </a:r>
            <a:r>
              <a:rPr lang="en-US" dirty="0"/>
              <a:t> string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 err="1"/>
              <a:t>release_date</a:t>
            </a:r>
            <a:r>
              <a:rPr lang="en-US" dirty="0"/>
              <a:t> string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 err="1"/>
              <a:t>video_release_date</a:t>
            </a:r>
            <a:r>
              <a:rPr lang="en-US" dirty="0"/>
              <a:t> string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 err="1"/>
              <a:t>IMDbURL</a:t>
            </a:r>
            <a:r>
              <a:rPr lang="en-US" dirty="0"/>
              <a:t> string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unknown </a:t>
            </a:r>
            <a:r>
              <a:rPr lang="en-US" dirty="0" err="1"/>
              <a:t>int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Action </a:t>
            </a:r>
            <a:r>
              <a:rPr lang="en-US" dirty="0" err="1"/>
              <a:t>int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Adventure </a:t>
            </a:r>
            <a:r>
              <a:rPr lang="en-US" dirty="0" err="1"/>
              <a:t>int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Animation </a:t>
            </a:r>
            <a:r>
              <a:rPr lang="en-US" dirty="0" err="1"/>
              <a:t>int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 err="1"/>
              <a:t>Childrens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 smtClean="0"/>
              <a:t>, </a:t>
            </a:r>
            <a:r>
              <a:rPr lang="en-US" dirty="0"/>
              <a:t>Comedy </a:t>
            </a:r>
            <a:r>
              <a:rPr lang="en-US" dirty="0" err="1"/>
              <a:t>int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Crime </a:t>
            </a:r>
            <a:r>
              <a:rPr lang="en-US" dirty="0" err="1"/>
              <a:t>int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Documentary </a:t>
            </a:r>
            <a:r>
              <a:rPr lang="en-US" dirty="0" err="1"/>
              <a:t>int</a:t>
            </a:r>
            <a:r>
              <a:rPr lang="en-US" dirty="0" smtClean="0"/>
              <a:t>, </a:t>
            </a:r>
            <a:r>
              <a:rPr lang="en-US" dirty="0"/>
              <a:t>Drama </a:t>
            </a:r>
            <a:r>
              <a:rPr lang="en-US" dirty="0" err="1"/>
              <a:t>int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Fantasy </a:t>
            </a:r>
            <a:r>
              <a:rPr lang="en-US" dirty="0" err="1"/>
              <a:t>int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 err="1"/>
              <a:t>FilmNoir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Horror </a:t>
            </a:r>
            <a:r>
              <a:rPr lang="en-US" dirty="0" err="1"/>
              <a:t>int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Musical </a:t>
            </a:r>
            <a:r>
              <a:rPr lang="en-US" dirty="0" err="1"/>
              <a:t>int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Mystery </a:t>
            </a:r>
            <a:r>
              <a:rPr lang="en-US" dirty="0" err="1"/>
              <a:t>int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Romance </a:t>
            </a:r>
            <a:r>
              <a:rPr lang="en-US" dirty="0" err="1"/>
              <a:t>int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 err="1"/>
              <a:t>SciFi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Thriller </a:t>
            </a:r>
            <a:r>
              <a:rPr lang="en-US" dirty="0" err="1"/>
              <a:t>int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War </a:t>
            </a:r>
            <a:r>
              <a:rPr lang="en-US" dirty="0" err="1"/>
              <a:t>int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Western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row format delimited</a:t>
            </a:r>
          </a:p>
          <a:p>
            <a:pPr marL="0" indent="0">
              <a:buNone/>
            </a:pPr>
            <a:r>
              <a:rPr lang="en-US" dirty="0"/>
              <a:t>fields terminated by '\|';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19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Скрипты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 TABLE </a:t>
            </a:r>
            <a:r>
              <a:rPr lang="en-US" dirty="0" smtClean="0"/>
              <a:t>rating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user_id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err="1"/>
              <a:t>item_id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rating </a:t>
            </a:r>
            <a:r>
              <a:rPr lang="en-US" dirty="0" err="1" smtClean="0"/>
              <a:t>int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ROW FORMAT DELIMITED </a:t>
            </a:r>
          </a:p>
          <a:p>
            <a:pPr marL="0" indent="0">
              <a:buNone/>
            </a:pPr>
            <a:r>
              <a:rPr lang="en-US" dirty="0"/>
              <a:t>FIELDS TERMINATED BY '\t'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0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Скрипты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external table genre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name string,</a:t>
            </a:r>
          </a:p>
          <a:p>
            <a:pPr marL="0" indent="0">
              <a:buNone/>
            </a:pPr>
            <a:r>
              <a:rPr lang="en-US" dirty="0"/>
              <a:t>  id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)</a:t>
            </a:r>
          </a:p>
          <a:p>
            <a:pPr marL="0" indent="0">
              <a:buNone/>
            </a:pPr>
            <a:r>
              <a:rPr lang="en-US" dirty="0"/>
              <a:t>ROW FORMAT DELIMITED </a:t>
            </a:r>
          </a:p>
          <a:p>
            <a:pPr marL="0" indent="0">
              <a:buNone/>
            </a:pPr>
            <a:r>
              <a:rPr lang="en-US" dirty="0"/>
              <a:t>FIELDS TERMINATED BY '|'</a:t>
            </a:r>
          </a:p>
          <a:p>
            <a:pPr marL="0" indent="0">
              <a:buNone/>
            </a:pPr>
            <a:r>
              <a:rPr lang="en-US" dirty="0"/>
              <a:t>location '/user/</a:t>
            </a:r>
            <a:r>
              <a:rPr lang="en-US" dirty="0" err="1"/>
              <a:t>anton.pilipenko</a:t>
            </a:r>
            <a:r>
              <a:rPr lang="en-US" dirty="0"/>
              <a:t>/</a:t>
            </a:r>
            <a:r>
              <a:rPr lang="en-US" dirty="0" err="1"/>
              <a:t>npl</a:t>
            </a:r>
            <a:r>
              <a:rPr lang="en-US" dirty="0"/>
              <a:t>/';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70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</a:t>
            </a:r>
            <a:r>
              <a:rPr lang="ru-RU" dirty="0"/>
              <a:t>г</a:t>
            </a:r>
            <a:r>
              <a:rPr lang="ru-RU" dirty="0" smtClean="0"/>
              <a:t>рузка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oad </a:t>
            </a:r>
            <a:r>
              <a:rPr lang="en-US" dirty="0"/>
              <a:t>data </a:t>
            </a:r>
            <a:r>
              <a:rPr lang="en-US" dirty="0" smtClean="0"/>
              <a:t>&lt;local&gt; </a:t>
            </a:r>
            <a:r>
              <a:rPr lang="en-US" dirty="0" err="1" smtClean="0"/>
              <a:t>inpath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'/</a:t>
            </a:r>
            <a:r>
              <a:rPr lang="en-US" dirty="0"/>
              <a:t>user/</a:t>
            </a:r>
            <a:r>
              <a:rPr lang="en-US" dirty="0" err="1"/>
              <a:t>anton.pilipenko</a:t>
            </a:r>
            <a:r>
              <a:rPr lang="en-US" dirty="0"/>
              <a:t>/</a:t>
            </a:r>
            <a:r>
              <a:rPr lang="en-US" dirty="0" err="1"/>
              <a:t>npl</a:t>
            </a:r>
            <a:r>
              <a:rPr lang="en-US" dirty="0"/>
              <a:t>/</a:t>
            </a:r>
            <a:r>
              <a:rPr lang="en-US" dirty="0" err="1"/>
              <a:t>rating.data</a:t>
            </a:r>
            <a:r>
              <a:rPr lang="en-US" dirty="0"/>
              <a:t>'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into </a:t>
            </a:r>
            <a:r>
              <a:rPr lang="en-US" dirty="0"/>
              <a:t>table rating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7886-CB69-4B48-A351-F791EEAD037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754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519</Words>
  <Application>Microsoft Office PowerPoint</Application>
  <PresentationFormat>Экран (4:3)</PresentationFormat>
  <Paragraphs>142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HIVE</vt:lpstr>
      <vt:lpstr>Списки объектов</vt:lpstr>
      <vt:lpstr>Таблицы</vt:lpstr>
      <vt:lpstr>Таблицы</vt:lpstr>
      <vt:lpstr>Скрипты</vt:lpstr>
      <vt:lpstr>Скрипты</vt:lpstr>
      <vt:lpstr>Скрипты</vt:lpstr>
      <vt:lpstr>Скрипты</vt:lpstr>
      <vt:lpstr>Загрузка данных</vt:lpstr>
      <vt:lpstr>Задания</vt:lpstr>
      <vt:lpstr>Задания</vt:lpstr>
      <vt:lpstr>Задания</vt:lpstr>
      <vt:lpstr>Задания</vt:lpstr>
      <vt:lpstr>Задания</vt:lpstr>
      <vt:lpstr>Задания</vt:lpstr>
      <vt:lpstr>Виртуальные поля</vt:lpstr>
      <vt:lpstr>Партиционирование</vt:lpstr>
      <vt:lpstr>Партиционирование</vt:lpstr>
      <vt:lpstr>Выгрузки данных</vt:lpstr>
    </vt:vector>
  </TitlesOfParts>
  <Company>Technoserv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Пилипенко Антон Александрович</dc:creator>
  <cp:lastModifiedBy>Пилипенко Антон Александрович</cp:lastModifiedBy>
  <cp:revision>101</cp:revision>
  <dcterms:created xsi:type="dcterms:W3CDTF">2015-05-18T08:01:23Z</dcterms:created>
  <dcterms:modified xsi:type="dcterms:W3CDTF">2015-10-26T14:04:31Z</dcterms:modified>
</cp:coreProperties>
</file>