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1" r:id="rId9"/>
    <p:sldId id="269" r:id="rId10"/>
    <p:sldId id="262" r:id="rId11"/>
    <p:sldId id="263" r:id="rId12"/>
    <p:sldId id="264" r:id="rId13"/>
    <p:sldId id="265" r:id="rId14"/>
    <p:sldId id="271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4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8" y="355025"/>
            <a:ext cx="8993505" cy="2433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93"/>
              </a:lnSpc>
              <a:buNone/>
            </a:pPr>
            <a:r>
              <a:rPr lang="ru-RU" sz="6235" kern="0" spc="-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Нейронные сети для машинного перевода</a:t>
            </a:r>
            <a:endParaRPr lang="en-US" sz="6235" dirty="0"/>
          </a:p>
        </p:txBody>
      </p:sp>
      <p:sp>
        <p:nvSpPr>
          <p:cNvPr id="6" name="Text 2"/>
          <p:cNvSpPr/>
          <p:nvPr/>
        </p:nvSpPr>
        <p:spPr>
          <a:xfrm>
            <a:off x="989648" y="3621608"/>
            <a:ext cx="899350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Работу выполнил:  ученик 11 «А» класса</a:t>
            </a:r>
          </a:p>
          <a:p>
            <a:pPr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______ Андрей</a:t>
            </a:r>
            <a:endParaRPr lang="en-US" sz="2078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CB35A-470F-41EC-95F0-8FE6919F2718}"/>
              </a:ext>
            </a:extLst>
          </p:cNvPr>
          <p:cNvSpPr txBox="1"/>
          <p:nvPr/>
        </p:nvSpPr>
        <p:spPr>
          <a:xfrm>
            <a:off x="1042869" y="4995193"/>
            <a:ext cx="8940284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Руководитель проекта:  учитель информатики</a:t>
            </a:r>
          </a:p>
          <a:p>
            <a:pPr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Буракова Наталья Сергеевна</a:t>
            </a:r>
            <a:endParaRPr lang="en-US" sz="207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2785B-D19C-4CCC-BE9E-5B664E0DE84C}"/>
              </a:ext>
            </a:extLst>
          </p:cNvPr>
          <p:cNvSpPr txBox="1"/>
          <p:nvPr/>
        </p:nvSpPr>
        <p:spPr>
          <a:xfrm>
            <a:off x="2811213" y="7023795"/>
            <a:ext cx="5350374" cy="90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МБОУ СОШ №20</a:t>
            </a:r>
          </a:p>
          <a:p>
            <a:pPr algn="ctr">
              <a:lnSpc>
                <a:spcPts val="3325"/>
              </a:lnSpc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Невинномысск, 2024 г</a:t>
            </a:r>
            <a:endParaRPr lang="en-US" sz="207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028867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90288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7248" y="72580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Обучение сети</a:t>
            </a:r>
            <a:endParaRPr lang="en-US" sz="5195" dirty="0"/>
          </a:p>
        </p:txBody>
      </p:sp>
      <p:sp>
        <p:nvSpPr>
          <p:cNvPr id="6" name="Shape 2"/>
          <p:cNvSpPr/>
          <p:nvPr/>
        </p:nvSpPr>
        <p:spPr>
          <a:xfrm>
            <a:off x="5016818" y="1946434"/>
            <a:ext cx="52745" cy="6356628"/>
          </a:xfrm>
          <a:prstGeom prst="roundRect">
            <a:avLst>
              <a:gd name="adj" fmla="val 225173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5340013" y="2422981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4746248" y="2152531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36510" y="2201942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3117" dirty="0"/>
          </a:p>
        </p:txBody>
      </p:sp>
      <p:sp>
        <p:nvSpPr>
          <p:cNvPr id="10" name="Text 6"/>
          <p:cNvSpPr/>
          <p:nvPr/>
        </p:nvSpPr>
        <p:spPr>
          <a:xfrm>
            <a:off x="6494740" y="2210276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Подготовка данных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6494740" y="2780943"/>
            <a:ext cx="71460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Сбор, очистка и подготовка большого объема параллельных текстовых корпусов.</a:t>
            </a:r>
            <a:endParaRPr lang="en-US" sz="2078" dirty="0"/>
          </a:p>
        </p:txBody>
      </p:sp>
      <p:sp>
        <p:nvSpPr>
          <p:cNvPr id="12" name="Shape 8"/>
          <p:cNvSpPr/>
          <p:nvPr/>
        </p:nvSpPr>
        <p:spPr>
          <a:xfrm>
            <a:off x="5340013" y="4629805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4746248" y="4359354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936510" y="4408765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3117" dirty="0"/>
          </a:p>
        </p:txBody>
      </p:sp>
      <p:sp>
        <p:nvSpPr>
          <p:cNvPr id="15" name="Text 11"/>
          <p:cNvSpPr/>
          <p:nvPr/>
        </p:nvSpPr>
        <p:spPr>
          <a:xfrm>
            <a:off x="6494740" y="4417100"/>
            <a:ext cx="368438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Выбор архитектуры сети</a:t>
            </a:r>
            <a:endParaRPr lang="en-US" sz="2598" dirty="0"/>
          </a:p>
        </p:txBody>
      </p:sp>
      <p:sp>
        <p:nvSpPr>
          <p:cNvPr id="16" name="Text 12"/>
          <p:cNvSpPr/>
          <p:nvPr/>
        </p:nvSpPr>
        <p:spPr>
          <a:xfrm>
            <a:off x="6494740" y="4987766"/>
            <a:ext cx="71460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Определение типа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нейронной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сети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е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ё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структуры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78" dirty="0"/>
          </a:p>
        </p:txBody>
      </p:sp>
      <p:sp>
        <p:nvSpPr>
          <p:cNvPr id="17" name="Shape 13"/>
          <p:cNvSpPr/>
          <p:nvPr/>
        </p:nvSpPr>
        <p:spPr>
          <a:xfrm>
            <a:off x="5340013" y="6836628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313E80"/>
          </a:solidFill>
          <a:ln/>
        </p:spPr>
      </p:sp>
      <p:sp>
        <p:nvSpPr>
          <p:cNvPr id="18" name="Shape 14"/>
          <p:cNvSpPr/>
          <p:nvPr/>
        </p:nvSpPr>
        <p:spPr>
          <a:xfrm>
            <a:off x="4746248" y="6566178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936510" y="6615589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3117" dirty="0"/>
          </a:p>
        </p:txBody>
      </p:sp>
      <p:sp>
        <p:nvSpPr>
          <p:cNvPr id="20" name="Text 16"/>
          <p:cNvSpPr/>
          <p:nvPr/>
        </p:nvSpPr>
        <p:spPr>
          <a:xfrm>
            <a:off x="6494740" y="6623923"/>
            <a:ext cx="478797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Настраивание гиперпараметров</a:t>
            </a:r>
            <a:endParaRPr lang="en-US" sz="2598" dirty="0"/>
          </a:p>
        </p:txBody>
      </p:sp>
      <p:sp>
        <p:nvSpPr>
          <p:cNvPr id="21" name="Text 17"/>
          <p:cNvSpPr/>
          <p:nvPr/>
        </p:nvSpPr>
        <p:spPr>
          <a:xfrm>
            <a:off x="6494740" y="7194590"/>
            <a:ext cx="7146012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Оптимизация скорости обучения, размера пакета и других параметров для улучшения производительности.</a:t>
            </a:r>
            <a:endParaRPr lang="en-US" sz="207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172170"/>
            <a:ext cx="795778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качества перевода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2730818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79909" y="2780228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3117" dirty="0"/>
          </a:p>
        </p:txBody>
      </p:sp>
      <p:sp>
        <p:nvSpPr>
          <p:cNvPr id="7" name="Text 4"/>
          <p:cNvSpPr/>
          <p:nvPr/>
        </p:nvSpPr>
        <p:spPr>
          <a:xfrm>
            <a:off x="1847255" y="282154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точности</a:t>
            </a:r>
            <a:endParaRPr lang="en-US" sz="2598" dirty="0"/>
          </a:p>
        </p:txBody>
      </p:sp>
      <p:sp>
        <p:nvSpPr>
          <p:cNvPr id="8" name="Text 5"/>
          <p:cNvSpPr/>
          <p:nvPr/>
        </p:nvSpPr>
        <p:spPr>
          <a:xfrm>
            <a:off x="1847255" y="3392210"/>
            <a:ext cx="533602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Применение метрик, таких как BLEU и METEOR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измерения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сходства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между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автоматическим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эталонным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переводами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78" dirty="0"/>
          </a:p>
        </p:txBody>
      </p:sp>
      <p:sp>
        <p:nvSpPr>
          <p:cNvPr id="9" name="Shape 6"/>
          <p:cNvSpPr/>
          <p:nvPr/>
        </p:nvSpPr>
        <p:spPr>
          <a:xfrm>
            <a:off x="7447121" y="2730818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37383" y="2780228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3117" dirty="0"/>
          </a:p>
        </p:txBody>
      </p:sp>
      <p:sp>
        <p:nvSpPr>
          <p:cNvPr id="11" name="Text 8"/>
          <p:cNvSpPr/>
          <p:nvPr/>
        </p:nvSpPr>
        <p:spPr>
          <a:xfrm>
            <a:off x="8304728" y="2821543"/>
            <a:ext cx="349960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естественности</a:t>
            </a:r>
            <a:endParaRPr lang="en-US" sz="2598" dirty="0"/>
          </a:p>
        </p:txBody>
      </p:sp>
      <p:sp>
        <p:nvSpPr>
          <p:cNvPr id="12" name="Text 9"/>
          <p:cNvSpPr/>
          <p:nvPr/>
        </p:nvSpPr>
        <p:spPr>
          <a:xfrm>
            <a:off x="8304728" y="3392210"/>
            <a:ext cx="533602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Анализ насколько естественно и правильно звучит переведенный текст в целевом языке.</a:t>
            </a:r>
            <a:endParaRPr lang="en-US" sz="2078" dirty="0"/>
          </a:p>
        </p:txBody>
      </p:sp>
      <p:sp>
        <p:nvSpPr>
          <p:cNvPr id="13" name="Shape 10"/>
          <p:cNvSpPr/>
          <p:nvPr/>
        </p:nvSpPr>
        <p:spPr>
          <a:xfrm>
            <a:off x="989648" y="5129093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179909" y="5178504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3117" dirty="0"/>
          </a:p>
        </p:txBody>
      </p:sp>
      <p:sp>
        <p:nvSpPr>
          <p:cNvPr id="15" name="Text 12"/>
          <p:cNvSpPr/>
          <p:nvPr/>
        </p:nvSpPr>
        <p:spPr>
          <a:xfrm>
            <a:off x="1847255" y="5219819"/>
            <a:ext cx="332827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когерентности</a:t>
            </a:r>
            <a:endParaRPr lang="en-US" sz="2598" dirty="0"/>
          </a:p>
        </p:txBody>
      </p:sp>
      <p:sp>
        <p:nvSpPr>
          <p:cNvPr id="16" name="Text 13"/>
          <p:cNvSpPr/>
          <p:nvPr/>
        </p:nvSpPr>
        <p:spPr>
          <a:xfrm>
            <a:off x="1847255" y="5790486"/>
            <a:ext cx="533602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Исследование согласованности и связности переводов на уровне предложений и контекста.</a:t>
            </a:r>
            <a:endParaRPr lang="en-US" sz="2078" dirty="0"/>
          </a:p>
        </p:txBody>
      </p:sp>
      <p:sp>
        <p:nvSpPr>
          <p:cNvPr id="17" name="Shape 14"/>
          <p:cNvSpPr/>
          <p:nvPr/>
        </p:nvSpPr>
        <p:spPr>
          <a:xfrm>
            <a:off x="7447121" y="5129093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637383" y="5178504"/>
            <a:ext cx="213122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kern="0" spc="-9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3117" dirty="0"/>
          </a:p>
        </p:txBody>
      </p:sp>
      <p:sp>
        <p:nvSpPr>
          <p:cNvPr id="19" name="Text 16"/>
          <p:cNvSpPr/>
          <p:nvPr/>
        </p:nvSpPr>
        <p:spPr>
          <a:xfrm>
            <a:off x="8304728" y="5219819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оценщиками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8304728" y="5790486"/>
            <a:ext cx="533602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Обратная связь от носителей языков и специалистов в процессе уточнения и улучшения переводов.</a:t>
            </a:r>
            <a:endParaRPr lang="en-US" sz="207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022152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 и ограничения нейронных сетей в машинном переводе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331369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</a:t>
            </a:r>
            <a:endParaRPr lang="en-US" sz="2598" dirty="0"/>
          </a:p>
        </p:txBody>
      </p:sp>
      <p:sp>
        <p:nvSpPr>
          <p:cNvPr id="6" name="Text 3"/>
          <p:cNvSpPr/>
          <p:nvPr/>
        </p:nvSpPr>
        <p:spPr>
          <a:xfrm>
            <a:off x="1411843" y="4040505"/>
            <a:ext cx="558141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Высокая точность в переводе стандартных выражений</a:t>
            </a:r>
            <a:endParaRPr lang="en-US" sz="2078" dirty="0"/>
          </a:p>
        </p:txBody>
      </p:sp>
      <p:sp>
        <p:nvSpPr>
          <p:cNvPr id="7" name="Text 4"/>
          <p:cNvSpPr/>
          <p:nvPr/>
        </p:nvSpPr>
        <p:spPr>
          <a:xfrm>
            <a:off x="1411843" y="5096113"/>
            <a:ext cx="558141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Способность обучаться на больших объемах текста</a:t>
            </a:r>
            <a:endParaRPr lang="en-US" sz="2078" dirty="0"/>
          </a:p>
        </p:txBody>
      </p:sp>
      <p:sp>
        <p:nvSpPr>
          <p:cNvPr id="8" name="Text 5"/>
          <p:cNvSpPr/>
          <p:nvPr/>
        </p:nvSpPr>
        <p:spPr>
          <a:xfrm>
            <a:off x="1411843" y="6151721"/>
            <a:ext cx="558141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Работа с множеством языковых параллельных данных</a:t>
            </a:r>
            <a:endParaRPr lang="en-US" sz="2078" dirty="0"/>
          </a:p>
        </p:txBody>
      </p:sp>
      <p:sp>
        <p:nvSpPr>
          <p:cNvPr id="9" name="Text 6"/>
          <p:cNvSpPr/>
          <p:nvPr/>
        </p:nvSpPr>
        <p:spPr>
          <a:xfrm>
            <a:off x="7644765" y="3331369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Ограничения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7644765" y="4007525"/>
            <a:ext cx="6003608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Недостаточная эффективность в переводе контекстно-неоднозначных фраз и идиоматических выражений.</a:t>
            </a:r>
            <a:endParaRPr lang="en-US" sz="2078" dirty="0"/>
          </a:p>
        </p:txBody>
      </p:sp>
      <p:sp>
        <p:nvSpPr>
          <p:cNvPr id="11" name="Text 8"/>
          <p:cNvSpPr/>
          <p:nvPr/>
        </p:nvSpPr>
        <p:spPr>
          <a:xfrm>
            <a:off x="7644765" y="5511998"/>
            <a:ext cx="6003608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Требуются большие вычислительные мощности и объемы данных для обучения.</a:t>
            </a:r>
            <a:endParaRPr lang="en-US" sz="2078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061847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725805"/>
            <a:ext cx="12097822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альнейшие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перспективы</a:t>
            </a:r>
            <a:endParaRPr lang="en-US" sz="519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03" y="2078355"/>
            <a:ext cx="2087404" cy="15206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063484" y="2730222"/>
            <a:ext cx="177641" cy="593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76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5735781" y="2342198"/>
            <a:ext cx="467391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Оценка текущего состояния</a:t>
            </a:r>
            <a:endParaRPr lang="en-US" sz="2598" dirty="0"/>
          </a:p>
        </p:txBody>
      </p:sp>
      <p:sp>
        <p:nvSpPr>
          <p:cNvPr id="8" name="Text 4"/>
          <p:cNvSpPr/>
          <p:nvPr/>
        </p:nvSpPr>
        <p:spPr>
          <a:xfrm>
            <a:off x="5735781" y="2912864"/>
            <a:ext cx="4949851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Анализ результатов и проблем</a:t>
            </a:r>
            <a:endParaRPr lang="en-US" sz="2078" dirty="0"/>
          </a:p>
        </p:txBody>
      </p:sp>
      <p:sp>
        <p:nvSpPr>
          <p:cNvPr id="9" name="Shape 5"/>
          <p:cNvSpPr/>
          <p:nvPr/>
        </p:nvSpPr>
        <p:spPr>
          <a:xfrm>
            <a:off x="5261967" y="3600063"/>
            <a:ext cx="8312825" cy="26372"/>
          </a:xfrm>
          <a:prstGeom prst="roundRect">
            <a:avLst>
              <a:gd name="adj" fmla="val 450356"/>
            </a:avLst>
          </a:prstGeom>
          <a:solidFill>
            <a:srgbClr val="313E80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901" y="3664982"/>
            <a:ext cx="4174808" cy="152066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063484" y="4128373"/>
            <a:ext cx="177641" cy="593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76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598" dirty="0"/>
          </a:p>
        </p:txBody>
      </p:sp>
      <p:sp>
        <p:nvSpPr>
          <p:cNvPr id="12" name="Text 7"/>
          <p:cNvSpPr/>
          <p:nvPr/>
        </p:nvSpPr>
        <p:spPr>
          <a:xfrm>
            <a:off x="6503551" y="3928824"/>
            <a:ext cx="463831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Исследование новых подходов</a:t>
            </a:r>
            <a:endParaRPr lang="en-US" sz="2598" dirty="0"/>
          </a:p>
        </p:txBody>
      </p:sp>
      <p:sp>
        <p:nvSpPr>
          <p:cNvPr id="13" name="Text 8"/>
          <p:cNvSpPr/>
          <p:nvPr/>
        </p:nvSpPr>
        <p:spPr>
          <a:xfrm>
            <a:off x="6503551" y="4499491"/>
            <a:ext cx="463831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Интерес к инновационным методам</a:t>
            </a:r>
            <a:endParaRPr lang="en-US" sz="2078" dirty="0"/>
          </a:p>
        </p:txBody>
      </p:sp>
      <p:sp>
        <p:nvSpPr>
          <p:cNvPr id="14" name="Shape 9"/>
          <p:cNvSpPr/>
          <p:nvPr/>
        </p:nvSpPr>
        <p:spPr>
          <a:xfrm>
            <a:off x="6305669" y="5186690"/>
            <a:ext cx="7269123" cy="26372"/>
          </a:xfrm>
          <a:prstGeom prst="roundRect">
            <a:avLst>
              <a:gd name="adj" fmla="val 450356"/>
            </a:avLst>
          </a:prstGeom>
          <a:solidFill>
            <a:srgbClr val="313E80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99" y="5251609"/>
            <a:ext cx="6262211" cy="152066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063365" y="5715000"/>
            <a:ext cx="177641" cy="593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676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598" dirty="0"/>
          </a:p>
        </p:txBody>
      </p:sp>
      <p:sp>
        <p:nvSpPr>
          <p:cNvPr id="17" name="Text 11"/>
          <p:cNvSpPr/>
          <p:nvPr/>
        </p:nvSpPr>
        <p:spPr>
          <a:xfrm>
            <a:off x="7547253" y="5515451"/>
            <a:ext cx="3729276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Расширение применения</a:t>
            </a:r>
            <a:endParaRPr lang="en-US" sz="2598" dirty="0"/>
          </a:p>
        </p:txBody>
      </p:sp>
      <p:sp>
        <p:nvSpPr>
          <p:cNvPr id="18" name="Text 12"/>
          <p:cNvSpPr/>
          <p:nvPr/>
        </p:nvSpPr>
        <p:spPr>
          <a:xfrm>
            <a:off x="7547253" y="6086118"/>
            <a:ext cx="4388763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Внедрение в новые области и языки</a:t>
            </a:r>
            <a:endParaRPr lang="en-US" sz="2078" dirty="0"/>
          </a:p>
        </p:txBody>
      </p:sp>
      <p:sp>
        <p:nvSpPr>
          <p:cNvPr id="19" name="Text 13"/>
          <p:cNvSpPr/>
          <p:nvPr/>
        </p:nvSpPr>
        <p:spPr>
          <a:xfrm>
            <a:off x="989648" y="7069098"/>
            <a:ext cx="12651105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Дальнейшие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перспективы включают в себя исследование и внедрение инновационных подходов, а также расширение области применения данной технологии.</a:t>
            </a:r>
            <a:endParaRPr lang="en-US" sz="207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92B6BA2E-CA46-46C7-8D5D-39A7E92B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1" name="Text 1">
            <a:extLst>
              <a:ext uri="{FF2B5EF4-FFF2-40B4-BE49-F238E27FC236}">
                <a16:creationId xmlns:a16="http://schemas.microsoft.com/office/drawing/2014/main" id="{16E1979B-72A2-4CE8-9BCE-27FE66BFF19A}"/>
              </a:ext>
            </a:extLst>
          </p:cNvPr>
          <p:cNvSpPr/>
          <p:nvPr/>
        </p:nvSpPr>
        <p:spPr>
          <a:xfrm>
            <a:off x="2897957" y="3300690"/>
            <a:ext cx="8834485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94"/>
              </a:lnSpc>
              <a:buNone/>
            </a:pP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Спасибо за внимание</a:t>
            </a:r>
            <a:endParaRPr lang="en-US" sz="5195" dirty="0"/>
          </a:p>
        </p:txBody>
      </p:sp>
    </p:spTree>
    <p:extLst>
      <p:ext uri="{BB962C8B-B14F-4D97-AF65-F5344CB8AC3E}">
        <p14:creationId xmlns:p14="http://schemas.microsoft.com/office/powerpoint/2010/main" val="84259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72800" y="23813"/>
            <a:ext cx="3657600" cy="81819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7" y="672703"/>
            <a:ext cx="7247509" cy="1005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Цель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задачи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проекта</a:t>
            </a:r>
            <a:endParaRPr lang="en-US" sz="5195" dirty="0"/>
          </a:p>
        </p:txBody>
      </p:sp>
      <p:sp>
        <p:nvSpPr>
          <p:cNvPr id="6" name="Shape 2"/>
          <p:cNvSpPr/>
          <p:nvPr/>
        </p:nvSpPr>
        <p:spPr>
          <a:xfrm>
            <a:off x="989648" y="1957269"/>
            <a:ext cx="4364831" cy="3058239"/>
          </a:xfrm>
          <a:prstGeom prst="roundRect">
            <a:avLst>
              <a:gd name="adj" fmla="val 4957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68729" y="2214209"/>
            <a:ext cx="3590437" cy="491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ru-RU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Поставленные </a:t>
            </a:r>
            <a:r>
              <a:rPr lang="en-US" sz="2598" kern="0" spc="-78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задачи</a:t>
            </a:r>
            <a:endParaRPr lang="en-US" sz="2598" dirty="0"/>
          </a:p>
        </p:txBody>
      </p:sp>
      <p:sp>
        <p:nvSpPr>
          <p:cNvPr id="8" name="Text 4"/>
          <p:cNvSpPr/>
          <p:nvPr/>
        </p:nvSpPr>
        <p:spPr>
          <a:xfrm>
            <a:off x="1268730" y="3090823"/>
            <a:ext cx="3806666" cy="16456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Исследовать область нейронных сетей</a:t>
            </a: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Создать собственную модель для машинного перевода</a:t>
            </a:r>
            <a:endParaRPr lang="en-US" sz="2078" dirty="0"/>
          </a:p>
        </p:txBody>
      </p:sp>
      <p:sp>
        <p:nvSpPr>
          <p:cNvPr id="9" name="Shape 5"/>
          <p:cNvSpPr/>
          <p:nvPr/>
        </p:nvSpPr>
        <p:spPr>
          <a:xfrm>
            <a:off x="5618321" y="1957269"/>
            <a:ext cx="4364831" cy="3058239"/>
          </a:xfrm>
          <a:prstGeom prst="roundRect">
            <a:avLst>
              <a:gd name="adj" fmla="val 4957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97404" y="2214210"/>
            <a:ext cx="3715132" cy="491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ru-RU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Этапы работы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5897404" y="3090823"/>
            <a:ext cx="3806666" cy="16456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Обработать датасет</a:t>
            </a: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Построить модель НС</a:t>
            </a: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Оценить её эффективность</a:t>
            </a:r>
            <a:endParaRPr lang="en-US" sz="2078" dirty="0"/>
          </a:p>
        </p:txBody>
      </p:sp>
      <p:sp>
        <p:nvSpPr>
          <p:cNvPr id="12" name="Shape 8"/>
          <p:cNvSpPr/>
          <p:nvPr/>
        </p:nvSpPr>
        <p:spPr>
          <a:xfrm>
            <a:off x="989648" y="5279350"/>
            <a:ext cx="8993505" cy="2355890"/>
          </a:xfrm>
          <a:prstGeom prst="roundRect">
            <a:avLst>
              <a:gd name="adj" fmla="val 7657"/>
            </a:avLst>
          </a:prstGeom>
          <a:solidFill>
            <a:srgbClr val="182567"/>
          </a:solidFill>
          <a:ln w="15240">
            <a:solidFill>
              <a:srgbClr val="313E8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268730" y="555843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ru-RU" sz="2598" kern="0" spc="-7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Цель проекта</a:t>
            </a:r>
            <a:endParaRPr lang="en-US" sz="2598" dirty="0"/>
          </a:p>
        </p:txBody>
      </p:sp>
      <p:sp>
        <p:nvSpPr>
          <p:cNvPr id="14" name="Text 10"/>
          <p:cNvSpPr/>
          <p:nvPr/>
        </p:nvSpPr>
        <p:spPr>
          <a:xfrm>
            <a:off x="1268730" y="6129099"/>
            <a:ext cx="8435340" cy="1261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Исследовать работу нейронных сетей и языковых моделей, а также</a:t>
            </a: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реализовать собственную сеть архитектуры «</a:t>
            </a:r>
            <a:r>
              <a:rPr lang="ru-RU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» и </a:t>
            </a: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протестировать её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44000" y="0"/>
            <a:ext cx="5486400" cy="30826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8" y="832128"/>
            <a:ext cx="7852071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принц</a:t>
            </a: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пы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работы </a:t>
            </a:r>
            <a:r>
              <a:rPr lang="en-US" sz="5195" kern="0" spc="-156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нейронных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сетей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989648" y="2877503"/>
            <a:ext cx="7164705" cy="2533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Нейронные сети - это компьютерные системы, вдохновленные функционированием человеческого мозга, которые используются для обработки информации и обучения. Они состоят из взаимосвязанных узлов, моделирующих нейроны, и позволяют оптимизировать алгоритмы через обучение.</a:t>
            </a: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989648" y="5708213"/>
            <a:ext cx="7164705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принципы нейронных сетей включают в себя обратное распространение ошибки, функции активации, выбор оптимальной архитектуры сети и управление весами связей между нейронами.</a:t>
            </a:r>
            <a:endParaRPr lang="en-US" sz="2078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1AE9EC-CBE8-400C-9BCE-948121113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062298"/>
            <a:ext cx="4879330" cy="4861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557617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2991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7" y="4024908"/>
            <a:ext cx="13013519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Разделы применения НС (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NN</a:t>
            </a: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1411843" y="5245537"/>
            <a:ext cx="12228909" cy="475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Компьютерное зрение (</a:t>
            </a:r>
            <a:r>
              <a:rPr lang="en-US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CV</a:t>
            </a: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r>
              <a:rPr lang="en-US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Распознавание и генерация объектов на изображениях и видео</a:t>
            </a: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1411843" y="5826085"/>
            <a:ext cx="12228909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Обработка естественного языка (</a:t>
            </a:r>
            <a:r>
              <a:rPr lang="en-US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</a:t>
            </a: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r>
              <a:rPr lang="en-US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Обработка текстовой информации с целью дальнейших превращений, изменений и создания недостающих частей</a:t>
            </a:r>
            <a:endParaRPr lang="en-US" sz="2078" dirty="0"/>
          </a:p>
        </p:txBody>
      </p:sp>
      <p:sp>
        <p:nvSpPr>
          <p:cNvPr id="8" name="Text 4"/>
          <p:cNvSpPr/>
          <p:nvPr/>
        </p:nvSpPr>
        <p:spPr>
          <a:xfrm>
            <a:off x="1411843" y="6881693"/>
            <a:ext cx="12228909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741"/>
              </a:lnSpc>
              <a:buSzPct val="100000"/>
              <a:buChar char="•"/>
            </a:pP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Обучение с подкреплением</a:t>
            </a:r>
            <a:r>
              <a:rPr lang="en-US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r>
              <a:rPr lang="ru-RU" sz="2078" b="1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оптимальных стратегий для решения сложных задач, например: автопилот, умный дом, виртуальные соперники в играх и т.д.</a:t>
            </a:r>
            <a:endParaRPr lang="en-US" sz="207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67132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Архитектура нейронной сети для машинного перевода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7" y="2977468"/>
            <a:ext cx="7292852" cy="4702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Архитектура нейронной сети для машинного перевода представляет собой сложную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сеть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взаимосвязанных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уровней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Трансформеры (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Transformers)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новая архитектура, которая отлично справляется с обработкой текстов, её главное преимущество — это то, что она смотрит на весь текст целиком и может улавливать контекст. На основе трансформеров работают такие популярные сети как </a:t>
            </a:r>
            <a:r>
              <a:rPr lang="ru-RU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-GPT, Google </a:t>
            </a:r>
            <a:r>
              <a:rPr lang="ru-RU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Translate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BERT и др.</a:t>
            </a:r>
            <a:endParaRPr lang="en-US" sz="2078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07014" y="2977468"/>
            <a:ext cx="5317337" cy="4702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67132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Архитектура нейронной сети для машинного перевода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762937" y="4322619"/>
            <a:ext cx="5872132" cy="3417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 всей этой архитектуры – это довольно современный «Механизм внимания», когда нейронная сеть, имея кокой-либо контекст, может отдавать предпочтение более значимым признакам. Именно поэтому трансформеры так хорошо улавливают контекст в цепочке слов, они многократно связывают между собой разные слова.</a:t>
            </a:r>
            <a:endParaRPr lang="en-US" sz="2078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15200" y="4095732"/>
            <a:ext cx="6847050" cy="3644712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1AC6E644-FCEC-4185-8761-031580E5C8FE}"/>
              </a:ext>
            </a:extLst>
          </p:cNvPr>
          <p:cNvSpPr/>
          <p:nvPr/>
        </p:nvSpPr>
        <p:spPr>
          <a:xfrm>
            <a:off x="762937" y="2780147"/>
            <a:ext cx="13399314" cy="13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Трансформер содержит в себе 2 основных блока – это энкодер и декодер. В блоках применяются такие слои как: остаточные связи, нормализация вывода каждого слоя и самый классический полносвязный слой сразу за слоем внимания.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36519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67132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Архитектура нейронной сети для машинного перевода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619028"/>
            <a:ext cx="6325552" cy="4129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 цепочек блоков энкодера и декодера стоится сама модель содержащая порядка нескольких миллионов параметров.</a:t>
            </a: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Остаётся только обучить её на подготовленном </a:t>
            </a:r>
            <a:r>
              <a:rPr lang="ru-RU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датасете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ru-RU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простестировать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результаты работы.</a:t>
            </a:r>
            <a:endParaRPr lang="en-US" sz="2078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82904" y="3619028"/>
            <a:ext cx="6163873" cy="4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989648" y="136409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Структура датасета</a:t>
            </a:r>
            <a:endParaRPr lang="en-US" sz="5195" dirty="0"/>
          </a:p>
        </p:txBody>
      </p:sp>
      <p:sp>
        <p:nvSpPr>
          <p:cNvPr id="7" name="Text 3"/>
          <p:cNvSpPr/>
          <p:nvPr/>
        </p:nvSpPr>
        <p:spPr>
          <a:xfrm>
            <a:off x="989648" y="3098602"/>
            <a:ext cx="12651105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обучения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нейронных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сетей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в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машинном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переводе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используются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большие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датасеты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содержащие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пары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предложений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разных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языках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Каждая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пара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состоит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предложения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исходном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языке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его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перевода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Датасеты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обычно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включают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параллельные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тексты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выравненные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предложения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метаданные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78" dirty="0"/>
          </a:p>
        </p:txBody>
      </p:sp>
      <p:sp>
        <p:nvSpPr>
          <p:cNvPr id="8" name="Text 4"/>
          <p:cNvSpPr/>
          <p:nvPr/>
        </p:nvSpPr>
        <p:spPr>
          <a:xfrm>
            <a:off x="989648" y="5084683"/>
            <a:ext cx="12651105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Структура датасета должна быть хорошо организована, с высоким качеством и соответствовать требованиям целевой задачи. Это включает в себя разделение на обучающую выборку,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тестовую</a:t>
            </a:r>
            <a:r>
              <a:rPr lang="en-US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78" kern="0" spc="-42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выборку</a:t>
            </a: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78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3D2501B-2151-4161-87FE-5977B42FF17B}"/>
              </a:ext>
            </a:extLst>
          </p:cNvPr>
          <p:cNvSpPr/>
          <p:nvPr/>
        </p:nvSpPr>
        <p:spPr>
          <a:xfrm>
            <a:off x="989647" y="6657206"/>
            <a:ext cx="12651105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 выбрал датасет весом 300 МБ и содержащий миллионы примеров перевода текста с английского на русский язык. Дальше необходимо его обработать перед обучением модели</a:t>
            </a:r>
            <a:endParaRPr lang="en-US" sz="207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989648" y="136409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ru-RU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Подготовка</a:t>
            </a:r>
            <a:r>
              <a:rPr lang="en-US" sz="5195" kern="0" spc="-15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датасета</a:t>
            </a:r>
            <a:endParaRPr lang="en-US" sz="5195" dirty="0"/>
          </a:p>
        </p:txBody>
      </p:sp>
      <p:sp>
        <p:nvSpPr>
          <p:cNvPr id="7" name="Text 3"/>
          <p:cNvSpPr/>
          <p:nvPr/>
        </p:nvSpPr>
        <p:spPr>
          <a:xfrm>
            <a:off x="989649" y="3453560"/>
            <a:ext cx="6914999" cy="3990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Также в коде проекта идет процесс частичной загрузки данных в память, предобработка текстов, обработка будущих пакетов и распараллеливание нагрузки между ядрами процессора</a:t>
            </a:r>
          </a:p>
          <a:p>
            <a:pPr marL="0" indent="0">
              <a:lnSpc>
                <a:spcPts val="3325"/>
              </a:lnSpc>
              <a:buNone/>
            </a:pPr>
            <a:endParaRPr lang="ru-RU" sz="2078" kern="0" spc="-42" dirty="0">
              <a:solidFill>
                <a:srgbClr val="CFD0D8"/>
              </a:solidFill>
              <a:latin typeface="Roboto" pitchFamily="34" charset="0"/>
              <a:ea typeface="Roboto" pitchFamily="34" charset="-122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ru-RU" sz="2078" kern="0" spc="-4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Правильная векторизация токенов (слов) важна для хороших результатов обучения сети. Слова возможно представить в виде векторов, передать лексическое значение слов при помощи набора чисел</a:t>
            </a:r>
            <a:endParaRPr lang="en-US" sz="2078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50CFC8-89E0-49E1-A42A-35F6AA76E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740" y="3453560"/>
            <a:ext cx="5836616" cy="43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2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785</Words>
  <Application>Microsoft Office PowerPoint</Application>
  <PresentationFormat>Произвольный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Андрей Козак</cp:lastModifiedBy>
  <cp:revision>14</cp:revision>
  <dcterms:created xsi:type="dcterms:W3CDTF">2024-03-10T16:14:01Z</dcterms:created>
  <dcterms:modified xsi:type="dcterms:W3CDTF">2024-10-27T13:42:02Z</dcterms:modified>
</cp:coreProperties>
</file>