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04"/>
  </p:notesMasterIdLst>
  <p:sldIdLst>
    <p:sldId id="257" r:id="rId2"/>
    <p:sldId id="303" r:id="rId3"/>
    <p:sldId id="304" r:id="rId4"/>
    <p:sldId id="338" r:id="rId5"/>
    <p:sldId id="302" r:id="rId6"/>
    <p:sldId id="305" r:id="rId7"/>
    <p:sldId id="258" r:id="rId8"/>
    <p:sldId id="306" r:id="rId9"/>
    <p:sldId id="307" r:id="rId10"/>
    <p:sldId id="259" r:id="rId11"/>
    <p:sldId id="260" r:id="rId12"/>
    <p:sldId id="308" r:id="rId13"/>
    <p:sldId id="312" r:id="rId14"/>
    <p:sldId id="313" r:id="rId15"/>
    <p:sldId id="311" r:id="rId16"/>
    <p:sldId id="309" r:id="rId17"/>
    <p:sldId id="310" r:id="rId18"/>
    <p:sldId id="314" r:id="rId19"/>
    <p:sldId id="315" r:id="rId20"/>
    <p:sldId id="316"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9" r:id="rId36"/>
    <p:sldId id="280" r:id="rId37"/>
    <p:sldId id="283" r:id="rId38"/>
    <p:sldId id="281" r:id="rId39"/>
    <p:sldId id="282" r:id="rId40"/>
    <p:sldId id="317" r:id="rId41"/>
    <p:sldId id="284" r:id="rId42"/>
    <p:sldId id="285" r:id="rId43"/>
    <p:sldId id="286" r:id="rId44"/>
    <p:sldId id="287" r:id="rId45"/>
    <p:sldId id="288" r:id="rId46"/>
    <p:sldId id="289" r:id="rId47"/>
    <p:sldId id="319" r:id="rId48"/>
    <p:sldId id="290" r:id="rId49"/>
    <p:sldId id="324" r:id="rId50"/>
    <p:sldId id="291" r:id="rId51"/>
    <p:sldId id="318" r:id="rId52"/>
    <p:sldId id="292" r:id="rId53"/>
    <p:sldId id="293" r:id="rId54"/>
    <p:sldId id="294" r:id="rId55"/>
    <p:sldId id="295" r:id="rId56"/>
    <p:sldId id="296" r:id="rId57"/>
    <p:sldId id="297" r:id="rId58"/>
    <p:sldId id="298" r:id="rId59"/>
    <p:sldId id="299" r:id="rId60"/>
    <p:sldId id="300" r:id="rId61"/>
    <p:sldId id="325" r:id="rId62"/>
    <p:sldId id="326" r:id="rId63"/>
    <p:sldId id="327" r:id="rId64"/>
    <p:sldId id="328" r:id="rId65"/>
    <p:sldId id="329" r:id="rId66"/>
    <p:sldId id="301" r:id="rId67"/>
    <p:sldId id="320" r:id="rId68"/>
    <p:sldId id="321" r:id="rId69"/>
    <p:sldId id="322" r:id="rId70"/>
    <p:sldId id="323" r:id="rId71"/>
    <p:sldId id="330" r:id="rId72"/>
    <p:sldId id="331" r:id="rId73"/>
    <p:sldId id="332" r:id="rId74"/>
    <p:sldId id="333" r:id="rId75"/>
    <p:sldId id="334" r:id="rId76"/>
    <p:sldId id="335" r:id="rId77"/>
    <p:sldId id="336" r:id="rId78"/>
    <p:sldId id="337" r:id="rId79"/>
    <p:sldId id="342" r:id="rId80"/>
    <p:sldId id="339" r:id="rId81"/>
    <p:sldId id="340" r:id="rId82"/>
    <p:sldId id="341"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2" r:id="rId102"/>
    <p:sldId id="363" r:id="rId10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8" d="100"/>
          <a:sy n="68" d="100"/>
        </p:scale>
        <p:origin x="137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CDECE-4423-4A49-897F-56FDE2AA70FE}" type="datetimeFigureOut">
              <a:rPr lang="fr-FR" smtClean="0"/>
              <a:pPr/>
              <a:t>07/11/2020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15DF0B-1F5B-41D6-8A52-50320541F3D0}" type="slidenum">
              <a:rPr lang="fr-FR" smtClean="0"/>
              <a:pPr/>
              <a:t>‹N°›</a:t>
            </a:fld>
            <a:endParaRPr lang="fr-FR"/>
          </a:p>
        </p:txBody>
      </p:sp>
    </p:spTree>
    <p:extLst>
      <p:ext uri="{BB962C8B-B14F-4D97-AF65-F5344CB8AC3E}">
        <p14:creationId xmlns:p14="http://schemas.microsoft.com/office/powerpoint/2010/main" val="3499211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015DF0B-1F5B-41D6-8A52-50320541F3D0}" type="slidenum">
              <a:rPr lang="fr-FR" smtClean="0"/>
              <a:pPr/>
              <a:t>36</a:t>
            </a:fld>
            <a:endParaRPr lang="fr-FR"/>
          </a:p>
        </p:txBody>
      </p:sp>
    </p:spTree>
    <p:extLst>
      <p:ext uri="{BB962C8B-B14F-4D97-AF65-F5344CB8AC3E}">
        <p14:creationId xmlns:p14="http://schemas.microsoft.com/office/powerpoint/2010/main" val="2348957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3015DF0B-1F5B-41D6-8A52-50320541F3D0}" type="slidenum">
              <a:rPr lang="fr-FR" smtClean="0"/>
              <a:pPr/>
              <a:t>44</a:t>
            </a:fld>
            <a:endParaRPr lang="fr-FR"/>
          </a:p>
        </p:txBody>
      </p:sp>
    </p:spTree>
    <p:extLst>
      <p:ext uri="{BB962C8B-B14F-4D97-AF65-F5344CB8AC3E}">
        <p14:creationId xmlns:p14="http://schemas.microsoft.com/office/powerpoint/2010/main" val="718693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p>
        </p:txBody>
      </p:sp>
      <p:sp>
        <p:nvSpPr>
          <p:cNvPr id="4" name="Espace réservé de la date 3"/>
          <p:cNvSpPr>
            <a:spLocks noGrp="1"/>
          </p:cNvSpPr>
          <p:nvPr>
            <p:ph type="dt" sz="half" idx="10"/>
          </p:nvPr>
        </p:nvSpPr>
        <p:spPr/>
        <p:txBody>
          <a:bodyPr/>
          <a:lstStyle/>
          <a:p>
            <a:fld id="{BC0CEA9C-0952-4781-80ED-951D79538002}" type="datetime1">
              <a:rPr lang="fr-FR" smtClean="0"/>
              <a:pPr/>
              <a:t>07/11/2020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B5BA880-E982-4A9C-91D1-C736FC5AD4E8}" type="datetime1">
              <a:rPr lang="fr-FR" smtClean="0"/>
              <a:pPr/>
              <a:t>07/11/2020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441322E7-9CB9-4D11-B620-940E8D77DD64}" type="datetime1">
              <a:rPr lang="fr-FR" smtClean="0"/>
              <a:pPr/>
              <a:t>07/11/2020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911116-6752-4665-8A3E-85F3A84675D6}" type="datetime1">
              <a:rPr lang="fr-FR" smtClean="0"/>
              <a:pPr/>
              <a:t>07/11/2020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5398A078-9FEA-4202-AF3A-93C45BBA76E7}" type="datetime1">
              <a:rPr lang="fr-FR" smtClean="0"/>
              <a:pPr/>
              <a:t>07/11/2020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EC21EE45-1F42-49A9-AA96-F74D54551DDB}" type="datetime1">
              <a:rPr lang="fr-FR" smtClean="0"/>
              <a:pPr/>
              <a:t>07/11/2020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0DF71DA0-548D-48C6-8703-6FCD58589B19}" type="datetime1">
              <a:rPr lang="fr-FR" smtClean="0"/>
              <a:pPr/>
              <a:t>07/11/2020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p>
            <a:fld id="{C722361D-94EF-49C5-A812-0F74FAC84A9D}" type="datetime1">
              <a:rPr lang="fr-FR" smtClean="0"/>
              <a:pPr/>
              <a:t>07/11/2020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7738E5C-F098-4BEE-B4D4-540996D0B122}" type="datetime1">
              <a:rPr lang="fr-FR" smtClean="0"/>
              <a:pPr/>
              <a:t>07/11/2020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14377DCE-B5DA-4E41-BA06-C5ADC976E699}" type="datetime1">
              <a:rPr lang="fr-FR" smtClean="0"/>
              <a:pPr/>
              <a:t>07/11/2020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0A96D503-81AF-416B-8046-37AF575396AA}" type="datetime1">
              <a:rPr lang="fr-FR" smtClean="0"/>
              <a:pPr/>
              <a:t>07/11/2020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6C6F04E5-293B-47C2-9276-7F4586F141B9}"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D98256-F8C3-49B8-A4CA-CD42794DDCAC}" type="datetime1">
              <a:rPr lang="fr-FR" smtClean="0"/>
              <a:pPr/>
              <a:t>07/11/2020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F04E5-293B-47C2-9276-7F4586F141B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rakoto_cyprien@yahoo.fr"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6C6F04E5-293B-47C2-9276-7F4586F141B9}" type="slidenum">
              <a:rPr lang="fr-FR" smtClean="0"/>
              <a:pPr/>
              <a:t>1</a:t>
            </a:fld>
            <a:endParaRPr lang="fr-FR" dirty="0"/>
          </a:p>
        </p:txBody>
      </p:sp>
      <p:sp>
        <p:nvSpPr>
          <p:cNvPr id="4" name="Rectangle 3"/>
          <p:cNvSpPr/>
          <p:nvPr/>
        </p:nvSpPr>
        <p:spPr>
          <a:xfrm>
            <a:off x="179512" y="254527"/>
            <a:ext cx="8784976" cy="6381875"/>
          </a:xfrm>
          <a:prstGeom prst="rect">
            <a:avLst/>
          </a:prstGeom>
        </p:spPr>
        <p:txBody>
          <a:bodyPr wrap="square">
            <a:spAutoFit/>
          </a:bodyPr>
          <a:lstStyle/>
          <a:p>
            <a:pPr algn="ctr">
              <a:lnSpc>
                <a:spcPct val="107000"/>
              </a:lnSpc>
              <a:spcAft>
                <a:spcPts val="0"/>
              </a:spcAft>
            </a:pPr>
            <a:r>
              <a:rPr lang="fr-FR" sz="2000" b="1" dirty="0">
                <a:latin typeface="Times New Roman" panose="02020603050405020304" pitchFamily="18" charset="0"/>
                <a:ea typeface="MS Mincho"/>
                <a:cs typeface="Times New Roman" panose="02020603050405020304" pitchFamily="18" charset="0"/>
              </a:rPr>
              <a:t>PROGRAMMATION AVEC LE LANGAGE C</a:t>
            </a:r>
            <a:endParaRPr lang="fr-FR" b="1" dirty="0">
              <a:latin typeface="Calibri" panose="020F0502020204030204" pitchFamily="34" charset="0"/>
              <a:ea typeface="MS Mincho"/>
              <a:cs typeface="Times New Roman" panose="02020603050405020304" pitchFamily="18" charset="0"/>
            </a:endParaRPr>
          </a:p>
          <a:p>
            <a:pPr>
              <a:lnSpc>
                <a:spcPct val="107000"/>
              </a:lnSpc>
              <a:spcAft>
                <a:spcPts val="0"/>
              </a:spcAft>
            </a:pPr>
            <a:r>
              <a:rPr lang="fr-FR" sz="2000" dirty="0">
                <a:latin typeface="Times New Roman" panose="02020603050405020304" pitchFamily="18" charset="0"/>
                <a:ea typeface="MS Mincho"/>
                <a:cs typeface="Times New Roman" panose="02020603050405020304" pitchFamily="18" charset="0"/>
              </a:rPr>
              <a:t> </a:t>
            </a:r>
            <a:endParaRPr lang="fr-FR" dirty="0">
              <a:latin typeface="Calibri" panose="020F0502020204030204" pitchFamily="34" charset="0"/>
              <a:ea typeface="MS Mincho"/>
              <a:cs typeface="Times New Roman" panose="02020603050405020304" pitchFamily="18" charset="0"/>
            </a:endParaRPr>
          </a:p>
          <a:p>
            <a:pPr>
              <a:lnSpc>
                <a:spcPct val="107000"/>
              </a:lnSpc>
              <a:spcAft>
                <a:spcPts val="0"/>
              </a:spcAft>
            </a:pPr>
            <a:r>
              <a:rPr lang="fr-FR" u="sng" dirty="0">
                <a:latin typeface="Times New Roman" panose="02020603050405020304" pitchFamily="18" charset="0"/>
                <a:ea typeface="MS Mincho"/>
                <a:cs typeface="Times New Roman" panose="02020603050405020304" pitchFamily="18" charset="0"/>
              </a:rPr>
              <a:t>Présentation du cours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Il s’agit d’un cours sur la programmation structurée avec du langage C. Il ne s’agit pas d’un cours d’algorithmique ni d’un cours de conception logicielle.</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u="sng" dirty="0">
                <a:latin typeface="Times New Roman" panose="02020603050405020304" pitchFamily="18" charset="0"/>
                <a:ea typeface="Segoe UI Symbol" panose="020B0502040204020203" pitchFamily="34" charset="0"/>
                <a:cs typeface="Times New Roman" panose="02020603050405020304" pitchFamily="18" charset="0"/>
              </a:rPr>
              <a:t>Identification  de l’élément constitutif</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Intitulé : programmation structurée avec le langage C</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Unité d’enseignement : Algorithmique et langage de programmation 1</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Nombre de crédit :	2	Coefficient : 0,2</a:t>
            </a:r>
          </a:p>
          <a:p>
            <a:pPr algn="just">
              <a:lnSpc>
                <a:spcPct val="107000"/>
              </a:lnSpc>
              <a:spcAft>
                <a:spcPts val="0"/>
              </a:spcAft>
            </a:pP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u="sng" dirty="0">
                <a:latin typeface="Times New Roman" panose="02020603050405020304" pitchFamily="18" charset="0"/>
                <a:ea typeface="Segoe UI Symbol" panose="020B0502040204020203" pitchFamily="34" charset="0"/>
                <a:cs typeface="Times New Roman" panose="02020603050405020304" pitchFamily="18" charset="0"/>
              </a:rPr>
              <a:t>Volume horaire semestriel total</a:t>
            </a:r>
            <a:endParaRPr lang="fr-FR" u="sng" dirty="0">
              <a:latin typeface="Calibri" panose="020F0502020204030204" pitchFamily="34" charset="0"/>
              <a:ea typeface="MS Mincho"/>
              <a:cs typeface="Times New Roman" panose="02020603050405020304" pitchFamily="18" charset="0"/>
            </a:endParaRPr>
          </a:p>
          <a:p>
            <a:pPr marL="342900" lvl="0" indent="-342900" algn="just">
              <a:lnSpc>
                <a:spcPct val="107000"/>
              </a:lnSpc>
              <a:spcAft>
                <a:spcPts val="0"/>
              </a:spcAft>
              <a:buFont typeface="Segoe UI Symbol" panose="020B0502040204020203" pitchFamily="34" charset="0"/>
              <a:buChar char="-"/>
            </a:pPr>
            <a:r>
              <a:rPr lang="fr-FR" dirty="0">
                <a:latin typeface="Times New Roman" panose="02020603050405020304" pitchFamily="18" charset="0"/>
                <a:ea typeface="Segoe UI Symbol" panose="020B0502040204020203" pitchFamily="34" charset="0"/>
                <a:cs typeface="Times New Roman" panose="02020603050405020304" pitchFamily="18" charset="0"/>
              </a:rPr>
              <a:t>Cours : 16h</a:t>
            </a:r>
            <a:endParaRPr lang="fr-FR" dirty="0">
              <a:latin typeface="Calibri" panose="020F0502020204030204" pitchFamily="34" charset="0"/>
              <a:ea typeface="Segoe UI Symbol" panose="020B0502040204020203" pitchFamily="34" charset="0"/>
              <a:cs typeface="Times New Roman" panose="02020603050405020304" pitchFamily="18" charset="0"/>
            </a:endParaRPr>
          </a:p>
          <a:p>
            <a:pPr marL="342900" lvl="0" indent="-342900" algn="just">
              <a:lnSpc>
                <a:spcPct val="107000"/>
              </a:lnSpc>
              <a:spcAft>
                <a:spcPts val="0"/>
              </a:spcAft>
              <a:buFont typeface="Segoe UI Symbol" panose="020B0502040204020203" pitchFamily="34" charset="0"/>
              <a:buChar char="-"/>
            </a:pPr>
            <a:r>
              <a:rPr lang="fr-FR" dirty="0">
                <a:latin typeface="Times New Roman" panose="02020603050405020304" pitchFamily="18" charset="0"/>
                <a:ea typeface="Segoe UI Symbol" panose="020B0502040204020203" pitchFamily="34" charset="0"/>
                <a:cs typeface="Times New Roman" panose="02020603050405020304" pitchFamily="18" charset="0"/>
              </a:rPr>
              <a:t>Travaux Dirigés      : 12h</a:t>
            </a:r>
            <a:endParaRPr lang="fr-FR" dirty="0">
              <a:latin typeface="Calibri" panose="020F0502020204030204" pitchFamily="34" charset="0"/>
              <a:ea typeface="Segoe UI Symbol" panose="020B0502040204020203" pitchFamily="34" charset="0"/>
              <a:cs typeface="Times New Roman" panose="02020603050405020304" pitchFamily="18" charset="0"/>
            </a:endParaRPr>
          </a:p>
          <a:p>
            <a:pPr marL="342900" lvl="0" indent="-342900" algn="just">
              <a:lnSpc>
                <a:spcPct val="107000"/>
              </a:lnSpc>
              <a:spcAft>
                <a:spcPts val="0"/>
              </a:spcAft>
              <a:buFont typeface="Segoe UI Symbol" panose="020B0502040204020203" pitchFamily="34" charset="0"/>
              <a:buChar char="-"/>
            </a:pPr>
            <a:r>
              <a:rPr lang="fr-FR" dirty="0">
                <a:latin typeface="Times New Roman" panose="02020603050405020304" pitchFamily="18" charset="0"/>
                <a:ea typeface="Segoe UI Symbol" panose="020B0502040204020203" pitchFamily="34" charset="0"/>
                <a:cs typeface="Times New Roman" panose="02020603050405020304" pitchFamily="18" charset="0"/>
              </a:rPr>
              <a:t>Travaux Pratiques  : 16h</a:t>
            </a:r>
            <a:endParaRPr lang="fr-FR" dirty="0">
              <a:latin typeface="Calibri" panose="020F0502020204030204" pitchFamily="34" charset="0"/>
              <a:ea typeface="Segoe UI Symbol" panose="020B0502040204020203" pitchFamily="34" charset="0"/>
              <a:cs typeface="Times New Roman" panose="02020603050405020304" pitchFamily="18" charset="0"/>
            </a:endParaRPr>
          </a:p>
          <a:p>
            <a:pPr algn="just">
              <a:lnSpc>
                <a:spcPct val="107000"/>
              </a:lnSpc>
              <a:spcAft>
                <a:spcPts val="0"/>
              </a:spcAft>
            </a:pPr>
            <a:endParaRPr lang="fr-FR" dirty="0">
              <a:latin typeface="Times New Roman" panose="02020603050405020304" pitchFamily="18" charset="0"/>
              <a:ea typeface="Segoe UI Symbol" panose="020B0502040204020203" pitchFamily="34" charset="0"/>
              <a:cs typeface="Times New Roman" panose="02020603050405020304" pitchFamily="18" charset="0"/>
            </a:endParaRPr>
          </a:p>
          <a:p>
            <a:pPr algn="just">
              <a:lnSpc>
                <a:spcPct val="107000"/>
              </a:lnSpc>
              <a:spcAft>
                <a:spcPts val="0"/>
              </a:spcAft>
            </a:pPr>
            <a:r>
              <a:rPr lang="fr-FR" u="sng" dirty="0">
                <a:latin typeface="Times New Roman" panose="02020603050405020304" pitchFamily="18" charset="0"/>
                <a:ea typeface="Segoe UI Symbol" panose="020B0502040204020203" pitchFamily="34" charset="0"/>
                <a:cs typeface="Times New Roman" panose="02020603050405020304" pitchFamily="18" charset="0"/>
              </a:rPr>
              <a:t>Responsable de l’élément constitutif</a:t>
            </a:r>
            <a:endParaRPr lang="fr-FR" u="sng"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Monsieur </a:t>
            </a:r>
            <a:r>
              <a:rPr lang="fr-FR" dirty="0" err="1">
                <a:latin typeface="Times New Roman" panose="02020603050405020304" pitchFamily="18" charset="0"/>
                <a:ea typeface="Segoe UI Symbol" panose="020B0502040204020203" pitchFamily="34" charset="0"/>
                <a:cs typeface="Times New Roman" panose="02020603050405020304" pitchFamily="18" charset="0"/>
              </a:rPr>
              <a:t>Rakotoasimbahoaka</a:t>
            </a:r>
            <a:r>
              <a:rPr lang="fr-FR" dirty="0">
                <a:latin typeface="Times New Roman" panose="02020603050405020304" pitchFamily="18" charset="0"/>
                <a:ea typeface="Segoe UI Symbol" panose="020B0502040204020203" pitchFamily="34" charset="0"/>
                <a:cs typeface="Times New Roman" panose="02020603050405020304" pitchFamily="18" charset="0"/>
              </a:rPr>
              <a:t> Cyprien Robert, Maitre de Conférences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E-mail : </a:t>
            </a:r>
            <a:r>
              <a:rPr lang="fr-FR" u="sng" dirty="0">
                <a:solidFill>
                  <a:srgbClr val="0563C1"/>
                </a:solidFill>
                <a:latin typeface="Times New Roman" panose="02020603050405020304" pitchFamily="18" charset="0"/>
                <a:ea typeface="Segoe UI Symbol" panose="020B0502040204020203" pitchFamily="34" charset="0"/>
                <a:cs typeface="Times New Roman" panose="02020603050405020304" pitchFamily="18" charset="0"/>
                <a:hlinkClick r:id="rId2"/>
              </a:rPr>
              <a:t>rakoto_cyprien@yahoo.fr</a:t>
            </a:r>
            <a:r>
              <a:rPr lang="fr-FR" dirty="0">
                <a:latin typeface="Times New Roman" panose="02020603050405020304" pitchFamily="18" charset="0"/>
                <a:ea typeface="Segoe UI Symbol" panose="020B0502040204020203" pitchFamily="34" charset="0"/>
                <a:cs typeface="Times New Roman" panose="02020603050405020304" pitchFamily="18" charset="0"/>
              </a:rPr>
              <a:t>,</a:t>
            </a:r>
          </a:p>
          <a:p>
            <a:pPr algn="just">
              <a:lnSpc>
                <a:spcPct val="107000"/>
              </a:lnSpc>
              <a:spcAft>
                <a:spcPts val="0"/>
              </a:spcAft>
            </a:pP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u="sng" dirty="0">
                <a:latin typeface="Times New Roman" panose="02020603050405020304" pitchFamily="18" charset="0"/>
                <a:ea typeface="Segoe UI Symbol" panose="020B0502040204020203" pitchFamily="34" charset="0"/>
                <a:cs typeface="Times New Roman" panose="02020603050405020304" pitchFamily="18" charset="0"/>
              </a:rPr>
              <a:t>Prérequis</a:t>
            </a:r>
            <a:r>
              <a:rPr lang="fr-FR" dirty="0">
                <a:latin typeface="Times New Roman" panose="02020603050405020304" pitchFamily="18" charset="0"/>
                <a:ea typeface="Segoe UI Symbol" panose="020B0502040204020203" pitchFamily="34" charset="0"/>
                <a:cs typeface="Times New Roman" panose="02020603050405020304" pitchFamily="18" charset="0"/>
              </a:rPr>
              <a:t> : base mathématique, initiation à l’algorithmique.</a:t>
            </a:r>
            <a:endParaRPr lang="fr-FR" dirty="0">
              <a:effectLst/>
              <a:latin typeface="Calibri" panose="020F0502020204030204" pitchFamily="34" charset="0"/>
              <a:ea typeface="MS Mincho"/>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379685"/>
            <a:ext cx="8858312" cy="6370975"/>
          </a:xfrm>
          <a:prstGeom prst="rect">
            <a:avLst/>
          </a:prstGeom>
        </p:spPr>
        <p:txBody>
          <a:bodyPr wrap="square">
            <a:spAutoFit/>
          </a:bodyPr>
          <a:lstStyle/>
          <a:p>
            <a:r>
              <a:rPr lang="fr-CA" sz="2400" dirty="0">
                <a:latin typeface="Times New Roman" pitchFamily="18" charset="0"/>
                <a:cs typeface="Times New Roman" pitchFamily="18" charset="0"/>
              </a:rPr>
              <a:t>Une fois </a:t>
            </a:r>
            <a:r>
              <a:rPr lang="fr-CA" sz="2400" b="1" dirty="0">
                <a:latin typeface="Times New Roman" pitchFamily="18" charset="0"/>
                <a:cs typeface="Times New Roman" pitchFamily="18" charset="0"/>
              </a:rPr>
              <a:t>code::blocks</a:t>
            </a:r>
            <a:r>
              <a:rPr lang="fr-CA" sz="2400" dirty="0">
                <a:latin typeface="Times New Roman" pitchFamily="18" charset="0"/>
                <a:cs typeface="Times New Roman" pitchFamily="18" charset="0"/>
              </a:rPr>
              <a:t> installé, nous allons suivre les étapes :</a:t>
            </a:r>
          </a:p>
          <a:p>
            <a:pPr marL="342900" indent="-342900">
              <a:buFont typeface="Arial" panose="020B0604020202020204" pitchFamily="34" charset="0"/>
              <a:buChar char="•"/>
            </a:pPr>
            <a:r>
              <a:rPr lang="fr-CA" sz="2400" dirty="0">
                <a:latin typeface="Times New Roman" pitchFamily="18" charset="0"/>
                <a:cs typeface="Times New Roman" pitchFamily="18" charset="0"/>
              </a:rPr>
              <a:t>Cliquez sur l’icone de </a:t>
            </a:r>
            <a:r>
              <a:rPr lang="fr-CA" sz="2400" b="1" dirty="0">
                <a:latin typeface="Times New Roman" pitchFamily="18" charset="0"/>
                <a:cs typeface="Times New Roman" pitchFamily="18" charset="0"/>
              </a:rPr>
              <a:t>Code::</a:t>
            </a:r>
            <a:r>
              <a:rPr lang="fr-CA" sz="2400" b="1" dirty="0" err="1">
                <a:latin typeface="Times New Roman" pitchFamily="18" charset="0"/>
                <a:cs typeface="Times New Roman" pitchFamily="18" charset="0"/>
              </a:rPr>
              <a:t>Bolcks</a:t>
            </a:r>
            <a:endParaRPr lang="fr-CA" sz="2400" b="1" dirty="0">
              <a:latin typeface="Times New Roman" pitchFamily="18" charset="0"/>
              <a:cs typeface="Times New Roman" pitchFamily="18" charset="0"/>
            </a:endParaRPr>
          </a:p>
          <a:p>
            <a:pPr marL="342900" indent="-342900">
              <a:buFont typeface="Arial" panose="020B0604020202020204" pitchFamily="34" charset="0"/>
              <a:buChar char="•"/>
            </a:pPr>
            <a:r>
              <a:rPr lang="fr-CA" sz="2400" dirty="0">
                <a:latin typeface="Times New Roman" pitchFamily="18" charset="0"/>
                <a:cs typeface="Times New Roman" pitchFamily="18" charset="0"/>
              </a:rPr>
              <a:t>Cliquer sur </a:t>
            </a:r>
            <a:r>
              <a:rPr lang="fr-CA" sz="2400" b="1" dirty="0" err="1">
                <a:latin typeface="Times New Roman" pitchFamily="18" charset="0"/>
                <a:cs typeface="Times New Roman" pitchFamily="18" charset="0"/>
              </a:rPr>
              <a:t>Create</a:t>
            </a:r>
            <a:r>
              <a:rPr lang="fr-CA" sz="2400" b="1" dirty="0">
                <a:latin typeface="Times New Roman" pitchFamily="18" charset="0"/>
                <a:cs typeface="Times New Roman" pitchFamily="18" charset="0"/>
              </a:rPr>
              <a:t> a new </a:t>
            </a:r>
            <a:r>
              <a:rPr lang="fr-CA" sz="2400" b="1" dirty="0" err="1">
                <a:latin typeface="Times New Roman" pitchFamily="18" charset="0"/>
                <a:cs typeface="Times New Roman" pitchFamily="18" charset="0"/>
              </a:rPr>
              <a:t>project</a:t>
            </a:r>
            <a:endParaRPr lang="fr-CA" sz="2400" b="1" dirty="0">
              <a:latin typeface="Times New Roman" pitchFamily="18" charset="0"/>
              <a:cs typeface="Times New Roman" pitchFamily="18" charset="0"/>
            </a:endParaRPr>
          </a:p>
          <a:p>
            <a:pPr marL="342900" indent="-342900">
              <a:buFont typeface="Arial" panose="020B0604020202020204" pitchFamily="34" charset="0"/>
              <a:buChar char="•"/>
            </a:pPr>
            <a:r>
              <a:rPr lang="fr-CA" sz="2400" dirty="0">
                <a:latin typeface="Times New Roman" pitchFamily="18" charset="0"/>
                <a:cs typeface="Times New Roman" pitchFamily="18" charset="0"/>
              </a:rPr>
              <a:t>Cliquer sur </a:t>
            </a:r>
            <a:r>
              <a:rPr lang="fr-CA" sz="2400" b="1" dirty="0">
                <a:latin typeface="Times New Roman" pitchFamily="18" charset="0"/>
                <a:cs typeface="Times New Roman" pitchFamily="18" charset="0"/>
              </a:rPr>
              <a:t>Console application </a:t>
            </a:r>
            <a:r>
              <a:rPr lang="fr-CA" sz="2400" dirty="0">
                <a:latin typeface="Times New Roman" pitchFamily="18" charset="0"/>
                <a:cs typeface="Times New Roman" pitchFamily="18" charset="0"/>
              </a:rPr>
              <a:t>puis</a:t>
            </a:r>
            <a:r>
              <a:rPr lang="fr-CA" sz="2400" b="1" dirty="0">
                <a:latin typeface="Times New Roman" pitchFamily="18" charset="0"/>
                <a:cs typeface="Times New Roman" pitchFamily="18" charset="0"/>
              </a:rPr>
              <a:t> GO</a:t>
            </a:r>
          </a:p>
          <a:p>
            <a:pPr marL="342900" indent="-342900">
              <a:buFont typeface="Arial" panose="020B0604020202020204" pitchFamily="34" charset="0"/>
              <a:buChar char="•"/>
            </a:pPr>
            <a:r>
              <a:rPr lang="fr-CA" sz="2400" dirty="0">
                <a:latin typeface="Times New Roman" pitchFamily="18" charset="0"/>
                <a:cs typeface="Times New Roman" pitchFamily="18" charset="0"/>
              </a:rPr>
              <a:t>Cliquer sur </a:t>
            </a:r>
            <a:r>
              <a:rPr lang="fr-CA" sz="2400" b="1" dirty="0" err="1">
                <a:latin typeface="Times New Roman" pitchFamily="18" charset="0"/>
                <a:cs typeface="Times New Roman" pitchFamily="18" charset="0"/>
              </a:rPr>
              <a:t>next</a:t>
            </a:r>
            <a:r>
              <a:rPr lang="fr-CA" sz="2400" dirty="0">
                <a:latin typeface="Times New Roman" pitchFamily="18" charset="0"/>
                <a:cs typeface="Times New Roman" pitchFamily="18" charset="0"/>
              </a:rPr>
              <a:t>/ choisir </a:t>
            </a:r>
            <a:r>
              <a:rPr lang="fr-CA" sz="2400" b="1" dirty="0">
                <a:latin typeface="Times New Roman" pitchFamily="18" charset="0"/>
                <a:cs typeface="Times New Roman" pitchFamily="18" charset="0"/>
              </a:rPr>
              <a:t>C</a:t>
            </a:r>
            <a:r>
              <a:rPr lang="fr-CA" sz="2400" dirty="0">
                <a:latin typeface="Times New Roman" pitchFamily="18" charset="0"/>
                <a:cs typeface="Times New Roman" pitchFamily="18" charset="0"/>
              </a:rPr>
              <a:t>/ puis cliquer sur </a:t>
            </a:r>
            <a:r>
              <a:rPr lang="fr-CA" sz="2400" b="1" dirty="0" err="1">
                <a:latin typeface="Times New Roman" pitchFamily="18" charset="0"/>
                <a:cs typeface="Times New Roman" pitchFamily="18" charset="0"/>
              </a:rPr>
              <a:t>next</a:t>
            </a:r>
            <a:endParaRPr lang="fr-CA" sz="2400" b="1" dirty="0">
              <a:latin typeface="Times New Roman" pitchFamily="18" charset="0"/>
              <a:cs typeface="Times New Roman" pitchFamily="18" charset="0"/>
            </a:endParaRPr>
          </a:p>
          <a:p>
            <a:pPr marL="342900" indent="-342900">
              <a:buFont typeface="Arial" panose="020B0604020202020204" pitchFamily="34" charset="0"/>
              <a:buChar char="•"/>
            </a:pPr>
            <a:r>
              <a:rPr lang="fr-CA" sz="2400" dirty="0">
                <a:latin typeface="Times New Roman" pitchFamily="18" charset="0"/>
                <a:cs typeface="Times New Roman" pitchFamily="18" charset="0"/>
              </a:rPr>
              <a:t>Remplir le </a:t>
            </a:r>
            <a:r>
              <a:rPr lang="fr-CA" sz="2400" b="1" dirty="0">
                <a:latin typeface="Times New Roman" pitchFamily="18" charset="0"/>
                <a:cs typeface="Times New Roman" pitchFamily="18" charset="0"/>
              </a:rPr>
              <a:t>nom</a:t>
            </a:r>
            <a:r>
              <a:rPr lang="fr-CA" sz="2400" dirty="0">
                <a:latin typeface="Times New Roman" pitchFamily="18" charset="0"/>
                <a:cs typeface="Times New Roman" pitchFamily="18" charset="0"/>
              </a:rPr>
              <a:t> du projet et le </a:t>
            </a:r>
            <a:r>
              <a:rPr lang="fr-CA" sz="2400" b="1" dirty="0">
                <a:latin typeface="Times New Roman" pitchFamily="18" charset="0"/>
                <a:cs typeface="Times New Roman" pitchFamily="18" charset="0"/>
              </a:rPr>
              <a:t>dossier</a:t>
            </a:r>
            <a:r>
              <a:rPr lang="fr-CA" sz="2400" dirty="0">
                <a:latin typeface="Times New Roman" pitchFamily="18" charset="0"/>
                <a:cs typeface="Times New Roman" pitchFamily="18" charset="0"/>
              </a:rPr>
              <a:t> pour ce projet/ puis </a:t>
            </a:r>
            <a:r>
              <a:rPr lang="fr-CA" sz="2400" b="1" dirty="0" err="1">
                <a:latin typeface="Times New Roman" pitchFamily="18" charset="0"/>
                <a:cs typeface="Times New Roman" pitchFamily="18" charset="0"/>
              </a:rPr>
              <a:t>next</a:t>
            </a:r>
            <a:endParaRPr lang="fr-CA" sz="2400" b="1" dirty="0">
              <a:latin typeface="Times New Roman" pitchFamily="18" charset="0"/>
              <a:cs typeface="Times New Roman" pitchFamily="18" charset="0"/>
            </a:endParaRPr>
          </a:p>
          <a:p>
            <a:pPr marL="342900" indent="-342900">
              <a:buFont typeface="Arial" panose="020B0604020202020204" pitchFamily="34" charset="0"/>
              <a:buChar char="•"/>
            </a:pPr>
            <a:r>
              <a:rPr lang="fr-CA" sz="2400" dirty="0">
                <a:latin typeface="Times New Roman" pitchFamily="18" charset="0"/>
                <a:cs typeface="Times New Roman" pitchFamily="18" charset="0"/>
              </a:rPr>
              <a:t>Dans </a:t>
            </a:r>
            <a:r>
              <a:rPr lang="fr-CA" sz="2400" b="1" dirty="0">
                <a:latin typeface="Times New Roman" pitchFamily="18" charset="0"/>
                <a:cs typeface="Times New Roman" pitchFamily="18" charset="0"/>
              </a:rPr>
              <a:t>Compiler</a:t>
            </a:r>
            <a:r>
              <a:rPr lang="fr-CA" sz="2400" dirty="0">
                <a:latin typeface="Times New Roman" pitchFamily="18" charset="0"/>
                <a:cs typeface="Times New Roman" pitchFamily="18" charset="0"/>
              </a:rPr>
              <a:t>, choisir </a:t>
            </a:r>
            <a:r>
              <a:rPr lang="fr-CA" sz="2400" b="1" dirty="0">
                <a:latin typeface="Times New Roman" pitchFamily="18" charset="0"/>
                <a:cs typeface="Times New Roman" pitchFamily="18" charset="0"/>
              </a:rPr>
              <a:t>GNU GCC Compiler</a:t>
            </a:r>
          </a:p>
          <a:p>
            <a:r>
              <a:rPr lang="fr-CA" sz="2400" dirty="0">
                <a:latin typeface="Times New Roman" pitchFamily="18" charset="0"/>
                <a:cs typeface="Times New Roman" pitchFamily="18" charset="0"/>
              </a:rPr>
              <a:t>    Cocher la case </a:t>
            </a:r>
            <a:r>
              <a:rPr lang="fr-CA" sz="2400" b="1" dirty="0" err="1">
                <a:latin typeface="Times New Roman" pitchFamily="18" charset="0"/>
                <a:cs typeface="Times New Roman" pitchFamily="18" charset="0"/>
              </a:rPr>
              <a:t>Create</a:t>
            </a:r>
            <a:r>
              <a:rPr lang="fr-CA" sz="2400" b="1" dirty="0">
                <a:latin typeface="Times New Roman" pitchFamily="18" charset="0"/>
                <a:cs typeface="Times New Roman" pitchFamily="18" charset="0"/>
              </a:rPr>
              <a:t> </a:t>
            </a:r>
            <a:r>
              <a:rPr lang="fr-CA" sz="2400" b="1" dirty="0" err="1">
                <a:latin typeface="Times New Roman" pitchFamily="18" charset="0"/>
                <a:cs typeface="Times New Roman" pitchFamily="18" charset="0"/>
              </a:rPr>
              <a:t>Debug</a:t>
            </a:r>
            <a:r>
              <a:rPr lang="fr-CA" sz="2400" b="1" dirty="0">
                <a:latin typeface="Times New Roman" pitchFamily="18" charset="0"/>
                <a:cs typeface="Times New Roman" pitchFamily="18" charset="0"/>
              </a:rPr>
              <a:t> Configuration</a:t>
            </a:r>
            <a:r>
              <a:rPr lang="fr-CA" sz="2400" dirty="0">
                <a:latin typeface="Times New Roman" pitchFamily="18" charset="0"/>
                <a:cs typeface="Times New Roman" pitchFamily="18" charset="0"/>
              </a:rPr>
              <a:t>. Assurons-nous que l’</a:t>
            </a:r>
          </a:p>
          <a:p>
            <a:r>
              <a:rPr lang="fr-CA" sz="2400" dirty="0">
                <a:latin typeface="Times New Roman" pitchFamily="18" charset="0"/>
                <a:cs typeface="Times New Roman" pitchFamily="18" charset="0"/>
              </a:rPr>
              <a:t>élément </a:t>
            </a:r>
            <a:r>
              <a:rPr lang="fr-CA" sz="2400" b="1" dirty="0" err="1">
                <a:latin typeface="Times New Roman" pitchFamily="18" charset="0"/>
                <a:cs typeface="Times New Roman" pitchFamily="18" charset="0"/>
              </a:rPr>
              <a:t>Create</a:t>
            </a:r>
            <a:r>
              <a:rPr lang="fr-CA" sz="2400" b="1" dirty="0">
                <a:latin typeface="Times New Roman" pitchFamily="18" charset="0"/>
                <a:cs typeface="Times New Roman" pitchFamily="18" charset="0"/>
              </a:rPr>
              <a:t> Release Configuration</a:t>
            </a:r>
            <a:r>
              <a:rPr lang="fr-CA" sz="2400" dirty="0">
                <a:latin typeface="Times New Roman" pitchFamily="18" charset="0"/>
                <a:cs typeface="Times New Roman" pitchFamily="18" charset="0"/>
              </a:rPr>
              <a:t> est également sélectionné. </a:t>
            </a:r>
          </a:p>
          <a:p>
            <a:pPr marL="342900" indent="-342900">
              <a:buFont typeface="Arial" panose="020B0604020202020204" pitchFamily="34" charset="0"/>
              <a:buChar char="•"/>
            </a:pPr>
            <a:r>
              <a:rPr lang="fr-CA" sz="2400" dirty="0">
                <a:latin typeface="Times New Roman" pitchFamily="18" charset="0"/>
                <a:cs typeface="Times New Roman" pitchFamily="18" charset="0"/>
              </a:rPr>
              <a:t>Cliquer sur </a:t>
            </a:r>
            <a:r>
              <a:rPr lang="fr-CA" sz="2400" b="1" dirty="0">
                <a:latin typeface="Times New Roman" pitchFamily="18" charset="0"/>
                <a:cs typeface="Times New Roman" pitchFamily="18" charset="0"/>
              </a:rPr>
              <a:t>Finish.</a:t>
            </a:r>
          </a:p>
          <a:p>
            <a:endParaRPr lang="fr-CA" sz="2400" b="1" dirty="0">
              <a:latin typeface="Times New Roman" pitchFamily="18" charset="0"/>
              <a:cs typeface="Times New Roman" pitchFamily="18" charset="0"/>
            </a:endParaRPr>
          </a:p>
          <a:p>
            <a:pPr algn="just"/>
            <a:r>
              <a:rPr lang="fr-CA" sz="2400" dirty="0">
                <a:latin typeface="Times New Roman" pitchFamily="18" charset="0"/>
                <a:cs typeface="Times New Roman" pitchFamily="18" charset="0"/>
              </a:rPr>
              <a:t>On obtient une interface de saisie et de manipulation du programme avec des menus, fenêtres de gestion, de saisie et des résultats du projet.</a:t>
            </a:r>
          </a:p>
          <a:p>
            <a:pPr algn="just"/>
            <a:r>
              <a:rPr lang="fr-CA" sz="2400" dirty="0">
                <a:latin typeface="Times New Roman" pitchFamily="18" charset="0"/>
                <a:cs typeface="Times New Roman" pitchFamily="18" charset="0"/>
              </a:rPr>
              <a:t>Dans la fenêtre gauche (de gestion) cliquer sur [+] </a:t>
            </a:r>
            <a:r>
              <a:rPr lang="fr-CA" sz="2400" b="1" dirty="0">
                <a:latin typeface="Times New Roman" pitchFamily="18" charset="0"/>
                <a:cs typeface="Times New Roman" pitchFamily="18" charset="0"/>
              </a:rPr>
              <a:t>Sources</a:t>
            </a:r>
            <a:r>
              <a:rPr lang="fr-CA" sz="2400" dirty="0">
                <a:latin typeface="Times New Roman" pitchFamily="18" charset="0"/>
                <a:cs typeface="Times New Roman" pitchFamily="18" charset="0"/>
              </a:rPr>
              <a:t> et double- cliquer sur </a:t>
            </a:r>
            <a:r>
              <a:rPr lang="fr-CA" sz="2400" b="1" dirty="0" err="1">
                <a:latin typeface="Times New Roman" pitchFamily="18" charset="0"/>
                <a:cs typeface="Times New Roman" pitchFamily="18" charset="0"/>
              </a:rPr>
              <a:t>main.c</a:t>
            </a:r>
            <a:r>
              <a:rPr lang="fr-CA" sz="2400" dirty="0">
                <a:latin typeface="Times New Roman" pitchFamily="18" charset="0"/>
                <a:cs typeface="Times New Roman" pitchFamily="18" charset="0"/>
              </a:rPr>
              <a:t>, puis apparait dans la fenêtre milieu (de saisie) un exemple de programme C.</a:t>
            </a:r>
          </a:p>
          <a:p>
            <a:pPr lvl="1"/>
            <a:endParaRPr lang="fr-CA" sz="2400"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C6F04E5-293B-47C2-9276-7F4586F141B9}" type="slidenum">
              <a:rPr lang="fr-FR" smtClean="0"/>
              <a:pPr/>
              <a:t>10</a:t>
            </a:fld>
            <a:endParaRPr lang="fr-F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100</a:t>
            </a:fld>
            <a:endParaRPr lang="fr-FR"/>
          </a:p>
        </p:txBody>
      </p:sp>
      <p:sp>
        <p:nvSpPr>
          <p:cNvPr id="3" name="Rectangle 2"/>
          <p:cNvSpPr/>
          <p:nvPr/>
        </p:nvSpPr>
        <p:spPr>
          <a:xfrm>
            <a:off x="179512" y="278060"/>
            <a:ext cx="8712968" cy="6463308"/>
          </a:xfrm>
          <a:prstGeom prst="rect">
            <a:avLst/>
          </a:prstGeom>
        </p:spPr>
        <p:txBody>
          <a:bodyPr wrap="square">
            <a:spAutoFit/>
          </a:bodyPr>
          <a:lstStyle/>
          <a:p>
            <a:pPr algn="just"/>
            <a:r>
              <a:rPr lang="fr-FR" b="1" dirty="0">
                <a:latin typeface="Times New Roman" panose="02020603050405020304" pitchFamily="18" charset="0"/>
                <a:cs typeface="Times New Roman" panose="02020603050405020304" pitchFamily="18" charset="0"/>
              </a:rPr>
              <a:t>12.6.3. Modifier un enregistrement dans un fichier</a:t>
            </a:r>
          </a:p>
          <a:p>
            <a:pPr algn="just"/>
            <a:r>
              <a:rPr lang="fr-FR" dirty="0">
                <a:latin typeface="Times New Roman" panose="02020603050405020304" pitchFamily="18" charset="0"/>
                <a:cs typeface="Times New Roman" panose="02020603050405020304" pitchFamily="18" charset="0"/>
              </a:rPr>
              <a:t>Le nouveau fichier est créé de tous les enregistrements de l'ancien fichier qui précèdent l'enregistrement à modifier, de l'enregistrement modifié et de tous les enregistrements qui suivent l'enregistrement à modifier dans l'ancien fichier.</a:t>
            </a:r>
          </a:p>
          <a:p>
            <a:pPr algn="just"/>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pPr algn="just"/>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string.h</a:t>
            </a:r>
            <a:r>
              <a:rPr lang="fr-FR" b="1" dirty="0">
                <a:latin typeface="Times New Roman" panose="02020603050405020304" pitchFamily="18" charset="0"/>
                <a:cs typeface="Times New Roman" panose="02020603050405020304" pitchFamily="18" charset="0"/>
              </a:rPr>
              <a:t>&gt;</a:t>
            </a:r>
          </a:p>
          <a:p>
            <a:pPr algn="just"/>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a:t>
            </a:r>
          </a:p>
          <a:p>
            <a:pPr algn="just"/>
            <a:r>
              <a:rPr lang="fr-FR" dirty="0">
                <a:latin typeface="Times New Roman" panose="02020603050405020304" pitchFamily="18" charset="0"/>
                <a:cs typeface="Times New Roman" panose="02020603050405020304" pitchFamily="18" charset="0"/>
              </a:rPr>
              <a:t>{  /* Déclarations : Noms des fichiers et pointeurs de référence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char ANCIEN[30], NOUVEAU[30];  FILE *INFILE, *OUTFILE;</a:t>
            </a:r>
          </a:p>
          <a:p>
            <a:pPr algn="just"/>
            <a:r>
              <a:rPr lang="fr-FR" dirty="0">
                <a:latin typeface="Times New Roman" panose="02020603050405020304" pitchFamily="18" charset="0"/>
                <a:cs typeface="Times New Roman" panose="02020603050405020304" pitchFamily="18" charset="0"/>
              </a:rPr>
              <a:t>  /* Autres variables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char NOM_PERS[30], NOM_MODIF[30], NOM_NOUV[30];</a:t>
            </a:r>
          </a:p>
          <a:p>
            <a:pPr algn="just"/>
            <a:r>
              <a:rPr lang="fr-FR" dirty="0">
                <a:latin typeface="Times New Roman" panose="02020603050405020304" pitchFamily="18" charset="0"/>
                <a:cs typeface="Times New Roman" panose="02020603050405020304" pitchFamily="18" charset="0"/>
              </a:rPr>
              <a:t>  /* Ouverture de l'ancien fichier en lecture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do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de l'ancien fichier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ANCIEN);</a:t>
            </a:r>
          </a:p>
          <a:p>
            <a:pPr algn="just"/>
            <a:r>
              <a:rPr lang="fr-FR" b="1" dirty="0">
                <a:latin typeface="Times New Roman" panose="02020603050405020304" pitchFamily="18" charset="0"/>
                <a:cs typeface="Times New Roman" panose="02020603050405020304" pitchFamily="18" charset="0"/>
              </a:rPr>
              <a:t>     INFILE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(ANCIEN, "r"); </a:t>
            </a:r>
          </a:p>
          <a:p>
            <a:pPr algn="just"/>
            <a:r>
              <a:rPr lang="fr-FR" b="1" dirty="0">
                <a:latin typeface="Times New Roman" panose="02020603050405020304" pitchFamily="18" charset="0"/>
                <a:cs typeface="Times New Roman" panose="02020603050405020304" pitchFamily="18" charset="0"/>
              </a:rPr>
              <a:t>     if (!INFILE)</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ANCIEN);</a:t>
            </a:r>
          </a:p>
          <a:p>
            <a:pPr algn="just"/>
            <a:r>
              <a:rPr lang="fr-FR" b="1" dirty="0">
                <a:latin typeface="Times New Roman" panose="02020603050405020304" pitchFamily="18" charset="0"/>
                <a:cs typeface="Times New Roman" panose="02020603050405020304" pitchFamily="18" charset="0"/>
              </a:rPr>
              <a:t>    }</a:t>
            </a:r>
          </a:p>
          <a:p>
            <a:pPr algn="just"/>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(!INFILE);</a:t>
            </a:r>
          </a:p>
          <a:p>
            <a:pPr algn="just"/>
            <a:r>
              <a:rPr lang="fr-FR" dirty="0">
                <a:latin typeface="Times New Roman" panose="02020603050405020304" pitchFamily="18" charset="0"/>
                <a:cs typeface="Times New Roman" panose="02020603050405020304" pitchFamily="18" charset="0"/>
              </a:rPr>
              <a:t> /* Ouverture du nouveau fichier en écriture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do{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du nouveau fichier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NOUVEAU);</a:t>
            </a:r>
          </a:p>
          <a:p>
            <a:pPr algn="just"/>
            <a:r>
              <a:rPr lang="fr-FR" b="1" dirty="0">
                <a:latin typeface="Times New Roman" panose="02020603050405020304" pitchFamily="18" charset="0"/>
                <a:cs typeface="Times New Roman" panose="02020603050405020304" pitchFamily="18" charset="0"/>
              </a:rPr>
              <a:t>          OUTFILE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(NOUVEAU, "w"); </a:t>
            </a:r>
          </a:p>
          <a:p>
            <a:pPr algn="just"/>
            <a:r>
              <a:rPr lang="fr-FR" b="1" dirty="0">
                <a:latin typeface="Times New Roman" panose="02020603050405020304" pitchFamily="18" charset="0"/>
                <a:cs typeface="Times New Roman" panose="02020603050405020304" pitchFamily="18" charset="0"/>
              </a:rPr>
              <a:t>if(!OUTFILE)</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aERREUR:Impossible</a:t>
            </a:r>
            <a:r>
              <a:rPr lang="fr-FR" b="1" dirty="0">
                <a:latin typeface="Times New Roman" panose="02020603050405020304" pitchFamily="18" charset="0"/>
                <a:cs typeface="Times New Roman" panose="02020603050405020304" pitchFamily="18" charset="0"/>
              </a:rPr>
              <a:t> d'ouvrir le fichier: %s.\n", NOUVEAU);</a:t>
            </a:r>
          </a:p>
          <a:p>
            <a:pPr algn="just"/>
            <a:r>
              <a:rPr lang="fr-FR" b="1" dirty="0">
                <a:latin typeface="Times New Roman" panose="02020603050405020304" pitchFamily="18" charset="0"/>
                <a:cs typeface="Times New Roman" panose="02020603050405020304" pitchFamily="18" charset="0"/>
              </a:rPr>
              <a:t>    }</a:t>
            </a:r>
          </a:p>
          <a:p>
            <a:pPr algn="just"/>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(!OUTFILE);</a:t>
            </a:r>
          </a:p>
        </p:txBody>
      </p:sp>
    </p:spTree>
    <p:extLst>
      <p:ext uri="{BB962C8B-B14F-4D97-AF65-F5344CB8AC3E}">
        <p14:creationId xmlns:p14="http://schemas.microsoft.com/office/powerpoint/2010/main" val="98319357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101</a:t>
            </a:fld>
            <a:endParaRPr lang="fr-FR"/>
          </a:p>
        </p:txBody>
      </p:sp>
      <p:sp>
        <p:nvSpPr>
          <p:cNvPr id="4" name="Rectangle 3"/>
          <p:cNvSpPr/>
          <p:nvPr/>
        </p:nvSpPr>
        <p:spPr>
          <a:xfrm>
            <a:off x="179512" y="197346"/>
            <a:ext cx="8784976"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Saisie de l'enregistrement à modifier et de sa nouvelle valeur.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("Enregistrement à modifier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s",NOM_MODIF</a:t>
            </a:r>
            <a:r>
              <a:rPr lang="fr-FR" b="1" dirty="0">
                <a:latin typeface="Times New Roman" panose="02020603050405020304" pitchFamily="18" charset="0"/>
                <a:cs typeface="Times New Roman" panose="02020603050405020304" pitchFamily="18" charset="0"/>
              </a:rPr>
              <a:t>);</a:t>
            </a:r>
          </a:p>
          <a:p>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("Enregistrement nouveau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s",NOM_NOUV</a:t>
            </a:r>
            <a:r>
              <a:rPr lang="fr-FR" b="1"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Copie de tous les enregistrements en   */</a:t>
            </a:r>
          </a:p>
          <a:p>
            <a:r>
              <a:rPr lang="fr-FR" dirty="0">
                <a:latin typeface="Times New Roman" panose="02020603050405020304" pitchFamily="18" charset="0"/>
                <a:cs typeface="Times New Roman" panose="02020603050405020304" pitchFamily="18" charset="0"/>
              </a:rPr>
              <a:t> /* remplaçant l'enregistrement à modifier par sa nouvelle valeur.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(INFILE)){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(INFILE, "%s\n", NOM_PERS);</a:t>
            </a:r>
          </a:p>
          <a:p>
            <a:r>
              <a:rPr lang="fr-FR" b="1" dirty="0">
                <a:latin typeface="Times New Roman" panose="02020603050405020304" pitchFamily="18" charset="0"/>
                <a:cs typeface="Times New Roman" panose="02020603050405020304" pitchFamily="18" charset="0"/>
              </a:rPr>
              <a:t>      if(</a:t>
            </a:r>
            <a:r>
              <a:rPr lang="fr-FR" b="1" dirty="0" err="1">
                <a:latin typeface="Times New Roman" panose="02020603050405020304" pitchFamily="18" charset="0"/>
                <a:cs typeface="Times New Roman" panose="02020603050405020304" pitchFamily="18" charset="0"/>
              </a:rPr>
              <a:t>strcmp</a:t>
            </a:r>
            <a:r>
              <a:rPr lang="fr-FR" b="1" dirty="0">
                <a:latin typeface="Times New Roman" panose="02020603050405020304" pitchFamily="18" charset="0"/>
                <a:cs typeface="Times New Roman" panose="02020603050405020304" pitchFamily="18" charset="0"/>
              </a:rPr>
              <a:t>(NOM_PERS, NOM_MODIF) == 0)</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NOM_NOUV);</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NOM_PERS);</a:t>
            </a:r>
          </a:p>
          <a:p>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(OUTFILE);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(INFILE);</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 </a:t>
            </a:r>
          </a:p>
          <a:p>
            <a:pPr algn="just"/>
            <a:r>
              <a:rPr lang="fr-FR" u="sng" dirty="0">
                <a:latin typeface="Times New Roman" panose="02020603050405020304" pitchFamily="18" charset="0"/>
                <a:cs typeface="Times New Roman" panose="02020603050405020304" pitchFamily="18" charset="0"/>
              </a:rPr>
              <a:t>Exercice 24</a:t>
            </a:r>
            <a:r>
              <a:rPr lang="fr-FR" dirty="0">
                <a:latin typeface="Times New Roman" panose="02020603050405020304" pitchFamily="18" charset="0"/>
                <a:cs typeface="Times New Roman" panose="02020603050405020304" pitchFamily="18" charset="0"/>
              </a:rPr>
              <a:t>. Créer sur disque dur puis afficher à l'écran le fichier INFORM.TXT dont les informations sont structurées de la manière suivante:</a:t>
            </a:r>
          </a:p>
          <a:p>
            <a:pPr algn="just"/>
            <a:r>
              <a:rPr lang="fr-FR" dirty="0">
                <a:latin typeface="Times New Roman" panose="02020603050405020304" pitchFamily="18" charset="0"/>
                <a:cs typeface="Times New Roman" panose="02020603050405020304" pitchFamily="18" charset="0"/>
              </a:rPr>
              <a:t>Numéro de matricule (entier)</a:t>
            </a:r>
          </a:p>
          <a:p>
            <a:pPr algn="just"/>
            <a:r>
              <a:rPr lang="fr-FR" dirty="0">
                <a:latin typeface="Times New Roman" panose="02020603050405020304" pitchFamily="18" charset="0"/>
                <a:cs typeface="Times New Roman" panose="02020603050405020304" pitchFamily="18" charset="0"/>
              </a:rPr>
              <a:t>Nom (chaîne de caractères)</a:t>
            </a:r>
          </a:p>
          <a:p>
            <a:pPr algn="just"/>
            <a:r>
              <a:rPr lang="fr-FR" dirty="0">
                <a:latin typeface="Times New Roman" panose="02020603050405020304" pitchFamily="18" charset="0"/>
                <a:cs typeface="Times New Roman" panose="02020603050405020304" pitchFamily="18" charset="0"/>
              </a:rPr>
              <a:t>Prénom (chaîne de caractères)</a:t>
            </a:r>
          </a:p>
          <a:p>
            <a:pPr algn="just"/>
            <a:r>
              <a:rPr lang="fr-FR" dirty="0">
                <a:latin typeface="Times New Roman" panose="02020603050405020304" pitchFamily="18" charset="0"/>
                <a:cs typeface="Times New Roman" panose="02020603050405020304" pitchFamily="18" charset="0"/>
              </a:rPr>
              <a:t>Le nombre d'enregistrements à créer est à entrer au clavier par l'utilisateur.</a:t>
            </a:r>
          </a:p>
          <a:p>
            <a:r>
              <a:rPr lang="fr-FR" u="sng" dirty="0">
                <a:latin typeface="Times New Roman" panose="02020603050405020304" pitchFamily="18" charset="0"/>
                <a:cs typeface="Times New Roman" panose="02020603050405020304" pitchFamily="18" charset="0"/>
              </a:rPr>
              <a:t>Exercice 25</a:t>
            </a:r>
            <a:r>
              <a:rPr lang="fr-FR" dirty="0">
                <a:latin typeface="Times New Roman" panose="02020603050405020304" pitchFamily="18" charset="0"/>
                <a:cs typeface="Times New Roman" panose="02020603050405020304" pitchFamily="18" charset="0"/>
              </a:rPr>
              <a:t>. Ecrire un programme qui crée sur disque dur un fichier INFBIS.TXT qui est la copie exacte (enregistrement par enregistrement) du fichier INFORM.TXT.</a:t>
            </a:r>
          </a:p>
          <a:p>
            <a:r>
              <a:rPr lang="fr-FR" u="sng" dirty="0">
                <a:latin typeface="Times New Roman" panose="02020603050405020304" pitchFamily="18" charset="0"/>
                <a:cs typeface="Times New Roman" panose="02020603050405020304" pitchFamily="18" charset="0"/>
              </a:rPr>
              <a:t>Exercice 26</a:t>
            </a:r>
            <a:r>
              <a:rPr lang="fr-FR" dirty="0">
                <a:latin typeface="Times New Roman" panose="02020603050405020304" pitchFamily="18" charset="0"/>
                <a:cs typeface="Times New Roman" panose="02020603050405020304" pitchFamily="18" charset="0"/>
              </a:rPr>
              <a:t>. Ajouter un nouvel enregistrement (entré au clavier) à la fin de INFORM.TXT et sauver le nouveau fichier sous le nom INFBIS.TXT.</a:t>
            </a:r>
          </a:p>
        </p:txBody>
      </p:sp>
    </p:spTree>
    <p:extLst>
      <p:ext uri="{BB962C8B-B14F-4D97-AF65-F5344CB8AC3E}">
        <p14:creationId xmlns:p14="http://schemas.microsoft.com/office/powerpoint/2010/main" val="99447844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102</a:t>
            </a:fld>
            <a:endParaRPr lang="fr-FR"/>
          </a:p>
        </p:txBody>
      </p:sp>
      <p:sp>
        <p:nvSpPr>
          <p:cNvPr id="3" name="Rectangle 2"/>
          <p:cNvSpPr/>
          <p:nvPr/>
        </p:nvSpPr>
        <p:spPr>
          <a:xfrm>
            <a:off x="107504" y="267027"/>
            <a:ext cx="8784976" cy="6186309"/>
          </a:xfrm>
          <a:prstGeom prst="rect">
            <a:avLst/>
          </a:prstGeom>
        </p:spPr>
        <p:txBody>
          <a:bodyPr wrap="square">
            <a:spAutoFit/>
          </a:bodyPr>
          <a:lstStyle/>
          <a:p>
            <a:pPr algn="just"/>
            <a:r>
              <a:rPr lang="fr-FR" u="sng" dirty="0">
                <a:latin typeface="Times New Roman" panose="02020603050405020304" pitchFamily="18" charset="0"/>
                <a:cs typeface="Times New Roman" panose="02020603050405020304" pitchFamily="18" charset="0"/>
              </a:rPr>
              <a:t>Exercice 27</a:t>
            </a:r>
            <a:r>
              <a:rPr lang="fr-FR" dirty="0">
                <a:latin typeface="Times New Roman" panose="02020603050405020304" pitchFamily="18" charset="0"/>
                <a:cs typeface="Times New Roman" panose="02020603050405020304" pitchFamily="18" charset="0"/>
              </a:rPr>
              <a:t>. Insérer un nouvel enregistrement dans INFORM.TXT en supposant que le fichier est trié relativement à la rubrique NOM et sauver le nouveau fichier sous le nom INFBIS.TXT.</a:t>
            </a:r>
          </a:p>
          <a:p>
            <a:pPr algn="just"/>
            <a:r>
              <a:rPr lang="fr-FR" u="sng" dirty="0">
                <a:latin typeface="Times New Roman" panose="02020603050405020304" pitchFamily="18" charset="0"/>
                <a:cs typeface="Times New Roman" panose="02020603050405020304" pitchFamily="18" charset="0"/>
              </a:rPr>
              <a:t>Exercice 28</a:t>
            </a:r>
            <a:r>
              <a:rPr lang="fr-FR" dirty="0">
                <a:latin typeface="Times New Roman" panose="02020603050405020304" pitchFamily="18" charset="0"/>
                <a:cs typeface="Times New Roman" panose="02020603050405020304" pitchFamily="18" charset="0"/>
              </a:rPr>
              <a:t>. Supprimer dans INFORM.TXT tous les enregistrements:</a:t>
            </a:r>
          </a:p>
          <a:p>
            <a:pPr algn="just"/>
            <a:r>
              <a:rPr lang="fr-FR" dirty="0">
                <a:latin typeface="Times New Roman" panose="02020603050405020304" pitchFamily="18" charset="0"/>
                <a:cs typeface="Times New Roman" panose="02020603050405020304" pitchFamily="18" charset="0"/>
              </a:rPr>
              <a:t>a)	dont le numéro de matricule se termine par 8</a:t>
            </a:r>
          </a:p>
          <a:p>
            <a:pPr algn="just"/>
            <a:r>
              <a:rPr lang="fr-FR" dirty="0">
                <a:latin typeface="Times New Roman" panose="02020603050405020304" pitchFamily="18" charset="0"/>
                <a:cs typeface="Times New Roman" panose="02020603050405020304" pitchFamily="18" charset="0"/>
              </a:rPr>
              <a:t>b)	dont le prénom est "Paul" (utiliser </a:t>
            </a:r>
            <a:r>
              <a:rPr lang="fr-FR" dirty="0" err="1">
                <a:latin typeface="Times New Roman" panose="02020603050405020304" pitchFamily="18" charset="0"/>
                <a:cs typeface="Times New Roman" panose="02020603050405020304" pitchFamily="18" charset="0"/>
              </a:rPr>
              <a:t>strcmp</a:t>
            </a:r>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c)	dont le nom est un palindrome. Définir une fonction d'aide PALI qui fournit le résultat 1 si la chaîne transmise comme paramètre est un palindrome, sinon la valeur zéro.</a:t>
            </a:r>
          </a:p>
          <a:p>
            <a:pPr algn="just"/>
            <a:r>
              <a:rPr lang="fr-FR" dirty="0">
                <a:latin typeface="Times New Roman" panose="02020603050405020304" pitchFamily="18" charset="0"/>
                <a:cs typeface="Times New Roman" panose="02020603050405020304" pitchFamily="18" charset="0"/>
              </a:rPr>
              <a:t>Sauver le nouveau fichier à chaque fois sous le nom INFBIS.TXT.</a:t>
            </a:r>
          </a:p>
          <a:p>
            <a:pPr algn="just"/>
            <a:r>
              <a:rPr lang="fr-FR" u="sng" dirty="0">
                <a:latin typeface="Times New Roman" panose="02020603050405020304" pitchFamily="18" charset="0"/>
                <a:cs typeface="Times New Roman" panose="02020603050405020304" pitchFamily="18" charset="0"/>
              </a:rPr>
              <a:t>Exercice 29</a:t>
            </a:r>
            <a:r>
              <a:rPr lang="fr-FR" dirty="0">
                <a:latin typeface="Times New Roman" panose="02020603050405020304" pitchFamily="18" charset="0"/>
                <a:cs typeface="Times New Roman" panose="02020603050405020304" pitchFamily="18" charset="0"/>
              </a:rPr>
              <a:t>. Ecrire un programme qui crée sur un flash le fichier MOTS.TXT contenant une série de 50 mots au maximum (longueur maximale d'un mot: 50 caractères). La saisie des mots se terminera à l'introduction du symbole '*' qui ne sera pas écrit dans le fichier.</a:t>
            </a:r>
          </a:p>
          <a:p>
            <a:pPr algn="just"/>
            <a:r>
              <a:rPr lang="fr-FR" u="sng" dirty="0">
                <a:latin typeface="Times New Roman" panose="02020603050405020304" pitchFamily="18" charset="0"/>
                <a:cs typeface="Times New Roman" panose="02020603050405020304" pitchFamily="18" charset="0"/>
              </a:rPr>
              <a:t>Exercice 30</a:t>
            </a:r>
            <a:r>
              <a:rPr lang="fr-FR" dirty="0">
                <a:latin typeface="Times New Roman" panose="02020603050405020304" pitchFamily="18" charset="0"/>
                <a:cs typeface="Times New Roman" panose="02020603050405020304" pitchFamily="18" charset="0"/>
              </a:rPr>
              <a:t>. Ecrire un programme qui affiche le nombre de mots, le nombre de palindromes ainsi que la longueur moyenne des mots contenus dans le fichier MOTS.TXT. Utiliser les deux fonctions d'aide PALI et LONG_CH.</a:t>
            </a:r>
          </a:p>
          <a:p>
            <a:pPr algn="just"/>
            <a:r>
              <a:rPr lang="fr-FR" u="sng" dirty="0">
                <a:latin typeface="Times New Roman" panose="02020603050405020304" pitchFamily="18" charset="0"/>
                <a:cs typeface="Times New Roman" panose="02020603050405020304" pitchFamily="18" charset="0"/>
              </a:rPr>
              <a:t>Exercice 31</a:t>
            </a:r>
            <a:r>
              <a:rPr lang="fr-FR" dirty="0">
                <a:latin typeface="Times New Roman" panose="02020603050405020304" pitchFamily="18" charset="0"/>
                <a:cs typeface="Times New Roman" panose="02020603050405020304" pitchFamily="18" charset="0"/>
              </a:rPr>
              <a:t>. Ecrire un programme qui charge les mots du fichier MOTS.TXT dans la mémoire centrale, les trie d'après la méthode par propagation (méthode des bulles) et les écrit dans un deuxième fichier MOTS_TRI.TXT sur le </a:t>
            </a:r>
            <a:r>
              <a:rPr lang="fr-FR" b="1" dirty="0">
                <a:latin typeface="Times New Roman" panose="02020603050405020304" pitchFamily="18" charset="0"/>
                <a:cs typeface="Times New Roman" panose="02020603050405020304" pitchFamily="18" charset="0"/>
              </a:rPr>
              <a:t>flash</a:t>
            </a:r>
            <a:r>
              <a:rPr lang="fr-FR" dirty="0">
                <a:latin typeface="Times New Roman" panose="02020603050405020304" pitchFamily="18" charset="0"/>
                <a:cs typeface="Times New Roman" panose="02020603050405020304" pitchFamily="18" charset="0"/>
              </a:rPr>
              <a:t>. Les mots seront mémorisés à l'aide d'un tableau de pointeurs sur char et la mémoire nécessaire sera réservée de façon dynamique.</a:t>
            </a:r>
          </a:p>
          <a:p>
            <a:pPr algn="just"/>
            <a:r>
              <a:rPr lang="fr-FR" u="sng" dirty="0">
                <a:latin typeface="Times New Roman" panose="02020603050405020304" pitchFamily="18" charset="0"/>
                <a:cs typeface="Times New Roman" panose="02020603050405020304" pitchFamily="18" charset="0"/>
              </a:rPr>
              <a:t>Exercice 32</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A l'aide d'un éditeur de textes, créer un fichier NOMBRES.TXT qui contient une liste de nombres entiers. Dans le fichier, chaque nombre doit être suivi par un retour à la ligne. Ecrire un programme qui affiche les nombres du fichier, leur somme et leur moyenne.</a:t>
            </a:r>
          </a:p>
        </p:txBody>
      </p:sp>
    </p:spTree>
    <p:extLst>
      <p:ext uri="{BB962C8B-B14F-4D97-AF65-F5344CB8AC3E}">
        <p14:creationId xmlns:p14="http://schemas.microsoft.com/office/powerpoint/2010/main" val="354611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6C6F04E5-293B-47C2-9276-7F4586F141B9}" type="slidenum">
              <a:rPr lang="fr-FR" smtClean="0"/>
              <a:pPr/>
              <a:t>11</a:t>
            </a:fld>
            <a:endParaRPr lang="fr-FR"/>
          </a:p>
        </p:txBody>
      </p:sp>
      <p:sp>
        <p:nvSpPr>
          <p:cNvPr id="2" name="ZoneTexte 1"/>
          <p:cNvSpPr txBox="1"/>
          <p:nvPr/>
        </p:nvSpPr>
        <p:spPr>
          <a:xfrm>
            <a:off x="323528" y="296344"/>
            <a:ext cx="8568952" cy="6494085"/>
          </a:xfrm>
          <a:prstGeom prst="rect">
            <a:avLst/>
          </a:prstGeom>
          <a:noFill/>
        </p:spPr>
        <p:txBody>
          <a:bodyPr wrap="square" rtlCol="0">
            <a:spAutoFit/>
          </a:bodyPr>
          <a:lstStyle/>
          <a:p>
            <a:pPr lvl="1"/>
            <a:r>
              <a:rPr lang="fr-CA" sz="2000" b="1" dirty="0">
                <a:latin typeface="Times New Roman" pitchFamily="18" charset="0"/>
                <a:cs typeface="Times New Roman" pitchFamily="18" charset="0"/>
              </a:rPr>
              <a:t>#</a:t>
            </a:r>
            <a:r>
              <a:rPr lang="fr-CA" sz="2000" b="1" dirty="0" err="1">
                <a:latin typeface="Times New Roman" pitchFamily="18" charset="0"/>
                <a:cs typeface="Times New Roman" pitchFamily="18" charset="0"/>
              </a:rPr>
              <a:t>include</a:t>
            </a:r>
            <a:r>
              <a:rPr lang="fr-CA" sz="2000" b="1" dirty="0">
                <a:latin typeface="Times New Roman" pitchFamily="18" charset="0"/>
                <a:cs typeface="Times New Roman" pitchFamily="18" charset="0"/>
              </a:rPr>
              <a:t>&lt;</a:t>
            </a:r>
            <a:r>
              <a:rPr lang="fr-CA" sz="2000" b="1" dirty="0" err="1">
                <a:latin typeface="Times New Roman" pitchFamily="18" charset="0"/>
                <a:cs typeface="Times New Roman" pitchFamily="18" charset="0"/>
              </a:rPr>
              <a:t>stdio.h</a:t>
            </a:r>
            <a:r>
              <a:rPr lang="fr-CA" sz="2000" b="1" dirty="0">
                <a:latin typeface="Times New Roman" pitchFamily="18" charset="0"/>
                <a:cs typeface="Times New Roman" pitchFamily="18" charset="0"/>
              </a:rPr>
              <a:t>&gt;</a:t>
            </a:r>
          </a:p>
          <a:p>
            <a:pPr lvl="1"/>
            <a:r>
              <a:rPr lang="fr-CA" sz="2000" b="1" dirty="0">
                <a:latin typeface="Times New Roman" pitchFamily="18" charset="0"/>
                <a:cs typeface="Times New Roman" pitchFamily="18" charset="0"/>
              </a:rPr>
              <a:t>#</a:t>
            </a:r>
            <a:r>
              <a:rPr lang="fr-CA" sz="2000" b="1" dirty="0" err="1">
                <a:latin typeface="Times New Roman" pitchFamily="18" charset="0"/>
                <a:cs typeface="Times New Roman" pitchFamily="18" charset="0"/>
              </a:rPr>
              <a:t>include</a:t>
            </a:r>
            <a:r>
              <a:rPr lang="fr-CA" sz="2000" b="1" dirty="0">
                <a:latin typeface="Times New Roman" pitchFamily="18" charset="0"/>
                <a:cs typeface="Times New Roman" pitchFamily="18" charset="0"/>
              </a:rPr>
              <a:t>&lt;</a:t>
            </a:r>
            <a:r>
              <a:rPr lang="fr-CA" sz="2000" b="1" dirty="0" err="1">
                <a:latin typeface="Times New Roman" pitchFamily="18" charset="0"/>
                <a:cs typeface="Times New Roman" pitchFamily="18" charset="0"/>
              </a:rPr>
              <a:t>stdlib.h</a:t>
            </a:r>
            <a:r>
              <a:rPr lang="fr-CA" sz="2000" b="1" dirty="0">
                <a:latin typeface="Times New Roman" pitchFamily="18" charset="0"/>
                <a:cs typeface="Times New Roman" pitchFamily="18" charset="0"/>
              </a:rPr>
              <a:t>&gt;</a:t>
            </a:r>
          </a:p>
          <a:p>
            <a:pPr lvl="1"/>
            <a:endParaRPr lang="fr-CA" sz="2000" b="1" dirty="0">
              <a:latin typeface="Times New Roman" pitchFamily="18" charset="0"/>
              <a:cs typeface="Times New Roman" pitchFamily="18" charset="0"/>
            </a:endParaRPr>
          </a:p>
          <a:p>
            <a:pPr lvl="1"/>
            <a:r>
              <a:rPr lang="fr-CA" sz="2000" b="1" dirty="0" err="1">
                <a:latin typeface="Times New Roman" pitchFamily="18" charset="0"/>
                <a:cs typeface="Times New Roman" pitchFamily="18" charset="0"/>
              </a:rPr>
              <a:t>int</a:t>
            </a:r>
            <a:r>
              <a:rPr lang="fr-CA" sz="2000" b="1" dirty="0">
                <a:latin typeface="Times New Roman" pitchFamily="18" charset="0"/>
                <a:cs typeface="Times New Roman" pitchFamily="18" charset="0"/>
              </a:rPr>
              <a:t> main(</a:t>
            </a:r>
            <a:r>
              <a:rPr lang="fr-CA" sz="2000" b="1" dirty="0" err="1">
                <a:latin typeface="Times New Roman" pitchFamily="18" charset="0"/>
                <a:cs typeface="Times New Roman" pitchFamily="18" charset="0"/>
              </a:rPr>
              <a:t>void</a:t>
            </a:r>
            <a:r>
              <a:rPr lang="fr-CA" sz="2000" b="1" dirty="0">
                <a:latin typeface="Times New Roman" pitchFamily="18" charset="0"/>
                <a:cs typeface="Times New Roman" pitchFamily="18" charset="0"/>
              </a:rPr>
              <a:t>)</a:t>
            </a:r>
          </a:p>
          <a:p>
            <a:pPr lvl="1"/>
            <a:r>
              <a:rPr lang="fr-CA" sz="2000" b="1" dirty="0">
                <a:latin typeface="Times New Roman" pitchFamily="18" charset="0"/>
                <a:cs typeface="Times New Roman" pitchFamily="18" charset="0"/>
              </a:rPr>
              <a:t>{ </a:t>
            </a:r>
            <a:r>
              <a:rPr lang="fr-CA" sz="2000" b="1" dirty="0" err="1">
                <a:latin typeface="Times New Roman" pitchFamily="18" charset="0"/>
                <a:cs typeface="Times New Roman" pitchFamily="18" charset="0"/>
              </a:rPr>
              <a:t>printf</a:t>
            </a:r>
            <a:r>
              <a:rPr lang="fr-CA" sz="2000" b="1" dirty="0">
                <a:latin typeface="Times New Roman" pitchFamily="18" charset="0"/>
                <a:cs typeface="Times New Roman" pitchFamily="18" charset="0"/>
              </a:rPr>
              <a:t>("Hello Bienvenue !");</a:t>
            </a:r>
          </a:p>
          <a:p>
            <a:pPr lvl="1"/>
            <a:r>
              <a:rPr lang="fr-CA" sz="2000" b="1" dirty="0">
                <a:latin typeface="Times New Roman" pitchFamily="18" charset="0"/>
                <a:cs typeface="Times New Roman" pitchFamily="18" charset="0"/>
              </a:rPr>
              <a:t>   return 0;</a:t>
            </a:r>
          </a:p>
          <a:p>
            <a:pPr lvl="1"/>
            <a:r>
              <a:rPr lang="fr-CA" sz="2000" b="1" dirty="0">
                <a:latin typeface="Times New Roman" pitchFamily="18" charset="0"/>
                <a:cs typeface="Times New Roman" pitchFamily="18" charset="0"/>
              </a:rPr>
              <a:t>}</a:t>
            </a:r>
          </a:p>
          <a:p>
            <a:pPr lvl="1"/>
            <a:endParaRPr lang="fr-CA" sz="2000" dirty="0">
              <a:latin typeface="Times New Roman" pitchFamily="18" charset="0"/>
              <a:cs typeface="Times New Roman" pitchFamily="18" charset="0"/>
            </a:endParaRPr>
          </a:p>
          <a:p>
            <a:pPr marL="0" lvl="1" algn="just"/>
            <a:r>
              <a:rPr lang="fr-CA" sz="2000" dirty="0">
                <a:latin typeface="Times New Roman" pitchFamily="18" charset="0"/>
                <a:cs typeface="Times New Roman" pitchFamily="18" charset="0"/>
              </a:rPr>
              <a:t>Nous pouvons le modifier pour insérer le notre. Puis nous sauvegardons notre programme:</a:t>
            </a:r>
          </a:p>
          <a:p>
            <a:pPr marL="0" lvl="1" algn="just"/>
            <a:r>
              <a:rPr lang="fr-CA" sz="2000" dirty="0">
                <a:latin typeface="Times New Roman" pitchFamily="18" charset="0"/>
                <a:cs typeface="Times New Roman" pitchFamily="18" charset="0"/>
              </a:rPr>
              <a:t>A) Création du fichier source ou du </a:t>
            </a:r>
            <a:r>
              <a:rPr lang="fr-CA" sz="2000" b="1" dirty="0">
                <a:latin typeface="Times New Roman" pitchFamily="18" charset="0"/>
                <a:cs typeface="Times New Roman" pitchFamily="18" charset="0"/>
              </a:rPr>
              <a:t>programme source</a:t>
            </a:r>
            <a:r>
              <a:rPr lang="fr-CA" sz="2000" dirty="0">
                <a:latin typeface="Times New Roman" pitchFamily="18" charset="0"/>
                <a:cs typeface="Times New Roman" pitchFamily="18" charset="0"/>
              </a:rPr>
              <a:t>.</a:t>
            </a:r>
          </a:p>
          <a:p>
            <a:pPr marL="0" lvl="1" algn="just"/>
            <a:endParaRPr lang="fr-CA" sz="2000" dirty="0">
              <a:latin typeface="Times New Roman" pitchFamily="18" charset="0"/>
              <a:cs typeface="Times New Roman" pitchFamily="18" charset="0"/>
            </a:endParaRPr>
          </a:p>
          <a:p>
            <a:pPr marL="0" lvl="1" algn="just"/>
            <a:r>
              <a:rPr lang="fr-CA" sz="2000" dirty="0">
                <a:latin typeface="Times New Roman" pitchFamily="18" charset="0"/>
                <a:cs typeface="Times New Roman" pitchFamily="18" charset="0"/>
              </a:rPr>
              <a:t>Vérifions d’abord, dans la barre de menus du code::blocks, les menus :</a:t>
            </a:r>
          </a:p>
          <a:p>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View</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cocher</a:t>
            </a:r>
            <a:r>
              <a:rPr lang="en-US" dirty="0">
                <a:latin typeface="Times New Roman" panose="02020603050405020304" pitchFamily="18" charset="0"/>
                <a:cs typeface="Times New Roman" panose="02020603050405020304" pitchFamily="18" charset="0"/>
              </a:rPr>
              <a:t> les sous-menus (Manager, log, status bar)</a:t>
            </a:r>
            <a:endParaRPr lang="fr-FR"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-Debug-&gt;active debuggers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puis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cliquer</a:t>
            </a:r>
            <a:r>
              <a:rPr lang="en-US" dirty="0">
                <a:latin typeface="Times New Roman" panose="02020603050405020304" pitchFamily="18" charset="0"/>
                <a:cs typeface="Times New Roman" panose="02020603050405020304" pitchFamily="18" charset="0"/>
              </a:rPr>
              <a:t> sur Target’s default</a:t>
            </a:r>
          </a:p>
          <a:p>
            <a:pPr marL="0" lvl="1" algn="just"/>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B) Compilation du programme source : </a:t>
            </a:r>
            <a:r>
              <a:rPr lang="fr-CA" sz="2000" b="1" dirty="0" err="1">
                <a:latin typeface="Times New Roman" pitchFamily="18" charset="0"/>
                <a:cs typeface="Times New Roman" pitchFamily="18" charset="0"/>
              </a:rPr>
              <a:t>build</a:t>
            </a:r>
            <a:r>
              <a:rPr lang="fr-CA" sz="2000" b="1" dirty="0">
                <a:latin typeface="Times New Roman" pitchFamily="18" charset="0"/>
                <a:cs typeface="Times New Roman" pitchFamily="18" charset="0"/>
              </a:rPr>
              <a:t>/ </a:t>
            </a:r>
            <a:r>
              <a:rPr lang="fr-CA" sz="2000" b="1" dirty="0" err="1">
                <a:latin typeface="Times New Roman" pitchFamily="18" charset="0"/>
                <a:cs typeface="Times New Roman" pitchFamily="18" charset="0"/>
              </a:rPr>
              <a:t>build</a:t>
            </a:r>
            <a:r>
              <a:rPr lang="fr-CA" sz="2000" dirty="0">
                <a:latin typeface="Times New Roman" pitchFamily="18" charset="0"/>
                <a:cs typeface="Times New Roman" pitchFamily="18" charset="0"/>
              </a:rPr>
              <a: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Exécution</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cliquer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build/ Run</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la </a:t>
            </a:r>
            <a:r>
              <a:rPr lang="en-US" sz="2000" dirty="0" err="1">
                <a:latin typeface="Times New Roman" panose="02020603050405020304" pitchFamily="18" charset="0"/>
                <a:cs typeface="Times New Roman" panose="02020603050405020304" pitchFamily="18" charset="0"/>
              </a:rPr>
              <a:t>fenêtre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résultat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apparait</a:t>
            </a:r>
            <a:r>
              <a:rPr lang="en-US" sz="2000" dirty="0">
                <a:latin typeface="Times New Roman" panose="02020603050405020304" pitchFamily="18" charset="0"/>
                <a:cs typeface="Times New Roman" panose="02020603050405020304" pitchFamily="18" charset="0"/>
              </a:rPr>
              <a:t> le </a:t>
            </a:r>
            <a:r>
              <a:rPr lang="en-US" sz="2000" dirty="0" err="1">
                <a:latin typeface="Times New Roman" panose="02020603050405020304" pitchFamily="18" charset="0"/>
                <a:cs typeface="Times New Roman" panose="02020603050405020304" pitchFamily="18" charset="0"/>
              </a:rPr>
              <a:t>résultat</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 </a:t>
            </a:r>
          </a:p>
          <a:p>
            <a:r>
              <a:rPr lang="en-US" sz="2000" b="1" dirty="0">
                <a:latin typeface="Times New Roman" panose="02020603050405020304" pitchFamily="18" charset="0"/>
                <a:cs typeface="Times New Roman" panose="02020603050405020304" pitchFamily="18" charset="0"/>
              </a:rPr>
              <a:t>Hello </a:t>
            </a:r>
            <a:r>
              <a:rPr lang="en-US" sz="2000" b="1" dirty="0" err="1">
                <a:latin typeface="Times New Roman" panose="02020603050405020304" pitchFamily="18" charset="0"/>
                <a:cs typeface="Times New Roman" panose="02020603050405020304" pitchFamily="18" charset="0"/>
              </a:rPr>
              <a:t>Bienvenue</a:t>
            </a:r>
            <a:r>
              <a:rPr lang="en-US" sz="2000"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12</a:t>
            </a:fld>
            <a:endParaRPr lang="fr-FR"/>
          </a:p>
        </p:txBody>
      </p:sp>
      <p:sp>
        <p:nvSpPr>
          <p:cNvPr id="3" name="Rectangle 2"/>
          <p:cNvSpPr/>
          <p:nvPr/>
        </p:nvSpPr>
        <p:spPr>
          <a:xfrm>
            <a:off x="72008" y="388977"/>
            <a:ext cx="8892480" cy="5632311"/>
          </a:xfrm>
          <a:prstGeom prst="rect">
            <a:avLst/>
          </a:prstGeom>
        </p:spPr>
        <p:txBody>
          <a:bodyPr wrap="square">
            <a:spAutoFit/>
          </a:bodyPr>
          <a:lstStyle/>
          <a:p>
            <a:r>
              <a:rPr lang="fr-CA" sz="2400" b="1" dirty="0">
                <a:latin typeface="Times New Roman" pitchFamily="18" charset="0"/>
                <a:cs typeface="Times New Roman" pitchFamily="18" charset="0"/>
              </a:rPr>
              <a:t>3. Débogueur en C</a:t>
            </a:r>
          </a:p>
          <a:p>
            <a:endParaRPr lang="fr-CA" sz="2400" dirty="0">
              <a:latin typeface="Times New Roman" panose="02020603050405020304" pitchFamily="18" charset="0"/>
              <a:cs typeface="Times New Roman" panose="02020603050405020304" pitchFamily="18" charset="0"/>
            </a:endParaRPr>
          </a:p>
          <a:p>
            <a:r>
              <a:rPr lang="fr-CA" sz="2400" dirty="0">
                <a:latin typeface="Times New Roman" panose="02020603050405020304" pitchFamily="18" charset="0"/>
                <a:cs typeface="Times New Roman" panose="02020603050405020304" pitchFamily="18" charset="0"/>
              </a:rPr>
              <a:t>Tous les débogueurs fonctionnent sur le même principe. Quelque soit l’environnement utilisé nous retrouverons les mêmes fonctionnalités.</a:t>
            </a:r>
          </a:p>
          <a:p>
            <a:endParaRPr lang="fr-CA" sz="2400" dirty="0">
              <a:latin typeface="Times New Roman" panose="02020603050405020304" pitchFamily="18" charset="0"/>
              <a:cs typeface="Times New Roman" panose="02020603050405020304" pitchFamily="18" charset="0"/>
            </a:endParaRPr>
          </a:p>
          <a:p>
            <a:r>
              <a:rPr lang="fr-CA" sz="2400" dirty="0">
                <a:latin typeface="Times New Roman" panose="02020603050405020304" pitchFamily="18" charset="0"/>
                <a:cs typeface="Times New Roman" panose="02020603050405020304" pitchFamily="18" charset="0"/>
              </a:rPr>
              <a:t>Nous allons utiliser le débogueur </a:t>
            </a:r>
            <a:r>
              <a:rPr lang="fr-CA" sz="2400" b="1" dirty="0">
                <a:latin typeface="Times New Roman" panose="02020603050405020304" pitchFamily="18" charset="0"/>
                <a:cs typeface="Times New Roman" panose="02020603050405020304" pitchFamily="18" charset="0"/>
              </a:rPr>
              <a:t>/</a:t>
            </a:r>
            <a:r>
              <a:rPr lang="fr-CA" sz="2400" b="1" dirty="0" err="1">
                <a:latin typeface="Times New Roman" panose="02020603050405020304" pitchFamily="18" charset="0"/>
                <a:cs typeface="Times New Roman" panose="02020603050405020304" pitchFamily="18" charset="0"/>
              </a:rPr>
              <a:t>MinGW</a:t>
            </a:r>
            <a:r>
              <a:rPr lang="fr-CA" sz="2400" b="1" dirty="0">
                <a:latin typeface="Times New Roman" panose="02020603050405020304" pitchFamily="18" charset="0"/>
                <a:cs typeface="Times New Roman" panose="02020603050405020304" pitchFamily="18" charset="0"/>
              </a:rPr>
              <a:t>/bin/gdb32.exe, </a:t>
            </a:r>
            <a:r>
              <a:rPr lang="fr-CA" sz="2400" dirty="0">
                <a:latin typeface="Times New Roman" panose="02020603050405020304" pitchFamily="18" charset="0"/>
                <a:cs typeface="Times New Roman" panose="02020603050405020304" pitchFamily="18" charset="0"/>
              </a:rPr>
              <a:t>qui est intégré dans </a:t>
            </a:r>
            <a:r>
              <a:rPr lang="fr-CA" sz="2400" b="1" dirty="0">
                <a:latin typeface="Times New Roman" panose="02020603050405020304" pitchFamily="18" charset="0"/>
                <a:cs typeface="Times New Roman" panose="02020603050405020304" pitchFamily="18" charset="0"/>
              </a:rPr>
              <a:t>Code::Blocks 17.12</a:t>
            </a:r>
            <a:r>
              <a:rPr lang="fr-CA" sz="2400" dirty="0">
                <a:latin typeface="Times New Roman" panose="02020603050405020304" pitchFamily="18" charset="0"/>
                <a:cs typeface="Times New Roman" panose="02020603050405020304" pitchFamily="18" charset="0"/>
              </a:rPr>
              <a:t>.</a:t>
            </a:r>
          </a:p>
          <a:p>
            <a:endParaRPr lang="fr-CA" sz="2400" dirty="0">
              <a:latin typeface="Times New Roman" panose="02020603050405020304" pitchFamily="18" charset="0"/>
              <a:cs typeface="Times New Roman" panose="02020603050405020304" pitchFamily="18" charset="0"/>
            </a:endParaRPr>
          </a:p>
          <a:p>
            <a:r>
              <a:rPr lang="fr-CA" sz="2400" dirty="0">
                <a:latin typeface="Times New Roman" panose="02020603050405020304" pitchFamily="18" charset="0"/>
                <a:cs typeface="Times New Roman" panose="02020603050405020304" pitchFamily="18" charset="0"/>
              </a:rPr>
              <a:t>C’est un programme permettant de détecter des bogues dans un code </a:t>
            </a:r>
            <a:r>
              <a:rPr lang="fr-CA" sz="2400" b="1" dirty="0">
                <a:latin typeface="Times New Roman" panose="02020603050405020304" pitchFamily="18" charset="0"/>
                <a:cs typeface="Times New Roman" panose="02020603050405020304" pitchFamily="18" charset="0"/>
              </a:rPr>
              <a:t>C </a:t>
            </a:r>
            <a:r>
              <a:rPr lang="fr-CA" sz="2400" dirty="0">
                <a:latin typeface="Times New Roman" panose="02020603050405020304" pitchFamily="18" charset="0"/>
                <a:cs typeface="Times New Roman" panose="02020603050405020304" pitchFamily="18" charset="0"/>
              </a:rPr>
              <a:t>ou </a:t>
            </a:r>
            <a:r>
              <a:rPr lang="fr-CA" sz="2400" b="1" dirty="0">
                <a:latin typeface="Times New Roman" panose="02020603050405020304" pitchFamily="18" charset="0"/>
                <a:cs typeface="Times New Roman" panose="02020603050405020304" pitchFamily="18" charset="0"/>
              </a:rPr>
              <a:t>C++</a:t>
            </a:r>
            <a:r>
              <a:rPr lang="fr-CA" sz="2400" dirty="0">
                <a:latin typeface="Times New Roman" panose="02020603050405020304" pitchFamily="18" charset="0"/>
                <a:cs typeface="Times New Roman" panose="02020603050405020304" pitchFamily="18" charset="0"/>
              </a:rPr>
              <a:t>.</a:t>
            </a:r>
          </a:p>
          <a:p>
            <a:endParaRPr lang="fr-CA" sz="2400" dirty="0">
              <a:latin typeface="Times New Roman" panose="02020603050405020304" pitchFamily="18" charset="0"/>
              <a:cs typeface="Times New Roman" panose="02020603050405020304" pitchFamily="18" charset="0"/>
            </a:endParaRPr>
          </a:p>
          <a:p>
            <a:r>
              <a:rPr lang="fr-CA" sz="2400" dirty="0">
                <a:latin typeface="Times New Roman" panose="02020603050405020304" pitchFamily="18" charset="0"/>
                <a:cs typeface="Times New Roman" panose="02020603050405020304" pitchFamily="18" charset="0"/>
              </a:rPr>
              <a:t>Pour déboguer un projet, nous devons définir la cible, le programme résultant, pour inclure les informations de débogage.</a:t>
            </a:r>
          </a:p>
          <a:p>
            <a:endParaRPr lang="fr-CA" sz="2400" dirty="0">
              <a:latin typeface="Times New Roman" panose="02020603050405020304" pitchFamily="18" charset="0"/>
              <a:cs typeface="Times New Roman" panose="02020603050405020304" pitchFamily="18" charset="0"/>
            </a:endParaRPr>
          </a:p>
          <a:p>
            <a:r>
              <a:rPr lang="fr-CA" sz="2400" dirty="0">
                <a:latin typeface="Times New Roman" panose="02020603050405020304" pitchFamily="18" charset="0"/>
                <a:cs typeface="Times New Roman" panose="02020603050405020304" pitchFamily="18" charset="0"/>
              </a:rPr>
              <a:t>Exemple de code à déboguer. </a:t>
            </a:r>
          </a:p>
        </p:txBody>
      </p:sp>
    </p:spTree>
    <p:extLst>
      <p:ext uri="{BB962C8B-B14F-4D97-AF65-F5344CB8AC3E}">
        <p14:creationId xmlns:p14="http://schemas.microsoft.com/office/powerpoint/2010/main" val="1645994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13</a:t>
            </a:fld>
            <a:endParaRPr lang="fr-FR"/>
          </a:p>
        </p:txBody>
      </p:sp>
      <p:sp>
        <p:nvSpPr>
          <p:cNvPr id="3" name="Rectangle 2"/>
          <p:cNvSpPr/>
          <p:nvPr/>
        </p:nvSpPr>
        <p:spPr>
          <a:xfrm>
            <a:off x="179512" y="278060"/>
            <a:ext cx="8784976" cy="646330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#include &lt;</a:t>
            </a:r>
            <a:r>
              <a:rPr lang="en-US" b="1" dirty="0" err="1">
                <a:latin typeface="Times New Roman" panose="02020603050405020304" pitchFamily="18" charset="0"/>
                <a:cs typeface="Times New Roman" panose="02020603050405020304" pitchFamily="18" charset="0"/>
              </a:rPr>
              <a:t>stdio.h</a:t>
            </a:r>
            <a:r>
              <a:rPr lang="en-US" b="1" dirty="0">
                <a:latin typeface="Times New Roman" panose="02020603050405020304" pitchFamily="18" charset="0"/>
                <a:cs typeface="Times New Roman" panose="02020603050405020304" pitchFamily="18" charset="0"/>
              </a:rPr>
              <a:t>&gt;</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#include&lt;</a:t>
            </a:r>
            <a:r>
              <a:rPr lang="en-US" b="1" dirty="0" err="1">
                <a:latin typeface="Times New Roman" panose="02020603050405020304" pitchFamily="18" charset="0"/>
                <a:cs typeface="Times New Roman" panose="02020603050405020304" pitchFamily="18" charset="0"/>
              </a:rPr>
              <a:t>stdlib.h</a:t>
            </a:r>
            <a:r>
              <a:rPr lang="en-US" b="1" dirty="0">
                <a:latin typeface="Times New Roman" panose="02020603050405020304" pitchFamily="18" charset="0"/>
                <a:cs typeface="Times New Roman" panose="02020603050405020304" pitchFamily="18" charset="0"/>
              </a:rPr>
              <a:t>&gt;</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double division(</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x, y ;</a:t>
            </a:r>
          </a:p>
          <a:p>
            <a:r>
              <a:rPr lang="fr-FR" b="1" dirty="0">
                <a:latin typeface="Times New Roman" panose="02020603050405020304" pitchFamily="18" charset="0"/>
                <a:cs typeface="Times New Roman" panose="02020603050405020304" pitchFamily="18" charset="0"/>
              </a:rPr>
              <a:t>    for(x=1; x&lt;10; ++x)</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for(y=0; y&lt;10; ++y)</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("%.2lf ",  division(x, y));  //Affiche le résultat de la fonction</a:t>
            </a:r>
          </a:p>
          <a:p>
            <a:r>
              <a:rPr lang="fr-FR"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return 0;</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double division(</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b)</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c, double d;</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c = b-2;</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d = (double)a / c;</a:t>
            </a:r>
            <a:endParaRPr lang="fr-FR"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return d;</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62972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14</a:t>
            </a:fld>
            <a:endParaRPr lang="fr-FR"/>
          </a:p>
        </p:txBody>
      </p:sp>
      <p:sp>
        <p:nvSpPr>
          <p:cNvPr id="4" name="ZoneTexte 3"/>
          <p:cNvSpPr txBox="1"/>
          <p:nvPr/>
        </p:nvSpPr>
        <p:spPr>
          <a:xfrm>
            <a:off x="182908" y="332656"/>
            <a:ext cx="8928992" cy="600164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Compiler et </a:t>
            </a:r>
            <a:r>
              <a:rPr lang="en-US" sz="2000" dirty="0" err="1">
                <a:latin typeface="Times New Roman" panose="02020603050405020304" pitchFamily="18" charset="0"/>
                <a:cs typeface="Times New Roman" panose="02020603050405020304" pitchFamily="18" charset="0"/>
              </a:rPr>
              <a:t>exécuter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la </a:t>
            </a:r>
            <a:r>
              <a:rPr lang="en-US" sz="2000" dirty="0" err="1">
                <a:latin typeface="Times New Roman" panose="02020603050405020304" pitchFamily="18" charset="0"/>
                <a:cs typeface="Times New Roman" panose="02020603050405020304" pitchFamily="18" charset="0"/>
              </a:rPr>
              <a:t>fenêtre</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résultat</a:t>
            </a:r>
            <a:r>
              <a:rPr lang="en-US" sz="2000" dirty="0">
                <a:latin typeface="Times New Roman" panose="02020603050405020304" pitchFamily="18" charset="0"/>
                <a:cs typeface="Times New Roman" panose="02020603050405020304" pitchFamily="18" charset="0"/>
              </a:rPr>
              <a:t>, nous </a:t>
            </a:r>
            <a:r>
              <a:rPr lang="en-US" sz="2000" dirty="0" err="1">
                <a:latin typeface="Times New Roman" panose="02020603050405020304" pitchFamily="18" charset="0"/>
                <a:cs typeface="Times New Roman" panose="02020603050405020304" pitchFamily="18" charset="0"/>
              </a:rPr>
              <a:t>obtenons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0.00	-1.00</a:t>
            </a:r>
          </a:p>
          <a:p>
            <a:r>
              <a:rPr lang="en-US" sz="2000" dirty="0">
                <a:latin typeface="Times New Roman" panose="02020603050405020304" pitchFamily="18" charset="0"/>
                <a:cs typeface="Times New Roman" panose="02020603050405020304" pitchFamily="18" charset="0"/>
              </a:rPr>
              <a:t>Process returned -103741676 (0xC0000094) execution 2.581s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Pour </a:t>
            </a:r>
            <a:r>
              <a:rPr lang="en-US" sz="2000" dirty="0" err="1">
                <a:latin typeface="Times New Roman" panose="02020603050405020304" pitchFamily="18" charset="0"/>
                <a:cs typeface="Times New Roman" panose="02020603050405020304" pitchFamily="18" charset="0"/>
              </a:rPr>
              <a:t>déboguer</a:t>
            </a:r>
            <a:r>
              <a:rPr lang="en-US" sz="2000" dirty="0">
                <a:latin typeface="Times New Roman" panose="02020603050405020304" pitchFamily="18" charset="0"/>
                <a:cs typeface="Times New Roman" panose="02020603050405020304" pitchFamily="18" charset="0"/>
              </a:rPr>
              <a:t> un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on </a:t>
            </a:r>
            <a:r>
              <a:rPr lang="en-US" sz="2000" dirty="0" err="1">
                <a:latin typeface="Times New Roman" panose="02020603050405020304" pitchFamily="18" charset="0"/>
                <a:cs typeface="Times New Roman" panose="02020603050405020304" pitchFamily="18" charset="0"/>
              </a:rPr>
              <a:t>doit</a:t>
            </a:r>
            <a:r>
              <a:rPr lang="en-US" sz="2000" dirty="0">
                <a:latin typeface="Times New Roman" panose="02020603050405020304" pitchFamily="18" charset="0"/>
                <a:cs typeface="Times New Roman" panose="02020603050405020304" pitchFamily="18" charset="0"/>
              </a:rPr>
              <a:t> le preparer.</a:t>
            </a:r>
          </a:p>
          <a:p>
            <a:endParaRPr lang="en-US" sz="2000" dirty="0">
              <a:latin typeface="Times New Roman" panose="02020603050405020304" pitchFamily="18" charset="0"/>
              <a:cs typeface="Times New Roman" panose="02020603050405020304" pitchFamily="18" charset="0"/>
            </a:endParaRPr>
          </a:p>
          <a:p>
            <a:r>
              <a:rPr lang="fr-FR" sz="2400" b="1" dirty="0">
                <a:latin typeface="Times New Roman" panose="02020603050405020304" pitchFamily="18" charset="0"/>
                <a:cs typeface="Times New Roman" panose="02020603050405020304" pitchFamily="18" charset="0"/>
              </a:rPr>
              <a:t>3.1. Configuration du débogueur</a:t>
            </a:r>
            <a:endParaRPr lang="en-US" sz="24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la barre des menus du </a:t>
            </a:r>
            <a:r>
              <a:rPr lang="en-US" sz="2000" b="1" dirty="0">
                <a:latin typeface="Times New Roman" panose="02020603050405020304" pitchFamily="18" charset="0"/>
                <a:cs typeface="Times New Roman" panose="02020603050405020304" pitchFamily="18" charset="0"/>
              </a:rPr>
              <a:t>code::blocks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configurons</a:t>
            </a:r>
            <a:r>
              <a:rPr lang="en-US" sz="2000" dirty="0">
                <a:latin typeface="Times New Roman" panose="02020603050405020304" pitchFamily="18" charset="0"/>
                <a:cs typeface="Times New Roman" panose="02020603050405020304" pitchFamily="18" charset="0"/>
              </a:rPr>
              <a:t> les menus </a:t>
            </a:r>
            <a:r>
              <a:rPr lang="en-US" sz="2000" dirty="0" err="1">
                <a:latin typeface="Times New Roman" panose="02020603050405020304" pitchFamily="18" charset="0"/>
                <a:cs typeface="Times New Roman" panose="02020603050405020304" pitchFamily="18" charset="0"/>
              </a:rPr>
              <a:t>suivants</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3.1.1. Build-&gt;selected target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cliquer</a:t>
            </a:r>
            <a:r>
              <a:rPr lang="en-US" sz="2000" dirty="0">
                <a:latin typeface="Times New Roman" panose="02020603050405020304" pitchFamily="18" charset="0"/>
                <a:cs typeface="Times New Roman" panose="02020603050405020304" pitchFamily="18" charset="0"/>
              </a:rPr>
              <a:t> sur </a:t>
            </a:r>
            <a:r>
              <a:rPr lang="en-US" sz="2000" b="1" dirty="0">
                <a:latin typeface="Times New Roman" panose="02020603050405020304" pitchFamily="18" charset="0"/>
                <a:cs typeface="Times New Roman" panose="02020603050405020304" pitchFamily="18" charset="0"/>
              </a:rPr>
              <a:t>Debug</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la barre des taches  </a:t>
            </a:r>
            <a:r>
              <a:rPr lang="en-US" sz="2000" b="1" dirty="0">
                <a:latin typeface="Times New Roman" panose="02020603050405020304" pitchFamily="18" charset="0"/>
                <a:cs typeface="Times New Roman" panose="02020603050405020304" pitchFamily="18" charset="0"/>
              </a:rPr>
              <a:t>Release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cliquer</a:t>
            </a:r>
            <a:r>
              <a:rPr lang="en-US" sz="2000" dirty="0">
                <a:latin typeface="Times New Roman" panose="02020603050405020304" pitchFamily="18" charset="0"/>
                <a:cs typeface="Times New Roman" panose="02020603050405020304" pitchFamily="18" charset="0"/>
              </a:rPr>
              <a:t> sur </a:t>
            </a:r>
            <a:r>
              <a:rPr lang="en-US" sz="2000" b="1" dirty="0">
                <a:latin typeface="Times New Roman" panose="02020603050405020304" pitchFamily="18" charset="0"/>
                <a:cs typeface="Times New Roman" panose="02020603050405020304" pitchFamily="18" charset="0"/>
              </a:rPr>
              <a:t>Debug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Cette</a:t>
            </a:r>
            <a:r>
              <a:rPr lang="en-US" sz="2000" dirty="0">
                <a:latin typeface="Times New Roman" panose="02020603050405020304" pitchFamily="18" charset="0"/>
                <a:cs typeface="Times New Roman" panose="02020603050405020304" pitchFamily="18" charset="0"/>
              </a:rPr>
              <a:t> configuration </a:t>
            </a:r>
            <a:r>
              <a:rPr lang="en-US" sz="2000" dirty="0" err="1">
                <a:latin typeface="Times New Roman" panose="02020603050405020304" pitchFamily="18" charset="0"/>
                <a:cs typeface="Times New Roman" panose="02020603050405020304" pitchFamily="18" charset="0"/>
              </a:rPr>
              <a:t>permet</a:t>
            </a:r>
            <a:r>
              <a:rPr lang="en-US" sz="2000" dirty="0">
                <a:latin typeface="Times New Roman" panose="02020603050405020304" pitchFamily="18" charset="0"/>
                <a:cs typeface="Times New Roman" panose="02020603050405020304" pitchFamily="18" charset="0"/>
              </a:rPr>
              <a:t> de changer la </a:t>
            </a:r>
            <a:r>
              <a:rPr lang="en-US" sz="2000" dirty="0" err="1">
                <a:latin typeface="Times New Roman" panose="02020603050405020304" pitchFamily="18" charset="0"/>
                <a:cs typeface="Times New Roman" panose="02020603050405020304" pitchFamily="18" charset="0"/>
              </a:rPr>
              <a:t>cible</a:t>
            </a:r>
            <a:r>
              <a:rPr lang="en-US" sz="2000" dirty="0">
                <a:latin typeface="Times New Roman" panose="02020603050405020304" pitchFamily="18" charset="0"/>
                <a:cs typeface="Times New Roman" panose="02020603050405020304" pitchFamily="18" charset="0"/>
              </a:rPr>
              <a:t> de compilation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 Debug</a:t>
            </a:r>
            <a:r>
              <a:rPr lang="en-US" sz="2000" dirty="0">
                <a:latin typeface="Times New Roman" panose="02020603050405020304" pitchFamily="18" charset="0"/>
                <a:cs typeface="Times New Roman" panose="02020603050405020304" pitchFamily="18" charset="0"/>
              </a:rPr>
              <a:t>.</a:t>
            </a:r>
          </a:p>
        </p:txBody>
      </p:sp>
      <p:pic>
        <p:nvPicPr>
          <p:cNvPr id="5" name="r-553044" descr="Image utilisateur"/>
          <p:cNvPicPr/>
          <p:nvPr/>
        </p:nvPicPr>
        <p:blipFill>
          <a:blip r:embed="rId2"/>
          <a:srcRect/>
          <a:stretch>
            <a:fillRect/>
          </a:stretch>
        </p:blipFill>
        <p:spPr bwMode="auto">
          <a:xfrm>
            <a:off x="3523481" y="5085184"/>
            <a:ext cx="1552575" cy="514350"/>
          </a:xfrm>
          <a:prstGeom prst="rect">
            <a:avLst/>
          </a:prstGeom>
          <a:noFill/>
          <a:ln w="9525">
            <a:noFill/>
            <a:miter lim="800000"/>
            <a:headEnd/>
            <a:tailEnd/>
          </a:ln>
        </p:spPr>
      </p:pic>
    </p:spTree>
    <p:extLst>
      <p:ext uri="{BB962C8B-B14F-4D97-AF65-F5344CB8AC3E}">
        <p14:creationId xmlns:p14="http://schemas.microsoft.com/office/powerpoint/2010/main" val="1154198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15</a:t>
            </a:fld>
            <a:endParaRPr lang="fr-FR"/>
          </a:p>
        </p:txBody>
      </p:sp>
      <p:sp>
        <p:nvSpPr>
          <p:cNvPr id="3" name="Rectangle 2"/>
          <p:cNvSpPr/>
          <p:nvPr/>
        </p:nvSpPr>
        <p:spPr>
          <a:xfrm>
            <a:off x="251520" y="305936"/>
            <a:ext cx="8712968" cy="5940088"/>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3.1.2. Project-&gt;Build options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Nous </a:t>
            </a:r>
            <a:r>
              <a:rPr lang="en-US" sz="2000" dirty="0" err="1">
                <a:latin typeface="Times New Roman" panose="02020603050405020304" pitchFamily="18" charset="0"/>
                <a:cs typeface="Times New Roman" panose="02020603050405020304" pitchFamily="18" charset="0"/>
              </a:rPr>
              <a:t>obtenons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fenêtre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laquelle</a:t>
            </a:r>
            <a:r>
              <a:rPr lang="en-US" sz="2000" dirty="0">
                <a:latin typeface="Times New Roman" panose="02020603050405020304" pitchFamily="18" charset="0"/>
                <a:cs typeface="Times New Roman" panose="02020603050405020304" pitchFamily="18" charset="0"/>
              </a:rPr>
              <a:t> nous </a:t>
            </a:r>
            <a:r>
              <a:rPr lang="en-US" sz="2000" dirty="0" err="1">
                <a:latin typeface="Times New Roman" panose="02020603050405020304" pitchFamily="18" charset="0"/>
                <a:cs typeface="Times New Roman" panose="02020603050405020304" pitchFamily="18" charset="0"/>
              </a:rPr>
              <a:t>devons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avoir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compilateur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sélectionné</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GNU GCC Compiler</a:t>
            </a:r>
            <a:r>
              <a:rPr lang="en-US" sz="2000" dirty="0">
                <a:latin typeface="Times New Roman" panose="02020603050405020304" pitchFamily="18" charset="0"/>
                <a:cs typeface="Times New Roman" panose="02020603050405020304" pitchFamily="18" charset="0"/>
              </a:rPr>
              <a:t>. </a:t>
            </a:r>
          </a:p>
          <a:p>
            <a:r>
              <a:rPr lang="en-US" sz="2000" dirty="0" err="1">
                <a:latin typeface="Times New Roman" panose="02020603050405020304" pitchFamily="18" charset="0"/>
                <a:cs typeface="Times New Roman" panose="02020603050405020304" pitchFamily="18" charset="0"/>
              </a:rPr>
              <a:t>Puis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cocher</a:t>
            </a:r>
            <a:r>
              <a:rPr lang="en-US" sz="2000" dirty="0">
                <a:latin typeface="Times New Roman" panose="02020603050405020304" pitchFamily="18" charset="0"/>
                <a:cs typeface="Times New Roman" panose="02020603050405020304" pitchFamily="18" charset="0"/>
              </a:rPr>
              <a:t> sur</a:t>
            </a:r>
          </a:p>
          <a:p>
            <a:r>
              <a:rPr lang="en-US" sz="2000" b="1" dirty="0">
                <a:latin typeface="Times New Roman" panose="02020603050405020304" pitchFamily="18" charset="0"/>
                <a:cs typeface="Times New Roman" panose="02020603050405020304" pitchFamily="18" charset="0"/>
              </a:rPr>
              <a:t>      Produce debugging symbols [-g]</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Enable all common compiler warnings (overrides many other settings)[-w</a:t>
            </a:r>
            <a:r>
              <a:rPr lang="fr-FR"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cliquer</a:t>
            </a:r>
            <a:r>
              <a:rPr lang="en-US" sz="2000" dirty="0">
                <a:latin typeface="Times New Roman" panose="02020603050405020304" pitchFamily="18" charset="0"/>
                <a:cs typeface="Times New Roman" panose="02020603050405020304" pitchFamily="18" charset="0"/>
              </a:rPr>
              <a:t> sur </a:t>
            </a:r>
            <a:r>
              <a:rPr lang="en-US" sz="2000" b="1" dirty="0">
                <a:latin typeface="Times New Roman" panose="02020603050405020304" pitchFamily="18" charset="0"/>
                <a:cs typeface="Times New Roman" panose="02020603050405020304" pitchFamily="18" charset="0"/>
              </a:rPr>
              <a:t>OK</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Cette</a:t>
            </a:r>
            <a:r>
              <a:rPr lang="en-US" sz="2000" dirty="0">
                <a:latin typeface="Times New Roman" panose="02020603050405020304" pitchFamily="18" charset="0"/>
                <a:cs typeface="Times New Roman" panose="02020603050405020304" pitchFamily="18" charset="0"/>
              </a:rPr>
              <a:t> configuration </a:t>
            </a:r>
            <a:r>
              <a:rPr lang="en-US" sz="2000" dirty="0" err="1">
                <a:latin typeface="Times New Roman" panose="02020603050405020304" pitchFamily="18" charset="0"/>
                <a:cs typeface="Times New Roman" panose="02020603050405020304" pitchFamily="18" charset="0"/>
              </a:rPr>
              <a:t>vérifie</a:t>
            </a:r>
            <a:r>
              <a:rPr lang="en-US" sz="2000" dirty="0">
                <a:latin typeface="Times New Roman" panose="02020603050405020304" pitchFamily="18" charset="0"/>
                <a:cs typeface="Times New Roman" panose="02020603050405020304" pitchFamily="18" charset="0"/>
              </a:rPr>
              <a:t> que le </a:t>
            </a:r>
            <a:r>
              <a:rPr lang="en-US" sz="2000" dirty="0" err="1">
                <a:latin typeface="Times New Roman" panose="02020603050405020304" pitchFamily="18" charset="0"/>
                <a:cs typeface="Times New Roman" panose="02020603050405020304" pitchFamily="18" charset="0"/>
              </a:rPr>
              <a:t>compilateur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ajoute</a:t>
            </a:r>
            <a:r>
              <a:rPr lang="en-US" sz="2000" dirty="0">
                <a:latin typeface="Times New Roman" panose="02020603050405020304" pitchFamily="18" charset="0"/>
                <a:cs typeface="Times New Roman" panose="02020603050405020304" pitchFamily="18" charset="0"/>
              </a:rPr>
              <a:t> les </a:t>
            </a:r>
            <a:r>
              <a:rPr lang="en-US" sz="2000" dirty="0" err="1">
                <a:latin typeface="Times New Roman" panose="02020603050405020304" pitchFamily="18" charset="0"/>
                <a:cs typeface="Times New Roman" panose="02020603050405020304" pitchFamily="18" charset="0"/>
              </a:rPr>
              <a:t>symboles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nécessaires</a:t>
            </a:r>
            <a:r>
              <a:rPr lang="en-US" sz="2000" dirty="0">
                <a:latin typeface="Times New Roman" panose="02020603050405020304" pitchFamily="18" charset="0"/>
                <a:cs typeface="Times New Roman" panose="02020603050405020304" pitchFamily="18" charset="0"/>
              </a:rPr>
              <a:t> au </a:t>
            </a:r>
            <a:r>
              <a:rPr lang="en-US" sz="2000" dirty="0" err="1">
                <a:latin typeface="Times New Roman" panose="02020603050405020304" pitchFamily="18" charset="0"/>
                <a:cs typeface="Times New Roman" panose="02020603050405020304" pitchFamily="18" charset="0"/>
              </a:rPr>
              <a:t>débogage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La </a:t>
            </a:r>
            <a:r>
              <a:rPr lang="en-US" sz="2000" dirty="0" err="1">
                <a:latin typeface="Times New Roman" panose="02020603050405020304" pitchFamily="18" charset="0"/>
                <a:cs typeface="Times New Roman" panose="02020603050405020304" pitchFamily="18" charset="0"/>
              </a:rPr>
              <a:t>ligne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Produce debugging symbols [-g]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être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cochée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mais</a:t>
            </a:r>
            <a:r>
              <a:rPr lang="en-US" sz="2000" dirty="0">
                <a:latin typeface="Times New Roman" panose="02020603050405020304" pitchFamily="18" charset="0"/>
                <a:cs typeface="Times New Roman" panose="02020603050405020304" pitchFamily="18" charset="0"/>
              </a:rPr>
              <a:t> la </a:t>
            </a:r>
            <a:r>
              <a:rPr lang="en-US" sz="2000" dirty="0" err="1">
                <a:latin typeface="Times New Roman" panose="02020603050405020304" pitchFamily="18" charset="0"/>
                <a:cs typeface="Times New Roman" panose="02020603050405020304" pitchFamily="18" charset="0"/>
              </a:rPr>
              <a:t>ligne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Strip all </a:t>
            </a:r>
            <a:r>
              <a:rPr lang="en-US" sz="2000" b="1" dirty="0" err="1">
                <a:latin typeface="Times New Roman" panose="02020603050405020304" pitchFamily="18" charset="0"/>
                <a:cs typeface="Times New Roman" panose="02020603050405020304" pitchFamily="18" charset="0"/>
              </a:rPr>
              <a:t>symobls</a:t>
            </a:r>
            <a:r>
              <a:rPr lang="en-US" sz="2000" b="1" dirty="0">
                <a:latin typeface="Times New Roman" panose="02020603050405020304" pitchFamily="18" charset="0"/>
                <a:cs typeface="Times New Roman" panose="02020603050405020304" pitchFamily="18" charset="0"/>
              </a:rPr>
              <a:t> from binary (minimizes) [-s]</a:t>
            </a:r>
            <a:r>
              <a:rPr lang="en-US" sz="2000" dirty="0">
                <a:latin typeface="Times New Roman" panose="02020603050405020304" pitchFamily="18" charset="0"/>
                <a:cs typeface="Times New Roman" panose="02020603050405020304" pitchFamily="18" charset="0"/>
              </a:rPr>
              <a:t>” ne </a:t>
            </a:r>
            <a:r>
              <a:rPr lang="en-US" sz="2000" dirty="0" err="1">
                <a:latin typeface="Times New Roman" panose="02020603050405020304" pitchFamily="18" charset="0"/>
                <a:cs typeface="Times New Roman" panose="02020603050405020304" pitchFamily="18" charset="0"/>
              </a:rPr>
              <a:t>soit</a:t>
            </a:r>
            <a:r>
              <a:rPr lang="en-US" sz="2000" dirty="0">
                <a:latin typeface="Times New Roman" panose="02020603050405020304" pitchFamily="18" charset="0"/>
                <a:cs typeface="Times New Roman" panose="02020603050405020304" pitchFamily="18" charset="0"/>
              </a:rPr>
              <a:t> pas </a:t>
            </a:r>
            <a:r>
              <a:rPr lang="en-US" sz="2000" dirty="0" err="1">
                <a:latin typeface="Times New Roman" panose="02020603050405020304" pitchFamily="18" charset="0"/>
                <a:cs typeface="Times New Roman" panose="02020603050405020304" pitchFamily="18" charset="0"/>
              </a:rPr>
              <a:t>cochée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3.1.3. Settings-&gt;Debugger</a:t>
            </a:r>
            <a:r>
              <a:rPr lang="en-US" sz="2000" dirty="0">
                <a:latin typeface="Times New Roman" panose="02020603050405020304" pitchFamily="18" charset="0"/>
                <a:cs typeface="Times New Roman" panose="02020603050405020304" pitchFamily="18" charset="0"/>
              </a:rPr>
              <a:t>…</a:t>
            </a:r>
          </a:p>
          <a:p>
            <a:pPr algn="just"/>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fenêtre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s’ouvre</a:t>
            </a:r>
            <a:r>
              <a:rPr lang="en-US" sz="2000" dirty="0">
                <a:latin typeface="Times New Roman" panose="02020603050405020304" pitchFamily="18" charset="0"/>
                <a:cs typeface="Times New Roman" panose="02020603050405020304" pitchFamily="18" charset="0"/>
              </a:rPr>
              <a:t> et </a:t>
            </a:r>
            <a:r>
              <a:rPr lang="en-US" sz="2000" dirty="0" err="1">
                <a:latin typeface="Times New Roman" panose="02020603050405020304" pitchFamily="18" charset="0"/>
                <a:cs typeface="Times New Roman" panose="02020603050405020304" pitchFamily="18" charset="0"/>
              </a:rPr>
              <a:t>cliquons</a:t>
            </a:r>
            <a:r>
              <a:rPr lang="en-US" sz="2000" dirty="0">
                <a:latin typeface="Times New Roman" panose="02020603050405020304" pitchFamily="18" charset="0"/>
                <a:cs typeface="Times New Roman" panose="02020603050405020304" pitchFamily="18" charset="0"/>
              </a:rPr>
              <a:t> sur </a:t>
            </a:r>
            <a:r>
              <a:rPr lang="en-US" sz="2000" b="1" dirty="0">
                <a:latin typeface="Times New Roman" panose="02020603050405020304" pitchFamily="18" charset="0"/>
                <a:cs typeface="Times New Roman" panose="02020603050405020304" pitchFamily="18" charset="0"/>
              </a:rPr>
              <a:t>Default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puis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remplissons</a:t>
            </a:r>
            <a:r>
              <a:rPr lang="en-US" sz="2000" dirty="0">
                <a:latin typeface="Times New Roman" panose="02020603050405020304" pitchFamily="18" charset="0"/>
                <a:cs typeface="Times New Roman" panose="02020603050405020304" pitchFamily="18" charset="0"/>
              </a:rPr>
              <a:t> le </a:t>
            </a:r>
            <a:r>
              <a:rPr lang="en-US" sz="2000" dirty="0" err="1">
                <a:latin typeface="Times New Roman" panose="02020603050405020304" pitchFamily="18" charset="0"/>
                <a:cs typeface="Times New Roman" panose="02020603050405020304" pitchFamily="18" charset="0"/>
              </a:rPr>
              <a:t>chemin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complet</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débogueur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MinGW</a:t>
            </a:r>
            <a:r>
              <a:rPr lang="en-US" sz="2000" dirty="0">
                <a:latin typeface="Times New Roman" panose="02020603050405020304" pitchFamily="18" charset="0"/>
                <a:cs typeface="Times New Roman" panose="02020603050405020304" pitchFamily="18" charset="0"/>
              </a:rPr>
              <a:t>\bin\</a:t>
            </a:r>
            <a:r>
              <a:rPr lang="en-US" sz="2000" dirty="0" err="1">
                <a:latin typeface="Times New Roman" panose="02020603050405020304" pitchFamily="18" charset="0"/>
                <a:cs typeface="Times New Roman" panose="02020603050405020304" pitchFamily="18" charset="0"/>
              </a:rPr>
              <a:t>gdb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le cadre de </a:t>
            </a:r>
            <a:r>
              <a:rPr lang="en-US" sz="2000" dirty="0" err="1">
                <a:latin typeface="Times New Roman" panose="02020603050405020304" pitchFamily="18" charset="0"/>
                <a:cs typeface="Times New Roman" panose="02020603050405020304" pitchFamily="18" charset="0"/>
              </a:rPr>
              <a:t>saisie</a:t>
            </a:r>
            <a:r>
              <a:rPr lang="en-US" sz="2000" dirty="0">
                <a:latin typeface="Times New Roman" panose="02020603050405020304" pitchFamily="18" charset="0"/>
                <a:cs typeface="Times New Roman" panose="02020603050405020304" pitchFamily="18" charset="0"/>
              </a:rPr>
              <a:t> de</a:t>
            </a:r>
            <a:r>
              <a:rPr lang="en-US" sz="2000" b="1" dirty="0">
                <a:latin typeface="Times New Roman" panose="02020603050405020304" pitchFamily="18" charset="0"/>
                <a:cs typeface="Times New Roman" panose="02020603050405020304" pitchFamily="18" charset="0"/>
              </a:rPr>
              <a:t> Executable path</a:t>
            </a:r>
            <a:r>
              <a:rPr lang="en-US" sz="2000" dirty="0">
                <a:latin typeface="Times New Roman" panose="02020603050405020304" pitchFamily="18" charset="0"/>
                <a:cs typeface="Times New Roman" panose="02020603050405020304" pitchFamily="18" charset="0"/>
              </a:rPr>
              <a:t> : C:\Program Files (x86)\</a:t>
            </a:r>
            <a:r>
              <a:rPr lang="en-US" sz="2000" dirty="0" err="1">
                <a:latin typeface="Times New Roman" panose="02020603050405020304" pitchFamily="18" charset="0"/>
                <a:cs typeface="Times New Roman" panose="02020603050405020304" pitchFamily="18" charset="0"/>
              </a:rPr>
              <a:t>codeBlocks</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MinGW</a:t>
            </a:r>
            <a:r>
              <a:rPr lang="en-US" sz="2000" dirty="0">
                <a:latin typeface="Times New Roman" panose="02020603050405020304" pitchFamily="18" charset="0"/>
                <a:cs typeface="Times New Roman" panose="02020603050405020304" pitchFamily="18" charset="0"/>
              </a:rPr>
              <a:t>\bin\gdb32</a:t>
            </a:r>
          </a:p>
          <a:p>
            <a:pPr marL="285750" indent="-285750">
              <a:buFontTx/>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3.1.4.</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Build-&gt;Rebuild</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permet</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recompiler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tous</a:t>
            </a:r>
            <a:r>
              <a:rPr lang="en-US" sz="2000" dirty="0">
                <a:latin typeface="Times New Roman" panose="02020603050405020304" pitchFamily="18" charset="0"/>
                <a:cs typeface="Times New Roman" panose="02020603050405020304" pitchFamily="18" charset="0"/>
              </a:rPr>
              <a:t> les </a:t>
            </a:r>
            <a:r>
              <a:rPr lang="en-US" sz="2000" dirty="0" err="1">
                <a:latin typeface="Times New Roman" panose="02020603050405020304" pitchFamily="18" charset="0"/>
                <a:cs typeface="Times New Roman" panose="02020603050405020304" pitchFamily="18" charset="0"/>
              </a:rPr>
              <a:t>fichiers</a:t>
            </a:r>
            <a:r>
              <a:rPr lang="en-US" sz="2000" dirty="0">
                <a:latin typeface="Times New Roman" panose="02020603050405020304" pitchFamily="18" charset="0"/>
                <a:cs typeface="Times New Roman" panose="02020603050405020304" pitchFamily="18" charset="0"/>
              </a:rPr>
              <a:t> avec les </a:t>
            </a:r>
            <a:r>
              <a:rPr lang="en-US" sz="2000" dirty="0" err="1">
                <a:latin typeface="Times New Roman" panose="02020603050405020304" pitchFamily="18" charset="0"/>
                <a:cs typeface="Times New Roman" panose="02020603050405020304" pitchFamily="18" charset="0"/>
              </a:rPr>
              <a:t>nouvelles</a:t>
            </a:r>
            <a:r>
              <a:rPr lang="en-US" sz="2000" dirty="0">
                <a:latin typeface="Times New Roman" panose="02020603050405020304" pitchFamily="18" charset="0"/>
                <a:cs typeface="Times New Roman" panose="02020603050405020304" pitchFamily="18" charset="0"/>
              </a:rPr>
              <a:t> options.</a:t>
            </a:r>
            <a:endParaRPr lang="fr-F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87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16</a:t>
            </a:fld>
            <a:endParaRPr lang="fr-FR"/>
          </a:p>
        </p:txBody>
      </p:sp>
      <p:sp>
        <p:nvSpPr>
          <p:cNvPr id="3" name="Rectangle 2"/>
          <p:cNvSpPr/>
          <p:nvPr/>
        </p:nvSpPr>
        <p:spPr>
          <a:xfrm>
            <a:off x="1742" y="369232"/>
            <a:ext cx="8962746" cy="5940088"/>
          </a:xfrm>
          <a:prstGeom prst="rect">
            <a:avLst/>
          </a:prstGeom>
        </p:spPr>
        <p:txBody>
          <a:bodyPr wrap="square">
            <a:spAutoFit/>
          </a:bodyPr>
          <a:lstStyle/>
          <a:p>
            <a:r>
              <a:rPr lang="fr-FR" sz="2000" b="1" dirty="0">
                <a:latin typeface="Times New Roman" panose="02020603050405020304" pitchFamily="18" charset="0"/>
                <a:cs typeface="Times New Roman" panose="02020603050405020304" pitchFamily="18" charset="0"/>
              </a:rPr>
              <a:t>3.2. Utilisation du débogueur</a:t>
            </a:r>
          </a:p>
          <a:p>
            <a:endParaRPr lang="fr-FR"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Pour </a:t>
            </a:r>
            <a:r>
              <a:rPr lang="en-US" sz="2000" dirty="0" err="1">
                <a:latin typeface="Times New Roman" panose="02020603050405020304" pitchFamily="18" charset="0"/>
                <a:cs typeface="Times New Roman" panose="02020603050405020304" pitchFamily="18" charset="0"/>
              </a:rPr>
              <a:t>utiliser</a:t>
            </a:r>
            <a:r>
              <a:rPr lang="en-US" sz="2000" dirty="0">
                <a:latin typeface="Times New Roman" panose="02020603050405020304" pitchFamily="18" charset="0"/>
                <a:cs typeface="Times New Roman" panose="02020603050405020304" pitchFamily="18" charset="0"/>
              </a:rPr>
              <a:t> des </a:t>
            </a:r>
            <a:r>
              <a:rPr lang="en-US" sz="2000" dirty="0" err="1">
                <a:latin typeface="Times New Roman" panose="02020603050405020304" pitchFamily="18" charset="0"/>
                <a:cs typeface="Times New Roman" panose="02020603050405020304" pitchFamily="18" charset="0"/>
              </a:rPr>
              <a:t>fonctions</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débogueur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accédons</a:t>
            </a:r>
            <a:r>
              <a:rPr lang="en-US" sz="2000" dirty="0">
                <a:latin typeface="Times New Roman" panose="02020603050405020304" pitchFamily="18" charset="0"/>
                <a:cs typeface="Times New Roman" panose="02020603050405020304" pitchFamily="18" charset="0"/>
              </a:rPr>
              <a:t> à la barre </a:t>
            </a:r>
            <a:r>
              <a:rPr lang="en-US" sz="2000" dirty="0" err="1">
                <a:latin typeface="Times New Roman" panose="02020603050405020304" pitchFamily="18" charset="0"/>
                <a:cs typeface="Times New Roman" panose="02020603050405020304" pitchFamily="18" charset="0"/>
              </a:rPr>
              <a:t>d’outils</a:t>
            </a:r>
            <a:r>
              <a:rPr lang="en-US" sz="2000" dirty="0">
                <a:latin typeface="Times New Roman" panose="02020603050405020304" pitchFamily="18" charset="0"/>
                <a:cs typeface="Times New Roman" panose="02020603050405020304" pitchFamily="18" charset="0"/>
              </a:rPr>
              <a:t> du </a:t>
            </a:r>
            <a:r>
              <a:rPr lang="en-US" sz="2000" dirty="0" err="1">
                <a:latin typeface="Times New Roman" panose="02020603050405020304" pitchFamily="18" charset="0"/>
                <a:cs typeface="Times New Roman" panose="02020603050405020304" pitchFamily="18" charset="0"/>
              </a:rPr>
              <a:t>débogueur</a:t>
            </a:r>
            <a:r>
              <a:rPr lang="en-US" sz="2000" dirty="0">
                <a:latin typeface="Times New Roman" panose="02020603050405020304" pitchFamily="18" charset="0"/>
                <a:cs typeface="Times New Roman" panose="02020603050405020304" pitchFamily="18" charset="0"/>
              </a:rPr>
              <a:t>. Ce qui </a:t>
            </a:r>
            <a:r>
              <a:rPr lang="en-US" sz="2000" dirty="0" err="1">
                <a:latin typeface="Times New Roman" panose="02020603050405020304" pitchFamily="18" charset="0"/>
                <a:cs typeface="Times New Roman" panose="02020603050405020304" pitchFamily="18" charset="0"/>
              </a:rPr>
              <a:t>permet</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voir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a:t>
            </a:r>
            <a:r>
              <a:rPr lang="en-US" sz="2000" dirty="0">
                <a:latin typeface="Times New Roman" panose="02020603050405020304" pitchFamily="18" charset="0"/>
                <a:cs typeface="Times New Roman" panose="02020603050405020304" pitchFamily="18" charset="0"/>
              </a:rPr>
              <a:t> qui </a:t>
            </a:r>
            <a:r>
              <a:rPr lang="en-US" sz="2000" dirty="0" err="1">
                <a:latin typeface="Times New Roman" panose="02020603050405020304" pitchFamily="18" charset="0"/>
                <a:cs typeface="Times New Roman" panose="02020603050405020304" pitchFamily="18" charset="0"/>
              </a:rPr>
              <a:t>est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encrassé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votre</a:t>
            </a:r>
            <a:r>
              <a:rPr lang="en-US" sz="2000" dirty="0">
                <a:latin typeface="Times New Roman" panose="02020603050405020304" pitchFamily="18" charset="0"/>
                <a:cs typeface="Times New Roman" panose="02020603050405020304" pitchFamily="18" charset="0"/>
              </a:rPr>
              <a:t> code.</a:t>
            </a:r>
          </a:p>
          <a:p>
            <a:r>
              <a:rPr lang="en-US" sz="2000" dirty="0">
                <a:latin typeface="Times New Roman" panose="02020603050405020304" pitchFamily="18" charset="0"/>
                <a:cs typeface="Times New Roman" panose="02020603050405020304" pitchFamily="18" charset="0"/>
              </a:rPr>
              <a:t>Si </a:t>
            </a:r>
            <a:r>
              <a:rPr lang="en-US" sz="2000" dirty="0" err="1">
                <a:latin typeface="Times New Roman" panose="02020603050405020304" pitchFamily="18" charset="0"/>
                <a:cs typeface="Times New Roman" panose="02020603050405020304" pitchFamily="18" charset="0"/>
              </a:rPr>
              <a:t>elle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n’est</a:t>
            </a:r>
            <a:r>
              <a:rPr lang="en-US" sz="2000" dirty="0">
                <a:latin typeface="Times New Roman" panose="02020603050405020304" pitchFamily="18" charset="0"/>
                <a:cs typeface="Times New Roman" panose="02020603050405020304" pitchFamily="18" charset="0"/>
              </a:rPr>
              <a:t> pas </a:t>
            </a:r>
            <a:r>
              <a:rPr lang="en-US" sz="2000" dirty="0" err="1">
                <a:latin typeface="Times New Roman" panose="02020603050405020304" pitchFamily="18" charset="0"/>
                <a:cs typeface="Times New Roman" panose="02020603050405020304" pitchFamily="18" charset="0"/>
              </a:rPr>
              <a:t>affichée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faites</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View-&gt;Toolbars-&gt;Debugger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lvl="0"/>
            <a:r>
              <a:rPr lang="fr-FR" sz="2000" b="1" dirty="0">
                <a:latin typeface="Times New Roman" panose="02020603050405020304" pitchFamily="18" charset="0"/>
                <a:cs typeface="Times New Roman" panose="02020603050405020304" pitchFamily="18" charset="0"/>
              </a:rPr>
              <a:t>3.2.1. </a:t>
            </a:r>
            <a:r>
              <a:rPr lang="fr-FR" sz="2000" b="1" dirty="0" err="1">
                <a:latin typeface="Times New Roman" panose="02020603050405020304" pitchFamily="18" charset="0"/>
                <a:cs typeface="Times New Roman" panose="02020603050405020304" pitchFamily="18" charset="0"/>
              </a:rPr>
              <a:t>Debug</a:t>
            </a:r>
            <a:r>
              <a:rPr lang="fr-FR" sz="2000" b="1" dirty="0">
                <a:latin typeface="Times New Roman" panose="02020603050405020304" pitchFamily="18" charset="0"/>
                <a:cs typeface="Times New Roman" panose="02020603050405020304" pitchFamily="18" charset="0"/>
              </a:rPr>
              <a:t>/Continue (F8)</a:t>
            </a:r>
            <a:r>
              <a:rPr lang="fr-FR" sz="2000" dirty="0">
                <a:latin typeface="Times New Roman" panose="02020603050405020304" pitchFamily="18" charset="0"/>
                <a:cs typeface="Times New Roman" panose="02020603050405020304" pitchFamily="18" charset="0"/>
              </a:rPr>
              <a:t> - Exécute le programme jusqu'au point d'arrêt suivant ou jusqu'à la prochaine erreur.</a:t>
            </a:r>
          </a:p>
          <a:p>
            <a:pPr lvl="0"/>
            <a:r>
              <a:rPr lang="fr-FR" sz="2000" b="1" dirty="0">
                <a:latin typeface="Times New Roman" panose="02020603050405020304" pitchFamily="18" charset="0"/>
                <a:cs typeface="Times New Roman" panose="02020603050405020304" pitchFamily="18" charset="0"/>
              </a:rPr>
              <a:t>3.2.2. </a:t>
            </a:r>
            <a:r>
              <a:rPr lang="fr-FR" sz="2000" b="1" dirty="0" err="1">
                <a:latin typeface="Times New Roman" panose="02020603050405020304" pitchFamily="18" charset="0"/>
                <a:cs typeface="Times New Roman" panose="02020603050405020304" pitchFamily="18" charset="0"/>
              </a:rPr>
              <a:t>Run</a:t>
            </a:r>
            <a:r>
              <a:rPr lang="fr-FR" sz="2000" b="1" dirty="0">
                <a:latin typeface="Times New Roman" panose="02020603050405020304" pitchFamily="18" charset="0"/>
                <a:cs typeface="Times New Roman" panose="02020603050405020304" pitchFamily="18" charset="0"/>
              </a:rPr>
              <a:t> to </a:t>
            </a:r>
            <a:r>
              <a:rPr lang="fr-FR" sz="2000" b="1" dirty="0" err="1">
                <a:latin typeface="Times New Roman" panose="02020603050405020304" pitchFamily="18" charset="0"/>
                <a:cs typeface="Times New Roman" panose="02020603050405020304" pitchFamily="18" charset="0"/>
              </a:rPr>
              <a:t>cursor</a:t>
            </a:r>
            <a:r>
              <a:rPr lang="fr-FR" sz="2000" b="1" dirty="0">
                <a:latin typeface="Times New Roman" panose="02020603050405020304" pitchFamily="18" charset="0"/>
                <a:cs typeface="Times New Roman" panose="02020603050405020304" pitchFamily="18" charset="0"/>
              </a:rPr>
              <a:t> (F4)</a:t>
            </a:r>
            <a:r>
              <a:rPr lang="fr-FR" sz="2000" dirty="0">
                <a:latin typeface="Times New Roman" panose="02020603050405020304" pitchFamily="18" charset="0"/>
                <a:cs typeface="Times New Roman" panose="02020603050405020304" pitchFamily="18" charset="0"/>
              </a:rPr>
              <a:t> - Exécute le programme jusqu'à la ligne du code où se trouve le curseur.</a:t>
            </a:r>
          </a:p>
          <a:p>
            <a:pPr lvl="0"/>
            <a:r>
              <a:rPr lang="fr-FR" sz="2000" b="1" dirty="0">
                <a:latin typeface="Times New Roman" panose="02020603050405020304" pitchFamily="18" charset="0"/>
                <a:cs typeface="Times New Roman" panose="02020603050405020304" pitchFamily="18" charset="0"/>
              </a:rPr>
              <a:t>3.2.3. </a:t>
            </a:r>
            <a:r>
              <a:rPr lang="fr-FR" sz="2000" b="1" dirty="0" err="1">
                <a:latin typeface="Times New Roman" panose="02020603050405020304" pitchFamily="18" charset="0"/>
                <a:cs typeface="Times New Roman" panose="02020603050405020304" pitchFamily="18" charset="0"/>
              </a:rPr>
              <a:t>Next</a:t>
            </a:r>
            <a:r>
              <a:rPr lang="fr-FR" sz="2000" b="1" dirty="0">
                <a:latin typeface="Times New Roman" panose="02020603050405020304" pitchFamily="18" charset="0"/>
                <a:cs typeface="Times New Roman" panose="02020603050405020304" pitchFamily="18" charset="0"/>
              </a:rPr>
              <a:t> line (F7)</a:t>
            </a:r>
            <a:r>
              <a:rPr lang="fr-FR" sz="2000" dirty="0">
                <a:latin typeface="Times New Roman" panose="02020603050405020304" pitchFamily="18" charset="0"/>
                <a:cs typeface="Times New Roman" panose="02020603050405020304" pitchFamily="18" charset="0"/>
              </a:rPr>
              <a:t> - Passe à la ligne suivante du code.</a:t>
            </a:r>
          </a:p>
          <a:p>
            <a:pPr lvl="0"/>
            <a:r>
              <a:rPr lang="fr-FR" sz="2000" b="1" dirty="0">
                <a:latin typeface="Times New Roman" panose="02020603050405020304" pitchFamily="18" charset="0"/>
                <a:cs typeface="Times New Roman" panose="02020603050405020304" pitchFamily="18" charset="0"/>
              </a:rPr>
              <a:t>3.2.4. </a:t>
            </a:r>
            <a:r>
              <a:rPr lang="fr-FR" sz="2000" b="1" dirty="0" err="1">
                <a:latin typeface="Times New Roman" panose="02020603050405020304" pitchFamily="18" charset="0"/>
                <a:cs typeface="Times New Roman" panose="02020603050405020304" pitchFamily="18" charset="0"/>
              </a:rPr>
              <a:t>Next</a:t>
            </a:r>
            <a:r>
              <a:rPr lang="fr-FR" sz="2000" b="1" dirty="0">
                <a:latin typeface="Times New Roman" panose="02020603050405020304" pitchFamily="18" charset="0"/>
                <a:cs typeface="Times New Roman" panose="02020603050405020304" pitchFamily="18" charset="0"/>
              </a:rPr>
              <a:t> instruction (Alt-F7)</a:t>
            </a:r>
            <a:r>
              <a:rPr lang="fr-FR" sz="2000" dirty="0">
                <a:latin typeface="Times New Roman" panose="02020603050405020304" pitchFamily="18" charset="0"/>
                <a:cs typeface="Times New Roman" panose="02020603050405020304" pitchFamily="18" charset="0"/>
              </a:rPr>
              <a:t> - Passe à l'instruction suivante.</a:t>
            </a:r>
          </a:p>
          <a:p>
            <a:pPr lvl="0"/>
            <a:r>
              <a:rPr lang="fr-FR" sz="2000" b="1" dirty="0">
                <a:latin typeface="Times New Roman" panose="02020603050405020304" pitchFamily="18" charset="0"/>
                <a:cs typeface="Times New Roman" panose="02020603050405020304" pitchFamily="18" charset="0"/>
              </a:rPr>
              <a:t>3.2.5. </a:t>
            </a:r>
            <a:r>
              <a:rPr lang="fr-FR" sz="2000" b="1" dirty="0" err="1">
                <a:latin typeface="Times New Roman" panose="02020603050405020304" pitchFamily="18" charset="0"/>
                <a:cs typeface="Times New Roman" panose="02020603050405020304" pitchFamily="18" charset="0"/>
              </a:rPr>
              <a:t>Step</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into</a:t>
            </a:r>
            <a:r>
              <a:rPr lang="fr-FR" sz="2000" b="1" dirty="0">
                <a:latin typeface="Times New Roman" panose="02020603050405020304" pitchFamily="18" charset="0"/>
                <a:cs typeface="Times New Roman" panose="02020603050405020304" pitchFamily="18" charset="0"/>
              </a:rPr>
              <a:t> (Ctrl-F7)</a:t>
            </a:r>
            <a:r>
              <a:rPr lang="fr-FR" sz="2000" dirty="0">
                <a:latin typeface="Times New Roman" panose="02020603050405020304" pitchFamily="18" charset="0"/>
                <a:cs typeface="Times New Roman" panose="02020603050405020304" pitchFamily="18" charset="0"/>
              </a:rPr>
              <a:t> - Entre dans la portée.</a:t>
            </a:r>
          </a:p>
          <a:p>
            <a:pPr lvl="0"/>
            <a:r>
              <a:rPr lang="fr-FR" sz="2000" b="1" dirty="0">
                <a:latin typeface="Times New Roman" panose="02020603050405020304" pitchFamily="18" charset="0"/>
                <a:cs typeface="Times New Roman" panose="02020603050405020304" pitchFamily="18" charset="0"/>
              </a:rPr>
              <a:t>3.2.6. </a:t>
            </a:r>
            <a:r>
              <a:rPr lang="fr-FR" sz="2000" b="1" dirty="0" err="1">
                <a:latin typeface="Times New Roman" panose="02020603050405020304" pitchFamily="18" charset="0"/>
                <a:cs typeface="Times New Roman" panose="02020603050405020304" pitchFamily="18" charset="0"/>
              </a:rPr>
              <a:t>Step</a:t>
            </a:r>
            <a:r>
              <a:rPr lang="fr-FR" sz="2000" b="1" dirty="0">
                <a:latin typeface="Times New Roman" panose="02020603050405020304" pitchFamily="18" charset="0"/>
                <a:cs typeface="Times New Roman" panose="02020603050405020304" pitchFamily="18" charset="0"/>
              </a:rPr>
              <a:t> out (Ctrl-Alt-F7)</a:t>
            </a:r>
            <a:r>
              <a:rPr lang="fr-FR" sz="2000" dirty="0">
                <a:latin typeface="Times New Roman" panose="02020603050405020304" pitchFamily="18" charset="0"/>
                <a:cs typeface="Times New Roman" panose="02020603050405020304" pitchFamily="18" charset="0"/>
              </a:rPr>
              <a:t> - Sort de la portée.</a:t>
            </a:r>
          </a:p>
          <a:p>
            <a:pPr lvl="0"/>
            <a:r>
              <a:rPr lang="fr-FR" sz="2000" b="1" dirty="0">
                <a:latin typeface="Times New Roman" panose="02020603050405020304" pitchFamily="18" charset="0"/>
                <a:cs typeface="Times New Roman" panose="02020603050405020304" pitchFamily="18" charset="0"/>
              </a:rPr>
              <a:t>3.2.7. Stop debugger (-)</a:t>
            </a:r>
            <a:r>
              <a:rPr lang="fr-FR" sz="2000" dirty="0">
                <a:latin typeface="Times New Roman" panose="02020603050405020304" pitchFamily="18" charset="0"/>
                <a:cs typeface="Times New Roman" panose="02020603050405020304" pitchFamily="18" charset="0"/>
              </a:rPr>
              <a:t> - Arrête le programme.</a:t>
            </a:r>
          </a:p>
        </p:txBody>
      </p:sp>
      <p:pic>
        <p:nvPicPr>
          <p:cNvPr id="5" name="r-553060" descr="Image utilisateur"/>
          <p:cNvPicPr/>
          <p:nvPr/>
        </p:nvPicPr>
        <p:blipFill>
          <a:blip r:embed="rId2"/>
          <a:srcRect/>
          <a:stretch>
            <a:fillRect/>
          </a:stretch>
        </p:blipFill>
        <p:spPr bwMode="auto">
          <a:xfrm>
            <a:off x="113819" y="2276872"/>
            <a:ext cx="7488832" cy="648072"/>
          </a:xfrm>
          <a:prstGeom prst="rect">
            <a:avLst/>
          </a:prstGeom>
          <a:noFill/>
          <a:ln w="9525">
            <a:noFill/>
            <a:miter lim="800000"/>
            <a:headEnd/>
            <a:tailEnd/>
          </a:ln>
        </p:spPr>
      </p:pic>
    </p:spTree>
    <p:extLst>
      <p:ext uri="{BB962C8B-B14F-4D97-AF65-F5344CB8AC3E}">
        <p14:creationId xmlns:p14="http://schemas.microsoft.com/office/powerpoint/2010/main" val="383756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17</a:t>
            </a:fld>
            <a:endParaRPr lang="fr-FR"/>
          </a:p>
        </p:txBody>
      </p:sp>
      <p:sp>
        <p:nvSpPr>
          <p:cNvPr id="3" name="ZoneTexte 2"/>
          <p:cNvSpPr txBox="1"/>
          <p:nvPr/>
        </p:nvSpPr>
        <p:spPr>
          <a:xfrm>
            <a:off x="107504" y="260648"/>
            <a:ext cx="8856984" cy="7017306"/>
          </a:xfrm>
          <a:prstGeom prst="rect">
            <a:avLst/>
          </a:prstGeom>
          <a:noFill/>
        </p:spPr>
        <p:txBody>
          <a:bodyPr wrap="square" rtlCol="0">
            <a:spAutoFit/>
          </a:bodyPr>
          <a:lstStyle/>
          <a:p>
            <a:r>
              <a:rPr lang="en-US" dirty="0"/>
              <a:t>Pour </a:t>
            </a:r>
            <a:r>
              <a:rPr lang="en-US" dirty="0" err="1"/>
              <a:t>trouver</a:t>
            </a:r>
            <a:r>
              <a:rPr lang="en-US" dirty="0"/>
              <a:t> </a:t>
            </a:r>
            <a:r>
              <a:rPr lang="en-US" dirty="0" err="1"/>
              <a:t>l’erreur</a:t>
            </a:r>
            <a:r>
              <a:rPr lang="en-US" dirty="0"/>
              <a:t> nous </a:t>
            </a:r>
            <a:r>
              <a:rPr lang="en-US" dirty="0" err="1"/>
              <a:t>exécutons</a:t>
            </a:r>
            <a:r>
              <a:rPr lang="en-US" dirty="0"/>
              <a:t> le </a:t>
            </a:r>
            <a:r>
              <a:rPr lang="en-US" dirty="0" err="1"/>
              <a:t>programme</a:t>
            </a:r>
            <a:r>
              <a:rPr lang="en-US" dirty="0"/>
              <a:t>, </a:t>
            </a:r>
            <a:r>
              <a:rPr lang="en-US" dirty="0" err="1"/>
              <a:t>en</a:t>
            </a:r>
            <a:r>
              <a:rPr lang="en-US" dirty="0"/>
              <a:t> </a:t>
            </a:r>
            <a:r>
              <a:rPr lang="en-US" dirty="0" err="1"/>
              <a:t>lançant</a:t>
            </a:r>
            <a:r>
              <a:rPr lang="en-US" dirty="0"/>
              <a:t> : </a:t>
            </a:r>
            <a:r>
              <a:rPr lang="en-US" b="1" dirty="0"/>
              <a:t>Debug/Continue</a:t>
            </a:r>
          </a:p>
          <a:p>
            <a:r>
              <a:rPr lang="en-US" dirty="0"/>
              <a:t>Le </a:t>
            </a:r>
            <a:r>
              <a:rPr lang="en-US" dirty="0" err="1"/>
              <a:t>programme</a:t>
            </a:r>
            <a:r>
              <a:rPr lang="en-US" dirty="0"/>
              <a:t> </a:t>
            </a:r>
            <a:r>
              <a:rPr lang="en-US" dirty="0" err="1"/>
              <a:t>va</a:t>
            </a:r>
            <a:r>
              <a:rPr lang="en-US" dirty="0"/>
              <a:t> planter et on </a:t>
            </a:r>
            <a:r>
              <a:rPr lang="en-US" dirty="0" err="1"/>
              <a:t>obtient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Première information : </a:t>
            </a:r>
            <a:r>
              <a:rPr lang="en-US" dirty="0" err="1"/>
              <a:t>l’erreur</a:t>
            </a:r>
            <a:r>
              <a:rPr lang="en-US" dirty="0"/>
              <a:t> qui a </a:t>
            </a:r>
            <a:r>
              <a:rPr lang="en-US" dirty="0" err="1"/>
              <a:t>planté</a:t>
            </a:r>
            <a:r>
              <a:rPr lang="en-US" dirty="0"/>
              <a:t> le code </a:t>
            </a:r>
            <a:r>
              <a:rPr lang="en-US" dirty="0" err="1"/>
              <a:t>est</a:t>
            </a:r>
            <a:r>
              <a:rPr lang="en-US" dirty="0"/>
              <a:t> </a:t>
            </a:r>
            <a:r>
              <a:rPr lang="en-US" dirty="0" err="1"/>
              <a:t>une</a:t>
            </a:r>
            <a:r>
              <a:rPr lang="en-US" dirty="0"/>
              <a:t> </a:t>
            </a:r>
            <a:r>
              <a:rPr lang="en-US" b="1" dirty="0"/>
              <a:t>Arithmetic exception</a:t>
            </a:r>
            <a:r>
              <a:rPr lang="en-US" dirty="0"/>
              <a:t>. </a:t>
            </a:r>
            <a:r>
              <a:rPr lang="en-US" dirty="0" err="1"/>
              <a:t>C’est</a:t>
            </a:r>
            <a:r>
              <a:rPr lang="en-US" dirty="0"/>
              <a:t> </a:t>
            </a:r>
            <a:r>
              <a:rPr lang="en-US" dirty="0" err="1"/>
              <a:t>une</a:t>
            </a:r>
            <a:r>
              <a:rPr lang="en-US" dirty="0"/>
              <a:t> </a:t>
            </a:r>
            <a:r>
              <a:rPr lang="en-US" dirty="0" err="1"/>
              <a:t>erreur</a:t>
            </a:r>
            <a:r>
              <a:rPr lang="en-US" dirty="0"/>
              <a:t> de </a:t>
            </a:r>
            <a:r>
              <a:rPr lang="en-US" dirty="0" err="1"/>
              <a:t>calcul</a:t>
            </a:r>
            <a:r>
              <a:rPr lang="en-US" dirty="0"/>
              <a:t> qui </a:t>
            </a:r>
            <a:r>
              <a:rPr lang="en-US" dirty="0" err="1"/>
              <a:t>s’est</a:t>
            </a:r>
            <a:r>
              <a:rPr lang="en-US" dirty="0"/>
              <a:t> </a:t>
            </a:r>
            <a:r>
              <a:rPr lang="en-US" dirty="0" err="1"/>
              <a:t>produite</a:t>
            </a:r>
            <a:r>
              <a:rPr lang="en-US" dirty="0"/>
              <a:t>.</a:t>
            </a:r>
          </a:p>
          <a:p>
            <a:endParaRPr lang="en-US" dirty="0"/>
          </a:p>
          <a:p>
            <a:r>
              <a:rPr lang="en-US" dirty="0" err="1"/>
              <a:t>Deuxième</a:t>
            </a:r>
            <a:r>
              <a:rPr lang="en-US" dirty="0"/>
              <a:t> information : le </a:t>
            </a:r>
            <a:r>
              <a:rPr lang="en-US" dirty="0" err="1"/>
              <a:t>débogueur</a:t>
            </a:r>
            <a:r>
              <a:rPr lang="en-US" dirty="0"/>
              <a:t> a </a:t>
            </a:r>
            <a:r>
              <a:rPr lang="en-US" dirty="0" err="1"/>
              <a:t>gardé</a:t>
            </a:r>
            <a:r>
              <a:rPr lang="en-US" dirty="0"/>
              <a:t> </a:t>
            </a:r>
            <a:r>
              <a:rPr lang="en-US" dirty="0" err="1"/>
              <a:t>une</a:t>
            </a:r>
            <a:r>
              <a:rPr lang="en-US" dirty="0"/>
              <a:t> trace de </a:t>
            </a:r>
            <a:r>
              <a:rPr lang="en-US" dirty="0" err="1"/>
              <a:t>l’erreur</a:t>
            </a:r>
            <a:r>
              <a:rPr lang="en-US" dirty="0"/>
              <a:t>. Il nous propose de </a:t>
            </a:r>
            <a:r>
              <a:rPr lang="en-US" dirty="0" err="1"/>
              <a:t>voir</a:t>
            </a:r>
            <a:r>
              <a:rPr lang="en-US" dirty="0"/>
              <a:t> </a:t>
            </a:r>
            <a:r>
              <a:rPr lang="en-US" dirty="0" err="1"/>
              <a:t>cette</a:t>
            </a:r>
            <a:r>
              <a:rPr lang="en-US" dirty="0"/>
              <a:t> trace, </a:t>
            </a:r>
            <a:r>
              <a:rPr lang="en-US" dirty="0" err="1"/>
              <a:t>en</a:t>
            </a:r>
            <a:r>
              <a:rPr lang="en-US" dirty="0"/>
              <a:t> </a:t>
            </a:r>
            <a:r>
              <a:rPr lang="en-US" dirty="0" err="1"/>
              <a:t>cliquant</a:t>
            </a:r>
            <a:r>
              <a:rPr lang="en-US" dirty="0"/>
              <a:t> sur </a:t>
            </a:r>
            <a:r>
              <a:rPr lang="en-US" dirty="0" err="1"/>
              <a:t>Oui</a:t>
            </a:r>
            <a:r>
              <a:rPr lang="en-US" dirty="0"/>
              <a:t>.</a:t>
            </a:r>
          </a:p>
          <a:p>
            <a:r>
              <a:rPr lang="en-US" dirty="0" err="1"/>
              <a:t>Une</a:t>
            </a:r>
            <a:r>
              <a:rPr lang="en-US" dirty="0"/>
              <a:t> nouvelle </a:t>
            </a:r>
            <a:r>
              <a:rPr lang="en-US" dirty="0" err="1"/>
              <a:t>fenêtre</a:t>
            </a:r>
            <a:r>
              <a:rPr lang="en-US" dirty="0"/>
              <a:t> </a:t>
            </a:r>
            <a:r>
              <a:rPr lang="en-US" dirty="0" err="1"/>
              <a:t>s’ouvre</a:t>
            </a:r>
            <a:r>
              <a:rPr lang="en-US" dirty="0"/>
              <a:t>.</a:t>
            </a:r>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fr-FR" dirty="0"/>
          </a:p>
        </p:txBody>
      </p:sp>
      <p:pic>
        <p:nvPicPr>
          <p:cNvPr id="5" name="r-553084" descr="Image utilisateur"/>
          <p:cNvPicPr/>
          <p:nvPr/>
        </p:nvPicPr>
        <p:blipFill>
          <a:blip r:embed="rId2"/>
          <a:srcRect/>
          <a:stretch>
            <a:fillRect/>
          </a:stretch>
        </p:blipFill>
        <p:spPr bwMode="auto">
          <a:xfrm>
            <a:off x="179512" y="1027187"/>
            <a:ext cx="3857625" cy="1609725"/>
          </a:xfrm>
          <a:prstGeom prst="rect">
            <a:avLst/>
          </a:prstGeom>
          <a:noFill/>
          <a:ln w="9525">
            <a:noFill/>
            <a:miter lim="800000"/>
            <a:headEnd/>
            <a:tailEnd/>
          </a:ln>
        </p:spPr>
      </p:pic>
      <p:pic>
        <p:nvPicPr>
          <p:cNvPr id="6" name="r-553091" descr="Pile d'appel"/>
          <p:cNvPicPr/>
          <p:nvPr/>
        </p:nvPicPr>
        <p:blipFill>
          <a:blip r:embed="rId3"/>
          <a:srcRect/>
          <a:stretch>
            <a:fillRect/>
          </a:stretch>
        </p:blipFill>
        <p:spPr bwMode="auto">
          <a:xfrm>
            <a:off x="213742" y="4583271"/>
            <a:ext cx="4286250" cy="1773079"/>
          </a:xfrm>
          <a:prstGeom prst="rect">
            <a:avLst/>
          </a:prstGeom>
          <a:noFill/>
          <a:ln w="9525">
            <a:noFill/>
            <a:miter lim="800000"/>
            <a:headEnd/>
            <a:tailEnd/>
          </a:ln>
        </p:spPr>
      </p:pic>
    </p:spTree>
    <p:extLst>
      <p:ext uri="{BB962C8B-B14F-4D97-AF65-F5344CB8AC3E}">
        <p14:creationId xmlns:p14="http://schemas.microsoft.com/office/powerpoint/2010/main" val="4223333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18</a:t>
            </a:fld>
            <a:endParaRPr lang="fr-FR"/>
          </a:p>
        </p:txBody>
      </p:sp>
      <p:sp>
        <p:nvSpPr>
          <p:cNvPr id="3" name="ZoneTexte 2"/>
          <p:cNvSpPr txBox="1"/>
          <p:nvPr/>
        </p:nvSpPr>
        <p:spPr>
          <a:xfrm>
            <a:off x="107504" y="532993"/>
            <a:ext cx="8928992" cy="563231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Elle </a:t>
            </a:r>
            <a:r>
              <a:rPr lang="en-US" dirty="0" err="1">
                <a:latin typeface="Times New Roman" panose="02020603050405020304" pitchFamily="18" charset="0"/>
                <a:cs typeface="Times New Roman" panose="02020603050405020304" pitchFamily="18" charset="0"/>
              </a:rPr>
              <a:t>présente</a:t>
            </a:r>
            <a:r>
              <a:rPr lang="en-US" dirty="0">
                <a:latin typeface="Times New Roman" panose="02020603050405020304" pitchFamily="18" charset="0"/>
                <a:cs typeface="Times New Roman" panose="02020603050405020304" pitchFamily="18" charset="0"/>
              </a:rPr>
              <a:t> un tableau de </a:t>
            </a:r>
            <a:r>
              <a:rPr lang="en-US" dirty="0" err="1">
                <a:latin typeface="Times New Roman" panose="02020603050405020304" pitchFamily="18" charset="0"/>
                <a:cs typeface="Times New Roman" panose="02020603050405020304" pitchFamily="18" charset="0"/>
              </a:rPr>
              <a:t>toutes</a:t>
            </a:r>
            <a:r>
              <a:rPr lang="en-US" dirty="0">
                <a:latin typeface="Times New Roman" panose="02020603050405020304" pitchFamily="18" charset="0"/>
                <a:cs typeface="Times New Roman" panose="02020603050405020304" pitchFamily="18" charset="0"/>
              </a:rPr>
              <a:t> les </a:t>
            </a:r>
            <a:r>
              <a:rPr lang="en-US" dirty="0" err="1">
                <a:latin typeface="Times New Roman" panose="02020603050405020304" pitchFamily="18" charset="0"/>
                <a:cs typeface="Times New Roman" panose="02020603050405020304" pitchFamily="18" charset="0"/>
              </a:rPr>
              <a:t>fonctions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d’exécution</a:t>
            </a:r>
            <a:r>
              <a:rPr lang="en-US" dirty="0">
                <a:latin typeface="Times New Roman" panose="02020603050405020304" pitchFamily="18" charset="0"/>
                <a:cs typeface="Times New Roman" panose="02020603050405020304" pitchFamily="18" charset="0"/>
              </a:rPr>
              <a:t> (pile de </a:t>
            </a:r>
            <a:r>
              <a:rPr lang="en-US" dirty="0" err="1">
                <a:latin typeface="Times New Roman" panose="02020603050405020304" pitchFamily="18" charset="0"/>
                <a:cs typeface="Times New Roman" panose="02020603050405020304" pitchFamily="18" charset="0"/>
              </a:rPr>
              <a:t>fonctions</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La 3</a:t>
            </a:r>
            <a:r>
              <a:rPr lang="en-US" baseline="30000" dirty="0">
                <a:latin typeface="Times New Roman" panose="02020603050405020304" pitchFamily="18" charset="0"/>
                <a:cs typeface="Times New Roman" panose="02020603050405020304" pitchFamily="18" charset="0"/>
              </a:rPr>
              <a:t>ième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colonne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indique</a:t>
            </a:r>
            <a:r>
              <a:rPr lang="en-US" dirty="0">
                <a:latin typeface="Times New Roman" panose="02020603050405020304" pitchFamily="18" charset="0"/>
                <a:cs typeface="Times New Roman" panose="02020603050405020304" pitchFamily="18" charset="0"/>
              </a:rPr>
              <a:t> le nom de la </a:t>
            </a:r>
            <a:r>
              <a:rPr lang="en-US" dirty="0" err="1">
                <a:latin typeface="Times New Roman" panose="02020603050405020304" pitchFamily="18" charset="0"/>
                <a:cs typeface="Times New Roman" panose="02020603050405020304" pitchFamily="18" charset="0"/>
              </a:rPr>
              <a:t>fonction</a:t>
            </a:r>
            <a:r>
              <a:rPr lang="en-US" dirty="0">
                <a:latin typeface="Times New Roman" panose="02020603050405020304" pitchFamily="18" charset="0"/>
                <a:cs typeface="Times New Roman" panose="02020603050405020304" pitchFamily="18" charset="0"/>
              </a:rPr>
              <a:t> avec la </a:t>
            </a:r>
            <a:r>
              <a:rPr lang="en-US" dirty="0" err="1">
                <a:latin typeface="Times New Roman" panose="02020603050405020304" pitchFamily="18" charset="0"/>
                <a:cs typeface="Times New Roman" panose="02020603050405020304" pitchFamily="18" charset="0"/>
              </a:rPr>
              <a:t>valeur</a:t>
            </a:r>
            <a:r>
              <a:rPr lang="en-US" dirty="0">
                <a:latin typeface="Times New Roman" panose="02020603050405020304" pitchFamily="18" charset="0"/>
                <a:cs typeface="Times New Roman" panose="02020603050405020304" pitchFamily="18" charset="0"/>
              </a:rPr>
              <a:t> des arguments </a:t>
            </a:r>
            <a:r>
              <a:rPr lang="en-US" dirty="0" err="1">
                <a:latin typeface="Times New Roman" panose="02020603050405020304" pitchFamily="18" charset="0"/>
                <a:cs typeface="Times New Roman" panose="02020603050405020304" pitchFamily="18" charset="0"/>
              </a:rPr>
              <a:t>qu’elle</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reçue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lors</a:t>
            </a:r>
            <a:r>
              <a:rPr lang="en-US" dirty="0">
                <a:latin typeface="Times New Roman" panose="02020603050405020304" pitchFamily="18" charset="0"/>
                <a:cs typeface="Times New Roman" panose="02020603050405020304" pitchFamily="18" charset="0"/>
              </a:rPr>
              <a:t> du </a:t>
            </a:r>
            <a:r>
              <a:rPr lang="en-US" dirty="0" err="1">
                <a:latin typeface="Times New Roman" panose="02020603050405020304" pitchFamily="18" charset="0"/>
                <a:cs typeface="Times New Roman" panose="02020603050405020304" pitchFamily="18" charset="0"/>
              </a:rPr>
              <a:t>plantage</a:t>
            </a:r>
            <a:r>
              <a:rPr lang="en-US" dirty="0">
                <a:latin typeface="Times New Roman" panose="02020603050405020304" pitchFamily="18" charset="0"/>
                <a:cs typeface="Times New Roman" panose="02020603050405020304" pitchFamily="18" charset="0"/>
              </a:rPr>
              <a:t>, par </a:t>
            </a:r>
            <a:r>
              <a:rPr lang="en-US" dirty="0" err="1">
                <a:latin typeface="Times New Roman" panose="02020603050405020304" pitchFamily="18" charset="0"/>
                <a:cs typeface="Times New Roman" panose="02020603050405020304" pitchFamily="18" charset="0"/>
              </a:rPr>
              <a:t>exemple</a:t>
            </a:r>
            <a:r>
              <a:rPr lang="en-US" dirty="0">
                <a:latin typeface="Times New Roman" panose="02020603050405020304" pitchFamily="18" charset="0"/>
                <a:cs typeface="Times New Roman" panose="02020603050405020304" pitchFamily="18" charset="0"/>
              </a:rPr>
              <a:t> a=0, b=2.</a:t>
            </a:r>
          </a:p>
          <a:p>
            <a:pPr algn="just"/>
            <a:r>
              <a:rPr lang="en-US" dirty="0">
                <a:latin typeface="Times New Roman" panose="02020603050405020304" pitchFamily="18" charset="0"/>
                <a:cs typeface="Times New Roman" panose="02020603050405020304" pitchFamily="18" charset="0"/>
              </a:rPr>
              <a:t>La 4</a:t>
            </a:r>
            <a:r>
              <a:rPr lang="en-US" baseline="30000" dirty="0">
                <a:latin typeface="Times New Roman" panose="02020603050405020304" pitchFamily="18" charset="0"/>
                <a:cs typeface="Times New Roman" panose="02020603050405020304" pitchFamily="18" charset="0"/>
              </a:rPr>
              <a:t>ième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colonne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donne</a:t>
            </a:r>
            <a:r>
              <a:rPr lang="en-US" dirty="0">
                <a:latin typeface="Times New Roman" panose="02020603050405020304" pitchFamily="18" charset="0"/>
                <a:cs typeface="Times New Roman" panose="02020603050405020304" pitchFamily="18" charset="0"/>
              </a:rPr>
              <a:t> le </a:t>
            </a:r>
            <a:r>
              <a:rPr lang="en-US" dirty="0" err="1">
                <a:latin typeface="Times New Roman" panose="02020603050405020304" pitchFamily="18" charset="0"/>
                <a:cs typeface="Times New Roman" panose="02020603050405020304" pitchFamily="18" charset="0"/>
              </a:rPr>
              <a:t>fichier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lequel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produit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l’erreur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La 5</a:t>
            </a:r>
            <a:r>
              <a:rPr lang="en-US" baseline="30000" dirty="0">
                <a:latin typeface="Times New Roman" panose="02020603050405020304" pitchFamily="18" charset="0"/>
                <a:cs typeface="Times New Roman" panose="02020603050405020304" pitchFamily="18" charset="0"/>
              </a:rPr>
              <a:t>ième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colonne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montre</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ligne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où</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trouvait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l’ordinateur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dans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chacune</a:t>
            </a:r>
            <a:r>
              <a:rPr lang="en-US" dirty="0">
                <a:latin typeface="Times New Roman" panose="02020603050405020304" pitchFamily="18" charset="0"/>
                <a:cs typeface="Times New Roman" panose="02020603050405020304" pitchFamily="18" charset="0"/>
              </a:rPr>
              <a:t> des </a:t>
            </a:r>
            <a:r>
              <a:rPr lang="en-US" dirty="0" err="1">
                <a:latin typeface="Times New Roman" panose="02020603050405020304" pitchFamily="18" charset="0"/>
                <a:cs typeface="Times New Roman" panose="02020603050405020304" pitchFamily="18" charset="0"/>
              </a:rPr>
              <a:t>fonctions</a:t>
            </a:r>
            <a:r>
              <a:rPr lang="en-US" dirty="0">
                <a:latin typeface="Times New Roman" panose="02020603050405020304" pitchFamily="18" charset="0"/>
                <a:cs typeface="Times New Roman" panose="02020603050405020304" pitchFamily="18" charset="0"/>
              </a:rPr>
              <a:t> au moment du </a:t>
            </a:r>
            <a:r>
              <a:rPr lang="en-US" dirty="0" err="1">
                <a:latin typeface="Times New Roman" panose="02020603050405020304" pitchFamily="18" charset="0"/>
                <a:cs typeface="Times New Roman" panose="02020603050405020304" pitchFamily="18" charset="0"/>
              </a:rPr>
              <a:t>plantage</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ligne</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12 correspond à la ligne d'appel de la fonction division(). Le programme s'est donc arrêté à la ligne 12 du main() pendant l'appel à la fonction division(). Et plus précisément, à la ligne 21 de cette dernière.</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La </a:t>
            </a:r>
            <a:r>
              <a:rPr lang="en-US" dirty="0" err="1">
                <a:latin typeface="Times New Roman" panose="02020603050405020304" pitchFamily="18" charset="0"/>
                <a:cs typeface="Times New Roman" panose="02020603050405020304" pitchFamily="18" charset="0"/>
              </a:rPr>
              <a:t>ligne</a:t>
            </a:r>
            <a:r>
              <a:rPr lang="en-US" dirty="0">
                <a:latin typeface="Times New Roman" panose="02020603050405020304" pitchFamily="18" charset="0"/>
                <a:cs typeface="Times New Roman" panose="02020603050405020304" pitchFamily="18" charset="0"/>
              </a:rPr>
              <a:t> 21 correspond à la </a:t>
            </a:r>
            <a:r>
              <a:rPr lang="en-US" dirty="0" err="1">
                <a:latin typeface="Times New Roman" panose="02020603050405020304" pitchFamily="18" charset="0"/>
                <a:cs typeface="Times New Roman" panose="02020603050405020304" pitchFamily="18" charset="0"/>
              </a:rPr>
              <a:t>ligne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où</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situe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l’erreur</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peut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obtenir</a:t>
            </a:r>
            <a:r>
              <a:rPr lang="en-US" dirty="0">
                <a:latin typeface="Times New Roman" panose="02020603050405020304" pitchFamily="18" charset="0"/>
                <a:cs typeface="Times New Roman" panose="02020603050405020304" pitchFamily="18" charset="0"/>
              </a:rPr>
              <a:t> des </a:t>
            </a:r>
            <a:r>
              <a:rPr lang="en-US" dirty="0" err="1">
                <a:latin typeface="Times New Roman" panose="02020603050405020304" pitchFamily="18" charset="0"/>
                <a:cs typeface="Times New Roman" panose="02020603050405020304" pitchFamily="18" charset="0"/>
              </a:rPr>
              <a:t>informations</a:t>
            </a:r>
            <a:r>
              <a:rPr lang="en-US" dirty="0">
                <a:latin typeface="Times New Roman" panose="02020603050405020304" pitchFamily="18" charset="0"/>
                <a:cs typeface="Times New Roman" panose="02020603050405020304" pitchFamily="18" charset="0"/>
              </a:rPr>
              <a:t> sur la </a:t>
            </a:r>
            <a:r>
              <a:rPr lang="en-US" dirty="0" err="1">
                <a:latin typeface="Times New Roman" panose="02020603050405020304" pitchFamily="18" charset="0"/>
                <a:cs typeface="Times New Roman" panose="02020603050405020304" pitchFamily="18" charset="0"/>
              </a:rPr>
              <a:t>valeur</a:t>
            </a:r>
            <a:r>
              <a:rPr lang="en-US" dirty="0">
                <a:latin typeface="Times New Roman" panose="02020603050405020304" pitchFamily="18" charset="0"/>
                <a:cs typeface="Times New Roman" panose="02020603050405020304" pitchFamily="18" charset="0"/>
              </a:rPr>
              <a:t> des variables pour </a:t>
            </a:r>
            <a:r>
              <a:rPr lang="en-US" dirty="0" err="1">
                <a:latin typeface="Times New Roman" panose="02020603050405020304" pitchFamily="18" charset="0"/>
                <a:cs typeface="Times New Roman" panose="02020603050405020304" pitchFamily="18" charset="0"/>
              </a:rPr>
              <a:t>détecter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a:t>
            </a:r>
            <a:r>
              <a:rPr lang="en-US" dirty="0">
                <a:latin typeface="Times New Roman" panose="02020603050405020304" pitchFamily="18" charset="0"/>
                <a:cs typeface="Times New Roman" panose="02020603050405020304" pitchFamily="18" charset="0"/>
              </a:rPr>
              <a:t> qui a </a:t>
            </a:r>
            <a:r>
              <a:rPr lang="en-US" dirty="0" err="1">
                <a:latin typeface="Times New Roman" panose="02020603050405020304" pitchFamily="18" charset="0"/>
                <a:cs typeface="Times New Roman" panose="02020603050405020304" pitchFamily="18" charset="0"/>
              </a:rPr>
              <a:t>causé</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l’erreur</a:t>
            </a:r>
            <a:r>
              <a:rPr lang="en-US" dirty="0">
                <a:latin typeface="Times New Roman" panose="02020603050405020304" pitchFamily="18" charset="0"/>
                <a:cs typeface="Times New Roman" panose="02020603050405020304" pitchFamily="18" charset="0"/>
              </a:rPr>
              <a:t>.</a:t>
            </a:r>
          </a:p>
        </p:txBody>
      </p:sp>
      <p:sp>
        <p:nvSpPr>
          <p:cNvPr id="6" name="Rectangle 5"/>
          <p:cNvSpPr>
            <a:spLocks noChangeArrowheads="1"/>
          </p:cNvSpPr>
          <p:nvPr/>
        </p:nvSpPr>
        <p:spPr bwMode="auto">
          <a:xfrm>
            <a:off x="76052" y="3207459"/>
            <a:ext cx="88884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latin typeface="Times New Roman" panose="02020603050405020304" pitchFamily="18" charset="0"/>
                <a:ea typeface="Times New Roman" panose="02020603050405020304" pitchFamily="18" charset="0"/>
                <a:cs typeface="Times New Roman" panose="02020603050405020304" pitchFamily="18" charset="0"/>
              </a:rPr>
              <a:t>U</a:t>
            </a:r>
            <a:r>
              <a:rPr kumimoji="0" lang="fr-FR" alt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 petite flèche jaune dans la bordure indique l'endroit précis de l'erreur :</a:t>
            </a: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8" name="r-553105" descr="Image utilisate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573016"/>
            <a:ext cx="3528392" cy="18722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0" y="275542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597795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19</a:t>
            </a:fld>
            <a:endParaRPr lang="fr-FR"/>
          </a:p>
        </p:txBody>
      </p:sp>
      <p:sp>
        <p:nvSpPr>
          <p:cNvPr id="5" name="Rectangle 4"/>
          <p:cNvSpPr/>
          <p:nvPr/>
        </p:nvSpPr>
        <p:spPr>
          <a:xfrm>
            <a:off x="179512" y="332656"/>
            <a:ext cx="8784976" cy="6447919"/>
          </a:xfrm>
          <a:prstGeom prst="rect">
            <a:avLst/>
          </a:prstGeom>
        </p:spPr>
        <p:txBody>
          <a:bodyPr wrap="square">
            <a:spAutoFit/>
          </a:bodyPr>
          <a:lstStyle/>
          <a:p>
            <a:pPr>
              <a:lnSpc>
                <a:spcPct val="115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3.3. Connaissances des valeurs des variables</a:t>
            </a:r>
          </a:p>
          <a:p>
            <a:pPr>
              <a:lnSpc>
                <a:spcPct val="115000"/>
              </a:lnSpc>
              <a:spcAft>
                <a:spcPts val="0"/>
              </a:spcAft>
            </a:pPr>
            <a:endParaRPr lang="fr-FR" sz="20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0"/>
              </a:spcAft>
            </a:pP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3.3.1. Placement d'un point d'arrêt</a:t>
            </a:r>
          </a:p>
          <a:p>
            <a:pPr algn="just">
              <a:lnSpc>
                <a:spcPct val="115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Définir un point jusqu‘où le programme devra s'exécuter. Par exemple, exécutons le programme jusqu'au début de la fonction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division()</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15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placer un point d'arrêt </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breakpoint</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Il suffit de cliquer sur la bande grise à côté du code à l'endroit où l'on souhaite le placer. Un rond rouge devrait apparaître.</a:t>
            </a:r>
          </a:p>
          <a:p>
            <a:pPr algn="just">
              <a:lnSpc>
                <a:spcPct val="115000"/>
              </a:lnSpc>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endParaRPr lang="fr-FR" sz="2000" dirty="0">
              <a:latin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Le menu </a:t>
            </a:r>
            <a:r>
              <a:rPr lang="fr-FR" sz="2000" b="1" dirty="0" err="1">
                <a:latin typeface="Times New Roman" panose="02020603050405020304" pitchFamily="18" charset="0"/>
                <a:cs typeface="Times New Roman" panose="02020603050405020304" pitchFamily="18" charset="0"/>
              </a:rPr>
              <a:t>Debug</a:t>
            </a:r>
            <a:r>
              <a:rPr lang="fr-FR" sz="2000" b="1" dirty="0">
                <a:latin typeface="Times New Roman" panose="02020603050405020304" pitchFamily="18" charset="0"/>
                <a:cs typeface="Times New Roman" panose="02020603050405020304" pitchFamily="18" charset="0"/>
              </a:rPr>
              <a:t> -&gt; </a:t>
            </a:r>
            <a:r>
              <a:rPr lang="fr-FR" sz="2000" b="1" dirty="0" err="1">
                <a:latin typeface="Times New Roman" panose="02020603050405020304" pitchFamily="18" charset="0"/>
                <a:cs typeface="Times New Roman" panose="02020603050405020304" pitchFamily="18" charset="0"/>
              </a:rPr>
              <a:t>Debugging</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windows</a:t>
            </a:r>
            <a:r>
              <a:rPr lang="fr-FR" sz="2000" b="1" dirty="0">
                <a:latin typeface="Times New Roman" panose="02020603050405020304" pitchFamily="18" charset="0"/>
                <a:cs typeface="Times New Roman" panose="02020603050405020304" pitchFamily="18" charset="0"/>
              </a:rPr>
              <a:t> -&gt; </a:t>
            </a:r>
            <a:r>
              <a:rPr lang="fr-FR" sz="2000" b="1" dirty="0" err="1">
                <a:latin typeface="Times New Roman" panose="02020603050405020304" pitchFamily="18" charset="0"/>
                <a:cs typeface="Times New Roman" panose="02020603050405020304" pitchFamily="18" charset="0"/>
              </a:rPr>
              <a:t>Breakpoints</a:t>
            </a:r>
            <a:r>
              <a:rPr lang="fr-FR" sz="2000" dirty="0">
                <a:latin typeface="Times New Roman" panose="02020603050405020304" pitchFamily="18" charset="0"/>
                <a:cs typeface="Times New Roman" panose="02020603050405020304" pitchFamily="18" charset="0"/>
              </a:rPr>
              <a:t>  permet de connaître la liste de tous les points d'arrêts de notre code source. </a:t>
            </a:r>
          </a:p>
          <a:p>
            <a:r>
              <a:rPr lang="fr-FR" sz="2000" dirty="0">
                <a:latin typeface="Times New Roman" panose="02020603050405020304" pitchFamily="18" charset="0"/>
                <a:cs typeface="Times New Roman" panose="02020603050405020304" pitchFamily="18" charset="0"/>
              </a:rPr>
              <a:t>On peut alors exécuter à nouveau le programme en cliquant sur </a:t>
            </a:r>
            <a:r>
              <a:rPr lang="fr-FR" sz="2000" b="1" dirty="0" err="1">
                <a:latin typeface="Times New Roman" panose="02020603050405020304" pitchFamily="18" charset="0"/>
                <a:cs typeface="Times New Roman" panose="02020603050405020304" pitchFamily="18" charset="0"/>
              </a:rPr>
              <a:t>Debug</a:t>
            </a:r>
            <a:r>
              <a:rPr lang="fr-FR" sz="2000" b="1" dirty="0">
                <a:latin typeface="Times New Roman" panose="02020603050405020304" pitchFamily="18" charset="0"/>
                <a:cs typeface="Times New Roman" panose="02020603050405020304" pitchFamily="18" charset="0"/>
              </a:rPr>
              <a:t>/Continue</a:t>
            </a:r>
            <a:r>
              <a:rPr lang="fr-FR" sz="2000" dirty="0">
                <a:latin typeface="Times New Roman" panose="02020603050405020304" pitchFamily="18" charset="0"/>
                <a:cs typeface="Times New Roman" panose="02020603050405020304" pitchFamily="18" charset="0"/>
              </a:rPr>
              <a:t> (F8). Le programme s'exécute alors jusqu'à la ligne où se situe le point rouge puis il attend.</a:t>
            </a:r>
          </a:p>
          <a:p>
            <a:r>
              <a:rPr lang="fr-FR" sz="2000" dirty="0">
                <a:latin typeface="Times New Roman" panose="02020603050405020304" pitchFamily="18" charset="0"/>
                <a:cs typeface="Times New Roman" panose="02020603050405020304" pitchFamily="18" charset="0"/>
              </a:rPr>
              <a:t>On aurait également pu placer le curseur à cette ligne et cliquer sur </a:t>
            </a:r>
            <a:r>
              <a:rPr lang="fr-FR" sz="2000" b="1" dirty="0" err="1">
                <a:latin typeface="Times New Roman" panose="02020603050405020304" pitchFamily="18" charset="0"/>
                <a:cs typeface="Times New Roman" panose="02020603050405020304" pitchFamily="18" charset="0"/>
              </a:rPr>
              <a:t>Run</a:t>
            </a:r>
            <a:r>
              <a:rPr lang="fr-FR" sz="2000" b="1" dirty="0">
                <a:latin typeface="Times New Roman" panose="02020603050405020304" pitchFamily="18" charset="0"/>
                <a:cs typeface="Times New Roman" panose="02020603050405020304" pitchFamily="18" charset="0"/>
              </a:rPr>
              <a:t> to </a:t>
            </a:r>
            <a:r>
              <a:rPr lang="fr-FR" sz="2000" b="1" dirty="0" err="1">
                <a:latin typeface="Times New Roman" panose="02020603050405020304" pitchFamily="18" charset="0"/>
                <a:cs typeface="Times New Roman" panose="02020603050405020304" pitchFamily="18" charset="0"/>
              </a:rPr>
              <a:t>cursor</a:t>
            </a:r>
            <a:r>
              <a:rPr lang="fr-FR" sz="2000" dirty="0">
                <a:latin typeface="Times New Roman" panose="02020603050405020304" pitchFamily="18" charset="0"/>
                <a:cs typeface="Times New Roman" panose="02020603050405020304" pitchFamily="18" charset="0"/>
              </a:rPr>
              <a:t> (F4).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 name="r-553113" descr="Image utilisateur"/>
          <p:cNvPicPr/>
          <p:nvPr/>
        </p:nvPicPr>
        <p:blipFill>
          <a:blip r:embed="rId2"/>
          <a:srcRect/>
          <a:stretch>
            <a:fillRect/>
          </a:stretch>
        </p:blipFill>
        <p:spPr bwMode="auto">
          <a:xfrm>
            <a:off x="323528" y="2924944"/>
            <a:ext cx="3024336" cy="1512168"/>
          </a:xfrm>
          <a:prstGeom prst="rect">
            <a:avLst/>
          </a:prstGeom>
          <a:noFill/>
          <a:ln w="9525">
            <a:noFill/>
            <a:miter lim="800000"/>
            <a:headEnd/>
            <a:tailEnd/>
          </a:ln>
        </p:spPr>
      </p:pic>
    </p:spTree>
    <p:extLst>
      <p:ext uri="{BB962C8B-B14F-4D97-AF65-F5344CB8AC3E}">
        <p14:creationId xmlns:p14="http://schemas.microsoft.com/office/powerpoint/2010/main" val="301177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a:t>
            </a:fld>
            <a:endParaRPr lang="fr-FR"/>
          </a:p>
        </p:txBody>
      </p:sp>
      <p:sp>
        <p:nvSpPr>
          <p:cNvPr id="3" name="Rectangle 2"/>
          <p:cNvSpPr/>
          <p:nvPr/>
        </p:nvSpPr>
        <p:spPr>
          <a:xfrm>
            <a:off x="107504" y="129045"/>
            <a:ext cx="8928992" cy="6908686"/>
          </a:xfrm>
          <a:prstGeom prst="rect">
            <a:avLst/>
          </a:prstGeom>
        </p:spPr>
        <p:txBody>
          <a:bodyPr wrap="square">
            <a:spAutoFit/>
          </a:bodyPr>
          <a:lstStyle/>
          <a:p>
            <a:pPr algn="just">
              <a:lnSpc>
                <a:spcPct val="107000"/>
              </a:lnSpc>
              <a:spcAft>
                <a:spcPts val="0"/>
              </a:spcAft>
            </a:pPr>
            <a:r>
              <a:rPr lang="fr-FR" u="sng" dirty="0">
                <a:latin typeface="Times New Roman" panose="02020603050405020304" pitchFamily="18" charset="0"/>
                <a:ea typeface="Segoe UI Symbol" panose="020B0502040204020203" pitchFamily="34" charset="0"/>
                <a:cs typeface="Times New Roman" panose="02020603050405020304" pitchFamily="18" charset="0"/>
              </a:rPr>
              <a:t>Contenu du cours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1. STRUCTURE DE PROGRAMME EN LANGAGE C</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CA" dirty="0">
                <a:latin typeface="Times New Roman" panose="02020603050405020304" pitchFamily="18" charset="0"/>
                <a:ea typeface="Segoe UI Symbol" panose="020B0502040204020203" pitchFamily="34" charset="0"/>
                <a:cs typeface="Times New Roman" panose="02020603050405020304" pitchFamily="18" charset="0"/>
              </a:rPr>
              <a:t>1.</a:t>
            </a:r>
            <a:r>
              <a:rPr lang="fr-FR" dirty="0">
                <a:latin typeface="Times New Roman" panose="02020603050405020304" pitchFamily="18" charset="0"/>
                <a:ea typeface="Segoe UI Symbol" panose="020B0502040204020203" pitchFamily="34" charset="0"/>
                <a:cs typeface="Times New Roman" panose="02020603050405020304" pitchFamily="18" charset="0"/>
              </a:rPr>
              <a:t>1. Entête du programme</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1.2. Programme principal ou fonction principale</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1.3. Définitions des fonctions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2. PROGRAMME SIMPLE EN C</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CA" dirty="0">
                <a:latin typeface="Times New Roman" panose="02020603050405020304" pitchFamily="18" charset="0"/>
                <a:ea typeface="Segoe UI Symbol" panose="020B0502040204020203" pitchFamily="34" charset="0"/>
                <a:cs typeface="Times New Roman" panose="02020603050405020304" pitchFamily="18" charset="0"/>
              </a:rPr>
              <a:t>2.1. Analyse du programme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CA" dirty="0">
                <a:latin typeface="Times New Roman" panose="02020603050405020304" pitchFamily="18" charset="0"/>
                <a:ea typeface="Segoe UI Symbol" panose="020B0502040204020203" pitchFamily="34" charset="0"/>
                <a:cs typeface="Times New Roman" panose="02020603050405020304" pitchFamily="18" charset="0"/>
              </a:rPr>
              <a:t>2.2. Mise en œuvre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3. DEBOGUEUR</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3.1. Configuration du débogueur</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3.2. Utilisation du débogueur</a:t>
            </a:r>
          </a:p>
          <a:p>
            <a:pPr algn="just">
              <a:lnSpc>
                <a:spcPct val="107000"/>
              </a:lnSpc>
              <a:spcAft>
                <a:spcPts val="0"/>
              </a:spcAft>
            </a:pPr>
            <a:r>
              <a:rPr lang="en-US" dirty="0">
                <a:latin typeface="Times New Roman" panose="02020603050405020304" pitchFamily="18" charset="0"/>
                <a:ea typeface="Segoe UI Symbol" panose="020B0502040204020203" pitchFamily="34" charset="0"/>
                <a:cs typeface="Times New Roman" panose="02020603050405020304" pitchFamily="18" charset="0"/>
              </a:rPr>
              <a:t>3.3. </a:t>
            </a:r>
            <a:r>
              <a:rPr lang="en-US" dirty="0" err="1">
                <a:latin typeface="Times New Roman" panose="02020603050405020304" pitchFamily="18" charset="0"/>
                <a:ea typeface="Segoe UI Symbol" panose="020B0502040204020203" pitchFamily="34" charset="0"/>
                <a:cs typeface="Times New Roman" panose="02020603050405020304" pitchFamily="18" charset="0"/>
              </a:rPr>
              <a:t>Connaissances</a:t>
            </a:r>
            <a:r>
              <a:rPr lang="en-US" dirty="0">
                <a:latin typeface="Times New Roman" panose="02020603050405020304" pitchFamily="18" charset="0"/>
                <a:ea typeface="Segoe UI Symbol" panose="020B0502040204020203" pitchFamily="34" charset="0"/>
                <a:cs typeface="Times New Roman" panose="02020603050405020304" pitchFamily="18" charset="0"/>
              </a:rPr>
              <a:t> des </a:t>
            </a:r>
            <a:r>
              <a:rPr lang="en-US" dirty="0" err="1">
                <a:latin typeface="Times New Roman" panose="02020603050405020304" pitchFamily="18" charset="0"/>
                <a:ea typeface="Segoe UI Symbol" panose="020B0502040204020203" pitchFamily="34" charset="0"/>
                <a:cs typeface="Times New Roman" panose="02020603050405020304" pitchFamily="18" charset="0"/>
              </a:rPr>
              <a:t>valeurs</a:t>
            </a:r>
            <a:r>
              <a:rPr lang="en-US" dirty="0">
                <a:latin typeface="Times New Roman" panose="02020603050405020304" pitchFamily="18" charset="0"/>
                <a:ea typeface="Segoe UI Symbol" panose="020B0502040204020203" pitchFamily="34" charset="0"/>
                <a:cs typeface="Times New Roman" panose="02020603050405020304" pitchFamily="18" charset="0"/>
              </a:rPr>
              <a:t> des variables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4. TYPE DE VARIABLES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CA" dirty="0">
                <a:latin typeface="Times New Roman" panose="02020603050405020304" pitchFamily="18" charset="0"/>
                <a:ea typeface="Segoe UI Symbol" panose="020B0502040204020203" pitchFamily="34" charset="0"/>
                <a:cs typeface="Times New Roman" panose="02020603050405020304" pitchFamily="18" charset="0"/>
              </a:rPr>
              <a:t>4.1. Variable de type caractère unique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CA" dirty="0">
                <a:latin typeface="Times New Roman" panose="02020603050405020304" pitchFamily="18" charset="0"/>
                <a:ea typeface="Segoe UI Symbol" panose="020B0502040204020203" pitchFamily="34" charset="0"/>
                <a:cs typeface="Times New Roman" panose="02020603050405020304" pitchFamily="18" charset="0"/>
              </a:rPr>
              <a:t>4.2. Types de variables entières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4.3. Types de variables réelles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5. OPERATEURS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5.1.</a:t>
            </a:r>
            <a:r>
              <a:rPr lang="fr-FR" b="1" dirty="0">
                <a:latin typeface="Times New Roman" panose="02020603050405020304" pitchFamily="18" charset="0"/>
                <a:ea typeface="Segoe UI Symbol" panose="020B0502040204020203" pitchFamily="34" charset="0"/>
                <a:cs typeface="Times New Roman" panose="02020603050405020304" pitchFamily="18" charset="0"/>
              </a:rPr>
              <a:t> </a:t>
            </a:r>
            <a:r>
              <a:rPr lang="fr-FR" dirty="0">
                <a:latin typeface="Times New Roman" panose="02020603050405020304" pitchFamily="18" charset="0"/>
                <a:ea typeface="Segoe UI Symbol" panose="020B0502040204020203" pitchFamily="34" charset="0"/>
                <a:cs typeface="Times New Roman" panose="02020603050405020304" pitchFamily="18" charset="0"/>
              </a:rPr>
              <a:t>Opérateur d’affectation </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5.2. Opérateurs arithmétiques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5.3. Opérateurs  logiques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5.4. Opérateurs de manipulation de bits</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5.5. Opérateurs de décalage binaire vers la droite ou vers la gauche</a:t>
            </a:r>
            <a:endParaRPr lang="fr-FR" dirty="0">
              <a:latin typeface="Calibri" panose="020F0502020204030204" pitchFamily="34"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5.6. Opérateurs spéciaux</a:t>
            </a:r>
            <a:endParaRPr lang="fr-FR" dirty="0">
              <a:latin typeface="Calibri" panose="020F0502020204030204" pitchFamily="34" charset="0"/>
              <a:ea typeface="MS Mincho"/>
              <a:cs typeface="Times New Roman" panose="02020603050405020304" pitchFamily="18" charset="0"/>
            </a:endParaRPr>
          </a:p>
        </p:txBody>
      </p:sp>
    </p:spTree>
    <p:extLst>
      <p:ext uri="{BB962C8B-B14F-4D97-AF65-F5344CB8AC3E}">
        <p14:creationId xmlns:p14="http://schemas.microsoft.com/office/powerpoint/2010/main" val="166002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20</a:t>
            </a:fld>
            <a:endParaRPr lang="fr-FR"/>
          </a:p>
        </p:txBody>
      </p:sp>
      <p:sp>
        <p:nvSpPr>
          <p:cNvPr id="3" name="Rectangle 2"/>
          <p:cNvSpPr/>
          <p:nvPr/>
        </p:nvSpPr>
        <p:spPr>
          <a:xfrm>
            <a:off x="144016" y="332656"/>
            <a:ext cx="8820472" cy="6241709"/>
          </a:xfrm>
          <a:prstGeom prst="rect">
            <a:avLst/>
          </a:prstGeom>
        </p:spPr>
        <p:txBody>
          <a:bodyPr wrap="square">
            <a:spAutoFit/>
          </a:bodyPr>
          <a:lstStyle/>
          <a:p>
            <a:pPr>
              <a:lnSpc>
                <a:spcPct val="115000"/>
              </a:lnSpc>
              <a:spcAft>
                <a:spcPts val="0"/>
              </a:spcAft>
            </a:pPr>
            <a:r>
              <a:rPr lang="fr-FR" b="1" dirty="0">
                <a:latin typeface="Times New Roman" panose="02020603050405020304" pitchFamily="18" charset="0"/>
                <a:ea typeface="Times New Roman" panose="02020603050405020304" pitchFamily="18" charset="0"/>
                <a:cs typeface="Times New Roman" panose="02020603050405020304" pitchFamily="18" charset="0"/>
              </a:rPr>
              <a:t>3.3.2. Avancement d'un pas</a:t>
            </a:r>
          </a:p>
          <a:p>
            <a:pPr algn="just">
              <a:lnSpc>
                <a:spcPct val="115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On peut ensuite avancer d'un pas en appuyant sur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Next</a:t>
            </a:r>
            <a:r>
              <a:rPr lang="fr-FR" b="1" dirty="0">
                <a:latin typeface="Times New Roman" panose="02020603050405020304" pitchFamily="18" charset="0"/>
                <a:ea typeface="Times New Roman" panose="02020603050405020304" pitchFamily="18" charset="0"/>
                <a:cs typeface="Times New Roman" panose="02020603050405020304" pitchFamily="18" charset="0"/>
              </a:rPr>
              <a:t> line</a:t>
            </a:r>
            <a:r>
              <a:rPr lang="fr-FR" dirty="0">
                <a:latin typeface="Times New Roman" panose="02020603050405020304" pitchFamily="18" charset="0"/>
                <a:ea typeface="Times New Roman" panose="02020603050405020304" pitchFamily="18" charset="0"/>
                <a:cs typeface="Times New Roman" panose="02020603050405020304" pitchFamily="18" charset="0"/>
              </a:rPr>
              <a:t> (F7) ou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Next</a:t>
            </a:r>
            <a:r>
              <a:rPr lang="fr-FR" b="1" dirty="0">
                <a:latin typeface="Times New Roman" panose="02020603050405020304" pitchFamily="18" charset="0"/>
                <a:ea typeface="Times New Roman" panose="02020603050405020304" pitchFamily="18" charset="0"/>
                <a:cs typeface="Times New Roman" panose="02020603050405020304" pitchFamily="18" charset="0"/>
              </a:rPr>
              <a:t> instruction</a:t>
            </a:r>
            <a:r>
              <a:rPr lang="fr-FR" dirty="0">
                <a:latin typeface="Times New Roman" panose="02020603050405020304" pitchFamily="18" charset="0"/>
                <a:ea typeface="Times New Roman" panose="02020603050405020304" pitchFamily="18" charset="0"/>
                <a:cs typeface="Times New Roman" panose="02020603050405020304" pitchFamily="18" charset="0"/>
              </a:rPr>
              <a:t> si nous avons plusieurs instructions sur la même ligne.</a:t>
            </a:r>
          </a:p>
          <a:p>
            <a:r>
              <a:rPr lang="fr-FR" b="1" dirty="0">
                <a:latin typeface="Times New Roman" panose="02020603050405020304" pitchFamily="18" charset="0"/>
                <a:cs typeface="Times New Roman" panose="02020603050405020304" pitchFamily="18" charset="0"/>
              </a:rPr>
              <a:t>3.3.3. Affichage de la valeur des variables</a:t>
            </a:r>
          </a:p>
          <a:p>
            <a:r>
              <a:rPr lang="fr-FR" dirty="0">
                <a:latin typeface="Times New Roman" panose="02020603050405020304" pitchFamily="18" charset="0"/>
                <a:cs typeface="Times New Roman" panose="02020603050405020304" pitchFamily="18" charset="0"/>
              </a:rPr>
              <a:t>le menu </a:t>
            </a:r>
            <a:r>
              <a:rPr lang="fr-FR" b="1" dirty="0" err="1">
                <a:latin typeface="Times New Roman" panose="02020603050405020304" pitchFamily="18" charset="0"/>
                <a:cs typeface="Times New Roman" panose="02020603050405020304" pitchFamily="18" charset="0"/>
              </a:rPr>
              <a:t>Debug</a:t>
            </a:r>
            <a:r>
              <a:rPr lang="fr-FR" b="1" dirty="0">
                <a:latin typeface="Times New Roman" panose="02020603050405020304" pitchFamily="18" charset="0"/>
                <a:cs typeface="Times New Roman" panose="02020603050405020304" pitchFamily="18" charset="0"/>
              </a:rPr>
              <a:t>-&gt;</a:t>
            </a:r>
            <a:r>
              <a:rPr lang="fr-FR" b="1" dirty="0" err="1">
                <a:latin typeface="Times New Roman" panose="02020603050405020304" pitchFamily="18" charset="0"/>
                <a:cs typeface="Times New Roman" panose="02020603050405020304" pitchFamily="18" charset="0"/>
              </a:rPr>
              <a:t>Debugging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windows</a:t>
            </a:r>
            <a:r>
              <a:rPr lang="fr-FR" b="1" dirty="0">
                <a:latin typeface="Times New Roman" panose="02020603050405020304" pitchFamily="18" charset="0"/>
                <a:cs typeface="Times New Roman" panose="02020603050405020304" pitchFamily="18" charset="0"/>
              </a:rPr>
              <a:t>-&gt;</a:t>
            </a:r>
            <a:r>
              <a:rPr lang="fr-FR" b="1" dirty="0" err="1">
                <a:latin typeface="Times New Roman" panose="02020603050405020304" pitchFamily="18" charset="0"/>
                <a:cs typeface="Times New Roman" panose="02020603050405020304" pitchFamily="18" charset="0"/>
              </a:rPr>
              <a:t>Watches</a:t>
            </a:r>
            <a:r>
              <a:rPr lang="fr-FR" dirty="0">
                <a:latin typeface="Times New Roman" panose="02020603050405020304" pitchFamily="18" charset="0"/>
                <a:cs typeface="Times New Roman" panose="02020603050405020304" pitchFamily="18" charset="0"/>
              </a:rPr>
              <a:t> permet de connaître la valeur des variables présentes. La fenêtre </a:t>
            </a:r>
            <a:r>
              <a:rPr lang="fr-FR" b="1" dirty="0" err="1">
                <a:latin typeface="Times New Roman" panose="02020603050405020304" pitchFamily="18" charset="0"/>
                <a:cs typeface="Times New Roman" panose="02020603050405020304" pitchFamily="18" charset="0"/>
              </a:rPr>
              <a:t>watches</a:t>
            </a:r>
            <a:r>
              <a:rPr lang="fr-FR" dirty="0">
                <a:latin typeface="Times New Roman" panose="02020603050405020304" pitchFamily="18" charset="0"/>
                <a:cs typeface="Times New Roman" panose="02020603050405020304" pitchFamily="18" charset="0"/>
              </a:rPr>
              <a:t> affiche :</a:t>
            </a:r>
          </a:p>
          <a:p>
            <a:pPr algn="just">
              <a:lnSpc>
                <a:spcPct val="115000"/>
              </a:lnSpc>
              <a:spcAft>
                <a:spcPts val="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0"/>
              </a:spcAft>
            </a:pP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Les valeurs de c et d sont "bizarres" parce qu'à ce moment-là du code, elles n'ont pas encore été initialisées.</a:t>
            </a:r>
          </a:p>
          <a:p>
            <a:pPr algn="just"/>
            <a:r>
              <a:rPr lang="fr-FR" dirty="0">
                <a:latin typeface="Times New Roman" panose="02020603050405020304" pitchFamily="18" charset="0"/>
                <a:cs typeface="Times New Roman" panose="02020603050405020304" pitchFamily="18" charset="0"/>
              </a:rPr>
              <a:t>Si nous avançons dans le programme, toujours avec F7, nous verrons les valeurs des deux variables changées.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p:pic>
        <p:nvPicPr>
          <p:cNvPr id="5" name="r-553135" descr="La fenêtre des Watches"/>
          <p:cNvPicPr/>
          <p:nvPr/>
        </p:nvPicPr>
        <p:blipFill>
          <a:blip r:embed="rId2"/>
          <a:srcRect/>
          <a:stretch>
            <a:fillRect/>
          </a:stretch>
        </p:blipFill>
        <p:spPr bwMode="auto">
          <a:xfrm>
            <a:off x="251520" y="2204864"/>
            <a:ext cx="3744416" cy="1512168"/>
          </a:xfrm>
          <a:prstGeom prst="rect">
            <a:avLst/>
          </a:prstGeom>
          <a:noFill/>
          <a:ln w="9525">
            <a:noFill/>
            <a:miter lim="800000"/>
            <a:headEnd/>
            <a:tailEnd/>
          </a:ln>
        </p:spPr>
      </p:pic>
      <p:pic>
        <p:nvPicPr>
          <p:cNvPr id="6" name="r-553140" descr="Image utilisateur"/>
          <p:cNvPicPr/>
          <p:nvPr/>
        </p:nvPicPr>
        <p:blipFill>
          <a:blip r:embed="rId3"/>
          <a:srcRect/>
          <a:stretch>
            <a:fillRect/>
          </a:stretch>
        </p:blipFill>
        <p:spPr bwMode="auto">
          <a:xfrm>
            <a:off x="224433" y="4945340"/>
            <a:ext cx="3771503" cy="1411010"/>
          </a:xfrm>
          <a:prstGeom prst="rect">
            <a:avLst/>
          </a:prstGeom>
          <a:noFill/>
          <a:ln w="9525">
            <a:noFill/>
            <a:miter lim="800000"/>
            <a:headEnd/>
            <a:tailEnd/>
          </a:ln>
        </p:spPr>
      </p:pic>
    </p:spTree>
    <p:extLst>
      <p:ext uri="{BB962C8B-B14F-4D97-AF65-F5344CB8AC3E}">
        <p14:creationId xmlns:p14="http://schemas.microsoft.com/office/powerpoint/2010/main" val="3074408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571480"/>
            <a:ext cx="8715436" cy="5632311"/>
          </a:xfrm>
          <a:prstGeom prst="rect">
            <a:avLst/>
          </a:prstGeom>
        </p:spPr>
        <p:txBody>
          <a:bodyPr wrap="square">
            <a:spAutoFit/>
          </a:bodyPr>
          <a:lstStyle/>
          <a:p>
            <a:r>
              <a:rPr lang="fr-CA" sz="2000" b="1" dirty="0">
                <a:latin typeface="Times New Roman" pitchFamily="18" charset="0"/>
                <a:cs typeface="Times New Roman" pitchFamily="18" charset="0"/>
              </a:rPr>
              <a:t>4. Type de variables</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Le type de base de variable sont caractères uniques, nombres entiers, nombres réels.</a:t>
            </a:r>
          </a:p>
          <a:p>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4.1.</a:t>
            </a:r>
            <a:r>
              <a:rPr lang="fr-CA" sz="2000" dirty="0">
                <a:latin typeface="Times New Roman" pitchFamily="18" charset="0"/>
                <a:cs typeface="Times New Roman" pitchFamily="18" charset="0"/>
              </a:rPr>
              <a:t> </a:t>
            </a:r>
            <a:r>
              <a:rPr lang="fr-CA" sz="2000" b="1" dirty="0">
                <a:latin typeface="Times New Roman" pitchFamily="18" charset="0"/>
                <a:cs typeface="Times New Roman" pitchFamily="18" charset="0"/>
              </a:rPr>
              <a:t>Variable de type caractère unique</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Est une variable qui  ne contient qu’un seul caractère, par exemple ‘a’.</a:t>
            </a:r>
          </a:p>
          <a:p>
            <a:r>
              <a:rPr lang="fr-CA" sz="2000" dirty="0">
                <a:latin typeface="Times New Roman" pitchFamily="18" charset="0"/>
                <a:cs typeface="Times New Roman" pitchFamily="18" charset="0"/>
              </a:rPr>
              <a:t> </a:t>
            </a:r>
          </a:p>
          <a:p>
            <a:r>
              <a:rPr lang="fr-CA" sz="2000" dirty="0">
                <a:latin typeface="Times New Roman" pitchFamily="18" charset="0"/>
                <a:cs typeface="Times New Roman" pitchFamily="18" charset="0"/>
              </a:rPr>
              <a:t>4.1.1. </a:t>
            </a:r>
            <a:r>
              <a:rPr lang="fr-CA" sz="2000" u="sng" dirty="0">
                <a:latin typeface="Times New Roman" pitchFamily="18" charset="0"/>
                <a:cs typeface="Times New Roman" pitchFamily="18" charset="0"/>
              </a:rPr>
              <a:t>Exemple</a:t>
            </a:r>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a:t>
            </a:r>
            <a:r>
              <a:rPr lang="fr-CA" sz="2000" b="1" dirty="0" err="1">
                <a:latin typeface="Times New Roman" pitchFamily="18" charset="0"/>
                <a:cs typeface="Times New Roman" pitchFamily="18" charset="0"/>
              </a:rPr>
              <a:t>include</a:t>
            </a:r>
            <a:r>
              <a:rPr lang="fr-CA" sz="2000" b="1" dirty="0">
                <a:latin typeface="Times New Roman" pitchFamily="18" charset="0"/>
                <a:cs typeface="Times New Roman" pitchFamily="18" charset="0"/>
              </a:rPr>
              <a:t>&lt;</a:t>
            </a:r>
            <a:r>
              <a:rPr lang="fr-CA" sz="2000" b="1" dirty="0" err="1">
                <a:latin typeface="Times New Roman" pitchFamily="18" charset="0"/>
                <a:cs typeface="Times New Roman" pitchFamily="18" charset="0"/>
              </a:rPr>
              <a:t>stdio.h</a:t>
            </a:r>
            <a:r>
              <a:rPr lang="fr-CA" sz="2000" b="1" dirty="0">
                <a:latin typeface="Times New Roman" pitchFamily="18" charset="0"/>
                <a:cs typeface="Times New Roman" pitchFamily="18" charset="0"/>
              </a:rPr>
              <a:t>&gt;</a:t>
            </a:r>
          </a:p>
          <a:p>
            <a:r>
              <a:rPr lang="fr-CA" sz="2000" b="1" dirty="0">
                <a:latin typeface="Times New Roman" pitchFamily="18" charset="0"/>
                <a:cs typeface="Times New Roman" pitchFamily="18" charset="0"/>
              </a:rPr>
              <a:t>#</a:t>
            </a:r>
            <a:r>
              <a:rPr lang="fr-CA" sz="2000" b="1" dirty="0" err="1">
                <a:latin typeface="Times New Roman" pitchFamily="18" charset="0"/>
                <a:cs typeface="Times New Roman" pitchFamily="18" charset="0"/>
              </a:rPr>
              <a:t>include</a:t>
            </a:r>
            <a:r>
              <a:rPr lang="fr-CA" sz="2000" b="1" dirty="0">
                <a:latin typeface="Times New Roman" pitchFamily="18" charset="0"/>
                <a:cs typeface="Times New Roman" pitchFamily="18" charset="0"/>
              </a:rPr>
              <a:t>&lt;</a:t>
            </a:r>
            <a:r>
              <a:rPr lang="fr-CA" sz="2000" b="1" dirty="0" err="1">
                <a:latin typeface="Times New Roman" pitchFamily="18" charset="0"/>
                <a:cs typeface="Times New Roman" pitchFamily="18" charset="0"/>
              </a:rPr>
              <a:t>stdlib.h</a:t>
            </a:r>
            <a:r>
              <a:rPr lang="fr-CA" sz="2000" b="1" dirty="0">
                <a:latin typeface="Times New Roman" pitchFamily="18" charset="0"/>
                <a:cs typeface="Times New Roman" pitchFamily="18" charset="0"/>
              </a:rPr>
              <a:t>&gt;</a:t>
            </a:r>
            <a:endParaRPr lang="fr-CA" sz="2000" dirty="0">
              <a:latin typeface="Times New Roman" pitchFamily="18" charset="0"/>
              <a:cs typeface="Times New Roman" pitchFamily="18" charset="0"/>
            </a:endParaRPr>
          </a:p>
          <a:p>
            <a:r>
              <a:rPr lang="fr-CA" sz="2000" b="1" dirty="0" err="1">
                <a:latin typeface="Times New Roman" pitchFamily="18" charset="0"/>
                <a:cs typeface="Times New Roman" pitchFamily="18" charset="0"/>
              </a:rPr>
              <a:t>int</a:t>
            </a:r>
            <a:r>
              <a:rPr lang="fr-CA" sz="2000" b="1" dirty="0">
                <a:latin typeface="Times New Roman" pitchFamily="18" charset="0"/>
                <a:cs typeface="Times New Roman" pitchFamily="18" charset="0"/>
              </a:rPr>
              <a:t> main ()</a:t>
            </a:r>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 char car1=’A’, car2 ;</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a:t>
            </a:r>
            <a:r>
              <a:rPr lang="fr-CA" sz="2000" b="1" dirty="0">
                <a:latin typeface="Times New Roman" pitchFamily="18" charset="0"/>
                <a:cs typeface="Times New Roman" pitchFamily="18" charset="0"/>
              </a:rPr>
              <a:t>car2= ‘a’ ;</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a:t>
            </a:r>
            <a:r>
              <a:rPr lang="fr-CA" sz="2000" b="1" dirty="0" err="1">
                <a:latin typeface="Times New Roman" pitchFamily="18" charset="0"/>
                <a:cs typeface="Times New Roman" pitchFamily="18" charset="0"/>
              </a:rPr>
              <a:t>printf</a:t>
            </a:r>
            <a:r>
              <a:rPr lang="fr-CA" sz="2000" b="1" dirty="0">
                <a:latin typeface="Times New Roman" pitchFamily="18" charset="0"/>
                <a:cs typeface="Times New Roman" pitchFamily="18" charset="0"/>
              </a:rPr>
              <a:t> (″le premier affichage : car1 : %</a:t>
            </a:r>
            <a:r>
              <a:rPr lang="fr-CA" sz="2000" b="1" dirty="0" err="1">
                <a:latin typeface="Times New Roman" pitchFamily="18" charset="0"/>
                <a:cs typeface="Times New Roman" pitchFamily="18" charset="0"/>
              </a:rPr>
              <a:t>c\t</a:t>
            </a:r>
            <a:r>
              <a:rPr lang="fr-CA" sz="2000" b="1" dirty="0">
                <a:latin typeface="Times New Roman" pitchFamily="18" charset="0"/>
                <a:cs typeface="Times New Roman" pitchFamily="18" charset="0"/>
              </a:rPr>
              <a:t> car2 :%c\ n″, car1, car2) ;</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a:t>
            </a:r>
            <a:r>
              <a:rPr lang="fr-CA" sz="2000" b="1" dirty="0">
                <a:latin typeface="Times New Roman" pitchFamily="18" charset="0"/>
                <a:cs typeface="Times New Roman" pitchFamily="18" charset="0"/>
              </a:rPr>
              <a:t>car1=90 ; </a:t>
            </a:r>
            <a:r>
              <a:rPr lang="fr-CA" sz="2000" dirty="0">
                <a:latin typeface="Times New Roman" pitchFamily="18" charset="0"/>
                <a:cs typeface="Times New Roman" pitchFamily="18" charset="0"/>
              </a:rPr>
              <a:t>/* modification de variable </a:t>
            </a:r>
            <a:r>
              <a:rPr lang="fr-CA" sz="2000" b="1" dirty="0">
                <a:latin typeface="Times New Roman" pitchFamily="18" charset="0"/>
                <a:cs typeface="Times New Roman" pitchFamily="18" charset="0"/>
              </a:rPr>
              <a:t>car</a:t>
            </a:r>
            <a:r>
              <a:rPr lang="fr-CA" sz="2000" dirty="0">
                <a:latin typeface="Times New Roman" pitchFamily="18" charset="0"/>
                <a:cs typeface="Times New Roman" pitchFamily="18" charset="0"/>
              </a:rPr>
              <a:t> avec la code </a:t>
            </a:r>
            <a:r>
              <a:rPr lang="fr-CA" sz="2000" b="1" dirty="0">
                <a:latin typeface="Times New Roman" pitchFamily="18" charset="0"/>
                <a:cs typeface="Times New Roman" pitchFamily="18" charset="0"/>
              </a:rPr>
              <a:t>ASCII</a:t>
            </a:r>
            <a:r>
              <a:rPr lang="fr-CA" sz="2000" dirty="0">
                <a:latin typeface="Times New Roman" pitchFamily="18" charset="0"/>
                <a:cs typeface="Times New Roman" pitchFamily="18" charset="0"/>
              </a:rPr>
              <a:t> de </a:t>
            </a:r>
            <a:r>
              <a:rPr lang="fr-CA" sz="2000" b="1" dirty="0">
                <a:latin typeface="Times New Roman" pitchFamily="18" charset="0"/>
                <a:cs typeface="Times New Roman" pitchFamily="18" charset="0"/>
              </a:rPr>
              <a:t>Z</a:t>
            </a:r>
            <a:r>
              <a:rPr lang="fr-CA" sz="2000" dirty="0">
                <a:latin typeface="Times New Roman" pitchFamily="18" charset="0"/>
                <a:cs typeface="Times New Roman" pitchFamily="18" charset="0"/>
              </a:rPr>
              <a:t> et </a:t>
            </a:r>
            <a:r>
              <a:rPr lang="fr-CA" sz="2000" b="1" dirty="0">
                <a:latin typeface="Times New Roman" pitchFamily="18" charset="0"/>
                <a:cs typeface="Times New Roman" pitchFamily="18" charset="0"/>
              </a:rPr>
              <a:t>z</a:t>
            </a:r>
            <a:r>
              <a:rPr lang="fr-CA" sz="2000" dirty="0">
                <a:latin typeface="Times New Roman" pitchFamily="18" charset="0"/>
                <a:cs typeface="Times New Roman" pitchFamily="18" charset="0"/>
              </a:rPr>
              <a:t> */</a:t>
            </a:r>
          </a:p>
          <a:p>
            <a:r>
              <a:rPr lang="fr-CA" sz="2000" dirty="0">
                <a:latin typeface="Times New Roman" pitchFamily="18" charset="0"/>
                <a:cs typeface="Times New Roman" pitchFamily="18" charset="0"/>
              </a:rPr>
              <a:t>   </a:t>
            </a:r>
            <a:r>
              <a:rPr lang="fr-CA" sz="2000" b="1" dirty="0">
                <a:latin typeface="Times New Roman" pitchFamily="18" charset="0"/>
                <a:cs typeface="Times New Roman" pitchFamily="18" charset="0"/>
              </a:rPr>
              <a:t>car2=122 ;</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a:t>
            </a:r>
            <a:r>
              <a:rPr lang="fr-CA" sz="2000" b="1" dirty="0" err="1">
                <a:latin typeface="Times New Roman" pitchFamily="18" charset="0"/>
                <a:cs typeface="Times New Roman" pitchFamily="18" charset="0"/>
              </a:rPr>
              <a:t>printf</a:t>
            </a:r>
            <a:r>
              <a:rPr lang="fr-CA" sz="2000" b="1" dirty="0">
                <a:latin typeface="Times New Roman" pitchFamily="18" charset="0"/>
                <a:cs typeface="Times New Roman" pitchFamily="18" charset="0"/>
              </a:rPr>
              <a:t>(″le second affichage : car1: %</a:t>
            </a:r>
            <a:r>
              <a:rPr lang="fr-CA" sz="2000" b="1" dirty="0" err="1">
                <a:latin typeface="Times New Roman" pitchFamily="18" charset="0"/>
                <a:cs typeface="Times New Roman" pitchFamily="18" charset="0"/>
              </a:rPr>
              <a:t>c\t</a:t>
            </a:r>
            <a:r>
              <a:rPr lang="fr-CA" sz="2000" b="1" dirty="0">
                <a:latin typeface="Times New Roman" pitchFamily="18" charset="0"/>
                <a:cs typeface="Times New Roman" pitchFamily="18" charset="0"/>
              </a:rPr>
              <a:t>  car2</a:t>
            </a:r>
            <a:r>
              <a:rPr lang="fr-CA" sz="2000" dirty="0">
                <a:latin typeface="Times New Roman" pitchFamily="18" charset="0"/>
                <a:cs typeface="Times New Roman" pitchFamily="18" charset="0"/>
              </a:rPr>
              <a:t> </a:t>
            </a:r>
            <a:r>
              <a:rPr lang="fr-CA" sz="2000" b="1" dirty="0">
                <a:latin typeface="Times New Roman" pitchFamily="18" charset="0"/>
                <a:cs typeface="Times New Roman" pitchFamily="18" charset="0"/>
              </a:rPr>
              <a:t>%</a:t>
            </a:r>
            <a:r>
              <a:rPr lang="fr-CA" sz="2000" b="1" dirty="0" err="1">
                <a:latin typeface="Times New Roman" pitchFamily="18" charset="0"/>
                <a:cs typeface="Times New Roman" pitchFamily="18" charset="0"/>
              </a:rPr>
              <a:t>c\n</a:t>
            </a:r>
            <a:r>
              <a:rPr lang="fr-CA" sz="2000" b="1" dirty="0">
                <a:latin typeface="Times New Roman" pitchFamily="18" charset="0"/>
                <a:cs typeface="Times New Roman" pitchFamily="18" charset="0"/>
              </a:rPr>
              <a:t>″, car1, car2) ; </a:t>
            </a:r>
          </a:p>
          <a:p>
            <a:r>
              <a:rPr lang="fr-CA" sz="2000" b="1" dirty="0">
                <a:latin typeface="Times New Roman" pitchFamily="18" charset="0"/>
                <a:cs typeface="Times New Roman" pitchFamily="18" charset="0"/>
              </a:rPr>
              <a:t>   return 0;</a:t>
            </a:r>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a:t>
            </a:r>
            <a:endParaRPr lang="fr-CA" sz="2000"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C6F04E5-293B-47C2-9276-7F4586F141B9}"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474345"/>
            <a:ext cx="8715436" cy="6247864"/>
          </a:xfrm>
          <a:prstGeom prst="rect">
            <a:avLst/>
          </a:prstGeom>
        </p:spPr>
        <p:txBody>
          <a:bodyPr wrap="square">
            <a:spAutoFit/>
          </a:bodyPr>
          <a:lstStyle/>
          <a:p>
            <a:r>
              <a:rPr lang="fr-CA" sz="2000" b="1" dirty="0">
                <a:latin typeface="Times New Roman" pitchFamily="18" charset="0"/>
                <a:cs typeface="Times New Roman" pitchFamily="18" charset="0"/>
              </a:rPr>
              <a:t>4.1.2. Séquences dites d’échappement</a:t>
            </a:r>
          </a:p>
          <a:p>
            <a:r>
              <a:rPr lang="fr-CA" sz="2000" dirty="0">
                <a:latin typeface="Times New Roman" pitchFamily="18" charset="0"/>
                <a:cs typeface="Times New Roman" pitchFamily="18" charset="0"/>
              </a:rPr>
              <a:t>Des caractères non affichables sont représentés par des séquences particulières précédées de la barre à gauche (\).</a:t>
            </a:r>
          </a:p>
          <a:p>
            <a:endParaRPr lang="fr-CA" sz="2000" dirty="0">
              <a:latin typeface="Times New Roman" pitchFamily="18" charset="0"/>
              <a:cs typeface="Times New Roman" pitchFamily="18" charset="0"/>
            </a:endParaRPr>
          </a:p>
          <a:p>
            <a:r>
              <a:rPr lang="fr-CA" sz="2000" u="sng" dirty="0">
                <a:latin typeface="Times New Roman" pitchFamily="18" charset="0"/>
                <a:cs typeface="Times New Roman" pitchFamily="18" charset="0"/>
              </a:rPr>
              <a:t>Fonction</a:t>
            </a:r>
            <a:r>
              <a:rPr lang="fr-CA" sz="2000" dirty="0">
                <a:latin typeface="Times New Roman" pitchFamily="18" charset="0"/>
                <a:cs typeface="Times New Roman" pitchFamily="18" charset="0"/>
              </a:rPr>
              <a:t>                    </a:t>
            </a:r>
            <a:r>
              <a:rPr lang="fr-CA" sz="2000" u="sng" dirty="0">
                <a:latin typeface="Times New Roman" pitchFamily="18" charset="0"/>
                <a:cs typeface="Times New Roman" pitchFamily="18" charset="0"/>
              </a:rPr>
              <a:t>Séquence</a:t>
            </a:r>
            <a:r>
              <a:rPr lang="fr-CA" sz="2000" dirty="0">
                <a:latin typeface="Times New Roman" pitchFamily="18" charset="0"/>
                <a:cs typeface="Times New Roman" pitchFamily="18" charset="0"/>
              </a:rPr>
              <a:t>     </a:t>
            </a:r>
            <a:r>
              <a:rPr lang="fr-CA" sz="2000" u="sng" dirty="0">
                <a:latin typeface="Times New Roman" pitchFamily="18" charset="0"/>
                <a:cs typeface="Times New Roman" pitchFamily="18" charset="0"/>
              </a:rPr>
              <a:t>ASCII</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Sonnerie                         \a             7    </a:t>
            </a:r>
          </a:p>
          <a:p>
            <a:r>
              <a:rPr lang="fr-CA" sz="2000" dirty="0">
                <a:latin typeface="Times New Roman" pitchFamily="18" charset="0"/>
                <a:cs typeface="Times New Roman" pitchFamily="18" charset="0"/>
              </a:rPr>
              <a:t>Return arrière                 \b             8</a:t>
            </a:r>
          </a:p>
          <a:p>
            <a:r>
              <a:rPr lang="fr-CA" sz="2000" dirty="0">
                <a:latin typeface="Times New Roman" pitchFamily="18" charset="0"/>
                <a:cs typeface="Times New Roman" pitchFamily="18" charset="0"/>
              </a:rPr>
              <a:t>Tabulation horizontale   \t              9</a:t>
            </a:r>
          </a:p>
          <a:p>
            <a:r>
              <a:rPr lang="fr-CA" sz="2000" dirty="0">
                <a:latin typeface="Times New Roman" pitchFamily="18" charset="0"/>
                <a:cs typeface="Times New Roman" pitchFamily="18" charset="0"/>
              </a:rPr>
              <a:t>Retour à la ligne            \n            10</a:t>
            </a:r>
          </a:p>
          <a:p>
            <a:r>
              <a:rPr lang="fr-CA" sz="2000" dirty="0">
                <a:latin typeface="Times New Roman" pitchFamily="18" charset="0"/>
                <a:cs typeface="Times New Roman" pitchFamily="18" charset="0"/>
              </a:rPr>
              <a:t>Tabulation verticale       \v            11</a:t>
            </a:r>
          </a:p>
          <a:p>
            <a:r>
              <a:rPr lang="fr-CA" sz="2000" dirty="0">
                <a:latin typeface="Times New Roman" pitchFamily="18" charset="0"/>
                <a:cs typeface="Times New Roman" pitchFamily="18" charset="0"/>
              </a:rPr>
              <a:t>Nouvelle page                 \f           12</a:t>
            </a:r>
          </a:p>
          <a:p>
            <a:r>
              <a:rPr lang="fr-CA" sz="2000" dirty="0">
                <a:latin typeface="Times New Roman" pitchFamily="18" charset="0"/>
                <a:cs typeface="Times New Roman" pitchFamily="18" charset="0"/>
              </a:rPr>
              <a:t>Retour du chariot            \r           13</a:t>
            </a:r>
          </a:p>
          <a:p>
            <a:r>
              <a:rPr lang="fr-CA" sz="2000" dirty="0">
                <a:latin typeface="Times New Roman" pitchFamily="18" charset="0"/>
                <a:cs typeface="Times New Roman" pitchFamily="18" charset="0"/>
              </a:rPr>
              <a:t>Guillemets anglais          \"           34</a:t>
            </a:r>
          </a:p>
          <a:p>
            <a:r>
              <a:rPr lang="fr-CA" sz="2000" dirty="0">
                <a:latin typeface="Times New Roman" pitchFamily="18" charset="0"/>
                <a:cs typeface="Times New Roman" pitchFamily="18" charset="0"/>
              </a:rPr>
              <a:t>Apostrophe                     \’            39</a:t>
            </a:r>
          </a:p>
          <a:p>
            <a:r>
              <a:rPr lang="fr-CA" sz="2000" dirty="0">
                <a:latin typeface="Times New Roman" pitchFamily="18" charset="0"/>
                <a:cs typeface="Times New Roman" pitchFamily="18" charset="0"/>
              </a:rPr>
              <a:t>Point d’interrogation      \?            63</a:t>
            </a:r>
          </a:p>
          <a:p>
            <a:r>
              <a:rPr lang="fr-CA" sz="2000" dirty="0">
                <a:latin typeface="Times New Roman" pitchFamily="18" charset="0"/>
                <a:cs typeface="Times New Roman" pitchFamily="18" charset="0"/>
              </a:rPr>
              <a:t>Barre à gauche                \\            92</a:t>
            </a:r>
          </a:p>
          <a:p>
            <a:r>
              <a:rPr lang="fr-CA" sz="2000" dirty="0">
                <a:latin typeface="Times New Roman" pitchFamily="18" charset="0"/>
                <a:cs typeface="Times New Roman" pitchFamily="18" charset="0"/>
              </a:rPr>
              <a:t>Caractère                         \0            0</a:t>
            </a:r>
          </a:p>
          <a:p>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Le caractère </a:t>
            </a:r>
            <a:r>
              <a:rPr lang="fr-CA" sz="2000" b="1" dirty="0">
                <a:latin typeface="Times New Roman" pitchFamily="18" charset="0"/>
                <a:cs typeface="Times New Roman" pitchFamily="18" charset="0"/>
              </a:rPr>
              <a:t>nul</a:t>
            </a:r>
            <a:r>
              <a:rPr lang="fr-CA" sz="2000" dirty="0">
                <a:latin typeface="Times New Roman" pitchFamily="18" charset="0"/>
                <a:cs typeface="Times New Roman" pitchFamily="18" charset="0"/>
              </a:rPr>
              <a:t> est utilisé pour marquer la fin d’une chaîne de caractères. Ce n’est pas l’équivalent du caractère zéro qui se note ‘0’ ou </a:t>
            </a:r>
            <a:r>
              <a:rPr lang="fr-CA" sz="2000" b="1" dirty="0">
                <a:latin typeface="Times New Roman" pitchFamily="18" charset="0"/>
                <a:cs typeface="Times New Roman" pitchFamily="18" charset="0"/>
              </a:rPr>
              <a:t>48</a:t>
            </a:r>
            <a:r>
              <a:rPr lang="fr-CA" sz="2000" dirty="0">
                <a:latin typeface="Times New Roman" pitchFamily="18" charset="0"/>
                <a:cs typeface="Times New Roman" pitchFamily="18" charset="0"/>
              </a:rPr>
              <a:t> en code </a:t>
            </a:r>
            <a:r>
              <a:rPr lang="fr-CA" sz="2000" b="1" dirty="0">
                <a:latin typeface="Times New Roman" pitchFamily="18" charset="0"/>
                <a:cs typeface="Times New Roman" pitchFamily="18" charset="0"/>
              </a:rPr>
              <a:t>ASCII</a:t>
            </a:r>
            <a:r>
              <a:rPr lang="fr-CA" sz="2000" dirty="0">
                <a:latin typeface="Times New Roman" pitchFamily="18" charset="0"/>
                <a:cs typeface="Times New Roman" pitchFamily="18" charset="0"/>
              </a:rPr>
              <a:t>.</a:t>
            </a:r>
          </a:p>
        </p:txBody>
      </p:sp>
      <p:sp>
        <p:nvSpPr>
          <p:cNvPr id="3" name="Espace réservé du numéro de diapositive 2"/>
          <p:cNvSpPr>
            <a:spLocks noGrp="1"/>
          </p:cNvSpPr>
          <p:nvPr>
            <p:ph type="sldNum" sz="quarter" idx="12"/>
          </p:nvPr>
        </p:nvSpPr>
        <p:spPr/>
        <p:txBody>
          <a:bodyPr/>
          <a:lstStyle/>
          <a:p>
            <a:fld id="{6C6F04E5-293B-47C2-9276-7F4586F141B9}" type="slidenum">
              <a:rPr lang="fr-FR" smtClean="0"/>
              <a:pPr/>
              <a:t>22</a:t>
            </a:fld>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335846"/>
            <a:ext cx="8715436" cy="6247864"/>
          </a:xfrm>
          <a:prstGeom prst="rect">
            <a:avLst/>
          </a:prstGeom>
        </p:spPr>
        <p:txBody>
          <a:bodyPr wrap="square">
            <a:spAutoFit/>
          </a:bodyPr>
          <a:lstStyle/>
          <a:p>
            <a:r>
              <a:rPr lang="fr-CA" sz="2000" b="1" dirty="0">
                <a:latin typeface="Times New Roman" pitchFamily="18" charset="0"/>
                <a:cs typeface="Times New Roman" pitchFamily="18" charset="0"/>
              </a:rPr>
              <a:t>4.2. Types de variables entières</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Les entiers courts sont codés sur 2 octets, les entiers et les entiers longs signés ou non sont codés sur 4 octets.</a:t>
            </a:r>
          </a:p>
          <a:p>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4.2.1. Entiers courts représentés avec 16 bits </a:t>
            </a:r>
            <a:r>
              <a:rPr lang="fr-CA" sz="2000" dirty="0">
                <a:latin typeface="Times New Roman" pitchFamily="18" charset="0"/>
                <a:cs typeface="Times New Roman" pitchFamily="18" charset="0"/>
              </a:rPr>
              <a:t>(2 octets)</a:t>
            </a:r>
          </a:p>
          <a:p>
            <a:r>
              <a:rPr lang="fr-CA" sz="2000" dirty="0">
                <a:latin typeface="Times New Roman" pitchFamily="18" charset="0"/>
                <a:cs typeface="Times New Roman" pitchFamily="18" charset="0"/>
              </a:rPr>
              <a:t>- le type : </a:t>
            </a:r>
            <a:r>
              <a:rPr lang="fr-CA" sz="2000" b="1" dirty="0">
                <a:latin typeface="Times New Roman" pitchFamily="18" charset="0"/>
                <a:cs typeface="Times New Roman" pitchFamily="18" charset="0"/>
              </a:rPr>
              <a:t>short</a:t>
            </a:r>
            <a:r>
              <a:rPr lang="fr-CA" sz="2000" dirty="0">
                <a:latin typeface="Times New Roman" pitchFamily="18" charset="0"/>
                <a:cs typeface="Times New Roman" pitchFamily="18" charset="0"/>
              </a:rPr>
              <a:t>,</a:t>
            </a:r>
          </a:p>
          <a:p>
            <a:r>
              <a:rPr lang="fr-CA" sz="2000" dirty="0">
                <a:latin typeface="Times New Roman" pitchFamily="18" charset="0"/>
                <a:cs typeface="Times New Roman" pitchFamily="18" charset="0"/>
              </a:rPr>
              <a:t>- le domaine :{-32768 , 32767 },</a:t>
            </a:r>
          </a:p>
          <a:p>
            <a:r>
              <a:rPr lang="fr-CA" sz="2000" dirty="0">
                <a:latin typeface="Times New Roman" pitchFamily="18" charset="0"/>
                <a:cs typeface="Times New Roman" pitchFamily="18" charset="0"/>
              </a:rPr>
              <a:t>- 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a:latin typeface="Times New Roman" pitchFamily="18" charset="0"/>
                <a:cs typeface="Times New Roman" pitchFamily="18" charset="0"/>
              </a:rPr>
              <a:t>d.</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Exemple :</a:t>
            </a:r>
            <a:r>
              <a:rPr lang="fr-CA" sz="2000" b="1" dirty="0">
                <a:latin typeface="Times New Roman" pitchFamily="18" charset="0"/>
                <a:cs typeface="Times New Roman" pitchFamily="18" charset="0"/>
              </a:rPr>
              <a:t> </a:t>
            </a:r>
            <a:r>
              <a:rPr lang="fr-CA" sz="2000" b="1" dirty="0" err="1">
                <a:latin typeface="Times New Roman" pitchFamily="18" charset="0"/>
                <a:cs typeface="Times New Roman" pitchFamily="18" charset="0"/>
              </a:rPr>
              <a:t>printf</a:t>
            </a:r>
            <a:r>
              <a:rPr lang="fr-CA" sz="2000" b="1" dirty="0">
                <a:latin typeface="Times New Roman" pitchFamily="18" charset="0"/>
                <a:cs typeface="Times New Roman" pitchFamily="18" charset="0"/>
              </a:rPr>
              <a:t> ("le résultat est %d\n", </a:t>
            </a:r>
            <a:r>
              <a:rPr lang="fr-CA" sz="2000" b="1" dirty="0" err="1">
                <a:latin typeface="Times New Roman" pitchFamily="18" charset="0"/>
                <a:cs typeface="Times New Roman" pitchFamily="18" charset="0"/>
              </a:rPr>
              <a:t>res</a:t>
            </a:r>
            <a:r>
              <a:rPr lang="fr-CA" sz="2000" b="1" dirty="0">
                <a:latin typeface="Times New Roman" pitchFamily="18" charset="0"/>
                <a:cs typeface="Times New Roman" pitchFamily="18" charset="0"/>
              </a:rPr>
              <a:t>) ;</a:t>
            </a:r>
          </a:p>
          <a:p>
            <a:endParaRPr lang="fr-CA" sz="2000" b="1" dirty="0">
              <a:latin typeface="Times New Roman" pitchFamily="18" charset="0"/>
              <a:cs typeface="Times New Roman" pitchFamily="18" charset="0"/>
            </a:endParaRPr>
          </a:p>
          <a:p>
            <a:r>
              <a:rPr lang="fr-CA" sz="2000" b="1" dirty="0">
                <a:latin typeface="Times New Roman" pitchFamily="18" charset="0"/>
                <a:cs typeface="Times New Roman" pitchFamily="18" charset="0"/>
              </a:rPr>
              <a:t>4.2.2. Entiers avec 32 bits (4 octets)</a:t>
            </a:r>
          </a:p>
          <a:p>
            <a:r>
              <a:rPr lang="fr-CA" sz="2000" dirty="0">
                <a:latin typeface="Times New Roman" pitchFamily="18" charset="0"/>
                <a:cs typeface="Times New Roman" pitchFamily="18" charset="0"/>
              </a:rPr>
              <a:t>        </a:t>
            </a:r>
            <a:r>
              <a:rPr lang="fr-CA" sz="2000" u="sng" dirty="0">
                <a:latin typeface="Times New Roman" pitchFamily="18" charset="0"/>
                <a:cs typeface="Times New Roman" pitchFamily="18" charset="0"/>
              </a:rPr>
              <a:t>Entiers [signés]</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le type : </a:t>
            </a:r>
            <a:r>
              <a:rPr lang="fr-CA" sz="2000" b="1" dirty="0" err="1">
                <a:latin typeface="Times New Roman" pitchFamily="18" charset="0"/>
                <a:cs typeface="Times New Roman" pitchFamily="18" charset="0"/>
              </a:rPr>
              <a:t>int</a:t>
            </a:r>
            <a:endParaRPr lang="fr-CA" sz="2000" b="1" dirty="0">
              <a:latin typeface="Times New Roman" pitchFamily="18" charset="0"/>
              <a:cs typeface="Times New Roman" pitchFamily="18" charset="0"/>
            </a:endParaRPr>
          </a:p>
          <a:p>
            <a:r>
              <a:rPr lang="fr-CA" sz="2000" dirty="0">
                <a:latin typeface="Times New Roman" pitchFamily="18" charset="0"/>
                <a:cs typeface="Times New Roman" pitchFamily="18" charset="0"/>
              </a:rPr>
              <a:t>- le domaine :{-2147483648, 2147483647}</a:t>
            </a:r>
          </a:p>
          <a:p>
            <a:r>
              <a:rPr lang="fr-CA" sz="2000" dirty="0">
                <a:latin typeface="Times New Roman" pitchFamily="18" charset="0"/>
                <a:cs typeface="Times New Roman" pitchFamily="18" charset="0"/>
              </a:rPr>
              <a:t>- 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a:latin typeface="Times New Roman" pitchFamily="18" charset="0"/>
                <a:cs typeface="Times New Roman" pitchFamily="18" charset="0"/>
              </a:rPr>
              <a:t>d.</a:t>
            </a:r>
          </a:p>
          <a:p>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E</a:t>
            </a:r>
            <a:r>
              <a:rPr lang="fr-CA" sz="2000" u="sng" dirty="0">
                <a:latin typeface="Times New Roman" pitchFamily="18" charset="0"/>
                <a:cs typeface="Times New Roman" pitchFamily="18" charset="0"/>
              </a:rPr>
              <a:t>ntiers non signés</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le type : </a:t>
            </a:r>
            <a:r>
              <a:rPr lang="fr-CA" sz="2000" b="1" dirty="0" err="1">
                <a:latin typeface="Times New Roman" pitchFamily="18" charset="0"/>
                <a:cs typeface="Times New Roman" pitchFamily="18" charset="0"/>
              </a:rPr>
              <a:t>unsigned</a:t>
            </a:r>
            <a:r>
              <a:rPr lang="fr-CA" sz="2000" b="1" dirty="0">
                <a:latin typeface="Times New Roman" pitchFamily="18" charset="0"/>
                <a:cs typeface="Times New Roman" pitchFamily="18" charset="0"/>
              </a:rPr>
              <a:t> </a:t>
            </a:r>
            <a:r>
              <a:rPr lang="fr-CA" sz="2000" b="1" dirty="0" err="1">
                <a:latin typeface="Times New Roman" pitchFamily="18" charset="0"/>
                <a:cs typeface="Times New Roman" pitchFamily="18" charset="0"/>
              </a:rPr>
              <a:t>int</a:t>
            </a:r>
            <a:endParaRPr lang="fr-CA" sz="2000" b="1" dirty="0">
              <a:latin typeface="Times New Roman" pitchFamily="18" charset="0"/>
              <a:cs typeface="Times New Roman" pitchFamily="18" charset="0"/>
            </a:endParaRPr>
          </a:p>
          <a:p>
            <a:r>
              <a:rPr lang="fr-CA" sz="2000" dirty="0">
                <a:latin typeface="Times New Roman" pitchFamily="18" charset="0"/>
                <a:cs typeface="Times New Roman" pitchFamily="18" charset="0"/>
              </a:rPr>
              <a:t>- le domaine :{0, 4294967295}</a:t>
            </a:r>
          </a:p>
          <a:p>
            <a:r>
              <a:rPr lang="fr-CA" sz="2000" dirty="0">
                <a:latin typeface="Times New Roman" pitchFamily="18" charset="0"/>
                <a:cs typeface="Times New Roman" pitchFamily="18" charset="0"/>
              </a:rPr>
              <a:t>- 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a:latin typeface="Times New Roman" pitchFamily="18" charset="0"/>
                <a:cs typeface="Times New Roman" pitchFamily="18" charset="0"/>
              </a:rPr>
              <a:t>u.</a:t>
            </a:r>
            <a:endParaRPr lang="fr-CA" sz="2000"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6C6F04E5-293B-47C2-9276-7F4586F141B9}"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 y="277480"/>
            <a:ext cx="8643998" cy="6247864"/>
          </a:xfrm>
          <a:prstGeom prst="rect">
            <a:avLst/>
          </a:prstGeom>
        </p:spPr>
        <p:txBody>
          <a:bodyPr wrap="square">
            <a:spAutoFit/>
          </a:bodyPr>
          <a:lstStyle/>
          <a:p>
            <a:r>
              <a:rPr lang="fr-CA" sz="2000" dirty="0">
                <a:latin typeface="Times New Roman" pitchFamily="18" charset="0"/>
                <a:cs typeface="Times New Roman" pitchFamily="18" charset="0"/>
              </a:rPr>
              <a:t>        T</a:t>
            </a:r>
            <a:r>
              <a:rPr lang="fr-CA" sz="2000" u="sng" dirty="0">
                <a:latin typeface="Times New Roman" pitchFamily="18" charset="0"/>
                <a:cs typeface="Times New Roman" pitchFamily="18" charset="0"/>
              </a:rPr>
              <a:t>ype entier long</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le type : </a:t>
            </a:r>
            <a:r>
              <a:rPr lang="fr-CA" sz="2000" b="1" dirty="0">
                <a:latin typeface="Times New Roman" pitchFamily="18" charset="0"/>
                <a:cs typeface="Times New Roman" pitchFamily="18" charset="0"/>
              </a:rPr>
              <a:t>long </a:t>
            </a:r>
            <a:r>
              <a:rPr lang="fr-CA" sz="2000" b="1" dirty="0" err="1">
                <a:latin typeface="Times New Roman" pitchFamily="18" charset="0"/>
                <a:cs typeface="Times New Roman" pitchFamily="18" charset="0"/>
              </a:rPr>
              <a:t>int</a:t>
            </a:r>
            <a:endParaRPr lang="fr-CA" sz="2000" b="1" dirty="0">
              <a:latin typeface="Times New Roman" pitchFamily="18" charset="0"/>
              <a:cs typeface="Times New Roman" pitchFamily="18" charset="0"/>
            </a:endParaRPr>
          </a:p>
          <a:p>
            <a:r>
              <a:rPr lang="fr-CA" sz="2000" dirty="0">
                <a:latin typeface="Times New Roman" pitchFamily="18" charset="0"/>
                <a:cs typeface="Times New Roman" pitchFamily="18" charset="0"/>
              </a:rPr>
              <a:t>- le domaine :{-2147483648, 2147483647}</a:t>
            </a:r>
          </a:p>
          <a:p>
            <a:r>
              <a:rPr lang="fr-CA" sz="2000" dirty="0">
                <a:latin typeface="Times New Roman" pitchFamily="18" charset="0"/>
                <a:cs typeface="Times New Roman" pitchFamily="18" charset="0"/>
              </a:rPr>
              <a:t>- 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err="1">
                <a:latin typeface="Times New Roman" pitchFamily="18" charset="0"/>
                <a:cs typeface="Times New Roman" pitchFamily="18" charset="0"/>
              </a:rPr>
              <a:t>ld</a:t>
            </a:r>
            <a:r>
              <a:rPr lang="fr-CA" sz="2000" b="1" dirty="0">
                <a:latin typeface="Times New Roman" pitchFamily="18" charset="0"/>
                <a:cs typeface="Times New Roman" pitchFamily="18" charset="0"/>
              </a:rPr>
              <a:t>.</a:t>
            </a:r>
          </a:p>
          <a:p>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E</a:t>
            </a:r>
            <a:r>
              <a:rPr lang="fr-CA" sz="2000" u="sng" dirty="0">
                <a:latin typeface="Times New Roman" pitchFamily="18" charset="0"/>
                <a:cs typeface="Times New Roman" pitchFamily="18" charset="0"/>
              </a:rPr>
              <a:t>ntiers longs non signés</a:t>
            </a:r>
            <a:endParaRPr lang="fr-CA" sz="2000" dirty="0">
              <a:latin typeface="Times New Roman" pitchFamily="18" charset="0"/>
              <a:cs typeface="Times New Roman" pitchFamily="18" charset="0"/>
            </a:endParaRPr>
          </a:p>
          <a:p>
            <a:r>
              <a:rPr lang="fr-CA" sz="2000" dirty="0">
                <a:latin typeface="Times New Roman" pitchFamily="18" charset="0"/>
                <a:cs typeface="Times New Roman" pitchFamily="18" charset="0"/>
              </a:rPr>
              <a:t>- le type : </a:t>
            </a:r>
            <a:r>
              <a:rPr lang="fr-CA" sz="2000" b="1" dirty="0" err="1">
                <a:latin typeface="Times New Roman" pitchFamily="18" charset="0"/>
                <a:cs typeface="Times New Roman" pitchFamily="18" charset="0"/>
              </a:rPr>
              <a:t>unsigned</a:t>
            </a:r>
            <a:r>
              <a:rPr lang="fr-CA" sz="2000" b="1" dirty="0">
                <a:latin typeface="Times New Roman" pitchFamily="18" charset="0"/>
                <a:cs typeface="Times New Roman" pitchFamily="18" charset="0"/>
              </a:rPr>
              <a:t> long </a:t>
            </a:r>
            <a:r>
              <a:rPr lang="fr-CA" sz="2000" b="1" dirty="0" err="1">
                <a:latin typeface="Times New Roman" pitchFamily="18" charset="0"/>
                <a:cs typeface="Times New Roman" pitchFamily="18" charset="0"/>
              </a:rPr>
              <a:t>int</a:t>
            </a:r>
            <a:endParaRPr lang="fr-CA" sz="2000" b="1" dirty="0">
              <a:latin typeface="Times New Roman" pitchFamily="18" charset="0"/>
              <a:cs typeface="Times New Roman" pitchFamily="18" charset="0"/>
            </a:endParaRPr>
          </a:p>
          <a:p>
            <a:r>
              <a:rPr lang="fr-CA" sz="2000" dirty="0">
                <a:latin typeface="Times New Roman" pitchFamily="18" charset="0"/>
                <a:cs typeface="Times New Roman" pitchFamily="18" charset="0"/>
              </a:rPr>
              <a:t>- le domaine :{0, 4294967295}</a:t>
            </a:r>
          </a:p>
          <a:p>
            <a:r>
              <a:rPr lang="fr-CA" sz="2000" dirty="0">
                <a:latin typeface="Times New Roman" pitchFamily="18" charset="0"/>
                <a:cs typeface="Times New Roman" pitchFamily="18" charset="0"/>
              </a:rPr>
              <a:t>- 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a:latin typeface="Times New Roman" pitchFamily="18" charset="0"/>
                <a:cs typeface="Times New Roman" pitchFamily="18" charset="0"/>
              </a:rPr>
              <a:t>lu.</a:t>
            </a:r>
          </a:p>
          <a:p>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4.2.3. Notations hexadécimales et Octales</a:t>
            </a:r>
          </a:p>
          <a:p>
            <a:r>
              <a:rPr lang="fr-CA" sz="2000" u="sng" dirty="0">
                <a:latin typeface="Times New Roman" pitchFamily="18" charset="0"/>
                <a:cs typeface="Times New Roman" pitchFamily="18" charset="0"/>
              </a:rPr>
              <a:t>Format octal</a:t>
            </a:r>
            <a:r>
              <a:rPr lang="fr-CA" sz="2000" dirty="0">
                <a:latin typeface="Times New Roman" pitchFamily="18" charset="0"/>
                <a:cs typeface="Times New Roman" pitchFamily="18" charset="0"/>
              </a:rPr>
              <a:t> : ajoutons un zéro devant la valeur, par exemple : </a:t>
            </a:r>
            <a:r>
              <a:rPr lang="fr-CA" sz="2000" b="1" dirty="0">
                <a:latin typeface="Times New Roman" pitchFamily="18" charset="0"/>
                <a:cs typeface="Times New Roman" pitchFamily="18" charset="0"/>
              </a:rPr>
              <a:t>010</a:t>
            </a:r>
            <a:r>
              <a:rPr lang="fr-CA" sz="2000" dirty="0">
                <a:latin typeface="Times New Roman" pitchFamily="18" charset="0"/>
                <a:cs typeface="Times New Roman" pitchFamily="18" charset="0"/>
              </a:rPr>
              <a:t> (8 en décimal). </a:t>
            </a:r>
          </a:p>
          <a:p>
            <a:r>
              <a:rPr lang="fr-CA" sz="2000" dirty="0">
                <a:latin typeface="Times New Roman" pitchFamily="18" charset="0"/>
                <a:cs typeface="Times New Roman" pitchFamily="18" charset="0"/>
              </a:rPr>
              <a:t>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suffixe </a:t>
            </a:r>
            <a:r>
              <a:rPr lang="fr-CA" sz="2000" b="1" dirty="0">
                <a:latin typeface="Times New Roman" pitchFamily="18" charset="0"/>
                <a:cs typeface="Times New Roman" pitchFamily="18" charset="0"/>
              </a:rPr>
              <a:t>o.</a:t>
            </a:r>
          </a:p>
          <a:p>
            <a:endParaRPr lang="fr-CA" sz="2000" dirty="0">
              <a:latin typeface="Times New Roman" pitchFamily="18" charset="0"/>
              <a:cs typeface="Times New Roman" pitchFamily="18" charset="0"/>
            </a:endParaRPr>
          </a:p>
          <a:p>
            <a:r>
              <a:rPr lang="fr-CA" sz="2000" u="sng" dirty="0">
                <a:latin typeface="Times New Roman" pitchFamily="18" charset="0"/>
                <a:cs typeface="Times New Roman" pitchFamily="18" charset="0"/>
              </a:rPr>
              <a:t>Format hexadécimal </a:t>
            </a:r>
            <a:r>
              <a:rPr lang="fr-CA" sz="2000" dirty="0">
                <a:latin typeface="Times New Roman" pitchFamily="18" charset="0"/>
                <a:cs typeface="Times New Roman" pitchFamily="18" charset="0"/>
              </a:rPr>
              <a:t>: il suffit d’écrire </a:t>
            </a:r>
            <a:r>
              <a:rPr lang="fr-CA" sz="2000" b="1" dirty="0">
                <a:latin typeface="Times New Roman" pitchFamily="18" charset="0"/>
                <a:cs typeface="Times New Roman" pitchFamily="18" charset="0"/>
              </a:rPr>
              <a:t>0x</a:t>
            </a:r>
            <a:r>
              <a:rPr lang="fr-CA" sz="2000" dirty="0">
                <a:latin typeface="Times New Roman" pitchFamily="18" charset="0"/>
                <a:cs typeface="Times New Roman" pitchFamily="18" charset="0"/>
              </a:rPr>
              <a:t> ou </a:t>
            </a:r>
            <a:r>
              <a:rPr lang="fr-CA" sz="2000" b="1" dirty="0">
                <a:latin typeface="Times New Roman" pitchFamily="18" charset="0"/>
                <a:cs typeface="Times New Roman" pitchFamily="18" charset="0"/>
              </a:rPr>
              <a:t>0X</a:t>
            </a:r>
            <a:r>
              <a:rPr lang="fr-CA" sz="2000" dirty="0">
                <a:latin typeface="Times New Roman" pitchFamily="18" charset="0"/>
                <a:cs typeface="Times New Roman" pitchFamily="18" charset="0"/>
              </a:rPr>
              <a:t> devant la valeur pour obtenir une valeur en hexadécimal, par exemple : </a:t>
            </a:r>
            <a:r>
              <a:rPr lang="fr-CA" sz="2000" b="1" dirty="0">
                <a:latin typeface="Times New Roman" pitchFamily="18" charset="0"/>
                <a:cs typeface="Times New Roman" pitchFamily="18" charset="0"/>
              </a:rPr>
              <a:t>0xF</a:t>
            </a:r>
            <a:r>
              <a:rPr lang="fr-CA" sz="2000" dirty="0">
                <a:latin typeface="Times New Roman" pitchFamily="18" charset="0"/>
                <a:cs typeface="Times New Roman" pitchFamily="18" charset="0"/>
              </a:rPr>
              <a:t> (15 en décimal). </a:t>
            </a:r>
          </a:p>
          <a:p>
            <a:r>
              <a:rPr lang="fr-CA" sz="2000" dirty="0">
                <a:latin typeface="Times New Roman" pitchFamily="18" charset="0"/>
                <a:cs typeface="Times New Roman" pitchFamily="18" charset="0"/>
              </a:rPr>
              <a:t>L’affichage avec </a:t>
            </a:r>
            <a:r>
              <a:rPr lang="fr-CA" sz="2000" b="1" dirty="0" err="1">
                <a:latin typeface="Times New Roman" pitchFamily="18" charset="0"/>
                <a:cs typeface="Times New Roman" pitchFamily="18" charset="0"/>
              </a:rPr>
              <a:t>printf</a:t>
            </a:r>
            <a:r>
              <a:rPr lang="fr-CA" sz="2000" dirty="0">
                <a:latin typeface="Times New Roman" pitchFamily="18" charset="0"/>
                <a:cs typeface="Times New Roman" pitchFamily="18" charset="0"/>
              </a:rPr>
              <a:t> utilise après le symbole </a:t>
            </a:r>
            <a:r>
              <a:rPr lang="fr-CA" sz="2000" b="1" dirty="0">
                <a:latin typeface="Times New Roman" pitchFamily="18" charset="0"/>
                <a:cs typeface="Times New Roman" pitchFamily="18" charset="0"/>
              </a:rPr>
              <a:t>%</a:t>
            </a:r>
            <a:r>
              <a:rPr lang="fr-CA" sz="2000" dirty="0">
                <a:latin typeface="Times New Roman" pitchFamily="18" charset="0"/>
                <a:cs typeface="Times New Roman" pitchFamily="18" charset="0"/>
              </a:rPr>
              <a:t>, le </a:t>
            </a:r>
            <a:r>
              <a:rPr lang="fr-CA" sz="2000" b="1" dirty="0">
                <a:latin typeface="Times New Roman" pitchFamily="18" charset="0"/>
                <a:cs typeface="Times New Roman" pitchFamily="18" charset="0"/>
              </a:rPr>
              <a:t>suffixe x ou p. </a:t>
            </a:r>
            <a:r>
              <a:rPr lang="fr-CA" sz="2000" dirty="0">
                <a:latin typeface="Times New Roman" pitchFamily="18" charset="0"/>
                <a:cs typeface="Times New Roman" pitchFamily="18" charset="0"/>
              </a:rPr>
              <a:t>Le format en hexadécimal est essentiellement utilisé sur les </a:t>
            </a:r>
            <a:r>
              <a:rPr lang="fr-CA" sz="2000" b="1" dirty="0">
                <a:latin typeface="Times New Roman" pitchFamily="18" charset="0"/>
                <a:cs typeface="Times New Roman" pitchFamily="18" charset="0"/>
              </a:rPr>
              <a:t>adresses</a:t>
            </a:r>
            <a:r>
              <a:rPr lang="fr-CA" sz="2000" dirty="0">
                <a:latin typeface="Times New Roman" pitchFamily="18" charset="0"/>
                <a:cs typeface="Times New Roman" pitchFamily="18" charset="0"/>
              </a:rPr>
              <a:t>.</a:t>
            </a:r>
          </a:p>
          <a:p>
            <a:endParaRPr lang="fr-CA" sz="2000" dirty="0">
              <a:latin typeface="Times New Roman" pitchFamily="18" charset="0"/>
              <a:cs typeface="Times New Roman" pitchFamily="18" charset="0"/>
            </a:endParaRPr>
          </a:p>
          <a:p>
            <a:r>
              <a:rPr lang="fr-CA" sz="2000" b="1" dirty="0">
                <a:latin typeface="Times New Roman" pitchFamily="18" charset="0"/>
                <a:cs typeface="Times New Roman" pitchFamily="18" charset="0"/>
              </a:rPr>
              <a:t>NB</a:t>
            </a:r>
            <a:r>
              <a:rPr lang="fr-CA" sz="2000" b="1" i="1" dirty="0">
                <a:latin typeface="Times New Roman" pitchFamily="18" charset="0"/>
                <a:cs typeface="Times New Roman" pitchFamily="18" charset="0"/>
              </a:rPr>
              <a:t> :   </a:t>
            </a:r>
            <a:r>
              <a:rPr lang="fr-CA" sz="2000" dirty="0">
                <a:latin typeface="Times New Roman" pitchFamily="18" charset="0"/>
                <a:cs typeface="Times New Roman" pitchFamily="18" charset="0"/>
              </a:rPr>
              <a:t>Attention à ne pas faire précéder la valeur décimale par un 0.</a:t>
            </a:r>
          </a:p>
        </p:txBody>
      </p:sp>
      <p:sp>
        <p:nvSpPr>
          <p:cNvPr id="3" name="Espace réservé du numéro de diapositive 2"/>
          <p:cNvSpPr>
            <a:spLocks noGrp="1"/>
          </p:cNvSpPr>
          <p:nvPr>
            <p:ph type="sldNum" sz="quarter" idx="12"/>
          </p:nvPr>
        </p:nvSpPr>
        <p:spPr/>
        <p:txBody>
          <a:bodyPr/>
          <a:lstStyle/>
          <a:p>
            <a:fld id="{6C6F04E5-293B-47C2-9276-7F4586F141B9}"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25</a:t>
            </a:fld>
            <a:endParaRPr lang="fr-FR"/>
          </a:p>
        </p:txBody>
      </p:sp>
      <p:sp>
        <p:nvSpPr>
          <p:cNvPr id="10241" name="Rectangle 1"/>
          <p:cNvSpPr>
            <a:spLocks noChangeArrowheads="1"/>
          </p:cNvSpPr>
          <p:nvPr/>
        </p:nvSpPr>
        <p:spPr bwMode="auto">
          <a:xfrm>
            <a:off x="0" y="73069"/>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1" indent="0" algn="just" defTabSz="914400" rtl="0" eaLnBrk="1" fontAlgn="base" latinLnBrk="0" hangingPunct="1">
              <a:lnSpc>
                <a:spcPct val="100000"/>
              </a:lnSpc>
              <a:spcBef>
                <a:spcPct val="0"/>
              </a:spcBef>
              <a:spcAft>
                <a:spcPct val="0"/>
              </a:spcAft>
              <a:buClrTx/>
              <a:buSzTx/>
              <a:tabLst>
                <a:tab pos="114300" algn="l"/>
              </a:tabLst>
            </a:pPr>
            <a:r>
              <a:rPr lang="fr-FR" b="1" dirty="0">
                <a:latin typeface="Times New Roman" pitchFamily="18" charset="0"/>
                <a:ea typeface="Times New Roman" pitchFamily="18" charset="0"/>
                <a:cs typeface="Times New Roman" pitchFamily="18" charset="0"/>
              </a:rPr>
              <a:t>4</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.3. Types de variables réelles</a:t>
            </a:r>
            <a:endParaRPr kumimoji="0" lang="fr-FR" b="1"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Les nombres réels sont des nombres positifs ou négatifs, entiers ou non, rationnels ou non.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241/657=0,366818 (rationnel).</a:t>
            </a:r>
          </a:p>
          <a:p>
            <a:pPr marL="0" marR="0" lvl="0" indent="0" algn="just" defTabSz="914400" rtl="0" eaLnBrk="0" fontAlgn="base" latinLnBrk="0" hangingPunct="0">
              <a:lnSpc>
                <a:spcPct val="100000"/>
              </a:lnSpc>
              <a:spcBef>
                <a:spcPct val="0"/>
              </a:spcBef>
              <a:spcAft>
                <a:spcPct val="0"/>
              </a:spcAft>
              <a:buClrTx/>
              <a:buSzTx/>
              <a:buFontTx/>
              <a:buNone/>
              <a:tabLst>
                <a:tab pos="1143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4.3.1 Virgule flottante.</a:t>
            </a:r>
            <a:r>
              <a:rPr lang="fr-FR" dirty="0">
                <a:latin typeface="Times New Roman" pitchFamily="18" charset="0"/>
                <a:ea typeface="Times New Roman" pitchFamily="18" charset="0"/>
                <a:cs typeface="Times New Roman" pitchFamily="18" charset="0"/>
              </a:rPr>
              <a:t> On les dit en virgule flottante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puisqu’un nombre réel peut toujours s’écrire en représentation décimale de façon  unique sous la forme approchée</a:t>
            </a:r>
            <a:r>
              <a:rPr lang="fr-FR" dirty="0">
                <a:latin typeface="Times New Roman" pitchFamily="18" charset="0"/>
                <a:ea typeface="Times New Roman" pitchFamily="18" charset="0"/>
                <a:cs typeface="Times New Roman" pitchFamily="18" charset="0"/>
              </a:rPr>
              <a:t>.</a:t>
            </a:r>
          </a:p>
          <a:p>
            <a:pPr marR="0" lvl="0" algn="just" defTabSz="914400" rtl="0" eaLnBrk="0" fontAlgn="base" latinLnBrk="0" hangingPunct="0">
              <a:lnSpc>
                <a:spcPct val="100000"/>
              </a:lnSpc>
              <a:spcBef>
                <a:spcPct val="0"/>
              </a:spcBef>
              <a:spcAft>
                <a:spcPct val="0"/>
              </a:spcAft>
              <a:buClrTx/>
              <a:buSzTx/>
              <a:tabLst>
                <a:tab pos="114300" algn="l"/>
              </a:tabLst>
            </a:pPr>
            <a:r>
              <a:rPr lang="fr-FR" b="1" dirty="0">
                <a:latin typeface="Times New Roman" pitchFamily="18" charset="0"/>
                <a:cs typeface="Times New Roman" pitchFamily="18" charset="0"/>
              </a:rPr>
              <a:t>      Partie </a:t>
            </a:r>
            <a:r>
              <a:rPr lang="fr-FR" b="1" dirty="0" err="1">
                <a:latin typeface="Times New Roman" pitchFamily="18" charset="0"/>
                <a:cs typeface="Times New Roman" pitchFamily="18" charset="0"/>
              </a:rPr>
              <a:t>entière.Partie</a:t>
            </a:r>
            <a:r>
              <a:rPr lang="fr-FR" b="1" dirty="0">
                <a:latin typeface="Times New Roman" pitchFamily="18" charset="0"/>
                <a:cs typeface="Times New Roman" pitchFamily="18" charset="0"/>
              </a:rPr>
              <a:t> décimale *e +- exposant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0</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xxxxxx*</a:t>
            </a:r>
            <a:r>
              <a:rPr lang="fr-FR" dirty="0" err="1">
                <a:latin typeface="Times New Roman" pitchFamily="18" charset="0"/>
                <a:cs typeface="Times New Roman" pitchFamily="18" charset="0"/>
              </a:rPr>
              <a:t>e^y</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Exemple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1024 = 0.1024*10^4 </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0.1024E4</a:t>
            </a:r>
          </a:p>
          <a:p>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0.0001024 = 0.1024E-3</a:t>
            </a:r>
          </a:p>
          <a:p>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4.3.2.</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Trois types de variables réelles</a:t>
            </a:r>
            <a:r>
              <a:rPr lang="fr-FR" dirty="0">
                <a:latin typeface="Times New Roman" pitchFamily="18" charset="0"/>
                <a:cs typeface="Times New Roman" pitchFamily="18" charset="0"/>
              </a:rPr>
              <a:t>  </a:t>
            </a:r>
          </a:p>
          <a:p>
            <a:r>
              <a:rPr lang="fr-FR" u="sng" dirty="0">
                <a:latin typeface="Times New Roman" pitchFamily="18" charset="0"/>
                <a:cs typeface="Times New Roman" pitchFamily="18" charset="0"/>
              </a:rPr>
              <a:t>Réelle simple précision</a:t>
            </a:r>
            <a:r>
              <a:rPr lang="fr-FR" dirty="0">
                <a:latin typeface="Times New Roman" pitchFamily="18" charset="0"/>
                <a:cs typeface="Times New Roman" pitchFamily="18" charset="0"/>
              </a:rPr>
              <a:t> déclarée </a:t>
            </a:r>
            <a:r>
              <a:rPr lang="fr-FR" b="1" dirty="0" err="1">
                <a:latin typeface="Times New Roman" pitchFamily="18" charset="0"/>
                <a:cs typeface="Times New Roman" pitchFamily="18" charset="0"/>
              </a:rPr>
              <a:t>float</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le type : </a:t>
            </a:r>
            <a:r>
              <a:rPr lang="fr-FR" dirty="0" err="1">
                <a:latin typeface="Times New Roman" pitchFamily="18" charset="0"/>
                <a:cs typeface="Times New Roman" pitchFamily="18" charset="0"/>
              </a:rPr>
              <a:t>float</a:t>
            </a:r>
            <a:r>
              <a:rPr lang="fr-FR" dirty="0">
                <a:latin typeface="Times New Roman" pitchFamily="18" charset="0"/>
                <a:cs typeface="Times New Roman" pitchFamily="18" charset="0"/>
              </a:rPr>
              <a:t> (occupe 4 octets de mémoire soit 32 bits)</a:t>
            </a:r>
          </a:p>
          <a:p>
            <a:r>
              <a:rPr lang="fr-FR" dirty="0">
                <a:latin typeface="Times New Roman" pitchFamily="18" charset="0"/>
                <a:cs typeface="Times New Roman" pitchFamily="18" charset="0"/>
              </a:rPr>
              <a:t>- le domaine :{-2147483648 ,2147483647}</a:t>
            </a:r>
          </a:p>
          <a:p>
            <a:r>
              <a:rPr lang="fr-FR" dirty="0">
                <a:latin typeface="Times New Roman" pitchFamily="18" charset="0"/>
                <a:cs typeface="Times New Roman" pitchFamily="18" charset="0"/>
              </a:rPr>
              <a:t>- l’affichage avec </a:t>
            </a:r>
            <a:r>
              <a:rPr lang="fr-FR" b="1" dirty="0" err="1">
                <a:latin typeface="Times New Roman" pitchFamily="18" charset="0"/>
                <a:cs typeface="Times New Roman" pitchFamily="18" charset="0"/>
              </a:rPr>
              <a:t>printf</a:t>
            </a:r>
            <a:r>
              <a:rPr lang="fr-FR" dirty="0">
                <a:latin typeface="Times New Roman" pitchFamily="18" charset="0"/>
                <a:cs typeface="Times New Roman" pitchFamily="18" charset="0"/>
              </a:rPr>
              <a:t> utilise après le symbole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le suffixe</a:t>
            </a:r>
            <a:r>
              <a:rPr lang="fr-FR" b="1" dirty="0">
                <a:latin typeface="Times New Roman" pitchFamily="18" charset="0"/>
                <a:cs typeface="Times New Roman" pitchFamily="18" charset="0"/>
              </a:rPr>
              <a:t> f.</a:t>
            </a:r>
          </a:p>
          <a:p>
            <a:endParaRPr lang="fr-FR" dirty="0">
              <a:latin typeface="Times New Roman" pitchFamily="18" charset="0"/>
              <a:cs typeface="Times New Roman" pitchFamily="18" charset="0"/>
            </a:endParaRPr>
          </a:p>
          <a:p>
            <a:r>
              <a:rPr lang="fr-FR" u="sng" dirty="0">
                <a:latin typeface="Times New Roman" pitchFamily="18" charset="0"/>
                <a:cs typeface="Times New Roman" pitchFamily="18" charset="0"/>
              </a:rPr>
              <a:t>Réelle double précision</a:t>
            </a:r>
            <a:r>
              <a:rPr lang="fr-FR" dirty="0">
                <a:latin typeface="Times New Roman" pitchFamily="18" charset="0"/>
                <a:cs typeface="Times New Roman" pitchFamily="18" charset="0"/>
              </a:rPr>
              <a:t> déclarée </a:t>
            </a:r>
            <a:r>
              <a:rPr lang="fr-FR" b="1" dirty="0">
                <a:latin typeface="Times New Roman" pitchFamily="18" charset="0"/>
                <a:cs typeface="Times New Roman" pitchFamily="18" charset="0"/>
              </a:rPr>
              <a:t>double.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le type : double (occupe 8 octets de mémoire soit 64 bits).</a:t>
            </a:r>
          </a:p>
          <a:p>
            <a:r>
              <a:rPr lang="fr-FR" dirty="0">
                <a:latin typeface="Times New Roman" pitchFamily="18" charset="0"/>
                <a:cs typeface="Times New Roman" pitchFamily="18" charset="0"/>
              </a:rPr>
              <a:t>- l’affichage avec </a:t>
            </a:r>
            <a:r>
              <a:rPr lang="fr-FR" b="1" dirty="0" err="1">
                <a:latin typeface="Times New Roman" pitchFamily="18" charset="0"/>
                <a:cs typeface="Times New Roman" pitchFamily="18" charset="0"/>
              </a:rPr>
              <a:t>printf</a:t>
            </a:r>
            <a:r>
              <a:rPr lang="fr-FR" dirty="0">
                <a:latin typeface="Times New Roman" pitchFamily="18" charset="0"/>
                <a:cs typeface="Times New Roman" pitchFamily="18" charset="0"/>
              </a:rPr>
              <a:t> utilise après le symbole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le suffixe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lf</a:t>
            </a:r>
            <a:r>
              <a:rPr lang="fr-FR" b="1"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r>
              <a:rPr lang="fr-FR" u="sng" dirty="0">
                <a:latin typeface="Times New Roman" pitchFamily="18" charset="0"/>
                <a:cs typeface="Times New Roman" pitchFamily="18" charset="0"/>
              </a:rPr>
              <a:t>Valeur à précision maximale</a:t>
            </a:r>
            <a:r>
              <a:rPr lang="fr-FR" dirty="0">
                <a:latin typeface="Times New Roman" pitchFamily="18" charset="0"/>
                <a:cs typeface="Times New Roman" pitchFamily="18" charset="0"/>
              </a:rPr>
              <a:t> déclaré </a:t>
            </a:r>
            <a:r>
              <a:rPr lang="fr-FR" b="1" dirty="0">
                <a:latin typeface="Times New Roman" pitchFamily="18" charset="0"/>
                <a:cs typeface="Times New Roman" pitchFamily="18" charset="0"/>
              </a:rPr>
              <a:t>long double</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le type : long double (occupe 10 octets de mémoire soit 80 bits).</a:t>
            </a:r>
          </a:p>
          <a:p>
            <a:pPr>
              <a:buFontTx/>
              <a:buChar char="-"/>
            </a:pPr>
            <a:r>
              <a:rPr lang="fr-FR" dirty="0">
                <a:latin typeface="Times New Roman" pitchFamily="18" charset="0"/>
                <a:cs typeface="Times New Roman" pitchFamily="18" charset="0"/>
              </a:rPr>
              <a:t>l’affichage avec </a:t>
            </a:r>
            <a:r>
              <a:rPr lang="fr-FR" b="1" dirty="0" err="1">
                <a:latin typeface="Times New Roman" pitchFamily="18" charset="0"/>
                <a:cs typeface="Times New Roman" pitchFamily="18" charset="0"/>
              </a:rPr>
              <a:t>printf</a:t>
            </a:r>
            <a:r>
              <a:rPr lang="fr-FR" dirty="0">
                <a:latin typeface="Times New Roman" pitchFamily="18" charset="0"/>
                <a:cs typeface="Times New Roman" pitchFamily="18" charset="0"/>
              </a:rPr>
              <a:t> utilise après le symbole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le suffixe </a:t>
            </a:r>
            <a:r>
              <a:rPr lang="fr-FR" b="1" dirty="0" err="1">
                <a:latin typeface="Times New Roman" pitchFamily="18" charset="0"/>
                <a:cs typeface="Times New Roman" pitchFamily="18" charset="0"/>
              </a:rPr>
              <a:t>Lf</a:t>
            </a:r>
            <a:r>
              <a:rPr lang="fr-FR" b="1" dirty="0">
                <a:latin typeface="Times New Roman" pitchFamily="18" charset="0"/>
                <a:cs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26</a:t>
            </a:fld>
            <a:endParaRPr lang="fr-FR"/>
          </a:p>
        </p:txBody>
      </p:sp>
      <p:sp>
        <p:nvSpPr>
          <p:cNvPr id="9231" name="Rectangle 15"/>
          <p:cNvSpPr>
            <a:spLocks noChangeArrowheads="1"/>
          </p:cNvSpPr>
          <p:nvPr/>
        </p:nvSpPr>
        <p:spPr bwMode="auto">
          <a:xfrm>
            <a:off x="1" y="350067"/>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b="1" dirty="0">
                <a:latin typeface="Times New Roman" pitchFamily="18" charset="0"/>
                <a:cs typeface="Times New Roman" pitchFamily="18" charset="0"/>
              </a:rPr>
              <a:t>4.3.3.</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Conversion des valeurs</a:t>
            </a:r>
          </a:p>
          <a:p>
            <a:pPr lvl="0" algn="just"/>
            <a:r>
              <a:rPr lang="fr-FR" b="1" dirty="0">
                <a:latin typeface="Times New Roman" pitchFamily="18" charset="0"/>
                <a:cs typeface="Times New Roman" pitchFamily="18" charset="0"/>
              </a:rPr>
              <a:t>Opérateur de </a:t>
            </a:r>
            <a:r>
              <a:rPr lang="fr-FR" b="1" dirty="0" err="1">
                <a:latin typeface="Times New Roman" pitchFamily="18" charset="0"/>
                <a:cs typeface="Times New Roman" pitchFamily="18" charset="0"/>
              </a:rPr>
              <a:t>cast</a:t>
            </a:r>
            <a:r>
              <a:rPr lang="fr-FR" dirty="0">
                <a:latin typeface="Times New Roman" pitchFamily="18" charset="0"/>
                <a:cs typeface="Times New Roman" pitchFamily="18" charset="0"/>
              </a:rPr>
              <a:t>. On peut obtenir la conversion d’une valeur d’un type dans un autre type en demandant </a:t>
            </a:r>
            <a:r>
              <a:rPr lang="fr-FR" u="sng" dirty="0">
                <a:latin typeface="Times New Roman" pitchFamily="18" charset="0"/>
                <a:cs typeface="Times New Roman" pitchFamily="18" charset="0"/>
              </a:rPr>
              <a:t>explicitement</a:t>
            </a:r>
            <a:r>
              <a:rPr lang="fr-FR" dirty="0">
                <a:latin typeface="Times New Roman" pitchFamily="18" charset="0"/>
                <a:cs typeface="Times New Roman" pitchFamily="18" charset="0"/>
              </a:rPr>
              <a:t> cette conversion au moyen de l’opérateur de </a:t>
            </a:r>
            <a:r>
              <a:rPr lang="fr-FR" b="1" dirty="0" err="1">
                <a:latin typeface="Times New Roman" pitchFamily="18" charset="0"/>
                <a:cs typeface="Times New Roman" pitchFamily="18" charset="0"/>
              </a:rPr>
              <a:t>cast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notée</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u="sng" dirty="0">
                <a:latin typeface="Times New Roman" pitchFamily="18" charset="0"/>
                <a:cs typeface="Times New Roman" pitchFamily="18" charset="0"/>
              </a:rPr>
              <a:t>Exemple</a:t>
            </a:r>
            <a:r>
              <a:rPr lang="fr-FR" dirty="0">
                <a:latin typeface="Times New Roman" pitchFamily="18" charset="0"/>
                <a:cs typeface="Times New Roman" pitchFamily="18" charset="0"/>
              </a:rPr>
              <a:t> : </a:t>
            </a:r>
            <a:r>
              <a:rPr lang="fr-FR" b="1" dirty="0" err="1">
                <a:latin typeface="Times New Roman" pitchFamily="18" charset="0"/>
                <a:cs typeface="Times New Roman" pitchFamily="18" charset="0"/>
              </a:rPr>
              <a:t>float</a:t>
            </a:r>
            <a:r>
              <a:rPr lang="fr-FR" b="1" dirty="0">
                <a:latin typeface="Times New Roman" pitchFamily="18" charset="0"/>
                <a:cs typeface="Times New Roman" pitchFamily="18" charset="0"/>
              </a:rPr>
              <a:t> x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n=1 ;</a:t>
            </a:r>
          </a:p>
          <a:p>
            <a:r>
              <a:rPr lang="fr-FR" b="1" dirty="0">
                <a:latin typeface="Times New Roman" pitchFamily="18" charset="0"/>
                <a:cs typeface="Times New Roman" pitchFamily="18" charset="0"/>
              </a:rPr>
              <a:t>                 x = (double)n/3 ;</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lvl="0" algn="just" fontAlgn="base">
              <a:spcBef>
                <a:spcPct val="0"/>
              </a:spcBef>
              <a:spcAft>
                <a:spcPct val="0"/>
              </a:spcAft>
            </a:pPr>
            <a:r>
              <a:rPr lang="fr-FR" b="1" dirty="0">
                <a:latin typeface="Times New Roman" panose="02020603050405020304" pitchFamily="18" charset="0"/>
                <a:cs typeface="Times New Roman" panose="02020603050405020304" pitchFamily="18" charset="0"/>
              </a:rPr>
              <a:t>Conversion forcée par une affection</a:t>
            </a:r>
            <a:r>
              <a:rPr lang="fr-FR" dirty="0">
                <a:latin typeface="Times New Roman" panose="02020603050405020304" pitchFamily="18" charset="0"/>
                <a:cs typeface="Times New Roman" panose="02020603050405020304" pitchFamily="18" charset="0"/>
              </a:rPr>
              <a:t>. Une affectation introduit une conversion d’office dans le type de la </a:t>
            </a:r>
            <a:r>
              <a:rPr lang="fr-FR" b="1" dirty="0" err="1">
                <a:latin typeface="Times New Roman" panose="02020603050405020304" pitchFamily="18" charset="0"/>
                <a:cs typeface="Times New Roman" panose="02020603050405020304" pitchFamily="18" charset="0"/>
              </a:rPr>
              <a:t>lvalue</a:t>
            </a:r>
            <a:r>
              <a:rPr lang="fr-FR" dirty="0">
                <a:latin typeface="Times New Roman" panose="02020603050405020304" pitchFamily="18" charset="0"/>
                <a:cs typeface="Times New Roman" panose="02020603050405020304" pitchFamily="18" charset="0"/>
              </a:rPr>
              <a:t> réceptrice.</a:t>
            </a:r>
          </a:p>
          <a:p>
            <a:pPr lvl="0" algn="just" fontAlgn="base">
              <a:spcBef>
                <a:spcPct val="0"/>
              </a:spcBef>
              <a:spcAft>
                <a:spcPct val="0"/>
              </a:spcAf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Conversions de type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automatique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algn="just" fontAlgn="base">
              <a:spcBef>
                <a:spcPct val="0"/>
              </a:spcBef>
              <a:spcAft>
                <a:spcPct val="0"/>
              </a:spcAft>
            </a:pPr>
            <a:r>
              <a:rPr lang="fr-FR" dirty="0">
                <a:latin typeface="Times New Roman" panose="02020603050405020304" pitchFamily="18" charset="0"/>
                <a:cs typeface="Times New Roman" panose="02020603050405020304" pitchFamily="18" charset="0"/>
              </a:rPr>
              <a:t>A) </a:t>
            </a:r>
            <a:r>
              <a:rPr lang="fr-FR" u="sng" dirty="0">
                <a:latin typeface="Times New Roman" panose="02020603050405020304" pitchFamily="18" charset="0"/>
                <a:cs typeface="Times New Roman" panose="02020603050405020304" pitchFamily="18" charset="0"/>
              </a:rPr>
              <a:t>Conversions d’ajustement de type</a:t>
            </a:r>
            <a:r>
              <a:rPr lang="fr-FR" dirty="0">
                <a:latin typeface="Times New Roman" panose="02020603050405020304" pitchFamily="18" charset="0"/>
                <a:cs typeface="Times New Roman" panose="02020603050405020304" pitchFamily="18" charset="0"/>
              </a:rPr>
              <a:t> : se font suivant une « hiérarchie » qui permet de ne pas dénaturer la valeur initiale :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long</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float</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double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long double</a:t>
            </a:r>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On peut bien sûr convertir directement d’un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vers </a:t>
            </a:r>
            <a:r>
              <a:rPr lang="fr-FR" b="1" dirty="0" err="1">
                <a:latin typeface="Times New Roman" panose="02020603050405020304" pitchFamily="18" charset="0"/>
                <a:cs typeface="Times New Roman" panose="02020603050405020304" pitchFamily="18" charset="0"/>
              </a:rPr>
              <a:t>float</a:t>
            </a:r>
            <a:r>
              <a:rPr lang="fr-FR" dirty="0">
                <a:latin typeface="Times New Roman" panose="02020603050405020304" pitchFamily="18" charset="0"/>
                <a:cs typeface="Times New Roman" panose="02020603050405020304" pitchFamily="18" charset="0"/>
              </a:rPr>
              <a:t> ou de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vers </a:t>
            </a:r>
            <a:r>
              <a:rPr lang="fr-FR" b="1" dirty="0">
                <a:latin typeface="Times New Roman" panose="02020603050405020304" pitchFamily="18" charset="0"/>
                <a:cs typeface="Times New Roman" panose="02020603050405020304" pitchFamily="18" charset="0"/>
              </a:rPr>
              <a:t>double</a:t>
            </a:r>
            <a:r>
              <a:rPr lang="fr-FR" dirty="0">
                <a:latin typeface="Times New Roman" panose="02020603050405020304" pitchFamily="18" charset="0"/>
                <a:cs typeface="Times New Roman" panose="02020603050405020304" pitchFamily="18" charset="0"/>
              </a:rPr>
              <a:t>. Par contre, on ne peut pas convertir de </a:t>
            </a:r>
            <a:r>
              <a:rPr lang="fr-FR" b="1" dirty="0" err="1">
                <a:latin typeface="Times New Roman" panose="02020603050405020304" pitchFamily="18" charset="0"/>
                <a:cs typeface="Times New Roman" panose="02020603050405020304" pitchFamily="18" charset="0"/>
              </a:rPr>
              <a:t>float</a:t>
            </a:r>
            <a:r>
              <a:rPr lang="fr-FR" dirty="0">
                <a:latin typeface="Times New Roman" panose="02020603050405020304" pitchFamily="18" charset="0"/>
                <a:cs typeface="Times New Roman" panose="02020603050405020304" pitchFamily="18" charset="0"/>
              </a:rPr>
              <a:t> en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ou de </a:t>
            </a:r>
            <a:r>
              <a:rPr lang="fr-FR" b="1" dirty="0">
                <a:latin typeface="Times New Roman" panose="02020603050405020304" pitchFamily="18" charset="0"/>
                <a:cs typeface="Times New Roman" panose="02020603050405020304" pitchFamily="18" charset="0"/>
              </a:rPr>
              <a:t>double</a:t>
            </a:r>
            <a:r>
              <a:rPr lang="fr-FR" dirty="0">
                <a:latin typeface="Times New Roman" panose="02020603050405020304" pitchFamily="18" charset="0"/>
                <a:cs typeface="Times New Roman" panose="02020603050405020304" pitchFamily="18" charset="0"/>
              </a:rPr>
              <a:t> en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a:t>
            </a:r>
          </a:p>
          <a:p>
            <a:r>
              <a:rPr lang="fr-FR" u="sng" dirty="0">
                <a:latin typeface="Times New Roman" panose="02020603050405020304" pitchFamily="18" charset="0"/>
                <a:cs typeface="Times New Roman" panose="02020603050405020304" pitchFamily="18" charset="0"/>
              </a:rPr>
              <a:t>Exemple </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n ; long p ; </a:t>
            </a:r>
            <a:r>
              <a:rPr lang="fr-FR" b="1" dirty="0" err="1">
                <a:latin typeface="Times New Roman" panose="02020603050405020304" pitchFamily="18" charset="0"/>
                <a:cs typeface="Times New Roman" panose="02020603050405020304" pitchFamily="18" charset="0"/>
              </a:rPr>
              <a:t>float</a:t>
            </a:r>
            <a:r>
              <a:rPr lang="fr-FR" b="1" dirty="0">
                <a:latin typeface="Times New Roman" panose="02020603050405020304" pitchFamily="18" charset="0"/>
                <a:cs typeface="Times New Roman" panose="02020603050405020304" pitchFamily="18" charset="0"/>
              </a:rPr>
              <a:t> x ;</a:t>
            </a:r>
          </a:p>
          <a:p>
            <a:pPr lvl="0" algn="just" fontAlgn="base">
              <a:spcBef>
                <a:spcPct val="0"/>
              </a:spcBef>
              <a:spcAft>
                <a:spcPct val="0"/>
              </a:spcAft>
            </a:pPr>
            <a:r>
              <a:rPr lang="fr-FR" dirty="0">
                <a:latin typeface="Times New Roman" panose="02020603050405020304" pitchFamily="18" charset="0"/>
                <a:cs typeface="Times New Roman" panose="02020603050405020304" pitchFamily="18" charset="0"/>
              </a:rPr>
              <a:t>	L’expression :  </a:t>
            </a:r>
            <a:r>
              <a:rPr lang="fr-FR" b="1" dirty="0">
                <a:latin typeface="Times New Roman" panose="02020603050405020304" pitchFamily="18" charset="0"/>
                <a:cs typeface="Times New Roman" panose="02020603050405020304" pitchFamily="18" charset="0"/>
              </a:rPr>
              <a:t>n*p+x	</a:t>
            </a:r>
            <a:r>
              <a:rPr lang="fr-FR" b="1" dirty="0" err="1">
                <a:latin typeface="Times New Roman" panose="02020603050405020304" pitchFamily="18" charset="0"/>
                <a:cs typeface="Times New Roman" panose="02020603050405020304" pitchFamily="18" charset="0"/>
              </a:rPr>
              <a:t>float</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B) </a:t>
            </a:r>
            <a:r>
              <a:rPr lang="fr-FR" u="sng" dirty="0">
                <a:latin typeface="Times New Roman" panose="02020603050405020304" pitchFamily="18" charset="0"/>
                <a:cs typeface="Times New Roman" panose="02020603050405020304" pitchFamily="18" charset="0"/>
              </a:rPr>
              <a:t>Conversions de promotions numériques</a:t>
            </a:r>
            <a:r>
              <a:rPr lang="fr-FR" dirty="0">
                <a:latin typeface="Times New Roman" panose="02020603050405020304" pitchFamily="18" charset="0"/>
                <a:cs typeface="Times New Roman" panose="02020603050405020304" pitchFamily="18" charset="0"/>
              </a:rPr>
              <a:t> : pour le type </a:t>
            </a:r>
            <a:r>
              <a:rPr lang="fr-FR" b="1" dirty="0">
                <a:latin typeface="Times New Roman" panose="02020603050405020304" pitchFamily="18" charset="0"/>
                <a:cs typeface="Times New Roman" panose="02020603050405020304" pitchFamily="18" charset="0"/>
              </a:rPr>
              <a:t>short</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char,</a:t>
            </a:r>
            <a:r>
              <a:rPr lang="fr-FR" dirty="0">
                <a:latin typeface="Times New Roman" panose="02020603050405020304" pitchFamily="18" charset="0"/>
                <a:cs typeface="Times New Roman" panose="02020603050405020304" pitchFamily="18" charset="0"/>
              </a:rPr>
              <a:t> le langage C prévoit que toute valeur de l’un de ces deux types apparaissant  dans une expression est d’abord converti en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et cela sans considérer les types des éventuels autres opérandes, dans ce cas, on parle de </a:t>
            </a:r>
            <a:r>
              <a:rPr lang="fr-FR" b="1" dirty="0">
                <a:latin typeface="Times New Roman" panose="02020603050405020304" pitchFamily="18" charset="0"/>
                <a:cs typeface="Times New Roman" panose="02020603050405020304" pitchFamily="18" charset="0"/>
              </a:rPr>
              <a:t>promotions  numériques</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conversions systématiques</a:t>
            </a:r>
            <a:r>
              <a:rPr lang="fr-FR" dirty="0">
                <a:latin typeface="Times New Roman" panose="02020603050405020304" pitchFamily="18" charset="0"/>
                <a:cs typeface="Times New Roman" panose="02020603050405020304" pitchFamily="18" charset="0"/>
              </a:rPr>
              <a:t>.</a:t>
            </a:r>
          </a:p>
          <a:p>
            <a:r>
              <a:rPr lang="en-GB" dirty="0" err="1">
                <a:latin typeface="Times New Roman" panose="02020603050405020304" pitchFamily="18" charset="0"/>
                <a:cs typeface="Times New Roman" panose="02020603050405020304" pitchFamily="18" charset="0"/>
              </a:rPr>
              <a:t>Exemple</a:t>
            </a:r>
            <a:r>
              <a:rPr lang="en-GB" dirty="0">
                <a:latin typeface="Times New Roman" panose="02020603050405020304" pitchFamily="18" charset="0"/>
                <a:cs typeface="Times New Roman" panose="02020603050405020304" pitchFamily="18" charset="0"/>
              </a:rPr>
              <a:t> : </a:t>
            </a:r>
            <a:r>
              <a:rPr lang="en-GB" b="1" dirty="0">
                <a:latin typeface="Times New Roman" panose="02020603050405020304" pitchFamily="18" charset="0"/>
                <a:cs typeface="Times New Roman" panose="02020603050405020304" pitchFamily="18" charset="0"/>
              </a:rPr>
              <a:t>short p1, p2, p3 ; double x ;</a:t>
            </a: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L’ expression : </a:t>
            </a:r>
            <a:r>
              <a:rPr lang="fr-FR" b="1" dirty="0">
                <a:latin typeface="Times New Roman" panose="02020603050405020304" pitchFamily="18" charset="0"/>
                <a:cs typeface="Times New Roman" panose="02020603050405020304" pitchFamily="18" charset="0"/>
              </a:rPr>
              <a:t>p1*p2 + p3*x	    double</a:t>
            </a:r>
          </a:p>
        </p:txBody>
      </p:sp>
      <p:cxnSp>
        <p:nvCxnSpPr>
          <p:cNvPr id="19" name="Connecteur droit avec flèche 18"/>
          <p:cNvCxnSpPr/>
          <p:nvPr/>
        </p:nvCxnSpPr>
        <p:spPr>
          <a:xfrm>
            <a:off x="4143942" y="3571428"/>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Connecteur droit avec flèche 19"/>
          <p:cNvCxnSpPr/>
          <p:nvPr/>
        </p:nvCxnSpPr>
        <p:spPr>
          <a:xfrm>
            <a:off x="6215074" y="3571428"/>
            <a:ext cx="28575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 name="Connecteur droit avec flèche 20"/>
          <p:cNvCxnSpPr/>
          <p:nvPr/>
        </p:nvCxnSpPr>
        <p:spPr>
          <a:xfrm>
            <a:off x="5072066" y="3571428"/>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2" name="Connecteur droit avec flèche 21"/>
          <p:cNvCxnSpPr/>
          <p:nvPr/>
        </p:nvCxnSpPr>
        <p:spPr>
          <a:xfrm>
            <a:off x="3131840" y="4723556"/>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 name="Connecteur droit avec flèche 23"/>
          <p:cNvCxnSpPr/>
          <p:nvPr/>
        </p:nvCxnSpPr>
        <p:spPr>
          <a:xfrm>
            <a:off x="3131840" y="3571428"/>
            <a:ext cx="500066"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Connecteur droit avec flèche 24"/>
          <p:cNvCxnSpPr/>
          <p:nvPr/>
        </p:nvCxnSpPr>
        <p:spPr>
          <a:xfrm>
            <a:off x="3710184" y="6307732"/>
            <a:ext cx="28575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27</a:t>
            </a:fld>
            <a:endParaRPr lang="fr-FR"/>
          </a:p>
        </p:txBody>
      </p:sp>
      <p:sp>
        <p:nvSpPr>
          <p:cNvPr id="8193" name="Rectangle 1"/>
          <p:cNvSpPr>
            <a:spLocks noChangeArrowheads="1"/>
          </p:cNvSpPr>
          <p:nvPr/>
        </p:nvSpPr>
        <p:spPr bwMode="auto">
          <a:xfrm>
            <a:off x="0" y="176025"/>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5.</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OPERATEURS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langage C est très riche en opérateurs. Il utilise ceux des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langages évolués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mais aussi ceux de l’</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assembleur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pour manipuler des bits.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5</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Opérateur d’affectation</a:t>
            </a:r>
            <a:endParaRPr kumimoji="0" lang="fr-FR" b="1"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test = 5;</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signifie que la valeur 5 est affectée à la variable test. Le membre à droite doit être une valeur ou une expression calculée.</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 membre à gauche doit être impérativement un élément modifiable comme une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variable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dit une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lvalue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Tx/>
              <a:buSzTx/>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 = y = z = 0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correct. </a:t>
            </a:r>
          </a:p>
          <a:p>
            <a:pPr marL="457200" marR="0" lvl="1" indent="0" algn="just" defTabSz="914400" rtl="0" eaLnBrk="0" fontAlgn="base" latinLnBrk="0" hangingPunct="0">
              <a:lnSpc>
                <a:spcPct val="100000"/>
              </a:lnSpc>
              <a:spcBef>
                <a:spcPct val="0"/>
              </a:spcBef>
              <a:spcAft>
                <a:spcPct val="0"/>
              </a:spcAft>
              <a:buClrTx/>
              <a:buSzTx/>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L’associativité se fait de droite à gauche, mais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double x =y = z = 3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est rejeté.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5</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 </a:t>
            </a:r>
            <a:r>
              <a:rPr lang="fr-FR" b="1" dirty="0">
                <a:latin typeface="Times New Roman" pitchFamily="18" charset="0"/>
                <a:ea typeface="Times New Roman" pitchFamily="18" charset="0"/>
                <a:cs typeface="Times New Roman" pitchFamily="18" charset="0"/>
              </a:rPr>
              <a:t>O</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pérateurs arithmétiques</a:t>
            </a:r>
            <a:endParaRPr kumimoji="0" lang="fr-FR" b="1"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5.2.1</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Opérateurs</a:t>
            </a:r>
            <a:r>
              <a:rPr kumimoji="0" lang="fr-FR" b="1" i="0"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unaires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ils n’agissent que sur un seul élément.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457200" marR="0" lvl="1" indent="0" algn="just" defTabSz="914400" rtl="0" eaLnBrk="0" fontAlgn="base" latinLnBrk="0" hangingPunct="0">
              <a:lnSpc>
                <a:spcPct val="100000"/>
              </a:lnSpc>
              <a:spcBef>
                <a:spcPct val="0"/>
              </a:spcBef>
              <a:spcAft>
                <a:spcPct val="0"/>
              </a:spcAft>
              <a:buClrTx/>
              <a:buSzTx/>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déterminent le signe d’une variable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-test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1" indent="0" algn="just" defTabSz="914400" rtl="0" eaLnBrk="0" fontAlgn="base" latinLnBrk="0" hangingPunct="0">
              <a:lnSpc>
                <a:spcPct val="100000"/>
              </a:lnSpc>
              <a:spcBef>
                <a:spcPct val="0"/>
              </a:spcBef>
              <a:spcAft>
                <a:spcPct val="0"/>
              </a:spcAft>
              <a:buClrTx/>
              <a:buSzTx/>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Opérateurs de décrémentation et d’incrémentation. Le langage C offre des opérateurs qui permettent d’accélérer ces opérations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incrémente la variable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j--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décrémente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j</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l’intérieur d’un calcul, ces 2 termes ne sont pas équivalents.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z, test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z = 10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signifie : test = 10 ; z = 11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test = z++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z++ : la valeur de cette expression est celle de z avant incrémentation. Ici on affecte 10 à test, puis on incrémente z*/</a:t>
            </a:r>
          </a:p>
          <a:p>
            <a:r>
              <a:rPr lang="fr-FR" b="1" dirty="0">
                <a:latin typeface="Times New Roman" panose="02020603050405020304" pitchFamily="18" charset="0"/>
                <a:cs typeface="Times New Roman" panose="02020603050405020304" pitchFamily="18" charset="0"/>
              </a:rPr>
              <a:t>z = 10 ;</a:t>
            </a:r>
            <a:r>
              <a:rPr lang="fr-FR" dirty="0">
                <a:latin typeface="Times New Roman" panose="02020603050405020304" pitchFamily="18" charset="0"/>
                <a:cs typeface="Times New Roman" panose="02020603050405020304" pitchFamily="18" charset="0"/>
              </a:rPr>
              <a:t>        // signifie : test = 11 ; z = 11 ; </a:t>
            </a:r>
          </a:p>
          <a:p>
            <a:r>
              <a:rPr lang="fr-FR" b="1" dirty="0">
                <a:latin typeface="Times New Roman" panose="02020603050405020304" pitchFamily="18" charset="0"/>
                <a:cs typeface="Times New Roman" panose="02020603050405020304" pitchFamily="18" charset="0"/>
              </a:rPr>
              <a:t>test = ++z ;</a:t>
            </a:r>
            <a:r>
              <a:rPr lang="fr-FR" dirty="0">
                <a:latin typeface="Times New Roman" panose="02020603050405020304" pitchFamily="18" charset="0"/>
                <a:cs typeface="Times New Roman" panose="02020603050405020304" pitchFamily="18" charset="0"/>
              </a:rPr>
              <a:t> /* ++z : la  valeur de cette expression est celle de z après incrémentation. On incrémente z et on affiche 11 à test.*/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28</a:t>
            </a:fld>
            <a:endParaRPr lang="fr-FR"/>
          </a:p>
        </p:txBody>
      </p:sp>
      <p:sp>
        <p:nvSpPr>
          <p:cNvPr id="7170" name="Rectangle 2"/>
          <p:cNvSpPr>
            <a:spLocks noChangeArrowheads="1"/>
          </p:cNvSpPr>
          <p:nvPr/>
        </p:nvSpPr>
        <p:spPr bwMode="auto">
          <a:xfrm>
            <a:off x="0" y="73069"/>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Il est possible d’écrire </a:t>
            </a:r>
            <a:r>
              <a:rPr kumimoji="0" lang="fr-FR"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test = 5+ ++z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Le calcul est rapide, mais le code est difficile à lire.</a:t>
            </a:r>
          </a:p>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est</a:t>
            </a:r>
            <a:r>
              <a:rPr kumimoji="0" lang="fr-FR" b="0" i="0" u="none" strike="noStrike" cap="none" normalizeH="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plus lisible</a:t>
            </a:r>
            <a:r>
              <a:rPr kumimoji="0" 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d’écrire : </a:t>
            </a:r>
            <a:r>
              <a:rPr kumimoji="0" lang="fr-FR"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++z ou z++ ;</a:t>
            </a:r>
            <a:endParaRPr kumimoji="0" lang="fr-FR"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test = 5+z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Ces opérateurs unaires ont la plus forte priorité.</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5.2.2.</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Opérateurs binaires. </a:t>
            </a:r>
            <a:r>
              <a:rPr kumimoji="0" lang="fr-FR"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Ils</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portent sur 2 termes</a:t>
            </a:r>
            <a:r>
              <a:rPr lang="fr-FR" dirty="0">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Addition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oustraction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multiplication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division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lang="fr-FR"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parenthèses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fixent l’ordre des calculs.</a:t>
            </a:r>
            <a:endParaRPr lang="fr-FR"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228600" algn="l"/>
              </a:tabLst>
            </a:pP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modulo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noté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donne le reste de la division entière d’un entier par un autre.</a:t>
            </a:r>
            <a:endParaRPr lang="fr-FR" dirty="0">
              <a:latin typeface="Times New Roman" pitchFamily="18"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tabLst>
                <a:tab pos="228600" algn="l"/>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25 %5 = 0</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27 %5 = 2</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25%19 = 6</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just" defTabSz="914400" rtl="0" eaLnBrk="0" fontAlgn="base" latinLnBrk="0" hangingPunct="0">
              <a:lnSpc>
                <a:spcPct val="100000"/>
              </a:lnSpc>
              <a:spcBef>
                <a:spcPct val="0"/>
              </a:spcBef>
              <a:spcAft>
                <a:spcPct val="0"/>
              </a:spcAft>
              <a:buClrTx/>
              <a:buSzTx/>
              <a:buFont typeface="Arial" pitchFamily="34" charset="0"/>
              <a:buChar char="•"/>
              <a:tabLst>
                <a:tab pos="228600" algn="l"/>
              </a:tabLst>
            </a:pPr>
            <a:r>
              <a:rPr lang="fr-FR" dirty="0">
                <a:latin typeface="Times New Roman" pitchFamily="18" charset="0"/>
                <a:ea typeface="Times New Roman" pitchFamily="18" charset="0"/>
                <a:cs typeface="Times New Roman" pitchFamily="18" charset="0"/>
              </a:rPr>
              <a:t> o</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raccourcis</a:t>
            </a:r>
            <a:r>
              <a:rPr lang="fr-FR"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sont utilisés à cause de leur rapidité. </a:t>
            </a:r>
          </a:p>
          <a:p>
            <a:pPr lvl="0" algn="just" eaLnBrk="0" fontAlgn="base" hangingPunct="0">
              <a:spcBef>
                <a:spcPct val="0"/>
              </a:spcBef>
              <a:spcAft>
                <a:spcPct val="0"/>
              </a:spcAft>
              <a:tabLst>
                <a:tab pos="228600" algn="l"/>
              </a:tabLst>
            </a:pPr>
            <a:r>
              <a:rPr lang="fr-FR" b="1" dirty="0">
                <a:latin typeface="Times New Roman" panose="02020603050405020304" pitchFamily="18" charset="0"/>
                <a:cs typeface="Times New Roman" panose="02020603050405020304" pitchFamily="18" charset="0"/>
              </a:rPr>
              <a:t>x op = y ;</a:t>
            </a:r>
            <a:r>
              <a:rPr lang="fr-FR"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sym typeface="Symbol"/>
              </a:rPr>
              <a:t> </a:t>
            </a:r>
            <a:r>
              <a:rPr lang="fr-FR" b="1" dirty="0">
                <a:latin typeface="Times New Roman" panose="02020603050405020304" pitchFamily="18" charset="0"/>
                <a:cs typeface="Times New Roman" panose="02020603050405020304" pitchFamily="18" charset="0"/>
              </a:rPr>
              <a:t>x = x op y ;</a:t>
            </a:r>
          </a:p>
          <a:p>
            <a:r>
              <a:rPr lang="fr-FR" dirty="0">
                <a:latin typeface="Times New Roman" panose="02020603050405020304" pitchFamily="18" charset="0"/>
                <a:cs typeface="Times New Roman" panose="02020603050405020304" pitchFamily="18" charset="0"/>
              </a:rPr>
              <a:t>Exemple : </a:t>
            </a:r>
            <a:r>
              <a:rPr lang="fr-FR" b="1" dirty="0">
                <a:latin typeface="Times New Roman" panose="02020603050405020304" pitchFamily="18" charset="0"/>
                <a:cs typeface="Times New Roman" panose="02020603050405020304" pitchFamily="18" charset="0"/>
              </a:rPr>
              <a:t>test = test + z ; </a:t>
            </a:r>
            <a:r>
              <a:rPr lang="fr-FR" dirty="0">
                <a:latin typeface="Times New Roman" panose="02020603050405020304" pitchFamily="18" charset="0"/>
                <a:cs typeface="Times New Roman" panose="02020603050405020304" pitchFamily="18" charset="0"/>
              </a:rPr>
              <a:t>s’écrit en raccourci  </a:t>
            </a:r>
            <a:r>
              <a:rPr lang="fr-FR" b="1" dirty="0">
                <a:latin typeface="Times New Roman" panose="02020603050405020304" pitchFamily="18" charset="0"/>
                <a:cs typeface="Times New Roman" panose="02020603050405020304" pitchFamily="18" charset="0"/>
              </a:rPr>
              <a:t>test += z ; </a:t>
            </a:r>
          </a:p>
          <a:p>
            <a:r>
              <a:rPr lang="fr-FR" dirty="0">
                <a:latin typeface="Times New Roman" panose="02020603050405020304" pitchFamily="18" charset="0"/>
                <a:cs typeface="Times New Roman" panose="02020603050405020304" pitchFamily="18" charset="0"/>
              </a:rPr>
              <a:t>On a le même principe : </a:t>
            </a:r>
            <a:r>
              <a:rPr lang="fr-FR" b="1" dirty="0">
                <a:latin typeface="Times New Roman" panose="02020603050405020304" pitchFamily="18" charset="0"/>
                <a:cs typeface="Times New Roman" panose="02020603050405020304" pitchFamily="18" charset="0"/>
              </a:rPr>
              <a:t>x -= y ;  x *= y ; 	</a:t>
            </a:r>
          </a:p>
          <a:p>
            <a:r>
              <a:rPr lang="fr-FR" b="1" dirty="0">
                <a:latin typeface="Times New Roman" panose="02020603050405020304" pitchFamily="18" charset="0"/>
                <a:cs typeface="Times New Roman" panose="02020603050405020304" pitchFamily="18" charset="0"/>
              </a:rPr>
              <a:t> x /= y ; 	x = x / y ;</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x  %= y ;	x = x % y ;</a:t>
            </a:r>
          </a:p>
          <a:p>
            <a:r>
              <a:rPr lang="fr-FR" dirty="0">
                <a:latin typeface="Times New Roman" panose="02020603050405020304" pitchFamily="18" charset="0"/>
                <a:cs typeface="Times New Roman" panose="02020603050405020304" pitchFamily="18" charset="0"/>
              </a:rPr>
              <a:t>Comme dans l’opérateur d’</a:t>
            </a:r>
            <a:r>
              <a:rPr lang="fr-FR" b="1" dirty="0">
                <a:latin typeface="Times New Roman" panose="02020603050405020304" pitchFamily="18" charset="0"/>
                <a:cs typeface="Times New Roman" panose="02020603050405020304" pitchFamily="18" charset="0"/>
              </a:rPr>
              <a:t>affectation</a:t>
            </a:r>
            <a:r>
              <a:rPr lang="fr-FR" dirty="0">
                <a:latin typeface="Times New Roman" panose="02020603050405020304" pitchFamily="18" charset="0"/>
                <a:cs typeface="Times New Roman" panose="02020603050405020304" pitchFamily="18" charset="0"/>
              </a:rPr>
              <a:t>, le membre à gauche doit être une </a:t>
            </a:r>
            <a:r>
              <a:rPr lang="fr-FR" b="1" dirty="0" err="1">
                <a:latin typeface="Times New Roman" panose="02020603050405020304" pitchFamily="18" charset="0"/>
                <a:cs typeface="Times New Roman" panose="02020603050405020304" pitchFamily="18" charset="0"/>
              </a:rPr>
              <a:t>lvalue</a:t>
            </a:r>
            <a:r>
              <a:rPr lang="fr-FR" dirty="0">
                <a:latin typeface="Times New Roman" panose="02020603050405020304" pitchFamily="18" charset="0"/>
                <a:cs typeface="Times New Roman" panose="02020603050405020304" pitchFamily="18" charset="0"/>
              </a:rPr>
              <a:t>, un élément modifiable et le membre à droite doit être une </a:t>
            </a:r>
            <a:r>
              <a:rPr lang="fr-FR" b="1" dirty="0">
                <a:latin typeface="Times New Roman" panose="02020603050405020304" pitchFamily="18" charset="0"/>
                <a:cs typeface="Times New Roman" panose="02020603050405020304" pitchFamily="18" charset="0"/>
              </a:rPr>
              <a:t>expression calculée</a:t>
            </a:r>
            <a:r>
              <a:rPr lang="fr-FR" dirty="0">
                <a:latin typeface="Times New Roman" panose="02020603050405020304" pitchFamily="18" charset="0"/>
                <a:cs typeface="Times New Roman" panose="02020603050405020304" pitchFamily="18" charset="0"/>
              </a:rPr>
              <a:t> ou une valeur.</a:t>
            </a:r>
          </a:p>
          <a:p>
            <a:pPr algn="just"/>
            <a:r>
              <a:rPr lang="fr-FR" b="1" dirty="0">
                <a:latin typeface="Times New Roman" panose="02020603050405020304" pitchFamily="18" charset="0"/>
                <a:cs typeface="Times New Roman" panose="02020603050405020304" pitchFamily="18" charset="0"/>
              </a:rPr>
              <a:t>5.2.3.</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Opérateurs  logiques</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ils font des comparaisons ou des opérations logiques sur des variables </a:t>
            </a:r>
          </a:p>
          <a:p>
            <a:pPr algn="just"/>
            <a:r>
              <a:rPr lang="fr-FR" dirty="0">
                <a:latin typeface="Times New Roman" panose="02020603050405020304" pitchFamily="18" charset="0"/>
                <a:cs typeface="Times New Roman" panose="02020603050405020304" pitchFamily="18" charset="0"/>
              </a:rPr>
              <a:t>Si la réponse à la question posée est </a:t>
            </a:r>
            <a:r>
              <a:rPr lang="fr-FR" b="1" dirty="0">
                <a:latin typeface="Times New Roman" panose="02020603050405020304" pitchFamily="18" charset="0"/>
                <a:cs typeface="Times New Roman" panose="02020603050405020304" pitchFamily="18" charset="0"/>
              </a:rPr>
              <a:t>fausse</a:t>
            </a:r>
            <a:r>
              <a:rPr lang="fr-FR" dirty="0">
                <a:latin typeface="Times New Roman" panose="02020603050405020304" pitchFamily="18" charset="0"/>
                <a:cs typeface="Times New Roman" panose="02020603050405020304" pitchFamily="18" charset="0"/>
              </a:rPr>
              <a:t> l’opérateur renvoie </a:t>
            </a:r>
            <a:r>
              <a:rPr lang="fr-FR" b="1" dirty="0">
                <a:latin typeface="Times New Roman" panose="02020603050405020304" pitchFamily="18" charset="0"/>
                <a:cs typeface="Times New Roman" panose="02020603050405020304" pitchFamily="18" charset="0"/>
              </a:rPr>
              <a:t>0</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Si la réponse à la question posée est </a:t>
            </a:r>
            <a:r>
              <a:rPr lang="fr-FR" b="1" dirty="0">
                <a:latin typeface="Times New Roman" panose="02020603050405020304" pitchFamily="18" charset="0"/>
                <a:cs typeface="Times New Roman" panose="02020603050405020304" pitchFamily="18" charset="0"/>
              </a:rPr>
              <a:t>vraie</a:t>
            </a:r>
            <a:r>
              <a:rPr lang="fr-FR" dirty="0">
                <a:latin typeface="Times New Roman" panose="02020603050405020304" pitchFamily="18" charset="0"/>
                <a:cs typeface="Times New Roman" panose="02020603050405020304" pitchFamily="18" charset="0"/>
              </a:rPr>
              <a:t> l’opérateur renvoie une valeur </a:t>
            </a:r>
            <a:r>
              <a:rPr lang="fr-FR" b="1" dirty="0">
                <a:latin typeface="Times New Roman" panose="02020603050405020304" pitchFamily="18" charset="0"/>
                <a:cs typeface="Times New Roman" panose="02020603050405020304" pitchFamily="18" charset="0"/>
                <a:sym typeface="Symbol"/>
              </a:rPr>
              <a:t></a:t>
            </a:r>
            <a:r>
              <a:rPr lang="fr-FR" b="1" dirty="0">
                <a:latin typeface="Times New Roman" panose="02020603050405020304" pitchFamily="18" charset="0"/>
                <a:cs typeface="Times New Roman" panose="02020603050405020304" pitchFamily="18" charset="0"/>
              </a:rPr>
              <a:t> 0</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5.2.4.</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Opérateurs de comparaison :  </a:t>
            </a:r>
            <a:r>
              <a:rPr lang="fr-FR" dirty="0">
                <a:latin typeface="Times New Roman" panose="02020603050405020304" pitchFamily="18" charset="0"/>
                <a:cs typeface="Times New Roman" panose="02020603050405020304" pitchFamily="18" charset="0"/>
              </a:rPr>
              <a:t>&lt;, &gt;, &lt;=, &gt;=, = =, !=.</a:t>
            </a:r>
          </a:p>
          <a:p>
            <a:r>
              <a:rPr lang="fr-FR" dirty="0">
                <a:latin typeface="Times New Roman" panose="02020603050405020304" pitchFamily="18" charset="0"/>
                <a:cs typeface="Times New Roman" panose="02020603050405020304" pitchFamily="18" charset="0"/>
              </a:rPr>
              <a:t>x = 3 ; y = 0 ; </a:t>
            </a:r>
          </a:p>
          <a:p>
            <a:r>
              <a:rPr lang="fr-FR" dirty="0">
                <a:latin typeface="Times New Roman" panose="02020603050405020304" pitchFamily="18" charset="0"/>
                <a:cs typeface="Times New Roman" panose="02020603050405020304" pitchFamily="18" charset="0"/>
              </a:rPr>
              <a:t>x &lt; y  renvoie 0, x &gt; y  renvoie 1, x &gt;= y renvoie 1,</a:t>
            </a:r>
          </a:p>
          <a:p>
            <a:r>
              <a:rPr lang="fr-FR" dirty="0">
                <a:latin typeface="Times New Roman" panose="02020603050405020304" pitchFamily="18" charset="0"/>
                <a:cs typeface="Times New Roman" panose="02020603050405020304" pitchFamily="18" charset="0"/>
              </a:rPr>
              <a:t>x&lt;= y renvoie 0, x != y renvoie 1, x == y renvoie 0.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29</a:t>
            </a:fld>
            <a:endParaRPr lang="fr-FR"/>
          </a:p>
        </p:txBody>
      </p:sp>
      <p:sp>
        <p:nvSpPr>
          <p:cNvPr id="3" name="Rectangle 2"/>
          <p:cNvSpPr/>
          <p:nvPr/>
        </p:nvSpPr>
        <p:spPr>
          <a:xfrm>
            <a:off x="0" y="214290"/>
            <a:ext cx="9144000" cy="6186309"/>
          </a:xfrm>
          <a:prstGeom prst="rect">
            <a:avLst/>
          </a:prstGeom>
        </p:spPr>
        <p:txBody>
          <a:bodyPr wrap="square">
            <a:spAutoFit/>
          </a:bodyPr>
          <a:lstStyle/>
          <a:p>
            <a:r>
              <a:rPr lang="fr-FR" u="sng" dirty="0">
                <a:latin typeface="Times New Roman" pitchFamily="18" charset="0"/>
                <a:cs typeface="Times New Roman" pitchFamily="18" charset="0"/>
              </a:rPr>
              <a:t>Opérateurs logiques</a:t>
            </a:r>
            <a:r>
              <a:rPr lang="fr-FR" dirty="0">
                <a:latin typeface="Times New Roman" pitchFamily="18" charset="0"/>
                <a:cs typeface="Times New Roman" pitchFamily="18" charset="0"/>
              </a:rPr>
              <a:t> : &amp;&amp; intersection (et logique), || union (ou inclusif), ! négation (non logique</a:t>
            </a:r>
          </a:p>
          <a:p>
            <a:r>
              <a:rPr lang="fr-FR" dirty="0">
                <a:latin typeface="Times New Roman" pitchFamily="18" charset="0"/>
                <a:cs typeface="Times New Roman" pitchFamily="18" charset="0"/>
              </a:rPr>
              <a:t>	x 	y	x &amp;&amp; y	x || y	!x</a:t>
            </a:r>
          </a:p>
          <a:p>
            <a:r>
              <a:rPr lang="fr-FR" dirty="0">
                <a:latin typeface="Times New Roman" pitchFamily="18" charset="0"/>
                <a:cs typeface="Times New Roman" pitchFamily="18" charset="0"/>
              </a:rPr>
              <a:t>	0	0	0	0	1</a:t>
            </a:r>
          </a:p>
          <a:p>
            <a:r>
              <a:rPr lang="fr-FR" dirty="0">
                <a:latin typeface="Times New Roman" pitchFamily="18" charset="0"/>
                <a:cs typeface="Times New Roman" pitchFamily="18" charset="0"/>
              </a:rPr>
              <a:t>	1	0	0	1	0</a:t>
            </a:r>
          </a:p>
          <a:p>
            <a:r>
              <a:rPr lang="fr-FR" dirty="0">
                <a:latin typeface="Times New Roman" pitchFamily="18" charset="0"/>
                <a:cs typeface="Times New Roman" pitchFamily="18" charset="0"/>
              </a:rPr>
              <a:t>	0	1	0	1	1</a:t>
            </a:r>
          </a:p>
          <a:p>
            <a:r>
              <a:rPr lang="fr-FR" dirty="0">
                <a:latin typeface="Times New Roman" pitchFamily="18" charset="0"/>
                <a:cs typeface="Times New Roman" pitchFamily="18" charset="0"/>
              </a:rPr>
              <a:t>	1	1	1	1	0</a:t>
            </a:r>
          </a:p>
          <a:p>
            <a:pPr lvl="0"/>
            <a:r>
              <a:rPr lang="fr-FR" u="sng" dirty="0">
                <a:latin typeface="Times New Roman" panose="02020603050405020304" pitchFamily="18" charset="0"/>
                <a:cs typeface="Times New Roman" panose="02020603050405020304" pitchFamily="18" charset="0"/>
              </a:rPr>
              <a:t>Opérateurs de manipulation de bits</a:t>
            </a:r>
            <a:r>
              <a:rPr lang="fr-FR" dirty="0">
                <a:latin typeface="Times New Roman" panose="02020603050405020304" pitchFamily="18" charset="0"/>
                <a:cs typeface="Times New Roman" panose="02020603050405020304" pitchFamily="18" charset="0"/>
              </a:rPr>
              <a:t> : agissent directement sur le code binaire des mots machine. On les qualifie de </a:t>
            </a:r>
            <a:r>
              <a:rPr lang="fr-FR" b="1" dirty="0">
                <a:latin typeface="Times New Roman" panose="02020603050405020304" pitchFamily="18" charset="0"/>
                <a:cs typeface="Times New Roman" panose="02020603050405020304" pitchFamily="18" charset="0"/>
              </a:rPr>
              <a:t>bas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niveau</a:t>
            </a:r>
            <a:r>
              <a:rPr lang="fr-FR" dirty="0">
                <a:latin typeface="Times New Roman" panose="02020603050405020304" pitchFamily="18" charset="0"/>
                <a:cs typeface="Times New Roman" panose="02020603050405020304" pitchFamily="18" charset="0"/>
              </a:rPr>
              <a:t>. Ces opérations ne s’appliquent qu’à des variables de type </a:t>
            </a:r>
            <a:r>
              <a:rPr lang="fr-FR" b="1" dirty="0">
                <a:latin typeface="Times New Roman" panose="02020603050405020304" pitchFamily="18" charset="0"/>
                <a:cs typeface="Times New Roman" panose="02020603050405020304" pitchFamily="18" charset="0"/>
              </a:rPr>
              <a:t>entier</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assimilé</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Opérateur unaire d’inversion bit à bit : </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(alt126), il inverse un à un tous les bits d’un mot. On l’appelle aussi </a:t>
            </a:r>
            <a:r>
              <a:rPr lang="fr-FR" b="1" dirty="0">
                <a:latin typeface="Times New Roman" panose="02020603050405020304" pitchFamily="18" charset="0"/>
                <a:cs typeface="Times New Roman" panose="02020603050405020304" pitchFamily="18" charset="0"/>
              </a:rPr>
              <a:t>opérateur de complément à un</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Exemple :    </a:t>
            </a:r>
            <a:r>
              <a:rPr lang="fr-FR" dirty="0">
                <a:latin typeface="Times New Roman" panose="02020603050405020304" pitchFamily="18" charset="0"/>
                <a:cs typeface="Times New Roman" panose="02020603050405020304" pitchFamily="18" charset="0"/>
              </a:rPr>
              <a:t>32766 = 0111 1111 </a:t>
            </a:r>
            <a:r>
              <a:rPr lang="fr-FR" dirty="0" err="1">
                <a:latin typeface="Times New Roman" panose="02020603050405020304" pitchFamily="18" charset="0"/>
                <a:cs typeface="Times New Roman" panose="02020603050405020304" pitchFamily="18" charset="0"/>
              </a:rPr>
              <a:t>1111</a:t>
            </a:r>
            <a:r>
              <a:rPr lang="fr-FR" dirty="0">
                <a:latin typeface="Times New Roman" panose="02020603050405020304" pitchFamily="18" charset="0"/>
                <a:cs typeface="Times New Roman" panose="02020603050405020304" pitchFamily="18" charset="0"/>
              </a:rPr>
              <a:t> 1110</a:t>
            </a:r>
          </a:p>
          <a:p>
            <a:r>
              <a:rPr lang="fr-FR" dirty="0">
                <a:latin typeface="Times New Roman" panose="02020603050405020304" pitchFamily="18" charset="0"/>
                <a:cs typeface="Times New Roman" panose="02020603050405020304" pitchFamily="18" charset="0"/>
              </a:rPr>
              <a:t> ~32766 = 1000 0000 </a:t>
            </a:r>
            <a:r>
              <a:rPr lang="fr-FR" dirty="0" err="1">
                <a:latin typeface="Times New Roman" panose="02020603050405020304" pitchFamily="18" charset="0"/>
                <a:cs typeface="Times New Roman" panose="02020603050405020304" pitchFamily="18" charset="0"/>
              </a:rPr>
              <a:t>0000</a:t>
            </a:r>
            <a:r>
              <a:rPr lang="fr-FR" dirty="0">
                <a:latin typeface="Times New Roman" panose="02020603050405020304" pitchFamily="18" charset="0"/>
                <a:cs typeface="Times New Roman" panose="02020603050405020304" pitchFamily="18" charset="0"/>
              </a:rPr>
              <a:t> 0001, en décimal    = -32767.</a:t>
            </a:r>
          </a:p>
          <a:p>
            <a:pPr lvl="0"/>
            <a:r>
              <a:rPr lang="fr-FR" dirty="0">
                <a:latin typeface="Times New Roman" panose="02020603050405020304" pitchFamily="18" charset="0"/>
                <a:cs typeface="Times New Roman" panose="02020603050405020304" pitchFamily="18" charset="0"/>
              </a:rPr>
              <a:t>* Opérateur logique binaire bit à bit : il s’applique à des variables entières. </a:t>
            </a:r>
            <a:r>
              <a:rPr lang="fr-FR" b="1" dirty="0">
                <a:latin typeface="Times New Roman" panose="02020603050405020304" pitchFamily="18" charset="0"/>
                <a:cs typeface="Times New Roman" panose="02020603050405020304" pitchFamily="18" charset="0"/>
              </a:rPr>
              <a:t>&amp;</a:t>
            </a:r>
            <a:r>
              <a:rPr lang="fr-FR" dirty="0">
                <a:latin typeface="Times New Roman" panose="02020603050405020304" pitchFamily="18" charset="0"/>
                <a:cs typeface="Times New Roman" panose="02020603050405020304" pitchFamily="18" charset="0"/>
              </a:rPr>
              <a:t> représente le </a:t>
            </a:r>
            <a:r>
              <a:rPr lang="fr-FR" b="1" dirty="0">
                <a:latin typeface="Times New Roman" panose="02020603050405020304" pitchFamily="18" charset="0"/>
                <a:cs typeface="Times New Roman" panose="02020603050405020304" pitchFamily="18" charset="0"/>
              </a:rPr>
              <a:t>ET logique</a:t>
            </a:r>
            <a:r>
              <a:rPr lang="fr-FR" dirty="0">
                <a:latin typeface="Times New Roman" panose="02020603050405020304" pitchFamily="18" charset="0"/>
                <a:cs typeface="Times New Roman" panose="02020603050405020304" pitchFamily="18" charset="0"/>
              </a:rPr>
              <a:t> sur le bit, </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représente le </a:t>
            </a:r>
            <a:r>
              <a:rPr lang="fr-FR" b="1" dirty="0">
                <a:latin typeface="Times New Roman" panose="02020603050405020304" pitchFamily="18" charset="0"/>
                <a:cs typeface="Times New Roman" panose="02020603050405020304" pitchFamily="18" charset="0"/>
              </a:rPr>
              <a:t>OU inclusif</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représente le </a:t>
            </a:r>
            <a:r>
              <a:rPr lang="fr-FR" b="1" dirty="0">
                <a:latin typeface="Times New Roman" panose="02020603050405020304" pitchFamily="18" charset="0"/>
                <a:cs typeface="Times New Roman" panose="02020603050405020304" pitchFamily="18" charset="0"/>
              </a:rPr>
              <a:t>OU exclusif</a:t>
            </a:r>
            <a:r>
              <a:rPr lang="fr-FR" dirty="0">
                <a:latin typeface="Times New Roman" pitchFamily="18" charset="0"/>
                <a:cs typeface="Times New Roman" pitchFamily="18" charset="0"/>
              </a:rPr>
              <a:t> sur les bits.</a:t>
            </a:r>
          </a:p>
          <a:p>
            <a:r>
              <a:rPr lang="fr-FR" dirty="0">
                <a:latin typeface="Times New Roman" pitchFamily="18" charset="0"/>
                <a:cs typeface="Times New Roman" pitchFamily="18" charset="0"/>
              </a:rPr>
              <a:t>	x 	y	x &amp; y	x | y	^x</a:t>
            </a:r>
          </a:p>
          <a:p>
            <a:r>
              <a:rPr lang="fr-FR" dirty="0">
                <a:latin typeface="Times New Roman" pitchFamily="18" charset="0"/>
                <a:cs typeface="Times New Roman" pitchFamily="18" charset="0"/>
              </a:rPr>
              <a:t>	0	0	0	0	0</a:t>
            </a:r>
          </a:p>
          <a:p>
            <a:r>
              <a:rPr lang="fr-FR" dirty="0">
                <a:latin typeface="Times New Roman" pitchFamily="18" charset="0"/>
                <a:cs typeface="Times New Roman" pitchFamily="18" charset="0"/>
              </a:rPr>
              <a:t>	1	0	0	1	1</a:t>
            </a:r>
          </a:p>
          <a:p>
            <a:r>
              <a:rPr lang="fr-FR" dirty="0">
                <a:latin typeface="Times New Roman" pitchFamily="18" charset="0"/>
                <a:cs typeface="Times New Roman" pitchFamily="18" charset="0"/>
              </a:rPr>
              <a:t>	0	1	0	1	1</a:t>
            </a:r>
          </a:p>
          <a:p>
            <a:r>
              <a:rPr lang="fr-FR" dirty="0">
                <a:latin typeface="Times New Roman" pitchFamily="18" charset="0"/>
                <a:cs typeface="Times New Roman" pitchFamily="18" charset="0"/>
              </a:rPr>
              <a:t>	1	1	1	1	0</a:t>
            </a:r>
          </a:p>
          <a:p>
            <a:r>
              <a:rPr lang="fr-FR" u="sng" dirty="0">
                <a:latin typeface="Times New Roman" panose="02020603050405020304" pitchFamily="18" charset="0"/>
                <a:cs typeface="Times New Roman" panose="02020603050405020304" pitchFamily="18" charset="0"/>
              </a:rPr>
              <a:t>Exemple</a:t>
            </a:r>
            <a:r>
              <a:rPr lang="fr-FR" dirty="0">
                <a:latin typeface="Times New Roman" panose="02020603050405020304" pitchFamily="18" charset="0"/>
                <a:cs typeface="Times New Roman" panose="02020603050405020304" pitchFamily="18" charset="0"/>
              </a:rPr>
              <a:t> : l’opérateur logique bit à bit est utilisé pour le test de parité d’un entier, en examinant seulement le dernier bit de sa représentation binaire.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a:t>
            </a:fld>
            <a:endParaRPr lang="fr-FR"/>
          </a:p>
        </p:txBody>
      </p:sp>
      <p:sp>
        <p:nvSpPr>
          <p:cNvPr id="3" name="Rectangle 2"/>
          <p:cNvSpPr/>
          <p:nvPr/>
        </p:nvSpPr>
        <p:spPr>
          <a:xfrm>
            <a:off x="107504" y="336468"/>
            <a:ext cx="8928992" cy="6044860"/>
          </a:xfrm>
          <a:prstGeom prst="rect">
            <a:avLst/>
          </a:prstGeom>
        </p:spPr>
        <p:txBody>
          <a:bodyPr wrap="square">
            <a:spAutoFit/>
          </a:bodyPr>
          <a:lstStyle/>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6. INSTRUCTIONS D’ENTREES/SORTIES</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6.1. Lecture et écriture de caractère isolé</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6.2. Affichage avec </a:t>
            </a:r>
            <a:r>
              <a:rPr lang="fr-FR" dirty="0" err="1">
                <a:latin typeface="Times New Roman" panose="02020603050405020304" pitchFamily="18" charset="0"/>
                <a:ea typeface="Segoe UI Symbol" panose="020B0502040204020203" pitchFamily="34" charset="0"/>
                <a:cs typeface="Times New Roman" panose="02020603050405020304" pitchFamily="18" charset="0"/>
              </a:rPr>
              <a:t>printf</a:t>
            </a:r>
            <a:r>
              <a:rPr lang="fr-FR" dirty="0">
                <a:latin typeface="Times New Roman" panose="02020603050405020304" pitchFamily="18" charset="0"/>
                <a:ea typeface="Segoe UI Symbol" panose="020B0502040204020203" pitchFamily="34" charset="0"/>
                <a:cs typeface="Times New Roman" panose="02020603050405020304" pitchFamily="18" charset="0"/>
              </a:rPr>
              <a:t>()</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6.3. Lecture avec </a:t>
            </a:r>
            <a:r>
              <a:rPr lang="fr-FR" dirty="0" err="1">
                <a:latin typeface="Times New Roman" panose="02020603050405020304" pitchFamily="18" charset="0"/>
                <a:ea typeface="Segoe UI Symbol" panose="020B0502040204020203" pitchFamily="34" charset="0"/>
                <a:cs typeface="Times New Roman" panose="02020603050405020304" pitchFamily="18" charset="0"/>
              </a:rPr>
              <a:t>scanf</a:t>
            </a:r>
            <a:r>
              <a:rPr lang="fr-FR" dirty="0">
                <a:latin typeface="Times New Roman" panose="02020603050405020304" pitchFamily="18" charset="0"/>
                <a:ea typeface="Segoe UI Symbol" panose="020B0502040204020203" pitchFamily="34" charset="0"/>
                <a:cs typeface="Times New Roman" panose="02020603050405020304" pitchFamily="18" charset="0"/>
              </a:rPr>
              <a:t> </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6.4. Quelques compléments utiles</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Chapitre 7. OUTILS DE CONTROLE</a:t>
            </a:r>
            <a:endParaRPr lang="fr-FR" dirty="0">
              <a:latin typeface="Times New Roman" panose="02020603050405020304" pitchFamily="18" charset="0"/>
              <a:ea typeface="MS Mincho"/>
              <a:cs typeface="Times New Roman" panose="02020603050405020304" pitchFamily="18" charset="0"/>
            </a:endParaRPr>
          </a:p>
          <a:p>
            <a:pPr algn="just">
              <a:lnSpc>
                <a:spcPct val="107000"/>
              </a:lnSpc>
              <a:spcAft>
                <a:spcPts val="0"/>
              </a:spcAft>
            </a:pPr>
            <a:r>
              <a:rPr lang="fr-FR" dirty="0">
                <a:latin typeface="Times New Roman" panose="02020603050405020304" pitchFamily="18" charset="0"/>
                <a:ea typeface="Segoe UI Symbol" panose="020B0502040204020203" pitchFamily="34" charset="0"/>
                <a:cs typeface="Times New Roman" panose="02020603050405020304" pitchFamily="18" charset="0"/>
              </a:rPr>
              <a:t>7.1. Le test d’exécution</a:t>
            </a:r>
          </a:p>
          <a:p>
            <a:r>
              <a:rPr lang="fr-FR" dirty="0">
                <a:latin typeface="Times New Roman" panose="02020603050405020304" pitchFamily="18" charset="0"/>
                <a:cs typeface="Times New Roman" panose="02020603050405020304" pitchFamily="18" charset="0"/>
              </a:rPr>
              <a:t>7.2. Sélection avec Switch</a:t>
            </a:r>
          </a:p>
          <a:p>
            <a:r>
              <a:rPr lang="fr-FR" dirty="0">
                <a:latin typeface="Times New Roman" panose="02020603050405020304" pitchFamily="18" charset="0"/>
                <a:cs typeface="Times New Roman" panose="02020603050405020304" pitchFamily="18" charset="0"/>
              </a:rPr>
              <a:t>7.3. Itérations</a:t>
            </a:r>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Chapitre 8. FONCTIONS</a:t>
            </a:r>
          </a:p>
          <a:p>
            <a:r>
              <a:rPr lang="fr-FR" dirty="0">
                <a:latin typeface="Times New Roman" panose="02020603050405020304" pitchFamily="18" charset="0"/>
                <a:cs typeface="Times New Roman" panose="02020603050405020304" pitchFamily="18" charset="0"/>
              </a:rPr>
              <a:t>8.1 Règles d’utilisation </a:t>
            </a:r>
          </a:p>
          <a:p>
            <a:r>
              <a:rPr lang="fr-FR" dirty="0">
                <a:latin typeface="Times New Roman" panose="02020603050405020304" pitchFamily="18" charset="0"/>
                <a:cs typeface="Times New Roman" panose="02020603050405020304" pitchFamily="18" charset="0"/>
              </a:rPr>
              <a:t>8.2 Classification des variables  </a:t>
            </a:r>
          </a:p>
          <a:p>
            <a:r>
              <a:rPr lang="fr-FR" dirty="0">
                <a:latin typeface="Times New Roman" panose="02020603050405020304" pitchFamily="18" charset="0"/>
                <a:cs typeface="Times New Roman" panose="02020603050405020304" pitchFamily="18" charset="0"/>
              </a:rPr>
              <a:t>8.3. Statut d’une variable ou d’une fonction</a:t>
            </a:r>
          </a:p>
          <a:p>
            <a:r>
              <a:rPr lang="fr-FR" dirty="0">
                <a:latin typeface="Times New Roman" panose="02020603050405020304" pitchFamily="18" charset="0"/>
                <a:cs typeface="Times New Roman" panose="02020603050405020304" pitchFamily="18" charset="0"/>
              </a:rPr>
              <a:t>Chapitre 9. POINTEURS</a:t>
            </a:r>
          </a:p>
          <a:p>
            <a:r>
              <a:rPr lang="fr-FR" dirty="0">
                <a:latin typeface="Times New Roman" panose="02020603050405020304" pitchFamily="18" charset="0"/>
                <a:cs typeface="Times New Roman" panose="02020603050405020304" pitchFamily="18" charset="0"/>
              </a:rPr>
              <a:t>9.1. Déclaration </a:t>
            </a:r>
          </a:p>
          <a:p>
            <a:r>
              <a:rPr lang="fr-FR" dirty="0">
                <a:latin typeface="Times New Roman" panose="02020603050405020304" pitchFamily="18" charset="0"/>
                <a:cs typeface="Times New Roman" panose="02020603050405020304" pitchFamily="18" charset="0"/>
              </a:rPr>
              <a:t>9.2. Arithmétique des pointeurs</a:t>
            </a:r>
          </a:p>
          <a:p>
            <a:r>
              <a:rPr lang="fr-FR" dirty="0">
                <a:latin typeface="Times New Roman" panose="02020603050405020304" pitchFamily="18" charset="0"/>
                <a:cs typeface="Times New Roman" panose="02020603050405020304" pitchFamily="18" charset="0"/>
              </a:rPr>
              <a:t>9.3. Allocation dynamique</a:t>
            </a:r>
          </a:p>
          <a:p>
            <a:r>
              <a:rPr lang="fr-FR" dirty="0">
                <a:latin typeface="Times New Roman" panose="02020603050405020304" pitchFamily="18" charset="0"/>
                <a:cs typeface="Times New Roman" panose="02020603050405020304" pitchFamily="18" charset="0"/>
              </a:rPr>
              <a:t>9.4. Affectation d’une valeur à un pointeur</a:t>
            </a:r>
          </a:p>
          <a:p>
            <a:r>
              <a:rPr lang="fr-FR" dirty="0">
                <a:latin typeface="Times New Roman" panose="02020603050405020304" pitchFamily="18" charset="0"/>
                <a:cs typeface="Times New Roman" panose="02020603050405020304" pitchFamily="18" charset="0"/>
              </a:rPr>
              <a:t>Chapitre 10. DIRECTIVES AU PREPROCESSEUR</a:t>
            </a:r>
          </a:p>
          <a:p>
            <a:r>
              <a:rPr lang="en-US" dirty="0">
                <a:latin typeface="Times New Roman" panose="02020603050405020304" pitchFamily="18" charset="0"/>
                <a:cs typeface="Times New Roman" panose="02020603050405020304" pitchFamily="18" charset="0"/>
              </a:rPr>
              <a:t>10.1. Directives #include</a:t>
            </a:r>
          </a:p>
          <a:p>
            <a:r>
              <a:rPr lang="en-US" dirty="0">
                <a:latin typeface="Times New Roman" panose="02020603050405020304" pitchFamily="18" charset="0"/>
                <a:cs typeface="Times New Roman" panose="02020603050405020304" pitchFamily="18" charset="0"/>
              </a:rPr>
              <a:t>10.2. Directives #define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0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30</a:t>
            </a:fld>
            <a:endParaRPr lang="fr-FR"/>
          </a:p>
        </p:txBody>
      </p:sp>
      <p:sp>
        <p:nvSpPr>
          <p:cNvPr id="5121"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GB" b="1" dirty="0" err="1">
                <a:latin typeface="Times New Roman" pitchFamily="18" charset="0"/>
                <a:ea typeface="Times New Roman" pitchFamily="18" charset="0"/>
                <a:cs typeface="Times New Roman" pitchFamily="18" charset="0"/>
              </a:rPr>
              <a:t>i</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Saisir un entier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&amp;n)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if (n&amp;1 == 1)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 est impair \n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else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 est pair \n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return 0;</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tabLst/>
            </a:pPr>
            <a:r>
              <a:rPr lang="fr-FR" b="1" dirty="0">
                <a:latin typeface="Times New Roman" pitchFamily="18" charset="0"/>
                <a:ea typeface="Times New Roman" pitchFamily="18" charset="0"/>
                <a:cs typeface="Times New Roman" pitchFamily="18" charset="0"/>
                <a:sym typeface="Symbol" pitchFamily="18" charset="2"/>
              </a:rPr>
              <a:t>5.2.5.</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Opérateur de décalage binaire vers la droite ou vers la gauche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il permet de faire des opérations sur des entiers. Les bits sortant sont perdus et les bits entrant sont des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0</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sym typeface="Symbol" pitchFamily="18" charset="2"/>
              </a:rPr>
              <a:t>O</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pérateur de décalage à gauche</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x&lt;&lt;y</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Exemple : 4345 &lt;&lt; 2 ; la valeur binaire de 4345 est décalée deux fois à gauche. C’est la multiplication par 2 autant de fois qu’il y a des décalages.</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Opérateur de décalage à droite</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x&gt;&gt;y</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Exemple : 4345 &gt;&gt; 2. On divise par 2 à chaque décalage. Le résultat est 1086.                         </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Pour les opérateurs binaires, on dispose des opérateurs de raccourcis :</a:t>
            </a:r>
          </a:p>
          <a:p>
            <a:pPr lvl="0" algn="just" eaLnBrk="0" fontAlgn="base" hangingPunct="0">
              <a:spcBef>
                <a:spcPct val="0"/>
              </a:spcBef>
              <a:spcAft>
                <a:spcPct val="0"/>
              </a:spcAft>
            </a:pPr>
            <a:r>
              <a:rPr lang="fr-FR" dirty="0">
                <a:latin typeface="Times New Roman" panose="02020603050405020304" pitchFamily="18" charset="0"/>
                <a:cs typeface="Times New Roman" panose="02020603050405020304" pitchFamily="18" charset="0"/>
              </a:rPr>
              <a:t> </a:t>
            </a:r>
            <a:r>
              <a:rPr lang="fr-FR" b="1" dirty="0">
                <a:latin typeface="Times New Roman" pitchFamily="18" charset="0"/>
                <a:cs typeface="Times New Roman" pitchFamily="18" charset="0"/>
              </a:rPr>
              <a:t>x  |= y	x = x |  y</a:t>
            </a:r>
          </a:p>
          <a:p>
            <a:pPr lvl="0" algn="just" eaLnBrk="0" fontAlgn="base" hangingPunct="0">
              <a:spcBef>
                <a:spcPct val="0"/>
              </a:spcBef>
              <a:spcAft>
                <a:spcPct val="0"/>
              </a:spcAft>
            </a:pPr>
            <a:r>
              <a:rPr lang="fr-FR" b="1" dirty="0">
                <a:latin typeface="Times New Roman" pitchFamily="18" charset="0"/>
                <a:cs typeface="Times New Roman" pitchFamily="18" charset="0"/>
              </a:rPr>
              <a:t> x &lt;&lt;= y  	x = x &lt;&lt; y </a:t>
            </a:r>
          </a:p>
          <a:p>
            <a:pPr lvl="0"/>
            <a:r>
              <a:rPr lang="fr-FR" b="1" dirty="0">
                <a:latin typeface="Times New Roman" pitchFamily="18" charset="0"/>
                <a:cs typeface="Times New Roman" pitchFamily="18" charset="0"/>
              </a:rPr>
              <a:t>5.2.6. Opérateurs spéciaux</a:t>
            </a:r>
          </a:p>
          <a:p>
            <a:r>
              <a:rPr lang="fr-FR" b="1" dirty="0">
                <a:latin typeface="Times New Roman" pitchFamily="18" charset="0"/>
                <a:cs typeface="Times New Roman" pitchFamily="18" charset="0"/>
              </a:rPr>
              <a:t>Opérateur ternaire conditionnel</a:t>
            </a:r>
            <a:r>
              <a:rPr lang="fr-FR" dirty="0">
                <a:latin typeface="Times New Roman" panose="02020603050405020304" pitchFamily="18" charset="0"/>
                <a:cs typeface="Times New Roman" panose="02020603050405020304" pitchFamily="18" charset="0"/>
              </a:rPr>
              <a:t> : </a:t>
            </a:r>
            <a:r>
              <a:rPr lang="fr-FR" b="1" dirty="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fr-FR" b="1" dirty="0">
                <a:latin typeface="Times New Roman" panose="02020603050405020304" pitchFamily="18" charset="0"/>
                <a:cs typeface="Times New Roman" panose="02020603050405020304" pitchFamily="18" charset="0"/>
              </a:rPr>
              <a:t>C ? A : B</a:t>
            </a:r>
            <a:endParaRPr lang="fr-FR" dirty="0">
              <a:latin typeface="Times New Roman" panose="02020603050405020304" pitchFamily="18" charset="0"/>
              <a:cs typeface="Times New Roman" panose="02020603050405020304" pitchFamily="18" charset="0"/>
            </a:endParaRPr>
          </a:p>
          <a:p>
            <a:pPr lvl="0"/>
            <a:r>
              <a:rPr lang="fr-FR" dirty="0">
                <a:latin typeface="Times New Roman" panose="02020603050405020304" pitchFamily="18" charset="0"/>
                <a:cs typeface="Times New Roman" panose="02020603050405020304" pitchFamily="18" charset="0"/>
              </a:rPr>
              <a:t>Il test  l’expression </a:t>
            </a:r>
            <a:r>
              <a:rPr lang="fr-FR" b="1" dirty="0">
                <a:latin typeface="Times New Roman" panose="02020603050405020304" pitchFamily="18" charset="0"/>
                <a:cs typeface="Times New Roman" panose="02020603050405020304" pitchFamily="18" charset="0"/>
              </a:rPr>
              <a:t>C.</a:t>
            </a:r>
            <a:endParaRPr lang="fr-FR" dirty="0">
              <a:latin typeface="Times New Roman" panose="02020603050405020304" pitchFamily="18" charset="0"/>
              <a:cs typeface="Times New Roman" panose="02020603050405020304" pitchFamily="18" charset="0"/>
            </a:endParaRPr>
          </a:p>
          <a:p>
            <a:pPr lvl="0"/>
            <a:r>
              <a:rPr lang="fr-FR" dirty="0">
                <a:latin typeface="Times New Roman" panose="02020603050405020304" pitchFamily="18" charset="0"/>
                <a:cs typeface="Times New Roman" panose="02020603050405020304" pitchFamily="18" charset="0"/>
              </a:rPr>
              <a:t>Si </a:t>
            </a:r>
            <a:r>
              <a:rPr lang="fr-FR" b="1" dirty="0">
                <a:latin typeface="Times New Roman" panose="02020603050405020304" pitchFamily="18" charset="0"/>
                <a:cs typeface="Times New Roman" panose="02020603050405020304" pitchFamily="18" charset="0"/>
              </a:rPr>
              <a:t>C </a:t>
            </a:r>
            <a:r>
              <a:rPr lang="fr-FR" dirty="0">
                <a:latin typeface="Times New Roman" panose="02020603050405020304" pitchFamily="18" charset="0"/>
                <a:cs typeface="Times New Roman" panose="02020603050405020304" pitchFamily="18" charset="0"/>
              </a:rPr>
              <a:t>est « vrai » : on évalue </a:t>
            </a:r>
            <a:r>
              <a:rPr lang="fr-FR" b="1" dirty="0">
                <a:latin typeface="Times New Roman" panose="02020603050405020304" pitchFamily="18" charset="0"/>
                <a:cs typeface="Times New Roman" panose="02020603050405020304" pitchFamily="18" charset="0"/>
              </a:rPr>
              <a:t>A </a:t>
            </a:r>
            <a:r>
              <a:rPr lang="fr-FR" dirty="0">
                <a:latin typeface="Times New Roman" panose="02020603050405020304" pitchFamily="18" charset="0"/>
                <a:cs typeface="Times New Roman" panose="02020603050405020304" pitchFamily="18" charset="0"/>
              </a:rPr>
              <a:t>et renvoie sa valeur.</a:t>
            </a:r>
          </a:p>
          <a:p>
            <a:pPr lvl="0"/>
            <a:r>
              <a:rPr lang="fr-FR" dirty="0">
                <a:latin typeface="Times New Roman" panose="02020603050405020304" pitchFamily="18" charset="0"/>
                <a:cs typeface="Times New Roman" panose="02020603050405020304" pitchFamily="18" charset="0"/>
              </a:rPr>
              <a:t>Si </a:t>
            </a:r>
            <a:r>
              <a:rPr lang="fr-FR" b="1" dirty="0">
                <a:latin typeface="Times New Roman" panose="02020603050405020304" pitchFamily="18" charset="0"/>
                <a:cs typeface="Times New Roman" panose="02020603050405020304" pitchFamily="18" charset="0"/>
              </a:rPr>
              <a:t>C </a:t>
            </a:r>
            <a:r>
              <a:rPr lang="fr-FR" dirty="0">
                <a:latin typeface="Times New Roman" panose="02020603050405020304" pitchFamily="18" charset="0"/>
                <a:cs typeface="Times New Roman" panose="02020603050405020304" pitchFamily="18" charset="0"/>
              </a:rPr>
              <a:t>est « faux » : on évalue </a:t>
            </a:r>
            <a:r>
              <a:rPr lang="fr-FR" b="1" dirty="0">
                <a:latin typeface="Times New Roman" panose="02020603050405020304" pitchFamily="18" charset="0"/>
                <a:cs typeface="Times New Roman" panose="02020603050405020304" pitchFamily="18" charset="0"/>
              </a:rPr>
              <a:t>B </a:t>
            </a:r>
            <a:r>
              <a:rPr lang="fr-FR" dirty="0">
                <a:latin typeface="Times New Roman" panose="02020603050405020304" pitchFamily="18" charset="0"/>
                <a:cs typeface="Times New Roman" panose="02020603050405020304" pitchFamily="18" charset="0"/>
              </a:rPr>
              <a:t>et renvoie sa valeur.</a:t>
            </a:r>
          </a:p>
          <a:p>
            <a:pPr marL="0" lvl="1"/>
            <a:r>
              <a:rPr lang="fr-FR" b="1" dirty="0">
                <a:latin typeface="Times New Roman" panose="02020603050405020304" pitchFamily="18" charset="0"/>
                <a:cs typeface="Times New Roman" panose="02020603050405020304" pitchFamily="18" charset="0"/>
              </a:rPr>
              <a:t>Opérateur séquentiel</a:t>
            </a:r>
            <a:r>
              <a:rPr lang="fr-FR" dirty="0">
                <a:latin typeface="Times New Roman" panose="02020603050405020304" pitchFamily="18" charset="0"/>
                <a:cs typeface="Times New Roman" panose="02020603050405020304" pitchFamily="18" charset="0"/>
              </a:rPr>
              <a:t> : </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permet d’enchaîner plusieurs instructions, la dernière instruction donne sa valeur à l’expression.</a:t>
            </a:r>
          </a:p>
        </p:txBody>
      </p:sp>
      <p:cxnSp>
        <p:nvCxnSpPr>
          <p:cNvPr id="5" name="Connecteur droit avec flèche 4"/>
          <p:cNvCxnSpPr/>
          <p:nvPr/>
        </p:nvCxnSpPr>
        <p:spPr>
          <a:xfrm>
            <a:off x="785786" y="4071942"/>
            <a:ext cx="21431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 name="Connecteur droit avec flèche 5"/>
          <p:cNvCxnSpPr/>
          <p:nvPr/>
        </p:nvCxnSpPr>
        <p:spPr>
          <a:xfrm>
            <a:off x="785786" y="4356106"/>
            <a:ext cx="21431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31</a:t>
            </a:fld>
            <a:endParaRPr lang="fr-FR"/>
          </a:p>
        </p:txBody>
      </p:sp>
      <p:sp>
        <p:nvSpPr>
          <p:cNvPr id="4098" name="Rectangle 2"/>
          <p:cNvSpPr>
            <a:spLocks noChangeArrowheads="1"/>
          </p:cNvSpPr>
          <p:nvPr/>
        </p:nvSpPr>
        <p:spPr bwMode="auto">
          <a:xfrm>
            <a:off x="0" y="111791"/>
            <a:ext cx="91440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Ne serait-il mieux d’écrire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y = 5 ; double test, z ;       x = y-1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test=(x=y-1, z=x*y/1. 3, z-x) ;    z = x * y / 1.3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(test =%lf \n , test ) ;         test = z-x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0;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4097" name="Line 1"/>
          <p:cNvSpPr>
            <a:spLocks noChangeShapeType="1"/>
          </p:cNvSpPr>
          <p:nvPr/>
        </p:nvSpPr>
        <p:spPr bwMode="auto">
          <a:xfrm>
            <a:off x="3143240" y="714356"/>
            <a:ext cx="45719" cy="742952"/>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fr-FR"/>
          </a:p>
        </p:txBody>
      </p:sp>
      <p:sp>
        <p:nvSpPr>
          <p:cNvPr id="4099" name="Rectangle 3"/>
          <p:cNvSpPr>
            <a:spLocks noChangeArrowheads="1"/>
          </p:cNvSpPr>
          <p:nvPr/>
        </p:nvSpPr>
        <p:spPr bwMode="auto">
          <a:xfrm>
            <a:off x="0" y="1785926"/>
            <a:ext cx="91440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rPr>
              <a:t>O</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pérateur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sizeof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de calculer la taille en octet d’une variable et donc de son type</a:t>
            </a:r>
            <a:r>
              <a:rPr lang="fr-FR" dirty="0">
                <a:latin typeface="Times New Roman" pitchFamily="18" charset="0"/>
                <a:ea typeface="Times New Roman" pitchFamily="18" charset="0"/>
                <a:cs typeface="Times New Roman" pitchFamily="18" charset="0"/>
              </a:rPr>
              <a:t>.</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 = 25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 Taille de a est %d \n », </a:t>
            </a:r>
            <a:r>
              <a:rPr lang="fr-FR" b="1" dirty="0" err="1">
                <a:latin typeface="Times New Roman" pitchFamily="18" charset="0"/>
                <a:cs typeface="Times New Roman" pitchFamily="18" charset="0"/>
              </a:rPr>
              <a:t>sizeof</a:t>
            </a:r>
            <a:r>
              <a:rPr lang="fr-FR" b="1" dirty="0">
                <a:latin typeface="Times New Roman" pitchFamily="18" charset="0"/>
                <a:cs typeface="Times New Roman" pitchFamily="18" charset="0"/>
              </a:rPr>
              <a:t> (a))</a:t>
            </a:r>
            <a:r>
              <a:rPr lang="fr-FR" dirty="0">
                <a:latin typeface="Times New Roman" pitchFamily="18" charset="0"/>
                <a:cs typeface="Times New Roman" pitchFamily="18" charset="0"/>
              </a:rPr>
              <a:t> ; </a:t>
            </a:r>
          </a:p>
          <a:p>
            <a:r>
              <a:rPr lang="fr-FR" dirty="0">
                <a:latin typeface="Times New Roman" pitchFamily="18" charset="0"/>
                <a:cs typeface="Times New Roman" pitchFamily="18" charset="0"/>
              </a:rPr>
              <a:t>L’écriture de </a:t>
            </a:r>
            <a:r>
              <a:rPr lang="fr-FR" b="1" dirty="0" err="1">
                <a:latin typeface="Times New Roman" pitchFamily="18" charset="0"/>
                <a:cs typeface="Times New Roman" pitchFamily="18" charset="0"/>
              </a:rPr>
              <a:t>sizeof</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aurait donné 4, tandis que </a:t>
            </a:r>
            <a:r>
              <a:rPr lang="fr-FR" b="1" dirty="0" err="1">
                <a:latin typeface="Times New Roman" pitchFamily="18" charset="0"/>
                <a:cs typeface="Times New Roman" pitchFamily="18" charset="0"/>
              </a:rPr>
              <a:t>sizeof</a:t>
            </a:r>
            <a:r>
              <a:rPr lang="fr-FR" b="1" dirty="0">
                <a:latin typeface="Times New Roman" pitchFamily="18" charset="0"/>
                <a:cs typeface="Times New Roman" pitchFamily="18" charset="0"/>
              </a:rPr>
              <a:t>(double)</a:t>
            </a:r>
            <a:r>
              <a:rPr lang="fr-FR" dirty="0">
                <a:latin typeface="Times New Roman" pitchFamily="18" charset="0"/>
                <a:cs typeface="Times New Roman" pitchFamily="18" charset="0"/>
              </a:rPr>
              <a:t> aurait donné 8.</a:t>
            </a:r>
          </a:p>
          <a:p>
            <a:r>
              <a:rPr lang="fr-FR" b="1" dirty="0">
                <a:latin typeface="Times New Roman" pitchFamily="18" charset="0"/>
                <a:cs typeface="Times New Roman" pitchFamily="18" charset="0"/>
              </a:rPr>
              <a:t>Opérateur d’adresse</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(&amp;)</a:t>
            </a:r>
            <a:r>
              <a:rPr lang="fr-FR" dirty="0">
                <a:latin typeface="Times New Roman" pitchFamily="18" charset="0"/>
                <a:cs typeface="Times New Roman" pitchFamily="18" charset="0"/>
              </a:rPr>
              <a:t> et d’</a:t>
            </a:r>
            <a:r>
              <a:rPr lang="fr-FR" b="1" dirty="0">
                <a:latin typeface="Times New Roman" pitchFamily="18" charset="0"/>
                <a:cs typeface="Times New Roman" pitchFamily="18" charset="0"/>
              </a:rPr>
              <a:t>indirection (*) : </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L’opérateur unaire d’adresse </a:t>
            </a:r>
            <a:r>
              <a:rPr lang="fr-FR" b="1" dirty="0">
                <a:latin typeface="Times New Roman" pitchFamily="18" charset="0"/>
                <a:cs typeface="Times New Roman" pitchFamily="18" charset="0"/>
              </a:rPr>
              <a:t>&amp;</a:t>
            </a:r>
            <a:r>
              <a:rPr lang="fr-FR" dirty="0">
                <a:latin typeface="Times New Roman" pitchFamily="18" charset="0"/>
                <a:cs typeface="Times New Roman" pitchFamily="18" charset="0"/>
              </a:rPr>
              <a:t> permet d’obtenir l’adresse d’une variable. </a:t>
            </a:r>
          </a:p>
          <a:p>
            <a:r>
              <a:rPr lang="fr-FR" dirty="0">
                <a:latin typeface="Times New Roman" pitchFamily="18" charset="0"/>
                <a:cs typeface="Times New Roman" pitchFamily="18" charset="0"/>
              </a:rPr>
              <a:t>Si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est une variable, </a:t>
            </a:r>
            <a:r>
              <a:rPr lang="fr-FR" b="1" dirty="0">
                <a:latin typeface="Times New Roman" pitchFamily="18" charset="0"/>
                <a:cs typeface="Times New Roman" pitchFamily="18" charset="0"/>
              </a:rPr>
              <a:t>&amp;a</a:t>
            </a:r>
            <a:r>
              <a:rPr lang="fr-FR" dirty="0">
                <a:latin typeface="Times New Roman" pitchFamily="18" charset="0"/>
                <a:cs typeface="Times New Roman" pitchFamily="18" charset="0"/>
              </a:rPr>
              <a:t> est une adresse, la référence de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Inversement, on peut obtenir la valeur stockée à l’adresse indiquée avec l’opérateur unaire d’ indirection (*). </a:t>
            </a:r>
          </a:p>
          <a:p>
            <a:r>
              <a:rPr lang="fr-FR" dirty="0">
                <a:latin typeface="Times New Roman" pitchFamily="18" charset="0"/>
                <a:cs typeface="Times New Roman" pitchFamily="18" charset="0"/>
              </a:rPr>
              <a:t>Si </a:t>
            </a:r>
            <a:r>
              <a:rPr lang="fr-FR" b="1" dirty="0">
                <a:latin typeface="Times New Roman" pitchFamily="18" charset="0"/>
                <a:cs typeface="Times New Roman" pitchFamily="18" charset="0"/>
              </a:rPr>
              <a:t>&amp;a</a:t>
            </a:r>
            <a:r>
              <a:rPr lang="fr-FR" dirty="0">
                <a:latin typeface="Times New Roman" pitchFamily="18" charset="0"/>
                <a:cs typeface="Times New Roman" pitchFamily="18" charset="0"/>
              </a:rPr>
              <a:t> est une adresse, </a:t>
            </a:r>
            <a:r>
              <a:rPr lang="fr-FR" b="1" dirty="0">
                <a:latin typeface="Times New Roman" pitchFamily="18" charset="0"/>
                <a:cs typeface="Times New Roman" pitchFamily="18" charset="0"/>
              </a:rPr>
              <a:t>*(&amp;a)</a:t>
            </a:r>
            <a:r>
              <a:rPr lang="fr-FR" dirty="0">
                <a:latin typeface="Times New Roman" pitchFamily="18" charset="0"/>
                <a:cs typeface="Times New Roman" pitchFamily="18" charset="0"/>
              </a:rPr>
              <a:t> est la valeur de la variable située à cette adresse, donc </a:t>
            </a:r>
            <a:r>
              <a:rPr lang="fr-FR" b="1" dirty="0">
                <a:latin typeface="Times New Roman" pitchFamily="18" charset="0"/>
                <a:cs typeface="Times New Roman" pitchFamily="18" charset="0"/>
              </a:rPr>
              <a:t>a.</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 &lt;</a:t>
            </a:r>
            <a:r>
              <a:rPr lang="fr-FR" b="1" dirty="0" err="1">
                <a:latin typeface="Times New Roman" pitchFamily="18" charset="0"/>
                <a:cs typeface="Times New Roman" pitchFamily="18" charset="0"/>
              </a:rPr>
              <a:t>stdio.h</a:t>
            </a:r>
            <a:r>
              <a:rPr lang="fr-FR"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a=16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l’adresse de a : &amp;a = %x  \n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&amp;a) ;</a:t>
            </a:r>
            <a:endParaRPr lang="fr-FR" dirty="0">
              <a:latin typeface="Times New Roman" pitchFamily="18" charset="0"/>
              <a:cs typeface="Times New Roman" pitchFamily="18" charset="0"/>
            </a:endParaRPr>
          </a:p>
          <a:p>
            <a:pPr lvl="0" algn="just" fontAlgn="base">
              <a:spcBef>
                <a:spcPct val="0"/>
              </a:spcBef>
              <a:spcAft>
                <a:spcPct val="0"/>
              </a:spcAft>
              <a:tabLst>
                <a:tab pos="228600" algn="l"/>
              </a:tabLst>
            </a:pPr>
            <a:r>
              <a:rPr kumimoji="0" lang="en-GB" b="0" i="0" u="none" strike="noStrike" cap="none" normalizeH="0" baseline="0" dirty="0">
                <a:ln>
                  <a:noFill/>
                </a:ln>
                <a:solidFill>
                  <a:schemeClr val="tx1"/>
                </a:solidFill>
                <a:effectLst/>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la valeur de a : a = %d ou *(&amp;a)= %d \n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 *(&amp;a)) ;  return 0;</a:t>
            </a:r>
          </a:p>
          <a:p>
            <a:pPr lvl="0" algn="just" fontAlgn="base">
              <a:spcBef>
                <a:spcPct val="0"/>
              </a:spcBef>
              <a:spcAft>
                <a:spcPct val="0"/>
              </a:spcAft>
              <a:tabLst>
                <a:tab pos="228600" algn="l"/>
              </a:tabLst>
            </a:pPr>
            <a:r>
              <a:rPr lang="fr-FR" b="1" dirty="0">
                <a:latin typeface="Times New Roman" pitchFamily="18" charset="0"/>
                <a:cs typeface="Times New Roman" pitchFamily="18" charset="0"/>
              </a:rPr>
              <a:t>}</a:t>
            </a:r>
          </a:p>
          <a:p>
            <a:r>
              <a:rPr lang="fr-FR" b="1" dirty="0">
                <a:latin typeface="Times New Roman" pitchFamily="18" charset="0"/>
                <a:cs typeface="Times New Roman" pitchFamily="18" charset="0"/>
              </a:rPr>
              <a:t>l’adresse de a : &amp;a = 54ffff04</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la valeur de a : a = 16 où *(&amp;a) =16</a:t>
            </a:r>
            <a:endParaRPr lang="fr-F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32</a:t>
            </a:fld>
            <a:endParaRPr lang="fr-FR"/>
          </a:p>
        </p:txBody>
      </p:sp>
      <p:sp>
        <p:nvSpPr>
          <p:cNvPr id="3073" name="Rectangle 1"/>
          <p:cNvSpPr>
            <a:spLocks noChangeArrowheads="1"/>
          </p:cNvSpPr>
          <p:nvPr/>
        </p:nvSpPr>
        <p:spPr bwMode="auto">
          <a:xfrm>
            <a:off x="0" y="457401"/>
            <a:ext cx="9144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on ajoute la ligne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*(&amp;a) = 32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la valeur de a : a = %d ou *&amp;(a)=%</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d\n</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*(&amp;a))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Dans ce cas on obtient : </a:t>
            </a:r>
            <a:r>
              <a:rPr lang="fr-FR" b="1" dirty="0">
                <a:latin typeface="Times New Roman" pitchFamily="18" charset="0"/>
                <a:cs typeface="Times New Roman" pitchFamily="18" charset="0"/>
              </a:rPr>
              <a:t>la valeur de a : a = 32 où *(&amp;a) = 32</a:t>
            </a:r>
          </a:p>
          <a:p>
            <a:r>
              <a:rPr lang="fr-FR" dirty="0">
                <a:latin typeface="Times New Roman" pitchFamily="18" charset="0"/>
                <a:cs typeface="Times New Roman" pitchFamily="18" charset="0"/>
              </a:rPr>
              <a:t>La valeur de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a été modifiée indirectement à partir de son adresse.</a:t>
            </a:r>
          </a:p>
          <a:p>
            <a:r>
              <a:rPr lang="fr-FR" dirty="0">
                <a:latin typeface="Times New Roman" pitchFamily="18" charset="0"/>
                <a:cs typeface="Times New Roman" pitchFamily="18" charset="0"/>
              </a:rPr>
              <a:t>Les développeurs de langage, pour généraliser ce comportement ont créé une nouvelle catégorie d’objets qui sont par leur nature des adresses.</a:t>
            </a:r>
          </a:p>
          <a:p>
            <a:r>
              <a:rPr lang="fr-FR" b="1" dirty="0">
                <a:latin typeface="Times New Roman" pitchFamily="18" charset="0"/>
                <a:cs typeface="Times New Roman" pitchFamily="18" charset="0"/>
              </a:rPr>
              <a:t>Exemple : </a:t>
            </a:r>
            <a:r>
              <a:rPr lang="fr-FR" dirty="0">
                <a:latin typeface="Times New Roman" pitchFamily="18" charset="0"/>
                <a:cs typeface="Times New Roman" pitchFamily="18" charset="0"/>
              </a:rPr>
              <a:t>Si </a:t>
            </a:r>
            <a:r>
              <a:rPr lang="fr-FR" b="1" dirty="0">
                <a:latin typeface="Times New Roman" pitchFamily="18" charset="0"/>
                <a:cs typeface="Times New Roman" pitchFamily="18" charset="0"/>
              </a:rPr>
              <a:t>b = &amp;a</a:t>
            </a:r>
            <a:r>
              <a:rPr lang="fr-FR" dirty="0">
                <a:latin typeface="Times New Roman" pitchFamily="18" charset="0"/>
                <a:cs typeface="Times New Roman" pitchFamily="18" charset="0"/>
              </a:rPr>
              <a:t> alors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la valeur déréférencée de la variable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est égale à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*b = *(&amp;a) = a.</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On appelle objet</a:t>
            </a:r>
            <a:r>
              <a:rPr lang="fr-FR" b="1" dirty="0">
                <a:latin typeface="Times New Roman" pitchFamily="18" charset="0"/>
                <a:cs typeface="Times New Roman" pitchFamily="18" charset="0"/>
              </a:rPr>
              <a:t> *b, </a:t>
            </a:r>
            <a:r>
              <a:rPr lang="fr-FR" dirty="0">
                <a:latin typeface="Times New Roman" pitchFamily="18" charset="0"/>
                <a:cs typeface="Times New Roman" pitchFamily="18" charset="0"/>
              </a:rPr>
              <a:t>valeur déréférencée de la variable adresse de </a:t>
            </a:r>
            <a:r>
              <a:rPr lang="fr-FR" b="1" dirty="0">
                <a:latin typeface="Times New Roman" pitchFamily="18" charset="0"/>
                <a:cs typeface="Times New Roman" pitchFamily="18" charset="0"/>
              </a:rPr>
              <a:t>b </a:t>
            </a:r>
            <a:r>
              <a:rPr lang="fr-FR" dirty="0">
                <a:latin typeface="Times New Roman" pitchFamily="18" charset="0"/>
                <a:cs typeface="Times New Roman" pitchFamily="18" charset="0"/>
              </a:rPr>
              <a:t>un POINTEUR car il semble qu’il montre, qu’il pointe la variable </a:t>
            </a:r>
            <a:r>
              <a:rPr lang="fr-FR" b="1" dirty="0">
                <a:latin typeface="Times New Roman" pitchFamily="18" charset="0"/>
                <a:cs typeface="Times New Roman" pitchFamily="18" charset="0"/>
              </a:rPr>
              <a:t>a.</a:t>
            </a:r>
          </a:p>
          <a:p>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stdio.h</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main (void)</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a,*b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b = &amp;a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 = 10 ;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(“\n *b :%d”, *b);</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*b=12 ;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(“\n a:%d”, a);  return 1;</a:t>
            </a:r>
          </a:p>
          <a:p>
            <a:r>
              <a:rPr lang="en-GB" b="1"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Attention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Pour que l’adresse de </a:t>
            </a:r>
            <a:r>
              <a:rPr lang="fr-FR" b="1" dirty="0">
                <a:latin typeface="Times New Roman" pitchFamily="18" charset="0"/>
                <a:cs typeface="Times New Roman" pitchFamily="18" charset="0"/>
              </a:rPr>
              <a:t>a </a:t>
            </a:r>
            <a:r>
              <a:rPr lang="fr-FR" dirty="0">
                <a:latin typeface="Times New Roman" pitchFamily="18" charset="0"/>
                <a:cs typeface="Times New Roman" pitchFamily="18" charset="0"/>
              </a:rPr>
              <a:t>existe, il faut déclarer la variable </a:t>
            </a:r>
            <a:r>
              <a:rPr lang="fr-FR" b="1" dirty="0">
                <a:latin typeface="Times New Roman" pitchFamily="18" charset="0"/>
                <a:cs typeface="Times New Roman" pitchFamily="18" charset="0"/>
              </a:rPr>
              <a:t>a.</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Pour que </a:t>
            </a:r>
            <a:r>
              <a:rPr lang="fr-FR" b="1" dirty="0">
                <a:latin typeface="Times New Roman" pitchFamily="18" charset="0"/>
                <a:cs typeface="Times New Roman" pitchFamily="18" charset="0"/>
              </a:rPr>
              <a:t>b </a:t>
            </a:r>
            <a:r>
              <a:rPr lang="fr-FR" dirty="0">
                <a:latin typeface="Times New Roman" pitchFamily="18" charset="0"/>
                <a:cs typeface="Times New Roman" pitchFamily="18" charset="0"/>
              </a:rPr>
              <a:t>existe, il faut déclarer le pointeur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33</a:t>
            </a:fld>
            <a:endParaRPr lang="fr-FR"/>
          </a:p>
        </p:txBody>
      </p:sp>
      <p:sp>
        <p:nvSpPr>
          <p:cNvPr id="3" name="Rectangle 2"/>
          <p:cNvSpPr/>
          <p:nvPr/>
        </p:nvSpPr>
        <p:spPr>
          <a:xfrm>
            <a:off x="1" y="357166"/>
            <a:ext cx="8929718" cy="6186309"/>
          </a:xfrm>
          <a:prstGeom prst="rect">
            <a:avLst/>
          </a:prstGeom>
        </p:spPr>
        <p:txBody>
          <a:bodyPr wrap="square">
            <a:spAutoFit/>
          </a:bodyPr>
          <a:lstStyle/>
          <a:p>
            <a:r>
              <a:rPr lang="fr-FR" b="1" dirty="0">
                <a:latin typeface="Times New Roman" pitchFamily="18" charset="0"/>
                <a:cs typeface="Times New Roman" pitchFamily="18" charset="0"/>
              </a:rPr>
              <a:t>5.2.7.</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Ordre de priorité des opérateurs en C</a:t>
            </a:r>
          </a:p>
          <a:p>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Opérateurs		Evaluation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       			gauche à droite</a:t>
            </a:r>
          </a:p>
          <a:p>
            <a:r>
              <a:rPr lang="fr-FR" dirty="0">
                <a:latin typeface="Times New Roman" pitchFamily="18" charset="0"/>
                <a:cs typeface="Times New Roman" pitchFamily="18" charset="0"/>
              </a:rPr>
              <a:t>[ ]         			gauche à droite</a:t>
            </a:r>
          </a:p>
          <a:p>
            <a:r>
              <a:rPr lang="fr-FR" dirty="0">
                <a:latin typeface="Times New Roman" pitchFamily="18" charset="0"/>
                <a:cs typeface="Times New Roman" pitchFamily="18" charset="0"/>
              </a:rPr>
              <a:t>-&gt;        .    	                gauche à droite</a:t>
            </a:r>
          </a:p>
          <a:p>
            <a:r>
              <a:rPr lang="fr-FR" dirty="0" err="1">
                <a:latin typeface="Times New Roman" pitchFamily="18" charset="0"/>
                <a:cs typeface="Times New Roman" pitchFamily="18" charset="0"/>
              </a:rPr>
              <a:t>sizeof</a:t>
            </a:r>
            <a:r>
              <a:rPr lang="fr-FR" dirty="0">
                <a:latin typeface="Times New Roman" pitchFamily="18" charset="0"/>
                <a:cs typeface="Times New Roman" pitchFamily="18" charset="0"/>
              </a:rPr>
              <a:t>( )			gauche à droite</a:t>
            </a:r>
          </a:p>
          <a:p>
            <a:r>
              <a:rPr lang="fr-FR" dirty="0">
                <a:latin typeface="Times New Roman" pitchFamily="18" charset="0"/>
                <a:cs typeface="Times New Roman" pitchFamily="18" charset="0"/>
              </a:rPr>
              <a:t>+ +     - -           ~ 	!	droite à gauche</a:t>
            </a:r>
          </a:p>
          <a:p>
            <a:r>
              <a:rPr lang="fr-FR" dirty="0">
                <a:latin typeface="Times New Roman" pitchFamily="18" charset="0"/>
                <a:cs typeface="Times New Roman" pitchFamily="18" charset="0"/>
              </a:rPr>
              <a:t>-        +             &amp;        *	droite à gauche</a:t>
            </a:r>
          </a:p>
          <a:p>
            <a:r>
              <a:rPr lang="fr-FR" dirty="0">
                <a:latin typeface="Times New Roman" pitchFamily="18" charset="0"/>
                <a:cs typeface="Times New Roman" pitchFamily="18" charset="0"/>
              </a:rPr>
              <a:t>(type)			droite à gauche</a:t>
            </a:r>
          </a:p>
          <a:p>
            <a:r>
              <a:rPr lang="fr-FR" dirty="0">
                <a:latin typeface="Times New Roman" pitchFamily="18" charset="0"/>
                <a:cs typeface="Times New Roman" pitchFamily="18" charset="0"/>
              </a:rPr>
              <a:t>*        /            %		gauche vers droite</a:t>
            </a:r>
          </a:p>
          <a:p>
            <a:r>
              <a:rPr lang="fr-FR" dirty="0">
                <a:latin typeface="Times New Roman" pitchFamily="18" charset="0"/>
                <a:cs typeface="Times New Roman" pitchFamily="18" charset="0"/>
              </a:rPr>
              <a:t>+        -			-/-</a:t>
            </a:r>
          </a:p>
          <a:p>
            <a:r>
              <a:rPr lang="fr-FR" dirty="0">
                <a:latin typeface="Times New Roman" pitchFamily="18" charset="0"/>
                <a:cs typeface="Times New Roman" pitchFamily="18" charset="0"/>
              </a:rPr>
              <a:t>&lt;       &lt;=            &gt;       &gt;=	-/-</a:t>
            </a:r>
          </a:p>
          <a:p>
            <a:r>
              <a:rPr lang="fr-FR" dirty="0">
                <a:latin typeface="Times New Roman" pitchFamily="18" charset="0"/>
                <a:cs typeface="Times New Roman" pitchFamily="18" charset="0"/>
              </a:rPr>
              <a:t>= =    ! =			-/-</a:t>
            </a:r>
          </a:p>
          <a:p>
            <a:r>
              <a:rPr lang="fr-FR" dirty="0">
                <a:latin typeface="Times New Roman" pitchFamily="18" charset="0"/>
                <a:cs typeface="Times New Roman" pitchFamily="18" charset="0"/>
              </a:rPr>
              <a:t>&amp;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&amp;&amp;   ||			-/-</a:t>
            </a:r>
          </a:p>
          <a:p>
            <a:r>
              <a:rPr lang="fr-FR" dirty="0">
                <a:latin typeface="Times New Roman" pitchFamily="18" charset="0"/>
                <a:cs typeface="Times New Roman" pitchFamily="18" charset="0"/>
              </a:rPr>
              <a:t>? :			-/-</a:t>
            </a:r>
          </a:p>
          <a:p>
            <a:r>
              <a:rPr lang="fr-FR" dirty="0">
                <a:latin typeface="Times New Roman" pitchFamily="18" charset="0"/>
                <a:cs typeface="Times New Roman" pitchFamily="18" charset="0"/>
              </a:rPr>
              <a:t>=   +=    …		droite à gauche</a:t>
            </a:r>
          </a:p>
          <a:p>
            <a:r>
              <a:rPr lang="en-GB" dirty="0">
                <a:latin typeface="Times New Roman" pitchFamily="18" charset="0"/>
                <a:cs typeface="Times New Roman" pitchFamily="18" charset="0"/>
              </a:rPr>
              <a:t>,			</a:t>
            </a:r>
            <a:r>
              <a:rPr lang="fr-FR" dirty="0">
                <a:latin typeface="Times New Roman" pitchFamily="18" charset="0"/>
                <a:cs typeface="Times New Roman" pitchFamily="18" charset="0"/>
              </a:rPr>
              <a:t>gauche vers droite</a:t>
            </a:r>
          </a:p>
          <a:p>
            <a:endParaRPr lang="fr-FR"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34</a:t>
            </a:fld>
            <a:endParaRPr lang="fr-FR"/>
          </a:p>
        </p:txBody>
      </p:sp>
      <p:sp>
        <p:nvSpPr>
          <p:cNvPr id="1025" name="Rectangle 1"/>
          <p:cNvSpPr>
            <a:spLocks noChangeArrowheads="1"/>
          </p:cNvSpPr>
          <p:nvPr/>
        </p:nvSpPr>
        <p:spPr bwMode="auto">
          <a:xfrm>
            <a:off x="0" y="150619"/>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b="1" dirty="0">
                <a:latin typeface="Times New Roman" pitchFamily="18" charset="0"/>
                <a:cs typeface="Times New Roman" pitchFamily="18" charset="0"/>
              </a:rPr>
              <a:t>6.  INSTRUCTIONS d’ENTREES\SORTIES</a:t>
            </a:r>
            <a:endParaRPr lang="fr-FR" dirty="0">
              <a:latin typeface="Times New Roman" pitchFamily="18" charset="0"/>
              <a:cs typeface="Times New Roman" pitchFamily="18" charset="0"/>
            </a:endParaRPr>
          </a:p>
          <a:p>
            <a:pPr algn="just"/>
            <a:r>
              <a:rPr lang="fr-FR" dirty="0">
                <a:latin typeface="Times New Roman" pitchFamily="18" charset="0"/>
                <a:cs typeface="Times New Roman" pitchFamily="18" charset="0"/>
              </a:rPr>
              <a:t>Les fonctions qui permettent de dialoguer avec une machine sont regroupées dans &lt;</a:t>
            </a:r>
            <a:r>
              <a:rPr lang="fr-FR" b="1" dirty="0" err="1">
                <a:latin typeface="Times New Roman" pitchFamily="18" charset="0"/>
                <a:cs typeface="Times New Roman" pitchFamily="18" charset="0"/>
              </a:rPr>
              <a:t>stdio.h</a:t>
            </a:r>
            <a:r>
              <a:rPr lang="fr-FR" dirty="0">
                <a:latin typeface="Times New Roman" pitchFamily="18" charset="0"/>
                <a:cs typeface="Times New Roman" pitchFamily="18" charset="0"/>
              </a:rPr>
              <a:t>&gt;.</a:t>
            </a:r>
            <a:endParaRPr lang="fr-FR" b="1" dirty="0">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6</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Lecture et écriture de caractère isolé</a:t>
            </a:r>
            <a:endParaRPr kumimoji="0" lang="fr-FR" b="1" strike="noStrike" cap="none" normalizeH="0" baseline="0" dirty="0">
              <a:ln>
                <a:noFill/>
              </a:ln>
              <a:solidFill>
                <a:schemeClr val="tx1"/>
              </a:solidFill>
              <a:effectLst/>
              <a:latin typeface="Times New Roman" pitchFamily="18" charset="0"/>
              <a:cs typeface="Times New Roman" pitchFamily="18" charset="0"/>
            </a:endParaRP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Elles sont effectuées par</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getchar</a:t>
            </a:r>
            <a:r>
              <a:rPr lang="fr-FR" b="1" dirty="0">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et</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putchar</a:t>
            </a:r>
            <a:r>
              <a:rPr lang="fr-FR" b="1" dirty="0">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 sont des macro-instructions très rapides d’ exécution. </a:t>
            </a:r>
            <a:r>
              <a:rPr lang="fr-FR" dirty="0">
                <a:latin typeface="Times New Roman" pitchFamily="18" charset="0"/>
                <a:ea typeface="Times New Roman" pitchFamily="18" charset="0"/>
                <a:cs typeface="Times New Roman" pitchFamily="18" charset="0"/>
              </a:rPr>
              <a:t>Ses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définitions</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sont copiées directement par le compilateur dans votre code.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b="1" dirty="0" err="1">
                <a:latin typeface="Times New Roman" pitchFamily="18" charset="0"/>
                <a:ea typeface="Times New Roman" pitchFamily="18" charset="0"/>
                <a:cs typeface="Times New Roman" pitchFamily="18" charset="0"/>
              </a:rPr>
              <a:t>i</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(void)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car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car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putchar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(car)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putchar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(‘z’) ;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r>
              <a:rPr lang="fr-FR" dirty="0">
                <a:latin typeface="Times New Roman" pitchFamily="18" charset="0"/>
                <a:cs typeface="Times New Roman" pitchFamily="18" charset="0"/>
              </a:rPr>
              <a:t>Ils sont utiles dans les cas suivants :</a:t>
            </a:r>
          </a:p>
          <a:p>
            <a:pPr algn="just">
              <a:buFontTx/>
              <a:buChar char="-"/>
            </a:pPr>
            <a:r>
              <a:rPr lang="fr-FR" dirty="0">
                <a:latin typeface="Times New Roman" pitchFamily="18" charset="0"/>
                <a:cs typeface="Times New Roman" pitchFamily="18" charset="0"/>
              </a:rPr>
              <a:t> Il est possible de lire et écrire </a:t>
            </a:r>
            <a:r>
              <a:rPr lang="fr-FR" b="1" dirty="0">
                <a:latin typeface="Times New Roman" pitchFamily="18" charset="0"/>
                <a:cs typeface="Times New Roman" pitchFamily="18" charset="0"/>
              </a:rPr>
              <a:t>une chaîne de caractère </a:t>
            </a:r>
            <a:r>
              <a:rPr lang="fr-FR" dirty="0">
                <a:latin typeface="Times New Roman" pitchFamily="18" charset="0"/>
                <a:cs typeface="Times New Roman" pitchFamily="18" charset="0"/>
              </a:rPr>
              <a:t>en les traitant un à  un au moyen d’une boucle à répéter plusieurs fois.</a:t>
            </a:r>
          </a:p>
          <a:p>
            <a:pPr algn="just">
              <a:buFontTx/>
              <a:buChar char="-"/>
            </a:pPr>
            <a:r>
              <a:rPr lang="fr-FR" dirty="0">
                <a:latin typeface="Times New Roman" pitchFamily="18" charset="0"/>
                <a:cs typeface="Times New Roman" pitchFamily="18" charset="0"/>
              </a:rPr>
              <a:t> On peut les utiliser pour détecter un caractère </a:t>
            </a:r>
            <a:r>
              <a:rPr lang="fr-FR" b="1" dirty="0">
                <a:latin typeface="Times New Roman" pitchFamily="18" charset="0"/>
                <a:cs typeface="Times New Roman" pitchFamily="18" charset="0"/>
              </a:rPr>
              <a:t>’\n’ </a:t>
            </a:r>
            <a:r>
              <a:rPr lang="fr-FR" dirty="0">
                <a:latin typeface="Times New Roman" pitchFamily="18" charset="0"/>
                <a:cs typeface="Times New Roman" pitchFamily="18" charset="0"/>
              </a:rPr>
              <a:t>qui clôt la saisie d’une chaîne. Si la valeur renvoyée par la macro est le caractère </a:t>
            </a:r>
            <a:r>
              <a:rPr lang="fr-FR" b="1" dirty="0">
                <a:latin typeface="Times New Roman" pitchFamily="18" charset="0"/>
                <a:cs typeface="Times New Roman" pitchFamily="18" charset="0"/>
              </a:rPr>
              <a:t>‘\n’ </a:t>
            </a:r>
            <a:r>
              <a:rPr lang="fr-FR" dirty="0">
                <a:latin typeface="Times New Roman" pitchFamily="18" charset="0"/>
                <a:cs typeface="Times New Roman" pitchFamily="18" charset="0"/>
              </a:rPr>
              <a:t>alors nous sommes au bout de la chaîne.</a:t>
            </a:r>
          </a:p>
          <a:p>
            <a:r>
              <a:rPr lang="fr-FR" b="1" dirty="0">
                <a:latin typeface="Times New Roman" pitchFamily="18" charset="0"/>
                <a:cs typeface="Times New Roman" pitchFamily="18" charset="0"/>
              </a:rPr>
              <a:t>6.2.</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Affichage avec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p>
          <a:p>
            <a:r>
              <a:rPr lang="fr-FR" dirty="0">
                <a:latin typeface="Times New Roman" pitchFamily="18" charset="0"/>
                <a:cs typeface="Times New Roman" pitchFamily="18" charset="0"/>
              </a:rPr>
              <a:t>La fonction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affiche à l’écran une chaine de caractères.</a:t>
            </a:r>
          </a:p>
          <a:p>
            <a:r>
              <a:rPr lang="fr-FR" dirty="0">
                <a:latin typeface="Times New Roman" pitchFamily="18" charset="0"/>
                <a:cs typeface="Times New Roman" pitchFamily="18" charset="0"/>
              </a:rPr>
              <a:t>Syntaxe :</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une chaîne de caractère</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éventuellement des arguments) ;</a:t>
            </a:r>
          </a:p>
          <a:p>
            <a:pPr algn="just"/>
            <a:r>
              <a:rPr lang="fr-FR" dirty="0">
                <a:latin typeface="Times New Roman" pitchFamily="18" charset="0"/>
                <a:cs typeface="Times New Roman" pitchFamily="18" charset="0"/>
              </a:rPr>
              <a:t>Parmi ces caractères, on peut écrire une séquence qui permet l’affichage de valeurs. Elle débute par le symbole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suivi d’un</a:t>
            </a:r>
            <a:r>
              <a:rPr lang="fr-FR" b="1" dirty="0">
                <a:latin typeface="Times New Roman" pitchFamily="18" charset="0"/>
                <a:cs typeface="Times New Roman" pitchFamily="18" charset="0"/>
              </a:rPr>
              <a:t> code. </a:t>
            </a:r>
            <a:r>
              <a:rPr lang="fr-FR" dirty="0">
                <a:latin typeface="Times New Roman" pitchFamily="18" charset="0"/>
                <a:cs typeface="Times New Roman" pitchFamily="18" charset="0"/>
              </a:rPr>
              <a:t>Une suite de code permet de définir avec une précision le format d’affichage de la variable : </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x.y</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(code de type).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35</a:t>
            </a:fld>
            <a:endParaRPr lang="fr-FR"/>
          </a:p>
        </p:txBody>
      </p:sp>
      <p:sp>
        <p:nvSpPr>
          <p:cNvPr id="34817" name="Rectangle 1"/>
          <p:cNvSpPr>
            <a:spLocks noChangeArrowheads="1"/>
          </p:cNvSpPr>
          <p:nvPr/>
        </p:nvSpPr>
        <p:spPr bwMode="auto">
          <a:xfrm>
            <a:off x="71470" y="-27384"/>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x :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précise la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longueur de l’espace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alloué pour la variable.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x&gt;0</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variable est cadrée à droite</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et si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x&lt;0</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 variable est cadrée à gauche.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 16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 %10d \n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%-10d \n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 ; </a:t>
            </a:r>
            <a:r>
              <a:rPr kumimoji="0" lang="en-GB"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.y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indique le nombre décimal à écrire après la virgule.</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Exemple</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sym typeface="Symbol" pitchFamily="18" charset="2"/>
              </a:rPr>
              <a:t>double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 = 9.87654321;</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lang="en-GB" b="1" dirty="0">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b = %.12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lf</a:t>
            </a:r>
            <a:r>
              <a:rPr lang="en-GB"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b)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Il est possible de définir dynamiquement </a:t>
            </a:r>
            <a:r>
              <a:rPr kumimoji="0" lang="fr-FR"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c-à-d</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pendant le déroulement du programme les paramètres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x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et </a:t>
            </a:r>
            <a:r>
              <a:rPr lang="fr-FR" b="1" dirty="0">
                <a:latin typeface="Times New Roman" pitchFamily="18" charset="0"/>
                <a:ea typeface="Times New Roman" pitchFamily="18" charset="0"/>
                <a:cs typeface="Times New Roman" pitchFamily="18" charset="0"/>
                <a:sym typeface="Symbol" pitchFamily="18" charset="2"/>
              </a:rPr>
              <a:t>y, </a:t>
            </a:r>
            <a:r>
              <a:rPr lang="fr-FR" dirty="0">
                <a:latin typeface="Times New Roman" pitchFamily="18" charset="0"/>
                <a:ea typeface="Times New Roman" pitchFamily="18" charset="0"/>
                <a:cs typeface="Times New Roman" pitchFamily="18" charset="0"/>
                <a:sym typeface="Symbol" pitchFamily="18" charset="2"/>
              </a:rPr>
              <a:t>dans la suite de code, on les remplace par des symboles *</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u="sng" dirty="0">
                <a:solidFill>
                  <a:srgbClr val="000000"/>
                </a:solidFill>
                <a:latin typeface="Times New Roman" pitchFamily="18" charset="0"/>
                <a:ea typeface="Times New Roman" pitchFamily="18" charset="0"/>
                <a:cs typeface="Times New Roman" pitchFamily="18" charset="0"/>
                <a:sym typeface="Symbol" pitchFamily="18" charset="2"/>
              </a:rPr>
              <a:t>Exemple</a:t>
            </a:r>
            <a:r>
              <a:rPr lang="fr-FR" dirty="0">
                <a:solidFill>
                  <a:srgbClr val="000000"/>
                </a:solidFill>
                <a:latin typeface="Times New Roman" pitchFamily="18" charset="0"/>
                <a:ea typeface="Times New Roman" pitchFamily="18" charset="0"/>
                <a:cs typeface="Times New Roman" pitchFamily="18" charset="0"/>
                <a:sym typeface="Symbol" pitchFamily="18" charset="2"/>
              </a:rPr>
              <a:t> :</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fr-FR" b="1" dirty="0" err="1">
                <a:solidFill>
                  <a:srgbClr val="000000"/>
                </a:solidFill>
                <a:latin typeface="Times New Roman" pitchFamily="18" charset="0"/>
                <a:ea typeface="Times New Roman" pitchFamily="18" charset="0"/>
                <a:cs typeface="Times New Roman" pitchFamily="18" charset="0"/>
                <a:sym typeface="Symbol" pitchFamily="18" charset="2"/>
              </a:rPr>
              <a:t>int</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p = 20, q = 14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en-GB" b="1" dirty="0" err="1">
                <a:solidFill>
                  <a:srgbClr val="000000"/>
                </a:solidFill>
                <a:latin typeface="Times New Roman" pitchFamily="18" charset="0"/>
                <a:ea typeface="Times New Roman" pitchFamily="18" charset="0"/>
                <a:cs typeface="Times New Roman" pitchFamily="18" charset="0"/>
                <a:sym typeface="Symbol" pitchFamily="18" charset="2"/>
              </a:rPr>
              <a:t>printf</a:t>
            </a:r>
            <a:r>
              <a:rPr lang="en-GB" b="1" dirty="0">
                <a:solidFill>
                  <a:srgbClr val="000000"/>
                </a:solidFill>
                <a:latin typeface="Times New Roman" pitchFamily="18" charset="0"/>
                <a:ea typeface="Times New Roman" pitchFamily="18" charset="0"/>
                <a:cs typeface="Times New Roman" pitchFamily="18" charset="0"/>
                <a:sym typeface="Symbol" pitchFamily="18" charset="2"/>
              </a:rPr>
              <a:t> (</a:t>
            </a:r>
            <a:r>
              <a:rPr lang="en-GB" b="1" dirty="0">
                <a:latin typeface="Times New Roman" pitchFamily="18" charset="0"/>
                <a:ea typeface="Times New Roman" pitchFamily="18" charset="0"/>
                <a:cs typeface="Times New Roman" pitchFamily="18" charset="0"/>
                <a:sym typeface="Symbol" pitchFamily="18" charset="2"/>
              </a:rPr>
              <a:t></a:t>
            </a:r>
            <a:r>
              <a:rPr lang="en-GB" b="1" dirty="0">
                <a:solidFill>
                  <a:srgbClr val="000000"/>
                </a:solidFill>
                <a:latin typeface="Times New Roman" pitchFamily="18" charset="0"/>
                <a:ea typeface="Times New Roman" pitchFamily="18" charset="0"/>
                <a:cs typeface="Times New Roman" pitchFamily="18" charset="0"/>
                <a:sym typeface="Symbol" pitchFamily="18" charset="2"/>
              </a:rPr>
              <a:t>b = %*.* lf</a:t>
            </a:r>
            <a:r>
              <a:rPr lang="en-GB" b="1" dirty="0">
                <a:latin typeface="Times New Roman" pitchFamily="18" charset="0"/>
                <a:ea typeface="Times New Roman" pitchFamily="18" charset="0"/>
                <a:cs typeface="Times New Roman" pitchFamily="18" charset="0"/>
                <a:sym typeface="Symbol" pitchFamily="18" charset="2"/>
              </a:rPr>
              <a:t> </a:t>
            </a:r>
            <a:r>
              <a:rPr lang="en-GB" b="1" dirty="0">
                <a:solidFill>
                  <a:srgbClr val="000000"/>
                </a:solidFill>
                <a:latin typeface="Times New Roman" pitchFamily="18" charset="0"/>
                <a:ea typeface="Times New Roman" pitchFamily="18" charset="0"/>
                <a:cs typeface="Times New Roman" pitchFamily="18" charset="0"/>
                <a:sym typeface="Symbol" pitchFamily="18" charset="2"/>
              </a:rPr>
              <a:t>, p, q ,b);</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solidFill>
                  <a:srgbClr val="000000"/>
                </a:solidFill>
                <a:latin typeface="Times New Roman" pitchFamily="18" charset="0"/>
                <a:ea typeface="Times New Roman" pitchFamily="18" charset="0"/>
                <a:cs typeface="Times New Roman" pitchFamily="18" charset="0"/>
                <a:sym typeface="Symbol" pitchFamily="18" charset="2"/>
              </a:rPr>
              <a:t>p </a:t>
            </a:r>
            <a:r>
              <a:rPr lang="fr-FR" dirty="0">
                <a:solidFill>
                  <a:srgbClr val="000000"/>
                </a:solidFill>
                <a:latin typeface="Times New Roman" pitchFamily="18" charset="0"/>
                <a:ea typeface="Times New Roman" pitchFamily="18" charset="0"/>
                <a:cs typeface="Times New Roman" pitchFamily="18" charset="0"/>
                <a:sym typeface="Symbol" pitchFamily="18" charset="2"/>
              </a:rPr>
              <a:t>et</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q </a:t>
            </a:r>
            <a:r>
              <a:rPr lang="fr-FR" dirty="0">
                <a:solidFill>
                  <a:srgbClr val="000000"/>
                </a:solidFill>
                <a:latin typeface="Times New Roman" pitchFamily="18" charset="0"/>
                <a:ea typeface="Times New Roman" pitchFamily="18" charset="0"/>
                <a:cs typeface="Times New Roman" pitchFamily="18" charset="0"/>
                <a:sym typeface="Symbol" pitchFamily="18" charset="2"/>
              </a:rPr>
              <a:t>remplace dans l’ordre les 2 étoiles</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fr-FR" dirty="0">
                <a:solidFill>
                  <a:srgbClr val="000000"/>
                </a:solidFill>
                <a:latin typeface="Times New Roman" pitchFamily="18" charset="0"/>
                <a:ea typeface="Times New Roman" pitchFamily="18" charset="0"/>
                <a:cs typeface="Times New Roman" pitchFamily="18" charset="0"/>
                <a:sym typeface="Symbol" pitchFamily="18" charset="2"/>
              </a:rPr>
              <a:t>La fonction</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fr-FR" b="1" dirty="0" err="1">
                <a:solidFill>
                  <a:srgbClr val="000000"/>
                </a:solidFill>
                <a:latin typeface="Times New Roman" pitchFamily="18" charset="0"/>
                <a:ea typeface="Times New Roman" pitchFamily="18" charset="0"/>
                <a:cs typeface="Times New Roman" pitchFamily="18" charset="0"/>
                <a:sym typeface="Symbol" pitchFamily="18" charset="2"/>
              </a:rPr>
              <a:t>printf</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fr-FR" dirty="0">
                <a:solidFill>
                  <a:srgbClr val="000000"/>
                </a:solidFill>
                <a:latin typeface="Times New Roman" pitchFamily="18" charset="0"/>
                <a:ea typeface="Times New Roman" pitchFamily="18" charset="0"/>
                <a:cs typeface="Times New Roman" pitchFamily="18" charset="0"/>
                <a:sym typeface="Symbol" pitchFamily="18" charset="2"/>
              </a:rPr>
              <a:t>après l’affichage renvoie une valeur. Cette valeur correspond au nombre de caractères affichés.</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u="sng" dirty="0">
                <a:solidFill>
                  <a:srgbClr val="000000"/>
                </a:solidFill>
                <a:latin typeface="Times New Roman" pitchFamily="18" charset="0"/>
                <a:ea typeface="Times New Roman" pitchFamily="18" charset="0"/>
                <a:cs typeface="Times New Roman" pitchFamily="18" charset="0"/>
                <a:sym typeface="Symbol" pitchFamily="18" charset="2"/>
              </a:rPr>
              <a:t>Ex </a:t>
            </a:r>
            <a:r>
              <a:rPr lang="fr-FR" u="sng" dirty="0" err="1">
                <a:solidFill>
                  <a:srgbClr val="000000"/>
                </a:solidFill>
                <a:latin typeface="Times New Roman" pitchFamily="18" charset="0"/>
                <a:ea typeface="Times New Roman" pitchFamily="18" charset="0"/>
                <a:cs typeface="Times New Roman" pitchFamily="18" charset="0"/>
                <a:sym typeface="Symbol" pitchFamily="18" charset="2"/>
              </a:rPr>
              <a:t>emple</a:t>
            </a:r>
            <a:r>
              <a:rPr lang="fr-FR" u="sng" dirty="0">
                <a:solidFill>
                  <a:srgbClr val="000000"/>
                </a:solidFill>
                <a:latin typeface="Times New Roman" pitchFamily="18" charset="0"/>
                <a:ea typeface="Times New Roman" pitchFamily="18" charset="0"/>
                <a:cs typeface="Times New Roman" pitchFamily="18" charset="0"/>
                <a:sym typeface="Symbol" pitchFamily="18" charset="2"/>
              </a:rPr>
              <a:t> </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a:t>
            </a:r>
            <a:r>
              <a:rPr lang="fr-FR" dirty="0">
                <a:solidFill>
                  <a:srgbClr val="000000"/>
                </a:solidFill>
                <a:latin typeface="Times New Roman" pitchFamily="18" charset="0"/>
                <a:ea typeface="Times New Roman" pitchFamily="18" charset="0"/>
                <a:cs typeface="Times New Roman" pitchFamily="18" charset="0"/>
                <a:sym typeface="Symbol" pitchFamily="18" charset="2"/>
              </a:rPr>
              <a:t>  </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n = </a:t>
            </a:r>
            <a:r>
              <a:rPr lang="fr-FR" b="1" dirty="0" err="1">
                <a:solidFill>
                  <a:srgbClr val="000000"/>
                </a:solidFill>
                <a:latin typeface="Times New Roman" pitchFamily="18" charset="0"/>
                <a:ea typeface="Times New Roman" pitchFamily="18" charset="0"/>
                <a:cs typeface="Times New Roman" pitchFamily="18" charset="0"/>
                <a:sym typeface="Symbol" pitchFamily="18" charset="2"/>
              </a:rPr>
              <a:t>printf</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(chaîne \n) ; </a:t>
            </a:r>
            <a:r>
              <a:rPr lang="fr-FR" b="1" dirty="0" err="1">
                <a:solidFill>
                  <a:srgbClr val="000000"/>
                </a:solidFill>
                <a:latin typeface="Times New Roman" pitchFamily="18" charset="0"/>
                <a:ea typeface="Times New Roman" pitchFamily="18" charset="0"/>
                <a:cs typeface="Times New Roman" pitchFamily="18" charset="0"/>
                <a:sym typeface="Symbol" pitchFamily="18" charset="2"/>
              </a:rPr>
              <a:t>printf</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a:t>
            </a:r>
            <a:r>
              <a:rPr lang="en-GB" b="1" dirty="0">
                <a:latin typeface="Times New Roman" pitchFamily="18" charset="0"/>
                <a:ea typeface="Times New Roman" pitchFamily="18" charset="0"/>
                <a:cs typeface="Times New Roman" pitchFamily="18" charset="0"/>
                <a:sym typeface="Symbol" pitchFamily="18" charset="2"/>
              </a:rPr>
              <a:t></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n = %d \n</a:t>
            </a:r>
            <a:r>
              <a:rPr lang="en-GB" b="1" dirty="0">
                <a:latin typeface="Times New Roman" pitchFamily="18" charset="0"/>
                <a:ea typeface="Times New Roman" pitchFamily="18" charset="0"/>
                <a:cs typeface="Times New Roman" pitchFamily="18" charset="0"/>
                <a:sym typeface="Symbol" pitchFamily="18" charset="2"/>
              </a:rPr>
              <a:t></a:t>
            </a:r>
            <a:r>
              <a:rPr lang="fr-FR" b="1" dirty="0">
                <a:solidFill>
                  <a:srgbClr val="000000"/>
                </a:solidFill>
                <a:latin typeface="Times New Roman" pitchFamily="18" charset="0"/>
                <a:ea typeface="Times New Roman" pitchFamily="18" charset="0"/>
                <a:cs typeface="Times New Roman" pitchFamily="18" charset="0"/>
                <a:sym typeface="Symbol" pitchFamily="18" charset="2"/>
              </a:rPr>
              <a:t>, n) ;</a:t>
            </a:r>
            <a:r>
              <a:rPr lang="fr-FR" dirty="0">
                <a:solidFill>
                  <a:srgbClr val="000000"/>
                </a:solidFill>
                <a:latin typeface="Times New Roman" pitchFamily="18" charset="0"/>
                <a:ea typeface="Times New Roman" pitchFamily="18" charset="0"/>
                <a:cs typeface="Times New Roman" pitchFamily="18" charset="0"/>
                <a:sym typeface="Symbol" pitchFamily="18" charset="2"/>
              </a:rPr>
              <a:t> </a:t>
            </a:r>
            <a:endParaRPr lang="fr-FR" b="1"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6.3. Lecture avec </a:t>
            </a:r>
            <a:r>
              <a:rPr lang="fr-FR" b="1" dirty="0" err="1">
                <a:latin typeface="Times New Roman" pitchFamily="18" charset="0"/>
                <a:ea typeface="Times New Roman" pitchFamily="18" charset="0"/>
                <a:cs typeface="Times New Roman" pitchFamily="18" charset="0"/>
                <a:sym typeface="Symbol" pitchFamily="18" charset="2"/>
              </a:rPr>
              <a:t>scanf</a:t>
            </a:r>
            <a:endParaRPr lang="fr-FR" b="1"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dirty="0">
                <a:latin typeface="Times New Roman" pitchFamily="18" charset="0"/>
                <a:ea typeface="Times New Roman" pitchFamily="18" charset="0"/>
                <a:cs typeface="Times New Roman" pitchFamily="18" charset="0"/>
                <a:sym typeface="Symbol" pitchFamily="18" charset="2"/>
              </a:rPr>
              <a:t>La fonction </a:t>
            </a:r>
            <a:r>
              <a:rPr lang="fr-FR" b="1" dirty="0" err="1">
                <a:latin typeface="Times New Roman" pitchFamily="18" charset="0"/>
                <a:ea typeface="Times New Roman" pitchFamily="18" charset="0"/>
                <a:cs typeface="Times New Roman" pitchFamily="18" charset="0"/>
                <a:sym typeface="Symbol" pitchFamily="18" charset="2"/>
              </a:rPr>
              <a:t>scanf</a:t>
            </a:r>
            <a:r>
              <a:rPr lang="fr-FR" dirty="0">
                <a:latin typeface="Times New Roman" pitchFamily="18" charset="0"/>
                <a:ea typeface="Times New Roman" pitchFamily="18" charset="0"/>
                <a:cs typeface="Times New Roman" pitchFamily="18" charset="0"/>
                <a:sym typeface="Symbol" pitchFamily="18" charset="2"/>
              </a:rPr>
              <a:t> permet la saisie au clavier d’une valeur qui sera affectée à une variable.</a:t>
            </a:r>
            <a:endParaRPr lang="fr-FR" b="1"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6.3.1. Saisie de valeur numérique</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a:t>
            </a:r>
            <a:r>
              <a:rPr lang="fr-FR" b="1" dirty="0" err="1">
                <a:latin typeface="Times New Roman" pitchFamily="18" charset="0"/>
                <a:ea typeface="Times New Roman" pitchFamily="18" charset="0"/>
                <a:cs typeface="Times New Roman" pitchFamily="18" charset="0"/>
                <a:sym typeface="Symbol" pitchFamily="18" charset="2"/>
              </a:rPr>
              <a:t>include</a:t>
            </a:r>
            <a:r>
              <a:rPr lang="fr-FR" b="1" dirty="0">
                <a:latin typeface="Times New Roman" pitchFamily="18" charset="0"/>
                <a:ea typeface="Times New Roman" pitchFamily="18" charset="0"/>
                <a:cs typeface="Times New Roman" pitchFamily="18" charset="0"/>
                <a:sym typeface="Symbol" pitchFamily="18" charset="2"/>
              </a:rPr>
              <a:t> &lt;</a:t>
            </a:r>
            <a:r>
              <a:rPr lang="fr-FR" b="1" dirty="0" err="1">
                <a:latin typeface="Times New Roman" pitchFamily="18" charset="0"/>
                <a:ea typeface="Times New Roman" pitchFamily="18" charset="0"/>
                <a:cs typeface="Times New Roman" pitchFamily="18" charset="0"/>
                <a:sym typeface="Symbol" pitchFamily="18" charset="2"/>
              </a:rPr>
              <a:t>stdio.h</a:t>
            </a:r>
            <a:r>
              <a:rPr lang="fr-FR" b="1" dirty="0">
                <a:latin typeface="Times New Roman" pitchFamily="18" charset="0"/>
                <a:ea typeface="Times New Roman" pitchFamily="18" charset="0"/>
                <a:cs typeface="Times New Roman" pitchFamily="18" charset="0"/>
                <a:sym typeface="Symbol" pitchFamily="18" charset="2"/>
              </a:rPr>
              <a:t>&gt;</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err="1">
                <a:latin typeface="Times New Roman" pitchFamily="18" charset="0"/>
                <a:ea typeface="Times New Roman" pitchFamily="18" charset="0"/>
                <a:cs typeface="Times New Roman" pitchFamily="18" charset="0"/>
                <a:sym typeface="Symbol" pitchFamily="18" charset="2"/>
              </a:rPr>
              <a:t>int</a:t>
            </a:r>
            <a:r>
              <a:rPr lang="fr-FR" b="1" dirty="0">
                <a:latin typeface="Times New Roman" pitchFamily="18" charset="0"/>
                <a:ea typeface="Times New Roman" pitchFamily="18" charset="0"/>
                <a:cs typeface="Times New Roman" pitchFamily="18" charset="0"/>
                <a:sym typeface="Symbol" pitchFamily="18" charset="2"/>
              </a:rPr>
              <a:t> main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int</a:t>
            </a:r>
            <a:r>
              <a:rPr lang="fr-FR" b="1" dirty="0">
                <a:latin typeface="Times New Roman" pitchFamily="18" charset="0"/>
                <a:ea typeface="Times New Roman" pitchFamily="18" charset="0"/>
                <a:cs typeface="Times New Roman" pitchFamily="18" charset="0"/>
                <a:sym typeface="Symbol" pitchFamily="18" charset="2"/>
              </a:rPr>
              <a:t> entier0 ; double réel0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printf</a:t>
            </a:r>
            <a:r>
              <a:rPr lang="fr-FR" b="1"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rPr>
              <a:t>Entrer au clavier un entier :</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 </a:t>
            </a:r>
            <a:r>
              <a:rPr lang="fr-FR" b="1" dirty="0" err="1">
                <a:latin typeface="Times New Roman" pitchFamily="18" charset="0"/>
                <a:ea typeface="Times New Roman" pitchFamily="18" charset="0"/>
                <a:cs typeface="Times New Roman" pitchFamily="18" charset="0"/>
              </a:rPr>
              <a:t>scanf</a:t>
            </a:r>
            <a:r>
              <a:rPr lang="fr-FR" b="1"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%d</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&amp;entier0)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printf</a:t>
            </a:r>
            <a:r>
              <a:rPr lang="fr-FR" b="1"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rPr>
              <a:t>Saisir le réel double</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 </a:t>
            </a:r>
            <a:r>
              <a:rPr lang="fr-FR" b="1" dirty="0" err="1">
                <a:latin typeface="Times New Roman" pitchFamily="18" charset="0"/>
                <a:ea typeface="Times New Roman" pitchFamily="18" charset="0"/>
                <a:cs typeface="Times New Roman" pitchFamily="18" charset="0"/>
              </a:rPr>
              <a:t>scanf</a:t>
            </a:r>
            <a:r>
              <a:rPr lang="fr-FR" b="1"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a:t>
            </a:r>
            <a:r>
              <a:rPr lang="fr-FR" b="1" dirty="0" err="1">
                <a:latin typeface="Times New Roman" pitchFamily="18" charset="0"/>
                <a:ea typeface="Times New Roman" pitchFamily="18" charset="0"/>
                <a:cs typeface="Times New Roman" pitchFamily="18" charset="0"/>
              </a:rPr>
              <a:t>lf</a:t>
            </a:r>
            <a:r>
              <a:rPr lang="fr-FR" b="1"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&amp;réel0)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printf</a:t>
            </a:r>
            <a:r>
              <a:rPr lang="fr-FR" b="1"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rPr>
              <a:t>Entier0 = %d \t Réel = %</a:t>
            </a:r>
            <a:r>
              <a:rPr lang="fr-FR" b="1" dirty="0" err="1">
                <a:latin typeface="Times New Roman" pitchFamily="18" charset="0"/>
                <a:ea typeface="Times New Roman" pitchFamily="18" charset="0"/>
                <a:cs typeface="Times New Roman" pitchFamily="18" charset="0"/>
              </a:rPr>
              <a:t>lf</a:t>
            </a:r>
            <a:r>
              <a:rPr lang="fr-FR" b="1" dirty="0">
                <a:latin typeface="Times New Roman" pitchFamily="18" charset="0"/>
                <a:ea typeface="Times New Roman" pitchFamily="18" charset="0"/>
                <a:cs typeface="Times New Roman" pitchFamily="18" charset="0"/>
              </a:rPr>
              <a:t> \n</a:t>
            </a:r>
            <a:r>
              <a:rPr lang="fr-FR"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entier0, réel0 ;  return 0; </a:t>
            </a:r>
            <a:r>
              <a:rPr lang="fr-FR" b="1" dirty="0">
                <a:latin typeface="Times New Roman" pitchFamily="18" charset="0"/>
                <a:ea typeface="Times New Roman" pitchFamily="18" charset="0"/>
                <a:cs typeface="Times New Roman" pitchFamily="18" charset="0"/>
                <a:sym typeface="Symbol" pitchFamily="18" charset="2"/>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36</a:t>
            </a:fld>
            <a:endParaRPr lang="fr-FR"/>
          </a:p>
        </p:txBody>
      </p:sp>
      <p:sp>
        <p:nvSpPr>
          <p:cNvPr id="5" name="Rectangle 1"/>
          <p:cNvSpPr>
            <a:spLocks noChangeArrowheads="1"/>
          </p:cNvSpPr>
          <p:nvPr/>
        </p:nvSpPr>
        <p:spPr bwMode="auto">
          <a:xfrm>
            <a:off x="0" y="46279"/>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28600" algn="l"/>
              </a:tabLst>
            </a:pPr>
            <a:r>
              <a:rPr kumimoji="0" lang="fr-FR" b="1"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Remarque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On donne à la fonction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l’adresse de la variable.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Il est possible d’enregistrer plusieurs variables dans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règle 1</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les codes formats correspondant à un nombre entraîne l’avancement éventuel du pointeur jusqu’au premier caractère différent d’un séparateur puis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prend en compte les caractères suivants jusqu’à la rencontre d’un séparateur.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p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s</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  %d</a:t>
            </a:r>
            <a:r>
              <a:rPr lang="fr-FR" b="1" dirty="0">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&amp;n, &amp;p) ;</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envoie la valeur qui est le nombre de variables enregistrées avec succès.</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228600" algn="l"/>
              </a:tabLst>
            </a:pPr>
            <a:r>
              <a:rPr lang="fr-FR" b="1" dirty="0">
                <a:latin typeface="Times New Roman" pitchFamily="18" charset="0"/>
                <a:ea typeface="Times New Roman" pitchFamily="18" charset="0"/>
                <a:cs typeface="Times New Roman" pitchFamily="18" charset="0"/>
              </a:rPr>
              <a:t>6.3.2. 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aisie de caractères et de chaîne de caractères</a:t>
            </a:r>
            <a:endParaRPr kumimoji="0" lang="fr-FR" b="1"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 char car, chaîne[16]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Saisir un caractère: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&amp;car)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 caractère est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car)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n\n</a:t>
            </a:r>
            <a:r>
              <a:rPr lang="fr-FR" b="1" dirty="0">
                <a:latin typeface="Times New Roman" pitchFamily="18" charset="0"/>
                <a:cs typeface="Times New Roman" pitchFamily="18" charset="0"/>
              </a:rPr>
              <a:t> Entrer une chaîne de </a:t>
            </a:r>
            <a:r>
              <a:rPr lang="fr-FR" b="1" dirty="0" err="1">
                <a:latin typeface="Times New Roman" pitchFamily="18" charset="0"/>
                <a:cs typeface="Times New Roman" pitchFamily="18" charset="0"/>
              </a:rPr>
              <a:t>caracteres</a:t>
            </a:r>
            <a:r>
              <a:rPr lang="fr-FR" b="1" dirty="0">
                <a:latin typeface="Times New Roman" pitchFamily="18" charset="0"/>
                <a:cs typeface="Times New Roman" pitchFamily="18" charset="0"/>
              </a:rPr>
              <a:t> moins de 16 caractères :″)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n= </a:t>
            </a:r>
            <a:r>
              <a:rPr lang="fr-FR" b="1" dirty="0" err="1">
                <a:latin typeface="Times New Roman" pitchFamily="18" charset="0"/>
                <a:cs typeface="Times New Roman" pitchFamily="18" charset="0"/>
              </a:rPr>
              <a:t>scanf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%s</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chaîne)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(″\n n = %d  \</a:t>
            </a:r>
            <a:r>
              <a:rPr lang="fr-FR" b="1" dirty="0" err="1">
                <a:latin typeface="Times New Roman" pitchFamily="18" charset="0"/>
                <a:cs typeface="Times New Roman" pitchFamily="18" charset="0"/>
              </a:rPr>
              <a:t>t\t\t</a:t>
            </a:r>
            <a:r>
              <a:rPr lang="fr-FR" b="1" dirty="0">
                <a:latin typeface="Times New Roman" pitchFamily="18" charset="0"/>
                <a:cs typeface="Times New Roman" pitchFamily="18" charset="0"/>
              </a:rPr>
              <a:t>  cette chaîne est %s ″, n, chaîne) ;</a:t>
            </a: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lvl="0"/>
            <a:r>
              <a:rPr lang="fr-FR" dirty="0">
                <a:latin typeface="Times New Roman" pitchFamily="18" charset="0"/>
                <a:cs typeface="Times New Roman" pitchFamily="18" charset="0"/>
              </a:rPr>
              <a:t>La saisie d’un seul caractère est l’équivalent de </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 </a:t>
            </a:r>
          </a:p>
          <a:p>
            <a:r>
              <a:rPr lang="fr-FR" u="sng" dirty="0">
                <a:latin typeface="Times New Roman" pitchFamily="18" charset="0"/>
                <a:cs typeface="Times New Roman" pitchFamily="18" charset="0"/>
              </a:rPr>
              <a:t>Règle 2</a:t>
            </a:r>
            <a:r>
              <a:rPr lang="fr-FR" dirty="0">
                <a:latin typeface="Times New Roman" pitchFamily="18" charset="0"/>
                <a:cs typeface="Times New Roman" pitchFamily="18" charset="0"/>
              </a:rPr>
              <a:t> : le code format </a:t>
            </a:r>
            <a:r>
              <a:rPr lang="fr-FR" b="1" dirty="0">
                <a:latin typeface="Times New Roman" pitchFamily="18" charset="0"/>
                <a:cs typeface="Times New Roman" pitchFamily="18" charset="0"/>
              </a:rPr>
              <a:t>c</a:t>
            </a:r>
            <a:r>
              <a:rPr lang="fr-FR" dirty="0">
                <a:latin typeface="Times New Roman" pitchFamily="18" charset="0"/>
                <a:cs typeface="Times New Roman" pitchFamily="18" charset="0"/>
              </a:rPr>
              <a:t> entraîne la prise en compte du caractère désigné par le pointeur (même s’il s’agit d’un séparateur comme espace ou fin d’une ligne) et le pointeur avance sur le caractère suivant.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37</a:t>
            </a:fld>
            <a:endParaRPr lang="fr-FR"/>
          </a:p>
        </p:txBody>
      </p:sp>
      <p:sp>
        <p:nvSpPr>
          <p:cNvPr id="37889"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 c,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,&amp;c,&amp;n)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Une chaîne de caractères est une séquence de caractères placée dans une suite de zone contiguë de mémoire qu’on appelle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tableau</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Elle doit être terminée par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\0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qui est un caractère nul indiquant la fin du tableau.</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Exemple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char chaîne[7]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Petrus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chaîne[0] = ‘P’</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chaîne[1] = ‘e’</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chaîne[2] = ‘t’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chaîne[6] = \0</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Le nom du tableau est une adresse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1"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Exemple d’exécution du programme précédent.</a:t>
            </a:r>
            <a:endParaRPr kumimoji="0" lang="fr-FR" i="0"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Saisir un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caractere</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Q &lt;ENTREE&gt;</a:t>
            </a:r>
            <a:endParaRPr kumimoji="0" lang="fr-FR" b="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Ce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caractere</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est Q</a:t>
            </a:r>
            <a:endParaRPr kumimoji="0" lang="fr-FR" b="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Entrer une chaîne de caractère moins de 16 caractères : Petrus </a:t>
            </a:r>
            <a:r>
              <a:rPr kumimoji="0" lang="fr-FR" b="1"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Albulus</a:t>
            </a: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&lt;ENTREE&gt;</a:t>
            </a:r>
            <a:endParaRPr kumimoji="0" lang="fr-FR" b="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n = 1 cette chaîne est Petrus</a:t>
            </a:r>
            <a:endParaRPr kumimoji="0" lang="fr-FR" b="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La chaîne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Albulus</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n’a pas été prise en compte par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scanf</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En effet,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scanf</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prend en compte les caractères de  la chaîne jusqu’à la rencontre d’un espace ou d’une tabulation ou d’un retour à la ligne.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Albulus</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est resté dans 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tampon</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lang="fr-FR" b="1" dirty="0">
                <a:latin typeface="Times New Roman" pitchFamily="18" charset="0"/>
                <a:ea typeface="Times New Roman" pitchFamily="18" charset="0"/>
                <a:cs typeface="Times New Roman" pitchFamily="18" charset="0"/>
                <a:sym typeface="Symbol" pitchFamily="18" charset="2"/>
              </a:rPr>
              <a:t> 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ampon :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le mécanisme 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est l’existence d’un tampon, une zone de mémoire intermédiaire entre le clavier et l’unité centrale. A l’appel de la fonction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le tampon intermédiaire est interrogé. Si le tampon est vide, le clavier est sollicité pour fournir des caractères,</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sinon, c’est son contenu qui est proposé.</a:t>
            </a:r>
            <a:endParaRPr kumimoji="0" lang="fr-FR"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38</a:t>
            </a:fld>
            <a:endParaRPr lang="fr-FR"/>
          </a:p>
        </p:txBody>
      </p:sp>
      <p:sp>
        <p:nvSpPr>
          <p:cNvPr id="3" name="Rectangle 2"/>
          <p:cNvSpPr/>
          <p:nvPr/>
        </p:nvSpPr>
        <p:spPr>
          <a:xfrm>
            <a:off x="177614" y="316969"/>
            <a:ext cx="8786874" cy="5909310"/>
          </a:xfrm>
          <a:prstGeom prst="rect">
            <a:avLst/>
          </a:prstGeom>
        </p:spPr>
        <p:txBody>
          <a:bodyPr wrap="square">
            <a:spAutoFit/>
          </a:bodyPr>
          <a:lstStyle/>
          <a:p>
            <a:pPr lvl="0" eaLnBrk="0" fontAlgn="base" hangingPunct="0">
              <a:spcBef>
                <a:spcPct val="0"/>
              </a:spcBef>
              <a:spcAft>
                <a:spcPct val="0"/>
              </a:spcAft>
              <a:tabLst>
                <a:tab pos="45720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sym typeface="Symbol" pitchFamily="18" charset="2"/>
              </a:rPr>
              <a:t>6.3.3. Quelques règles de sécurité</a:t>
            </a:r>
            <a:endParaRPr lang="fr-FR" b="1" dirty="0">
              <a:latin typeface="Times New Roman" panose="02020603050405020304"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anose="02020603050405020304" pitchFamily="18" charset="0"/>
                <a:ea typeface="Times New Roman" pitchFamily="18" charset="0"/>
                <a:cs typeface="Times New Roman" pitchFamily="18" charset="0"/>
                <a:sym typeface="Symbol" pitchFamily="18" charset="2"/>
              </a:rPr>
              <a:t>*</a:t>
            </a:r>
            <a:r>
              <a:rPr lang="fr-FR" dirty="0">
                <a:latin typeface="Times New Roman" pitchFamily="18" charset="0"/>
                <a:ea typeface="Times New Roman" pitchFamily="18" charset="0"/>
                <a:cs typeface="Times New Roman" pitchFamily="18" charset="0"/>
                <a:sym typeface="Symbol" pitchFamily="18" charset="2"/>
              </a:rPr>
              <a:t>Ne saisir qu’une variable dans </a:t>
            </a:r>
            <a:r>
              <a:rPr lang="fr-FR" b="1" dirty="0" err="1">
                <a:latin typeface="Times New Roman" pitchFamily="18" charset="0"/>
                <a:ea typeface="Times New Roman" pitchFamily="18" charset="0"/>
                <a:cs typeface="Times New Roman" pitchFamily="18" charset="0"/>
                <a:sym typeface="Symbol" pitchFamily="18" charset="2"/>
              </a:rPr>
              <a:t>scanf</a:t>
            </a:r>
            <a:r>
              <a:rPr lang="fr-FR" b="1" dirty="0">
                <a:latin typeface="Times New Roman" pitchFamily="18" charset="0"/>
                <a:ea typeface="Times New Roman" pitchFamily="18" charset="0"/>
                <a:cs typeface="Times New Roman" pitchFamily="18" charset="0"/>
                <a:sym typeface="Symbol" pitchFamily="18" charset="2"/>
              </a:rPr>
              <a:t>()</a:t>
            </a:r>
            <a:r>
              <a:rPr lang="fr-FR" dirty="0">
                <a:latin typeface="Times New Roman" pitchFamily="18" charset="0"/>
                <a:ea typeface="Times New Roman" pitchFamily="18" charset="0"/>
                <a:cs typeface="Times New Roman" pitchFamily="18" charset="0"/>
                <a:sym typeface="Symbol" pitchFamily="18" charset="2"/>
              </a:rPr>
              <a:t>, mais il est parfois nécessaire de transgresser la règle.</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dirty="0">
                <a:latin typeface="Times New Roman" pitchFamily="18" charset="0"/>
                <a:ea typeface="Times New Roman" pitchFamily="18" charset="0"/>
                <a:cs typeface="Times New Roman" pitchFamily="18" charset="0"/>
                <a:sym typeface="Symbol" pitchFamily="18" charset="2"/>
              </a:rPr>
              <a:t>*Vider le tampon après un appel de </a:t>
            </a:r>
            <a:r>
              <a:rPr lang="fr-FR" b="1" dirty="0" err="1">
                <a:latin typeface="Times New Roman" pitchFamily="18" charset="0"/>
                <a:ea typeface="Times New Roman" pitchFamily="18" charset="0"/>
                <a:cs typeface="Times New Roman" pitchFamily="18" charset="0"/>
                <a:sym typeface="Symbol" pitchFamily="18" charset="2"/>
              </a:rPr>
              <a:t>scanf</a:t>
            </a:r>
            <a:r>
              <a:rPr lang="fr-FR" b="1" dirty="0">
                <a:latin typeface="Times New Roman" pitchFamily="18" charset="0"/>
                <a:ea typeface="Times New Roman" pitchFamily="18" charset="0"/>
                <a:cs typeface="Times New Roman" pitchFamily="18" charset="0"/>
                <a:sym typeface="Symbol" pitchFamily="18" charset="2"/>
              </a:rPr>
              <a:t>()</a:t>
            </a:r>
            <a:r>
              <a:rPr lang="fr-FR" dirty="0">
                <a:latin typeface="Times New Roman" pitchFamily="18" charset="0"/>
                <a:ea typeface="Times New Roman" pitchFamily="18" charset="0"/>
                <a:cs typeface="Times New Roman" pitchFamily="18" charset="0"/>
                <a:sym typeface="Symbol" pitchFamily="18" charset="2"/>
              </a:rPr>
              <a:t>.</a:t>
            </a:r>
            <a:endParaRPr lang="fr-FR" dirty="0">
              <a:latin typeface="Times New Roman" pitchFamily="18" charset="0"/>
              <a:cs typeface="Times New Roman" pitchFamily="18" charset="0"/>
              <a:sym typeface="Symbol" pitchFamily="18" charset="2"/>
            </a:endParaRPr>
          </a:p>
          <a:p>
            <a:pPr lvl="0" algn="just" eaLnBrk="0" fontAlgn="base" hangingPunct="0">
              <a:spcBef>
                <a:spcPct val="0"/>
              </a:spcBef>
              <a:spcAft>
                <a:spcPct val="0"/>
              </a:spcAft>
              <a:tabLst>
                <a:tab pos="457200" algn="l"/>
              </a:tabLst>
            </a:pPr>
            <a:r>
              <a:rPr lang="fr-FR" dirty="0">
                <a:latin typeface="Times New Roman" pitchFamily="18" charset="0"/>
                <a:ea typeface="Times New Roman" pitchFamily="18" charset="0"/>
                <a:cs typeface="Times New Roman" pitchFamily="18" charset="0"/>
                <a:sym typeface="Symbol" pitchFamily="18" charset="2"/>
              </a:rPr>
              <a:t>*Contrôler la présence du </a:t>
            </a:r>
            <a:r>
              <a:rPr lang="fr-FR" b="1" dirty="0">
                <a:latin typeface="Times New Roman" pitchFamily="18" charset="0"/>
                <a:ea typeface="Times New Roman" pitchFamily="18" charset="0"/>
                <a:cs typeface="Times New Roman" pitchFamily="18" charset="0"/>
                <a:sym typeface="Symbol" pitchFamily="18" charset="2"/>
              </a:rPr>
              <a:t>&amp;</a:t>
            </a:r>
            <a:r>
              <a:rPr lang="fr-FR" dirty="0">
                <a:latin typeface="Times New Roman" pitchFamily="18" charset="0"/>
                <a:ea typeface="Times New Roman" pitchFamily="18" charset="0"/>
                <a:cs typeface="Times New Roman" pitchFamily="18" charset="0"/>
                <a:sym typeface="Symbol" pitchFamily="18" charset="2"/>
              </a:rPr>
              <a:t> pour les variables dont le nom n’est pas déjà par lui-même équivalent à une </a:t>
            </a:r>
            <a:r>
              <a:rPr lang="fr-FR" b="1" dirty="0">
                <a:latin typeface="Times New Roman" pitchFamily="18" charset="0"/>
                <a:ea typeface="Times New Roman" pitchFamily="18" charset="0"/>
                <a:cs typeface="Times New Roman" pitchFamily="18" charset="0"/>
                <a:sym typeface="Symbol" pitchFamily="18" charset="2"/>
              </a:rPr>
              <a:t>adresse</a:t>
            </a:r>
            <a:r>
              <a:rPr lang="fr-FR" dirty="0">
                <a:latin typeface="Times New Roman" pitchFamily="18" charset="0"/>
                <a:ea typeface="Times New Roman" pitchFamily="18" charset="0"/>
                <a:cs typeface="Times New Roman" pitchFamily="18" charset="0"/>
                <a:sym typeface="Symbol" pitchFamily="18" charset="2"/>
              </a:rPr>
              <a:t>.</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dirty="0">
                <a:latin typeface="Times New Roman" pitchFamily="18" charset="0"/>
                <a:ea typeface="Times New Roman" pitchFamily="18" charset="0"/>
                <a:cs typeface="Times New Roman" pitchFamily="18" charset="0"/>
                <a:sym typeface="Symbol" pitchFamily="18" charset="2"/>
              </a:rPr>
              <a:t>*Vérifier la compatibilité entre le code format et les variables.</a:t>
            </a:r>
          </a:p>
          <a:p>
            <a:pPr lvl="0" eaLnBrk="0" fontAlgn="base" hangingPunct="0">
              <a:spcBef>
                <a:spcPct val="0"/>
              </a:spcBef>
              <a:spcAft>
                <a:spcPct val="0"/>
              </a:spcAft>
              <a:tabLst>
                <a:tab pos="457200" algn="l"/>
              </a:tabLst>
            </a:pPr>
            <a:r>
              <a:rPr lang="fr-FR" dirty="0">
                <a:latin typeface="Times New Roman" pitchFamily="18" charset="0"/>
                <a:ea typeface="Times New Roman" pitchFamily="18" charset="0"/>
                <a:cs typeface="Times New Roman" pitchFamily="18" charset="0"/>
                <a:sym typeface="Symbol" pitchFamily="18" charset="2"/>
              </a:rPr>
              <a:t>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tabLst>
                <a:tab pos="457200" algn="l"/>
              </a:tabLst>
            </a:pPr>
            <a:r>
              <a:rPr lang="fr-FR" b="1" dirty="0">
                <a:latin typeface="Times New Roman" pitchFamily="18" charset="0"/>
                <a:ea typeface="Times New Roman" pitchFamily="18" charset="0"/>
                <a:cs typeface="Times New Roman" pitchFamily="18" charset="0"/>
                <a:sym typeface="Symbol" pitchFamily="18" charset="2"/>
              </a:rPr>
              <a:t>6.4. Quelques compléments utiles</a:t>
            </a:r>
          </a:p>
          <a:p>
            <a:pPr lvl="0" algn="just"/>
            <a:r>
              <a:rPr lang="fr-FR" dirty="0">
                <a:latin typeface="Times New Roman" pitchFamily="18" charset="0"/>
                <a:cs typeface="Times New Roman" pitchFamily="18" charset="0"/>
              </a:rPr>
              <a:t>Vider le tampon après une fonction </a:t>
            </a:r>
            <a:r>
              <a:rPr lang="fr-FR" b="1" dirty="0" err="1">
                <a:latin typeface="Times New Roman" pitchFamily="18" charset="0"/>
                <a:cs typeface="Times New Roman" pitchFamily="18" charset="0"/>
              </a:rPr>
              <a:t>scanf</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 on demande à </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 </a:t>
            </a:r>
            <a:r>
              <a:rPr lang="fr-FR" dirty="0">
                <a:latin typeface="Times New Roman" pitchFamily="18" charset="0"/>
                <a:cs typeface="Times New Roman" pitchFamily="18" charset="0"/>
              </a:rPr>
              <a:t>de lire un à un les caractères qui sont encore dans le tampon jusqu’à  obtenir le caractère ‘\n’: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 ’\n’)</a:t>
            </a:r>
            <a:r>
              <a:rPr lang="fr-FR" dirty="0">
                <a:latin typeface="Times New Roman" pitchFamily="18" charset="0"/>
                <a:cs typeface="Times New Roman" pitchFamily="18" charset="0"/>
              </a:rPr>
              <a:t>.</a:t>
            </a:r>
          </a:p>
          <a:p>
            <a:pPr lvl="0" algn="just"/>
            <a:endParaRPr lang="fr-FR" dirty="0">
              <a:latin typeface="Times New Roman" pitchFamily="18" charset="0"/>
              <a:cs typeface="Times New Roman" pitchFamily="18" charset="0"/>
            </a:endParaRPr>
          </a:p>
          <a:p>
            <a:pPr lvl="0"/>
            <a:r>
              <a:rPr lang="fr-FR" b="1" dirty="0">
                <a:latin typeface="Times New Roman" pitchFamily="18" charset="0"/>
                <a:cs typeface="Times New Roman" pitchFamily="18" charset="0"/>
              </a:rPr>
              <a:t>Saisie des chaînes où figurent des espaces</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Il suffit de remplacer le symbole </a:t>
            </a:r>
            <a:r>
              <a:rPr lang="fr-FR" b="1" dirty="0">
                <a:latin typeface="Times New Roman" pitchFamily="18" charset="0"/>
                <a:cs typeface="Times New Roman" pitchFamily="18" charset="0"/>
              </a:rPr>
              <a:t>%s</a:t>
            </a:r>
            <a:r>
              <a:rPr lang="fr-FR" dirty="0">
                <a:latin typeface="Times New Roman" pitchFamily="18" charset="0"/>
                <a:cs typeface="Times New Roman" pitchFamily="18" charset="0"/>
              </a:rPr>
              <a:t> par une séquence de caractères entre crochets </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redéfinissant à notre usage les caractères autorisés par </a:t>
            </a:r>
            <a:r>
              <a:rPr lang="fr-FR" b="1" dirty="0" err="1">
                <a:latin typeface="Times New Roman" pitchFamily="18" charset="0"/>
                <a:cs typeface="Times New Roman" pitchFamily="18" charset="0"/>
              </a:rPr>
              <a:t>scanf</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    { char chaîne0[16], chaîne1[16]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saisir chaine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scanf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ABCD…XYZ]</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,chaîne0)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\t cette chaîne est : %s</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chaîne0) ; </a:t>
            </a:r>
            <a:r>
              <a:rPr lang="fr-FR" b="1" dirty="0" err="1">
                <a:latin typeface="Times New Roman" pitchFamily="18" charset="0"/>
                <a:cs typeface="Times New Roman" pitchFamily="18" charset="0"/>
              </a:rPr>
              <a:t>scanf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%s</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chaîne1)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 cette chaîne est : %s</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chaîne1)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39</a:t>
            </a:fld>
            <a:endParaRPr lang="fr-FR"/>
          </a:p>
        </p:txBody>
      </p:sp>
      <p:sp>
        <p:nvSpPr>
          <p:cNvPr id="38914" name="Rectangle 2"/>
          <p:cNvSpPr>
            <a:spLocks noChangeArrowheads="1"/>
          </p:cNvSpPr>
          <p:nvPr/>
        </p:nvSpPr>
        <p:spPr bwMode="auto">
          <a:xfrm>
            <a:off x="0" y="339621"/>
            <a:ext cx="9144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u="sng" dirty="0">
                <a:latin typeface="Times New Roman" panose="02020603050405020304" pitchFamily="18" charset="0"/>
                <a:cs typeface="Times New Roman" panose="02020603050405020304" pitchFamily="18" charset="0"/>
              </a:rPr>
              <a:t>Exécution du programme</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saisir chaine : </a:t>
            </a:r>
            <a:r>
              <a:rPr lang="fr-FR" b="1" dirty="0">
                <a:latin typeface="Times New Roman" panose="02020603050405020304" pitchFamily="18" charset="0"/>
                <a:cs typeface="Times New Roman" panose="02020603050405020304" pitchFamily="18" charset="0"/>
              </a:rPr>
              <a:t>PETRUS </a:t>
            </a:r>
            <a:r>
              <a:rPr lang="fr-FR" b="1" dirty="0" err="1">
                <a:latin typeface="Times New Roman" panose="02020603050405020304" pitchFamily="18" charset="0"/>
                <a:cs typeface="Times New Roman" panose="02020603050405020304" pitchFamily="18" charset="0"/>
              </a:rPr>
              <a:t>ALBulus</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cette chaine est : </a:t>
            </a:r>
            <a:r>
              <a:rPr lang="fr-FR" b="1" dirty="0">
                <a:latin typeface="Times New Roman" panose="02020603050405020304" pitchFamily="18" charset="0"/>
                <a:cs typeface="Times New Roman" panose="02020603050405020304" pitchFamily="18" charset="0"/>
              </a:rPr>
              <a:t>PETRUS ALB</a:t>
            </a:r>
          </a:p>
          <a:p>
            <a:r>
              <a:rPr lang="fr-FR" dirty="0">
                <a:latin typeface="Times New Roman" panose="02020603050405020304" pitchFamily="18" charset="0"/>
                <a:cs typeface="Times New Roman" panose="02020603050405020304" pitchFamily="18" charset="0"/>
              </a:rPr>
              <a:t>cette chaine est : </a:t>
            </a:r>
            <a:r>
              <a:rPr lang="fr-FR" b="1" dirty="0" err="1">
                <a:latin typeface="Times New Roman" panose="02020603050405020304" pitchFamily="18" charset="0"/>
                <a:cs typeface="Times New Roman" panose="02020603050405020304" pitchFamily="18" charset="0"/>
              </a:rPr>
              <a:t>ulus</a:t>
            </a:r>
            <a:endParaRPr lang="fr-FR" b="1" dirty="0">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L’expression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placé entre crochets signifie que tous les caractères ASCII sont autorisés sauf le retour à la ligne.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 ", chaîne1)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while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8913" name="Rectangle 1"/>
          <p:cNvSpPr>
            <a:spLocks noChangeArrowheads="1"/>
          </p:cNvSpPr>
          <p:nvPr/>
        </p:nvSpPr>
        <p:spPr bwMode="auto">
          <a:xfrm>
            <a:off x="1857356" y="4437112"/>
            <a:ext cx="3571900" cy="71438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fflush</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38915" name="Rectangle 3"/>
          <p:cNvSpPr>
            <a:spLocks noChangeArrowheads="1"/>
          </p:cNvSpPr>
          <p:nvPr/>
        </p:nvSpPr>
        <p:spPr bwMode="auto">
          <a:xfrm>
            <a:off x="0" y="3074477"/>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cs typeface="Times New Roman" pitchFamily="18" charset="0"/>
              </a:rPr>
              <a:t>Dans la bibliothèque </a:t>
            </a:r>
            <a:r>
              <a:rPr kumimoji="0" lang="fr-FR" b="1" i="0" u="none" strike="noStrike" cap="none" normalizeH="0" baseline="0" dirty="0">
                <a:ln>
                  <a:noFill/>
                </a:ln>
                <a:solidFill>
                  <a:schemeClr val="tx1"/>
                </a:solidFill>
                <a:effectLst/>
                <a:latin typeface="Times New Roman" pitchFamily="18" charset="0"/>
                <a:cs typeface="Times New Roman" pitchFamily="18" charset="0"/>
              </a:rPr>
              <a:t>&lt;</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cs typeface="Times New Roman" pitchFamily="18" charset="0"/>
              </a:rPr>
              <a:t>&gt;</a:t>
            </a:r>
            <a:r>
              <a:rPr lang="fr-FR" dirty="0">
                <a:latin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cs typeface="Times New Roman" pitchFamily="18" charset="0"/>
              </a:rPr>
              <a:t> il existe une fonction d’utilisation générale </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fflush</a:t>
            </a:r>
            <a:r>
              <a:rPr kumimoji="0" lang="fr-FR" b="0" i="0" u="none" strike="noStrike" cap="none" normalizeH="0" baseline="0" dirty="0">
                <a:ln>
                  <a:noFill/>
                </a:ln>
                <a:solidFill>
                  <a:schemeClr val="tx1"/>
                </a:solidFill>
                <a:effectLst/>
                <a:latin typeface="Times New Roman" pitchFamily="18" charset="0"/>
                <a:cs typeface="Times New Roman" pitchFamily="18" charset="0"/>
              </a:rPr>
              <a:t> qui permet de vider le tampon associé aux flux de données </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stdin</a:t>
            </a:r>
            <a:r>
              <a:rPr kumimoji="0" lang="fr-FR" b="1" i="0" u="none" strike="noStrike" cap="none" normalizeH="0" baseline="0" dirty="0">
                <a:ln>
                  <a:noFill/>
                </a:ln>
                <a:solidFill>
                  <a:schemeClr val="tx1"/>
                </a:solidFill>
                <a:effectLst/>
                <a:latin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cs typeface="Times New Roman" pitchFamily="18" charset="0"/>
              </a:rPr>
              <a:t>flux d’Entrée </a:t>
            </a:r>
            <a:r>
              <a:rPr kumimoji="0" lang="fr-FR" b="1" i="0" u="none" strike="noStrike" cap="none" normalizeH="0" baseline="0" dirty="0">
                <a:ln>
                  <a:noFill/>
                </a:ln>
                <a:solidFill>
                  <a:schemeClr val="tx1"/>
                </a:solidFill>
                <a:effectLst/>
                <a:latin typeface="Times New Roman" pitchFamily="18" charset="0"/>
                <a:cs typeface="Times New Roman" pitchFamily="18" charset="0"/>
              </a:rPr>
              <a:t>in</a:t>
            </a:r>
            <a:r>
              <a:rPr kumimoji="0" lang="fr-FR" b="0" i="0" u="none" strike="noStrike" cap="none" normalizeH="0" baseline="0" dirty="0">
                <a:ln>
                  <a:noFill/>
                </a:ln>
                <a:solidFill>
                  <a:schemeClr val="tx1"/>
                </a:solidFill>
                <a:effectLst/>
                <a:latin typeface="Times New Roman" pitchFamily="18" charset="0"/>
                <a:cs typeface="Times New Roman" pitchFamily="18" charset="0"/>
              </a:rPr>
              <a:t> et standard </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std</a:t>
            </a:r>
            <a:r>
              <a:rPr kumimoji="0" lang="fr-FR"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fr-FR"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cs typeface="Times New Roman" pitchFamily="18" charset="0"/>
              </a:rPr>
              <a:t>On peut remplacer : </a:t>
            </a:r>
            <a:r>
              <a:rPr kumimoji="0" lang="fr-FR" b="0" i="0" u="none" strike="noStrike" cap="none" normalizeH="0" baseline="0" dirty="0" err="1">
                <a:ln>
                  <a:noFill/>
                </a:ln>
                <a:solidFill>
                  <a:schemeClr val="tx1"/>
                </a:solidFill>
                <a:effectLst/>
                <a:latin typeface="Times New Roman" pitchFamily="18" charset="0"/>
                <a:cs typeface="Times New Roman" pitchFamily="18" charset="0"/>
              </a:rPr>
              <a:t>while</a:t>
            </a:r>
            <a:r>
              <a:rPr kumimoji="0" lang="fr-FR" b="0" i="0" u="none" strike="noStrike" cap="none" normalizeH="0" baseline="0" dirty="0">
                <a:ln>
                  <a:noFill/>
                </a:ln>
                <a:solidFill>
                  <a:schemeClr val="tx1"/>
                </a:solidFill>
                <a:effectLst/>
                <a:latin typeface="Times New Roman" pitchFamily="18" charset="0"/>
                <a:cs typeface="Times New Roman" pitchFamily="18" charset="0"/>
              </a:rPr>
              <a:t>(</a:t>
            </a:r>
            <a:r>
              <a:rPr kumimoji="0" lang="fr-FR" b="0" i="0" u="none" strike="noStrike" cap="none" normalizeH="0" baseline="0" dirty="0" err="1">
                <a:ln>
                  <a:noFill/>
                </a:ln>
                <a:solidFill>
                  <a:schemeClr val="tx1"/>
                </a:solidFill>
                <a:effectLst/>
                <a:latin typeface="Times New Roman" pitchFamily="18" charset="0"/>
                <a:cs typeface="Times New Roman" pitchFamily="18" charset="0"/>
              </a:rPr>
              <a:t>getchar</a:t>
            </a:r>
            <a:r>
              <a:rPr kumimoji="0" lang="fr-FR" b="0" i="0" u="none" strike="noStrike" cap="none" normalizeH="0" baseline="0" dirty="0">
                <a:ln>
                  <a:noFill/>
                </a:ln>
                <a:solidFill>
                  <a:schemeClr val="tx1"/>
                </a:solidFill>
                <a:effectLst/>
                <a:latin typeface="Times New Roman" pitchFamily="18" charset="0"/>
                <a:cs typeface="Times New Roman" pitchFamily="18" charset="0"/>
              </a:rPr>
              <a:t>() !=’\n’) par </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fflush</a:t>
            </a:r>
            <a:r>
              <a:rPr kumimoji="0" lang="fr-FR" b="1" i="0" u="none" strike="noStrike" cap="none" normalizeH="0" baseline="0" dirty="0">
                <a:ln>
                  <a:noFill/>
                </a:ln>
                <a:solidFill>
                  <a:schemeClr val="tx1"/>
                </a:solidFill>
                <a:effectLst/>
                <a:latin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cs typeface="Times New Roman" pitchFamily="18" charset="0"/>
              </a:rPr>
              <a:t>stdin</a:t>
            </a:r>
            <a:r>
              <a:rPr kumimoji="0" lang="fr-FR" b="1" i="0" u="none" strike="noStrike" cap="none" normalizeH="0" baseline="0" dirty="0">
                <a:ln>
                  <a:noFill/>
                </a:ln>
                <a:solidFill>
                  <a:schemeClr val="tx1"/>
                </a:solidFill>
                <a:effectLst/>
                <a:latin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cs typeface="Times New Roman" pitchFamily="18" charset="0"/>
              </a:rPr>
              <a:t>.</a:t>
            </a:r>
          </a:p>
        </p:txBody>
      </p:sp>
      <p:sp>
        <p:nvSpPr>
          <p:cNvPr id="38916" name="Rectangle 4"/>
          <p:cNvSpPr>
            <a:spLocks noChangeArrowheads="1"/>
          </p:cNvSpPr>
          <p:nvPr/>
        </p:nvSpPr>
        <p:spPr bwMode="auto">
          <a:xfrm>
            <a:off x="0" y="5457998"/>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28600" algn="l"/>
              </a:tabLst>
            </a:pPr>
            <a:r>
              <a:rPr kumimoji="0" lang="fr-FR"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Limitation du nombre de caractères</a:t>
            </a:r>
            <a:r>
              <a:rPr kumimoji="0" lang="fr-FR"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saisis par </a:t>
            </a:r>
            <a:r>
              <a:rPr kumimoji="0" lang="fr-FR"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scanf</a:t>
            </a:r>
            <a:r>
              <a:rPr kumimoji="0" lang="fr-FR"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fr-FR" b="0" i="0" u="none" strike="noStrike" cap="none" normalizeH="0" baseline="0" dirty="0">
              <a:ln>
                <a:noFill/>
              </a:ln>
              <a:solidFill>
                <a:schemeClr val="tx1"/>
              </a:solidFill>
              <a:effectLst/>
              <a:latin typeface="Times New Roman" panose="02020603050405020304"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utilise un "spécificateur de largeur</a:t>
            </a:r>
            <a:r>
              <a:rPr lang="fr-FR" dirty="0">
                <a:latin typeface="Times New Roman" pitchFamily="18" charset="0"/>
                <a:ea typeface="Times New Roman" pitchFamily="18" charset="0"/>
                <a:cs typeface="Times New Roman" pitchFamily="18" charset="0"/>
              </a:rPr>
              <a: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fr-FR" b="1" dirty="0">
                <a:latin typeface="Times New Roman" pitchFamily="18" charset="0"/>
                <a:ea typeface="Times New Roman" pitchFamily="18" charset="0"/>
                <a:cs typeface="Times New Roman" pitchFamily="18" charset="0"/>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%20s</a:t>
            </a:r>
            <a:r>
              <a:rPr lang="fr-FR" b="1" dirty="0">
                <a:latin typeface="Times New Roman" pitchFamily="18" charset="0"/>
                <a:ea typeface="Times New Roman" pitchFamily="18" charset="0"/>
                <a:cs typeface="Times New Roman" pitchFamily="18" charset="0"/>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chaîne0)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scanf</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ne lit que 20 caractères avant de les affecter à la chaîne.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a:t>
            </a:fld>
            <a:endParaRPr lang="fr-FR"/>
          </a:p>
        </p:txBody>
      </p:sp>
      <p:sp>
        <p:nvSpPr>
          <p:cNvPr id="3" name="Rectangle 2"/>
          <p:cNvSpPr/>
          <p:nvPr/>
        </p:nvSpPr>
        <p:spPr>
          <a:xfrm>
            <a:off x="107504" y="260648"/>
            <a:ext cx="8928992" cy="2862322"/>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Chapitre 11. TABLEAUX ET CHAINES DE CARACTERES</a:t>
            </a:r>
          </a:p>
          <a:p>
            <a:r>
              <a:rPr lang="en-US" dirty="0">
                <a:latin typeface="Times New Roman" panose="02020603050405020304" pitchFamily="18" charset="0"/>
                <a:cs typeface="Times New Roman" panose="02020603050405020304" pitchFamily="18" charset="0"/>
              </a:rPr>
              <a:t>11.1. Tableaux</a:t>
            </a:r>
          </a:p>
          <a:p>
            <a:r>
              <a:rPr lang="en-US" dirty="0">
                <a:latin typeface="Times New Roman" panose="02020603050405020304" pitchFamily="18" charset="0"/>
                <a:cs typeface="Times New Roman" panose="02020603050405020304" pitchFamily="18" charset="0"/>
              </a:rPr>
              <a:t>11.2. </a:t>
            </a:r>
            <a:r>
              <a:rPr lang="en-US" dirty="0" err="1">
                <a:latin typeface="Times New Roman" panose="02020603050405020304" pitchFamily="18" charset="0"/>
                <a:cs typeface="Times New Roman" panose="02020603050405020304" pitchFamily="18" charset="0"/>
              </a:rPr>
              <a:t>Chaines</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caractères</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Chapitre 12.  FICHIERS SEQUENTIELS</a:t>
            </a:r>
          </a:p>
          <a:p>
            <a:r>
              <a:rPr lang="en-US" dirty="0">
                <a:latin typeface="Times New Roman" panose="02020603050405020304" pitchFamily="18" charset="0"/>
                <a:ea typeface="Segoe UI Symbol" panose="020B0502040204020203" pitchFamily="34" charset="0"/>
                <a:cs typeface="Times New Roman" panose="02020603050405020304" pitchFamily="18" charset="0"/>
              </a:rPr>
              <a:t>12.1.</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Définitions et propriétés</a:t>
            </a:r>
            <a:endParaRPr lang="en-US" dirty="0">
              <a:latin typeface="Times New Roman" panose="02020603050405020304" pitchFamily="18" charset="0"/>
              <a:ea typeface="Segoe UI Symbol" panose="020B0502040204020203" pitchFamily="34" charset="0"/>
              <a:cs typeface="Times New Roman" panose="02020603050405020304" pitchFamily="18" charset="0"/>
            </a:endParaRPr>
          </a:p>
          <a:p>
            <a:r>
              <a:rPr lang="en-US" dirty="0">
                <a:latin typeface="Times New Roman" panose="02020603050405020304" pitchFamily="18" charset="0"/>
                <a:ea typeface="Segoe UI Symbol" panose="020B0502040204020203" pitchFamily="34" charset="0"/>
                <a:cs typeface="Times New Roman" panose="02020603050405020304" pitchFamily="18" charset="0"/>
              </a:rPr>
              <a:t>12.2. </a:t>
            </a:r>
            <a:r>
              <a:rPr lang="fr-FR" dirty="0">
                <a:latin typeface="Times New Roman" panose="02020603050405020304" pitchFamily="18" charset="0"/>
                <a:cs typeface="Times New Roman" panose="02020603050405020304" pitchFamily="18" charset="0"/>
              </a:rPr>
              <a:t>Mémoire tampon</a:t>
            </a:r>
            <a:endParaRPr lang="en-US" dirty="0">
              <a:latin typeface="Times New Roman" panose="02020603050405020304" pitchFamily="18" charset="0"/>
              <a:ea typeface="Segoe UI Symbol" panose="020B0502040204020203" pitchFamily="34" charset="0"/>
              <a:cs typeface="Times New Roman" panose="02020603050405020304" pitchFamily="18" charset="0"/>
            </a:endParaRPr>
          </a:p>
          <a:p>
            <a:r>
              <a:rPr lang="en-US" dirty="0">
                <a:latin typeface="Times New Roman" panose="02020603050405020304" pitchFamily="18" charset="0"/>
                <a:ea typeface="Segoe UI Symbol" panose="020B0502040204020203" pitchFamily="34" charset="0"/>
                <a:cs typeface="Times New Roman" panose="02020603050405020304" pitchFamily="18" charset="0"/>
              </a:rPr>
              <a:t>12.3. </a:t>
            </a:r>
            <a:r>
              <a:rPr lang="fr-FR" dirty="0">
                <a:latin typeface="Times New Roman" panose="02020603050405020304" pitchFamily="18" charset="0"/>
                <a:cs typeface="Times New Roman" panose="02020603050405020304" pitchFamily="18" charset="0"/>
              </a:rPr>
              <a:t>Ouverture et fermeture des fichiers séquentiels</a:t>
            </a:r>
            <a:endParaRPr lang="en-US" dirty="0">
              <a:latin typeface="Times New Roman" panose="02020603050405020304" pitchFamily="18" charset="0"/>
              <a:ea typeface="Segoe UI Symbol" panose="020B0502040204020203" pitchFamily="34" charset="0"/>
              <a:cs typeface="Times New Roman" panose="02020603050405020304" pitchFamily="18" charset="0"/>
            </a:endParaRPr>
          </a:p>
          <a:p>
            <a:r>
              <a:rPr lang="en-US" dirty="0">
                <a:latin typeface="Times New Roman" panose="02020603050405020304" pitchFamily="18" charset="0"/>
                <a:ea typeface="Segoe UI Symbol" panose="020B0502040204020203" pitchFamily="34" charset="0"/>
                <a:cs typeface="Times New Roman" panose="02020603050405020304" pitchFamily="18" charset="0"/>
              </a:rPr>
              <a:t>12.4. </a:t>
            </a:r>
            <a:r>
              <a:rPr lang="fr-FR" dirty="0">
                <a:latin typeface="Times New Roman" panose="02020603050405020304" pitchFamily="18" charset="0"/>
                <a:cs typeface="Times New Roman" panose="02020603050405020304" pitchFamily="18" charset="0"/>
              </a:rPr>
              <a:t>Lecture et écriture dans des fichiers séquentiels</a:t>
            </a:r>
          </a:p>
          <a:p>
            <a:r>
              <a:rPr lang="en-US" dirty="0">
                <a:latin typeface="Times New Roman" panose="02020603050405020304" pitchFamily="18" charset="0"/>
                <a:cs typeface="Times New Roman" panose="02020603050405020304" pitchFamily="18" charset="0"/>
              </a:rPr>
              <a:t>12.5. </a:t>
            </a:r>
            <a:r>
              <a:rPr lang="fr-FR" dirty="0">
                <a:latin typeface="Times New Roman" panose="02020603050405020304" pitchFamily="18" charset="0"/>
                <a:cs typeface="Times New Roman" panose="02020603050405020304" pitchFamily="18" charset="0"/>
              </a:rPr>
              <a:t>Résumé sur les fichiers</a:t>
            </a:r>
          </a:p>
          <a:p>
            <a:r>
              <a:rPr lang="fr-FR" dirty="0">
                <a:latin typeface="Times New Roman" panose="02020603050405020304" pitchFamily="18" charset="0"/>
                <a:cs typeface="Times New Roman" panose="02020603050405020304" pitchFamily="18" charset="0"/>
              </a:rPr>
              <a:t>12.6. Mise à jour d'un fichier séquentiel</a:t>
            </a:r>
          </a:p>
        </p:txBody>
      </p:sp>
    </p:spTree>
    <p:extLst>
      <p:ext uri="{BB962C8B-B14F-4D97-AF65-F5344CB8AC3E}">
        <p14:creationId xmlns:p14="http://schemas.microsoft.com/office/powerpoint/2010/main" val="4103697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40</a:t>
            </a:fld>
            <a:endParaRPr lang="fr-FR"/>
          </a:p>
        </p:txBody>
      </p:sp>
      <p:sp>
        <p:nvSpPr>
          <p:cNvPr id="3" name="Rectangle 2"/>
          <p:cNvSpPr/>
          <p:nvPr/>
        </p:nvSpPr>
        <p:spPr>
          <a:xfrm>
            <a:off x="179512" y="188640"/>
            <a:ext cx="8784976" cy="6463308"/>
          </a:xfrm>
          <a:prstGeom prst="rect">
            <a:avLst/>
          </a:prstGeom>
        </p:spPr>
        <p:txBody>
          <a:bodyPr wrap="square">
            <a:spAutoFit/>
          </a:bodyPr>
          <a:lstStyle/>
          <a:p>
            <a:pPr lvl="0" algn="just" eaLnBrk="0" fontAlgn="base" hangingPunct="0">
              <a:spcBef>
                <a:spcPct val="0"/>
              </a:spcBef>
              <a:spcAft>
                <a:spcPct val="0"/>
              </a:spcAft>
              <a:tabLst>
                <a:tab pos="228600" algn="l"/>
              </a:tabLst>
            </a:pPr>
            <a:r>
              <a:rPr lang="fr-FR" b="1" dirty="0">
                <a:latin typeface="Times New Roman" pitchFamily="18" charset="0"/>
                <a:ea typeface="Times New Roman" pitchFamily="18" charset="0"/>
                <a:cs typeface="Times New Roman" pitchFamily="18" charset="0"/>
              </a:rPr>
              <a:t>7. OUTILS DE CONTROLE</a:t>
            </a:r>
            <a:endParaRPr lang="fr-FR" dirty="0">
              <a:latin typeface="Times New Roman" pitchFamily="18" charset="0"/>
              <a:cs typeface="Times New Roman" pitchFamily="18" charset="0"/>
            </a:endParaRPr>
          </a:p>
          <a:p>
            <a:pPr lvl="0" algn="just" eaLnBrk="0" fontAlgn="base" hangingPunct="0">
              <a:spcBef>
                <a:spcPct val="0"/>
              </a:spcBef>
              <a:spcAft>
                <a:spcPct val="0"/>
              </a:spcAft>
              <a:tabLst>
                <a:tab pos="228600" algn="l"/>
              </a:tabLst>
            </a:pPr>
            <a:r>
              <a:rPr lang="fr-FR" dirty="0">
                <a:latin typeface="Times New Roman" pitchFamily="18" charset="0"/>
                <a:ea typeface="Times New Roman" pitchFamily="18" charset="0"/>
                <a:cs typeface="Times New Roman" pitchFamily="18" charset="0"/>
              </a:rPr>
              <a:t>L’ordre normal de l’exécution des instructions d’un programme est défini par un ordre séquentiel. Le langage C possède plusieurs instructions de contrôle qui rompt cet ordre. </a:t>
            </a:r>
          </a:p>
          <a:p>
            <a:pPr lvl="0" algn="just" eaLnBrk="0" fontAlgn="base" hangingPunct="0">
              <a:spcBef>
                <a:spcPct val="0"/>
              </a:spcBef>
              <a:spcAft>
                <a:spcPct val="0"/>
              </a:spcAft>
              <a:tabLst>
                <a:tab pos="228600" algn="l"/>
              </a:tabLst>
            </a:pPr>
            <a:endParaRPr lang="fr-FR" dirty="0">
              <a:latin typeface="Times New Roman" pitchFamily="18" charset="0"/>
              <a:ea typeface="Times New Roman" pitchFamily="18" charset="0"/>
              <a:cs typeface="Times New Roman" pitchFamily="18" charset="0"/>
            </a:endParaRPr>
          </a:p>
          <a:p>
            <a:r>
              <a:rPr lang="fr-FR" b="1" dirty="0">
                <a:latin typeface="Times New Roman" panose="02020603050405020304" pitchFamily="18" charset="0"/>
                <a:cs typeface="Times New Roman" panose="02020603050405020304" pitchFamily="18" charset="0"/>
              </a:rPr>
              <a:t>7.1. Le test d’exécution</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7.1.1.  Branchement simple avec IF</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if (expression testée vraie) {bloc d’actions est exécuté}</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Exemple :</a:t>
            </a:r>
            <a:r>
              <a:rPr lang="fr-FR" b="1" dirty="0">
                <a:latin typeface="Times New Roman" panose="02020603050405020304" pitchFamily="18" charset="0"/>
                <a:cs typeface="Times New Roman" panose="02020603050405020304" pitchFamily="18" charset="0"/>
              </a:rPr>
              <a:t> if(a&gt;b){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a:latin typeface="Times New Roman" panose="02020603050405020304" pitchFamily="18" charset="0"/>
                <a:cs typeface="Times New Roman" panose="02020603050405020304" pitchFamily="18" charset="0"/>
                <a:sym typeface="Symbol"/>
              </a:rPr>
              <a:t></a:t>
            </a:r>
            <a:r>
              <a:rPr lang="fr-FR" b="1" dirty="0">
                <a:latin typeface="Times New Roman" panose="02020603050405020304" pitchFamily="18" charset="0"/>
                <a:cs typeface="Times New Roman" panose="02020603050405020304" pitchFamily="18" charset="0"/>
              </a:rPr>
              <a:t>a=%d est plus grand \n</a:t>
            </a:r>
            <a:r>
              <a:rPr lang="fr-FR" b="1" dirty="0">
                <a:latin typeface="Times New Roman" panose="02020603050405020304" pitchFamily="18" charset="0"/>
                <a:cs typeface="Times New Roman" panose="02020603050405020304" pitchFamily="18" charset="0"/>
                <a:sym typeface="Symbol"/>
              </a:rPr>
              <a:t></a:t>
            </a:r>
            <a:r>
              <a:rPr lang="fr-FR" b="1" dirty="0">
                <a:latin typeface="Times New Roman" panose="02020603050405020304" pitchFamily="18" charset="0"/>
                <a:cs typeface="Times New Roman" panose="02020603050405020304" pitchFamily="18" charset="0"/>
              </a:rPr>
              <a:t>, a); b=0; </a:t>
            </a:r>
          </a:p>
          <a:p>
            <a:r>
              <a:rPr lang="fr-FR" b="1" dirty="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On peut ne pas mettre des accolades si le bloc comporte une seule instruction. </a:t>
            </a:r>
          </a:p>
          <a:p>
            <a:r>
              <a:rPr lang="fr-FR" dirty="0">
                <a:latin typeface="Times New Roman" panose="02020603050405020304" pitchFamily="18" charset="0"/>
                <a:cs typeface="Times New Roman" panose="02020603050405020304" pitchFamily="18" charset="0"/>
              </a:rPr>
              <a:t>Exemple : </a:t>
            </a:r>
            <a:r>
              <a:rPr lang="fr-FR" b="1" dirty="0">
                <a:latin typeface="Times New Roman" panose="02020603050405020304" pitchFamily="18" charset="0"/>
                <a:cs typeface="Times New Roman" panose="02020603050405020304" pitchFamily="18" charset="0"/>
              </a:rPr>
              <a:t>if(a &gt; b)</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a:latin typeface="Times New Roman" panose="02020603050405020304" pitchFamily="18" charset="0"/>
                <a:cs typeface="Times New Roman" panose="02020603050405020304" pitchFamily="18" charset="0"/>
                <a:sym typeface="Symbol"/>
              </a:rPr>
              <a:t></a:t>
            </a:r>
            <a:r>
              <a:rPr lang="fr-FR" b="1" dirty="0">
                <a:latin typeface="Times New Roman" panose="02020603050405020304" pitchFamily="18" charset="0"/>
                <a:cs typeface="Times New Roman" panose="02020603050405020304" pitchFamily="18" charset="0"/>
              </a:rPr>
              <a:t>a = %d est plus grand\n</a:t>
            </a:r>
            <a:r>
              <a:rPr lang="fr-FR" b="1" dirty="0">
                <a:latin typeface="Times New Roman" panose="02020603050405020304" pitchFamily="18" charset="0"/>
                <a:cs typeface="Times New Roman" panose="02020603050405020304" pitchFamily="18" charset="0"/>
                <a:sym typeface="Symbol"/>
              </a:rPr>
              <a:t></a:t>
            </a:r>
            <a:r>
              <a:rPr lang="fr-FR" b="1" dirty="0">
                <a:latin typeface="Times New Roman" panose="02020603050405020304" pitchFamily="18" charset="0"/>
                <a:cs typeface="Times New Roman" panose="02020603050405020304" pitchFamily="18" charset="0"/>
              </a:rPr>
              <a:t>, a);</a:t>
            </a:r>
          </a:p>
          <a:p>
            <a:endParaRPr lang="fr-FR" b="1" dirty="0">
              <a:latin typeface="Times New Roman" panose="02020603050405020304" pitchFamily="18" charset="0"/>
              <a:cs typeface="Times New Roman" panose="02020603050405020304" pitchFamily="18" charset="0"/>
            </a:endParaRPr>
          </a:p>
          <a:p>
            <a:r>
              <a:rPr lang="fr-FR" b="1" dirty="0">
                <a:latin typeface="Times New Roman" pitchFamily="18" charset="0"/>
                <a:ea typeface="Times New Roman" pitchFamily="18" charset="0"/>
                <a:cs typeface="Times New Roman" pitchFamily="18" charset="0"/>
              </a:rPr>
              <a:t>7.1.2. Forme générale de l’instruction conditionnelle</a:t>
            </a:r>
            <a:endParaRPr lang="fr-FR" b="1" dirty="0">
              <a:latin typeface="Times New Roman" pitchFamily="18" charset="0"/>
              <a:cs typeface="Times New Roman" pitchFamily="18" charset="0"/>
            </a:endParaRPr>
          </a:p>
          <a:p>
            <a:pPr lvl="0" fontAlgn="base">
              <a:spcBef>
                <a:spcPct val="0"/>
              </a:spcBef>
              <a:spcAft>
                <a:spcPct val="0"/>
              </a:spcAft>
            </a:pPr>
            <a:r>
              <a:rPr lang="fr-FR" dirty="0">
                <a:latin typeface="Times New Roman" pitchFamily="18" charset="0"/>
                <a:ea typeface="Times New Roman" pitchFamily="18" charset="0"/>
                <a:cs typeface="Times New Roman" pitchFamily="18" charset="0"/>
              </a:rPr>
              <a:t>if (vraie) {le bloc d’actions1 est exécuté}</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err="1">
                <a:latin typeface="Times New Roman" pitchFamily="18" charset="0"/>
                <a:ea typeface="Times New Roman" pitchFamily="18" charset="0"/>
                <a:cs typeface="Times New Roman" pitchFamily="18" charset="0"/>
              </a:rPr>
              <a:t>else</a:t>
            </a:r>
            <a:r>
              <a:rPr lang="fr-FR" dirty="0">
                <a:latin typeface="Times New Roman" pitchFamily="18" charset="0"/>
                <a:ea typeface="Times New Roman" pitchFamily="18" charset="0"/>
                <a:cs typeface="Times New Roman" pitchFamily="18" charset="0"/>
              </a:rPr>
              <a:t> {le bloc d’actions2 est exécuté}</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Exemple : </a:t>
            </a:r>
            <a:r>
              <a:rPr lang="en-GB" b="1" dirty="0">
                <a:latin typeface="Times New Roman" pitchFamily="18" charset="0"/>
                <a:ea typeface="Times New Roman" pitchFamily="18" charset="0"/>
                <a:cs typeface="Times New Roman" pitchFamily="18" charset="0"/>
              </a:rPr>
              <a:t>if (a&gt;b) {</a:t>
            </a:r>
            <a:r>
              <a:rPr lang="en-GB" b="1" dirty="0" err="1">
                <a:latin typeface="Times New Roman" pitchFamily="18" charset="0"/>
                <a:ea typeface="Times New Roman" pitchFamily="18" charset="0"/>
                <a:cs typeface="Times New Roman" pitchFamily="18" charset="0"/>
              </a:rPr>
              <a:t>printf</a:t>
            </a:r>
            <a:r>
              <a:rPr lang="en-GB" b="1" dirty="0">
                <a:latin typeface="Times New Roman" pitchFamily="18" charset="0"/>
                <a:ea typeface="Times New Roman" pitchFamily="18" charset="0"/>
                <a:cs typeface="Times New Roman" pitchFamily="18" charset="0"/>
              </a:rPr>
              <a:t> (</a:t>
            </a:r>
            <a:r>
              <a:rPr lang="en-GB" b="1" dirty="0">
                <a:latin typeface="Times New Roman" pitchFamily="18" charset="0"/>
                <a:ea typeface="Times New Roman" pitchFamily="18" charset="0"/>
                <a:cs typeface="Times New Roman" pitchFamily="18" charset="0"/>
                <a:sym typeface="Symbol" pitchFamily="18" charset="2"/>
              </a:rPr>
              <a:t></a:t>
            </a:r>
            <a:r>
              <a:rPr lang="en-GB" b="1" dirty="0">
                <a:latin typeface="Times New Roman" pitchFamily="18" charset="0"/>
                <a:ea typeface="Times New Roman" pitchFamily="18" charset="0"/>
                <a:cs typeface="Times New Roman" pitchFamily="18" charset="0"/>
              </a:rPr>
              <a:t>a=%d </a:t>
            </a:r>
            <a:r>
              <a:rPr lang="en-GB" b="1" dirty="0" err="1">
                <a:latin typeface="Times New Roman" pitchFamily="18" charset="0"/>
                <a:ea typeface="Times New Roman" pitchFamily="18" charset="0"/>
                <a:cs typeface="Times New Roman" pitchFamily="18" charset="0"/>
              </a:rPr>
              <a:t>est</a:t>
            </a:r>
            <a:r>
              <a:rPr lang="en-GB" b="1" dirty="0">
                <a:latin typeface="Times New Roman" pitchFamily="18" charset="0"/>
                <a:ea typeface="Times New Roman" pitchFamily="18" charset="0"/>
                <a:cs typeface="Times New Roman" pitchFamily="18" charset="0"/>
              </a:rPr>
              <a:t> max \n</a:t>
            </a:r>
            <a:r>
              <a:rPr lang="en-GB" b="1" dirty="0">
                <a:latin typeface="Times New Roman" pitchFamily="18" charset="0"/>
                <a:ea typeface="Times New Roman" pitchFamily="18" charset="0"/>
                <a:cs typeface="Times New Roman" pitchFamily="18" charset="0"/>
                <a:sym typeface="Symbol" pitchFamily="18" charset="2"/>
              </a:rPr>
              <a:t></a:t>
            </a:r>
            <a:r>
              <a:rPr lang="en-GB" b="1" dirty="0">
                <a:latin typeface="Times New Roman" pitchFamily="18" charset="0"/>
                <a:ea typeface="Times New Roman" pitchFamily="18" charset="0"/>
                <a:cs typeface="Times New Roman" pitchFamily="18" charset="0"/>
              </a:rPr>
              <a:t>, a);  </a:t>
            </a:r>
            <a:r>
              <a:rPr lang="en-GB" b="1" dirty="0">
                <a:latin typeface="Times New Roman" pitchFamily="18" charset="0"/>
                <a:ea typeface="Times New Roman" pitchFamily="18" charset="0"/>
                <a:cs typeface="Times New Roman" pitchFamily="18" charset="0"/>
                <a:sym typeface="Symbol" pitchFamily="18" charset="2"/>
              </a:rPr>
              <a:t>b = 0; </a:t>
            </a: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sym typeface="Symbol" pitchFamily="18" charset="2"/>
              </a:rPr>
              <a:t>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else</a:t>
            </a:r>
            <a:r>
              <a:rPr lang="fr-FR" b="1" dirty="0">
                <a:latin typeface="Times New Roman" pitchFamily="18" charset="0"/>
                <a:ea typeface="Times New Roman" pitchFamily="18" charset="0"/>
                <a:cs typeface="Times New Roman" pitchFamily="18" charset="0"/>
                <a:sym typeface="Symbol" pitchFamily="18" charset="2"/>
              </a:rPr>
              <a:t> { </a:t>
            </a:r>
            <a:r>
              <a:rPr lang="fr-FR" b="1" dirty="0" err="1">
                <a:latin typeface="Times New Roman" pitchFamily="18" charset="0"/>
                <a:ea typeface="Times New Roman" pitchFamily="18" charset="0"/>
                <a:cs typeface="Times New Roman" pitchFamily="18" charset="0"/>
                <a:sym typeface="Symbol" pitchFamily="18" charset="2"/>
              </a:rPr>
              <a:t>printf</a:t>
            </a:r>
            <a:r>
              <a:rPr lang="fr-FR" b="1" dirty="0">
                <a:latin typeface="Times New Roman" pitchFamily="18" charset="0"/>
                <a:ea typeface="Times New Roman" pitchFamily="18" charset="0"/>
                <a:cs typeface="Times New Roman" pitchFamily="18" charset="0"/>
                <a:sym typeface="Symbol" pitchFamily="18" charset="2"/>
              </a:rPr>
              <a:t> (</a:t>
            </a:r>
            <a:r>
              <a:rPr lang="en-GB"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b=%d est max \n</a:t>
            </a:r>
            <a:r>
              <a:rPr lang="en-GB" b="1" dirty="0">
                <a:latin typeface="Times New Roman" pitchFamily="18" charset="0"/>
                <a:ea typeface="Times New Roman" pitchFamily="18" charset="0"/>
                <a:cs typeface="Times New Roman" pitchFamily="18" charset="0"/>
                <a:sym typeface="Symbol" pitchFamily="18" charset="2"/>
              </a:rPr>
              <a:t></a:t>
            </a:r>
            <a:r>
              <a:rPr lang="fr-FR" b="1" dirty="0">
                <a:latin typeface="Times New Roman" pitchFamily="18" charset="0"/>
                <a:ea typeface="Times New Roman" pitchFamily="18" charset="0"/>
                <a:cs typeface="Times New Roman" pitchFamily="18" charset="0"/>
              </a:rPr>
              <a:t>, b); </a:t>
            </a:r>
            <a:r>
              <a:rPr lang="en-GB" b="1" dirty="0">
                <a:latin typeface="Times New Roman" pitchFamily="18" charset="0"/>
                <a:ea typeface="Times New Roman" pitchFamily="18" charset="0"/>
                <a:cs typeface="Times New Roman" pitchFamily="18" charset="0"/>
                <a:sym typeface="Symbol" pitchFamily="18" charset="2"/>
              </a:rPr>
              <a:t>a = 0 ; </a:t>
            </a: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sym typeface="Symbol" pitchFamily="18" charset="2"/>
              </a:rPr>
              <a:t>                         }</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On peut ne pas mettre des accolades si le bloc contient une seule action. </a:t>
            </a:r>
          </a:p>
          <a:p>
            <a:pPr lvl="0"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sym typeface="Symbol" pitchFamily="18" charset="2"/>
              </a:rPr>
              <a:t>Exemple : </a:t>
            </a:r>
            <a:r>
              <a:rPr lang="en-GB" b="1" dirty="0">
                <a:latin typeface="Times New Roman" pitchFamily="18" charset="0"/>
                <a:ea typeface="Times New Roman" pitchFamily="18" charset="0"/>
                <a:cs typeface="Times New Roman" pitchFamily="18" charset="0"/>
                <a:sym typeface="Symbol" pitchFamily="18" charset="2"/>
              </a:rPr>
              <a:t>if (a&gt;b)</a:t>
            </a:r>
            <a:r>
              <a:rPr lang="en-GB" b="1" dirty="0" err="1">
                <a:latin typeface="Times New Roman" pitchFamily="18" charset="0"/>
                <a:ea typeface="Times New Roman" pitchFamily="18" charset="0"/>
                <a:cs typeface="Times New Roman" pitchFamily="18" charset="0"/>
                <a:sym typeface="Symbol" pitchFamily="18" charset="2"/>
              </a:rPr>
              <a:t>printf</a:t>
            </a:r>
            <a:r>
              <a:rPr lang="en-GB" b="1" dirty="0">
                <a:latin typeface="Times New Roman" pitchFamily="18" charset="0"/>
                <a:ea typeface="Times New Roman" pitchFamily="18" charset="0"/>
                <a:cs typeface="Times New Roman" pitchFamily="18" charset="0"/>
                <a:sym typeface="Symbol" pitchFamily="18" charset="2"/>
              </a:rPr>
              <a:t> (</a:t>
            </a:r>
            <a:r>
              <a:rPr lang="en-GB" b="1" dirty="0">
                <a:latin typeface="Times New Roman" pitchFamily="18" charset="0"/>
                <a:ea typeface="Times New Roman" pitchFamily="18" charset="0"/>
                <a:cs typeface="Times New Roman" pitchFamily="18" charset="0"/>
              </a:rPr>
              <a:t>a=%d </a:t>
            </a:r>
            <a:r>
              <a:rPr lang="en-GB" b="1" dirty="0" err="1">
                <a:latin typeface="Times New Roman" pitchFamily="18" charset="0"/>
                <a:ea typeface="Times New Roman" pitchFamily="18" charset="0"/>
                <a:cs typeface="Times New Roman" pitchFamily="18" charset="0"/>
              </a:rPr>
              <a:t>est</a:t>
            </a:r>
            <a:r>
              <a:rPr lang="en-GB" b="1" dirty="0">
                <a:latin typeface="Times New Roman" pitchFamily="18" charset="0"/>
                <a:ea typeface="Times New Roman" pitchFamily="18" charset="0"/>
                <a:cs typeface="Times New Roman" pitchFamily="18" charset="0"/>
              </a:rPr>
              <a:t> max \n</a:t>
            </a:r>
            <a:r>
              <a:rPr lang="en-GB" b="1" dirty="0">
                <a:latin typeface="Times New Roman" pitchFamily="18" charset="0"/>
                <a:ea typeface="Times New Roman" pitchFamily="18" charset="0"/>
                <a:cs typeface="Times New Roman" pitchFamily="18" charset="0"/>
                <a:sym typeface="Symbol" pitchFamily="18" charset="2"/>
              </a:rPr>
              <a:t></a:t>
            </a:r>
            <a:r>
              <a:rPr lang="en-GB" b="1" dirty="0">
                <a:latin typeface="Times New Roman" pitchFamily="18" charset="0"/>
                <a:ea typeface="Times New Roman" pitchFamily="18" charset="0"/>
                <a:cs typeface="Times New Roman" pitchFamily="18" charset="0"/>
              </a:rPr>
              <a:t>, a);</a:t>
            </a:r>
            <a:endParaRPr lang="fr-FR" dirty="0">
              <a:latin typeface="Times New Roman" pitchFamily="18" charset="0"/>
              <a:cs typeface="Times New Roman" pitchFamily="18" charset="0"/>
              <a:sym typeface="Symbol" pitchFamily="18" charset="2"/>
            </a:endParaRPr>
          </a:p>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else</a:t>
            </a:r>
            <a:r>
              <a:rPr lang="fr-FR" b="1" dirty="0">
                <a:latin typeface="Times New Roman" pitchFamily="18" charset="0"/>
                <a:ea typeface="Times New Roman" pitchFamily="18" charset="0"/>
                <a:cs typeface="Times New Roman" pitchFamily="18" charset="0"/>
                <a:sym typeface="Symbol" pitchFamily="18" charset="2"/>
              </a:rPr>
              <a:t> </a:t>
            </a:r>
            <a:r>
              <a:rPr lang="fr-FR" b="1" dirty="0" err="1">
                <a:latin typeface="Times New Roman" pitchFamily="18" charset="0"/>
                <a:ea typeface="Times New Roman" pitchFamily="18" charset="0"/>
                <a:cs typeface="Times New Roman" pitchFamily="18" charset="0"/>
                <a:sym typeface="Symbol" pitchFamily="18" charset="2"/>
              </a:rPr>
              <a:t>printf</a:t>
            </a:r>
            <a:r>
              <a:rPr lang="fr-FR" b="1" dirty="0">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rPr>
              <a:t>b=%d est max \</a:t>
            </a:r>
            <a:r>
              <a:rPr lang="fr-FR" b="1" dirty="0" err="1">
                <a:latin typeface="Times New Roman" pitchFamily="18" charset="0"/>
                <a:ea typeface="Times New Roman" pitchFamily="18" charset="0"/>
                <a:cs typeface="Times New Roman" pitchFamily="18" charset="0"/>
              </a:rPr>
              <a:t>n</a:t>
            </a:r>
            <a:r>
              <a:rPr lang="fr-FR" b="1" dirty="0" err="1">
                <a:latin typeface="Times New Roman" pitchFamily="18" charset="0"/>
                <a:ea typeface="Times New Roman" pitchFamily="18" charset="0"/>
                <a:cs typeface="Times New Roman" pitchFamily="18" charset="0"/>
                <a:sym typeface="Symbol" pitchFamily="18" charset="2"/>
              </a:rPr>
              <a:t></a:t>
            </a:r>
            <a:r>
              <a:rPr lang="fr-FR" b="1" dirty="0" err="1">
                <a:latin typeface="Times New Roman" pitchFamily="18" charset="0"/>
                <a:ea typeface="Times New Roman" pitchFamily="18" charset="0"/>
                <a:cs typeface="Times New Roman" pitchFamily="18" charset="0"/>
              </a:rPr>
              <a:t>,b</a:t>
            </a:r>
            <a:r>
              <a:rPr lang="fr-FR" b="1" dirty="0">
                <a:latin typeface="Times New Roman" pitchFamily="18" charset="0"/>
                <a:ea typeface="Times New Roman" pitchFamily="18" charset="0"/>
                <a:cs typeface="Times New Roman"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28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41</a:t>
            </a:fld>
            <a:endParaRPr lang="fr-FR"/>
          </a:p>
        </p:txBody>
      </p:sp>
      <p:sp>
        <p:nvSpPr>
          <p:cNvPr id="41988" name="Rectangle 4"/>
          <p:cNvSpPr>
            <a:spLocks noChangeArrowheads="1"/>
          </p:cNvSpPr>
          <p:nvPr/>
        </p:nvSpPr>
        <p:spPr bwMode="auto">
          <a:xfrm>
            <a:off x="40943" y="342528"/>
            <a:ext cx="9144000"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algn="l" defTabSz="914400" rtl="0" eaLnBrk="0" fontAlgn="base" latinLnBrk="0" hangingPunct="0">
              <a:lnSpc>
                <a:spcPct val="100000"/>
              </a:lnSpc>
              <a:spcBef>
                <a:spcPct val="0"/>
              </a:spcBef>
              <a:spcAft>
                <a:spcPct val="0"/>
              </a:spcAft>
              <a:buClrTx/>
              <a:buSzTx/>
              <a:buFontTx/>
              <a:buNone/>
              <a:tabLst/>
            </a:pPr>
            <a:r>
              <a:rPr lang="fr-FR" sz="2000" b="1" dirty="0">
                <a:latin typeface="Times New Roman" pitchFamily="18" charset="0"/>
                <a:ea typeface="Times New Roman" pitchFamily="18" charset="0"/>
                <a:cs typeface="Times New Roman" pitchFamily="18" charset="0"/>
                <a:sym typeface="Symbol" pitchFamily="18" charset="2"/>
              </a:rPr>
              <a:t>7.1.3.</a:t>
            </a:r>
            <a:r>
              <a:rPr kumimoji="0" lang="fr-FR"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sz="2000" b="1"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Emboîtement de IF</a:t>
            </a:r>
            <a:endParaRPr kumimoji="0" lang="fr-FR" sz="2000" b="1"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indent="457200" eaLnBrk="0" fontAlgn="base" hangingPunct="0">
              <a:spcBef>
                <a:spcPct val="0"/>
              </a:spcBef>
              <a:spcAft>
                <a:spcPct val="0"/>
              </a:spcAft>
            </a:pPr>
            <a:r>
              <a:rPr lang="en-GB" sz="2000" dirty="0">
                <a:latin typeface="Times New Roman" pitchFamily="18" charset="0"/>
                <a:ea typeface="Times New Roman" pitchFamily="18" charset="0"/>
                <a:cs typeface="Times New Roman" pitchFamily="18" charset="0"/>
              </a:rPr>
              <a:t>if … if … else if …else …else…</a:t>
            </a:r>
            <a:endParaRPr lang="en-GB" sz="2000" dirty="0">
              <a:latin typeface="Times New Roman" pitchFamily="18" charset="0"/>
              <a:cs typeface="Times New Roman" pitchFamily="18" charset="0"/>
            </a:endParaRPr>
          </a:p>
          <a:p>
            <a:pPr lvl="0" eaLnBrk="0" fontAlgn="base" hangingPunct="0">
              <a:spcBef>
                <a:spcPct val="0"/>
              </a:spcBef>
              <a:spcAft>
                <a:spcPct val="0"/>
              </a:spcAft>
            </a:pPr>
            <a:r>
              <a:rPr lang="fr-FR" sz="2000" b="1" u="sng" dirty="0">
                <a:latin typeface="Times New Roman" pitchFamily="18" charset="0"/>
                <a:ea typeface="Times New Roman" pitchFamily="18" charset="0"/>
                <a:cs typeface="Times New Roman" pitchFamily="18" charset="0"/>
              </a:rPr>
              <a:t>Règles</a:t>
            </a:r>
            <a:r>
              <a:rPr lang="fr-FR" sz="2000" b="1" dirty="0">
                <a:latin typeface="Times New Roman" pitchFamily="18" charset="0"/>
                <a:ea typeface="Times New Roman" pitchFamily="18" charset="0"/>
                <a:cs typeface="Times New Roman" pitchFamily="18" charset="0"/>
              </a:rPr>
              <a:t> : </a:t>
            </a:r>
            <a:r>
              <a:rPr lang="fr-FR" sz="2000" dirty="0">
                <a:latin typeface="Times New Roman" pitchFamily="18" charset="0"/>
                <a:ea typeface="Times New Roman" pitchFamily="18" charset="0"/>
                <a:cs typeface="Times New Roman" pitchFamily="18" charset="0"/>
              </a:rPr>
              <a:t>on associe toujours le </a:t>
            </a:r>
            <a:r>
              <a:rPr lang="fr-FR" sz="2000" b="1" dirty="0" err="1">
                <a:latin typeface="Times New Roman" pitchFamily="18" charset="0"/>
                <a:ea typeface="Times New Roman" pitchFamily="18" charset="0"/>
                <a:cs typeface="Times New Roman" pitchFamily="18" charset="0"/>
              </a:rPr>
              <a:t>else</a:t>
            </a:r>
            <a:r>
              <a:rPr lang="fr-FR" sz="2000" dirty="0">
                <a:latin typeface="Times New Roman" pitchFamily="18" charset="0"/>
                <a:ea typeface="Times New Roman" pitchFamily="18" charset="0"/>
                <a:cs typeface="Times New Roman" pitchFamily="18" charset="0"/>
              </a:rPr>
              <a:t> au </a:t>
            </a:r>
            <a:r>
              <a:rPr lang="fr-FR" sz="2000" b="1" dirty="0">
                <a:latin typeface="Times New Roman" pitchFamily="18" charset="0"/>
                <a:ea typeface="Times New Roman" pitchFamily="18" charset="0"/>
                <a:cs typeface="Times New Roman" pitchFamily="18" charset="0"/>
              </a:rPr>
              <a:t>if</a:t>
            </a:r>
            <a:r>
              <a:rPr lang="fr-FR" sz="2000" dirty="0">
                <a:latin typeface="Times New Roman" pitchFamily="18" charset="0"/>
                <a:ea typeface="Times New Roman" pitchFamily="18" charset="0"/>
                <a:cs typeface="Times New Roman" pitchFamily="18" charset="0"/>
              </a:rPr>
              <a:t> sans </a:t>
            </a:r>
            <a:r>
              <a:rPr lang="fr-FR" sz="2000" b="1" dirty="0" err="1">
                <a:latin typeface="Times New Roman" pitchFamily="18" charset="0"/>
                <a:ea typeface="Times New Roman" pitchFamily="18" charset="0"/>
                <a:cs typeface="Times New Roman" pitchFamily="18" charset="0"/>
              </a:rPr>
              <a:t>else</a:t>
            </a:r>
            <a:r>
              <a:rPr lang="fr-FR" sz="2000" dirty="0">
                <a:latin typeface="Times New Roman" pitchFamily="18" charset="0"/>
                <a:ea typeface="Times New Roman" pitchFamily="18" charset="0"/>
                <a:cs typeface="Times New Roman" pitchFamily="18" charset="0"/>
              </a:rPr>
              <a:t> le plus proche.</a:t>
            </a:r>
          </a:p>
          <a:p>
            <a:pPr lvl="0" eaLnBrk="0" fontAlgn="base" hangingPunct="0">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7.1.4.  Suite d’opérations logiques</a:t>
            </a:r>
            <a:endParaRPr lang="fr-FR" sz="2000" b="1" dirty="0">
              <a:latin typeface="Times New Roman" pitchFamily="18" charset="0"/>
              <a:cs typeface="Times New Roman" pitchFamily="18" charset="0"/>
            </a:endParaRPr>
          </a:p>
          <a:p>
            <a:pPr lvl="0" eaLnBrk="0" fontAlgn="base" hangingPunct="0">
              <a:spcBef>
                <a:spcPct val="0"/>
              </a:spcBef>
              <a:spcAft>
                <a:spcPct val="0"/>
              </a:spcAft>
            </a:pPr>
            <a:r>
              <a:rPr lang="fr-FR" sz="2000" dirty="0">
                <a:latin typeface="Times New Roman" pitchFamily="18" charset="0"/>
                <a:ea typeface="Times New Roman" pitchFamily="18" charset="0"/>
                <a:cs typeface="Times New Roman" pitchFamily="18" charset="0"/>
              </a:rPr>
              <a:t>Quand plusieurs expressions sont associées comme par exemple :</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expression1 &amp;&amp; expression2 &amp;&amp; expression3</a:t>
            </a:r>
          </a:p>
          <a:p>
            <a:pPr lvl="0" algn="just" eaLnBrk="0" fontAlgn="base" hangingPunct="0">
              <a:spcBef>
                <a:spcPct val="0"/>
              </a:spcBef>
              <a:spcAft>
                <a:spcPct val="0"/>
              </a:spcAft>
            </a:pPr>
            <a:r>
              <a:rPr lang="fr-FR" sz="2000" dirty="0">
                <a:latin typeface="Times New Roman" pitchFamily="18" charset="0"/>
                <a:ea typeface="Times New Roman" pitchFamily="18" charset="0"/>
                <a:cs typeface="Times New Roman" pitchFamily="18" charset="0"/>
              </a:rPr>
              <a:t>Le programme évalue les expressions de gauche à droite et s’arrête dès que la réponse est déterminée sans évaluer les autres</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a:t>
            </a:r>
            <a:r>
              <a:rPr lang="fr-FR" sz="2000" b="1" dirty="0" err="1">
                <a:latin typeface="Times New Roman" pitchFamily="18" charset="0"/>
                <a:ea typeface="Times New Roman" pitchFamily="18" charset="0"/>
                <a:cs typeface="Times New Roman" pitchFamily="18" charset="0"/>
              </a:rPr>
              <a:t>include</a:t>
            </a:r>
            <a:r>
              <a:rPr lang="fr-FR" sz="2000" b="1" dirty="0">
                <a:latin typeface="Times New Roman" pitchFamily="18" charset="0"/>
                <a:ea typeface="Times New Roman" pitchFamily="18" charset="0"/>
                <a:cs typeface="Times New Roman" pitchFamily="18" charset="0"/>
              </a:rPr>
              <a:t> &lt;</a:t>
            </a:r>
            <a:r>
              <a:rPr lang="fr-FR" sz="2000" b="1" dirty="0" err="1">
                <a:latin typeface="Times New Roman" pitchFamily="18" charset="0"/>
                <a:ea typeface="Times New Roman" pitchFamily="18" charset="0"/>
                <a:cs typeface="Times New Roman" pitchFamily="18" charset="0"/>
              </a:rPr>
              <a:t>stdio.h</a:t>
            </a:r>
            <a:r>
              <a:rPr lang="fr-FR" sz="2000" b="1" dirty="0">
                <a:latin typeface="Times New Roman" pitchFamily="18" charset="0"/>
                <a:ea typeface="Times New Roman" pitchFamily="18" charset="0"/>
                <a:cs typeface="Times New Roman" pitchFamily="18" charset="0"/>
              </a:rPr>
              <a:t>&gt;</a:t>
            </a:r>
          </a:p>
          <a:p>
            <a:pPr lvl="0" eaLnBrk="0" fontAlgn="base" hangingPunct="0">
              <a:spcBef>
                <a:spcPct val="0"/>
              </a:spcBef>
              <a:spcAft>
                <a:spcPct val="0"/>
              </a:spcAft>
            </a:pPr>
            <a:r>
              <a:rPr lang="en-US" sz="2000" b="1" dirty="0">
                <a:latin typeface="Times New Roman" pitchFamily="18" charset="0"/>
                <a:cs typeface="Times New Roman" pitchFamily="18" charset="0"/>
              </a:rPr>
              <a:t>#include&lt;</a:t>
            </a:r>
            <a:r>
              <a:rPr lang="en-US" sz="2000" b="1" dirty="0" err="1">
                <a:latin typeface="Times New Roman" pitchFamily="18" charset="0"/>
                <a:cs typeface="Times New Roman" pitchFamily="18" charset="0"/>
              </a:rPr>
              <a:t>stdlib.h</a:t>
            </a:r>
            <a:r>
              <a:rPr lang="en-US" sz="2000" b="1" dirty="0">
                <a:latin typeface="Times New Roman" pitchFamily="18" charset="0"/>
                <a:cs typeface="Times New Roman" pitchFamily="18" charset="0"/>
              </a:rPr>
              <a:t>&gt;</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err="1">
                <a:latin typeface="Times New Roman" pitchFamily="18" charset="0"/>
                <a:ea typeface="Times New Roman" pitchFamily="18" charset="0"/>
                <a:cs typeface="Times New Roman" pitchFamily="18" charset="0"/>
              </a:rPr>
              <a:t>int</a:t>
            </a:r>
            <a:r>
              <a:rPr lang="fr-FR" sz="2000" b="1" dirty="0">
                <a:latin typeface="Times New Roman" pitchFamily="18" charset="0"/>
                <a:ea typeface="Times New Roman" pitchFamily="18" charset="0"/>
                <a:cs typeface="Times New Roman" pitchFamily="18" charset="0"/>
              </a:rPr>
              <a:t> main ( )</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   </a:t>
            </a:r>
            <a:r>
              <a:rPr lang="fr-FR" sz="2000" b="1" dirty="0" err="1">
                <a:latin typeface="Times New Roman" pitchFamily="18" charset="0"/>
                <a:ea typeface="Times New Roman" pitchFamily="18" charset="0"/>
                <a:cs typeface="Times New Roman" pitchFamily="18" charset="0"/>
              </a:rPr>
              <a:t>int</a:t>
            </a:r>
            <a:r>
              <a:rPr lang="fr-FR" sz="2000" b="1" dirty="0">
                <a:latin typeface="Times New Roman" pitchFamily="18" charset="0"/>
                <a:ea typeface="Times New Roman" pitchFamily="18" charset="0"/>
                <a:cs typeface="Times New Roman" pitchFamily="18" charset="0"/>
              </a:rPr>
              <a:t> a=16, x, i=1 ;</a:t>
            </a:r>
          </a:p>
          <a:p>
            <a:r>
              <a:rPr lang="en-GB" sz="2000" b="1" dirty="0">
                <a:latin typeface="Times New Roman" pitchFamily="18" charset="0"/>
                <a:cs typeface="Times New Roman" pitchFamily="18" charset="0"/>
              </a:rPr>
              <a:t>    </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printf</a:t>
            </a:r>
            <a:r>
              <a:rPr lang="fr-FR" sz="2000" b="1" dirty="0">
                <a:latin typeface="Times New Roman" panose="02020603050405020304" pitchFamily="18" charset="0"/>
                <a:cs typeface="Times New Roman" panose="02020603050405020304" pitchFamily="18" charset="0"/>
              </a:rPr>
              <a:t>(”entrer une valeur de x : ”) ;  </a:t>
            </a:r>
            <a:r>
              <a:rPr lang="fr-FR" sz="2000" b="1" dirty="0" err="1">
                <a:latin typeface="Times New Roman" panose="02020603050405020304" pitchFamily="18" charset="0"/>
                <a:cs typeface="Times New Roman" panose="02020603050405020304" pitchFamily="18" charset="0"/>
              </a:rPr>
              <a:t>scanf</a:t>
            </a:r>
            <a:r>
              <a:rPr lang="fr-FR" sz="2000" b="1" dirty="0">
                <a:latin typeface="Times New Roman" panose="02020603050405020304" pitchFamily="18" charset="0"/>
                <a:cs typeface="Times New Roman" panose="02020603050405020304" pitchFamily="18" charset="0"/>
              </a:rPr>
              <a:t> (”%d”, &amp;x) ;</a:t>
            </a:r>
          </a:p>
          <a:p>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while</a:t>
            </a: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getchar</a:t>
            </a:r>
            <a:r>
              <a:rPr lang="fr-FR" sz="2000" b="1" dirty="0">
                <a:latin typeface="Times New Roman" panose="02020603050405020304" pitchFamily="18" charset="0"/>
                <a:cs typeface="Times New Roman" panose="02020603050405020304" pitchFamily="18" charset="0"/>
              </a:rPr>
              <a:t>() != ‘\n’ ) ;</a:t>
            </a:r>
            <a:endParaRPr lang="fr-FR" sz="2000"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     if ((x&lt;a) &amp;&amp; (x&gt;i++)) </a:t>
            </a:r>
            <a:r>
              <a:rPr lang="fr-FR" sz="2000" b="1" dirty="0" err="1">
                <a:latin typeface="Times New Roman" panose="02020603050405020304" pitchFamily="18" charset="0"/>
                <a:cs typeface="Times New Roman" panose="02020603050405020304" pitchFamily="18" charset="0"/>
              </a:rPr>
              <a:t>printf</a:t>
            </a:r>
            <a:r>
              <a:rPr lang="fr-FR" sz="2000" b="1" dirty="0">
                <a:latin typeface="Times New Roman" panose="02020603050405020304" pitchFamily="18" charset="0"/>
                <a:cs typeface="Times New Roman" panose="02020603050405020304" pitchFamily="18" charset="0"/>
              </a:rPr>
              <a:t> (“l’expression est    vraie et i=%d \n”, i) ;</a:t>
            </a:r>
            <a:endParaRPr lang="fr-FR" sz="2000"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else</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printf</a:t>
            </a:r>
            <a:r>
              <a:rPr lang="fr-FR" sz="2000" b="1" dirty="0">
                <a:latin typeface="Times New Roman" panose="02020603050405020304" pitchFamily="18" charset="0"/>
                <a:cs typeface="Times New Roman" panose="02020603050405020304" pitchFamily="18" charset="0"/>
              </a:rPr>
              <a:t> (“l’expression est fausse et i=%d \n”, i) ;  </a:t>
            </a:r>
          </a:p>
          <a:p>
            <a:r>
              <a:rPr lang="fr-FR" sz="2000" b="1" dirty="0">
                <a:latin typeface="Times New Roman" panose="02020603050405020304" pitchFamily="18" charset="0"/>
                <a:cs typeface="Times New Roman" panose="02020603050405020304" pitchFamily="18" charset="0"/>
              </a:rPr>
              <a:t>     return 0;</a:t>
            </a:r>
            <a:endParaRPr lang="fr-FR"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t>
            </a:r>
            <a:endParaRPr kumimoji="0" lang="en-US" sz="20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42</a:t>
            </a:fld>
            <a:endParaRPr lang="fr-FR"/>
          </a:p>
        </p:txBody>
      </p:sp>
      <p:sp>
        <p:nvSpPr>
          <p:cNvPr id="43011" name="Rectangle 3"/>
          <p:cNvSpPr>
            <a:spLocks noChangeArrowheads="1"/>
          </p:cNvSpPr>
          <p:nvPr/>
        </p:nvSpPr>
        <p:spPr bwMode="auto">
          <a:xfrm>
            <a:off x="0" y="-54397"/>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GB" b="1" dirty="0">
                <a:latin typeface="Times New Roman" pitchFamily="18" charset="0"/>
                <a:ea typeface="Times New Roman" pitchFamily="18" charset="0"/>
                <a:cs typeface="Times New Roman" pitchFamily="18" charset="0"/>
              </a:rPr>
              <a:t>7.2. </a:t>
            </a:r>
            <a:r>
              <a:rPr lang="en-GB" b="1" dirty="0" err="1">
                <a:latin typeface="Times New Roman" pitchFamily="18" charset="0"/>
                <a:ea typeface="Times New Roman" pitchFamily="18" charset="0"/>
                <a:cs typeface="Times New Roman" pitchFamily="18" charset="0"/>
              </a:rPr>
              <a:t>Sélection</a:t>
            </a:r>
            <a:r>
              <a:rPr lang="en-GB" b="1" dirty="0">
                <a:latin typeface="Times New Roman" pitchFamily="18" charset="0"/>
                <a:ea typeface="Times New Roman" pitchFamily="18" charset="0"/>
                <a:cs typeface="Times New Roman" pitchFamily="18" charset="0"/>
              </a:rPr>
              <a:t> avec Switch. </a:t>
            </a:r>
            <a:r>
              <a:rPr lang="fr-FR" b="1" dirty="0">
                <a:latin typeface="Times New Roman" pitchFamily="18" charset="0"/>
                <a:ea typeface="Times New Roman" pitchFamily="18" charset="0"/>
                <a:cs typeface="Times New Roman" pitchFamily="18" charset="0"/>
              </a:rPr>
              <a:t>  </a:t>
            </a:r>
            <a:r>
              <a:rPr lang="fr-FR" dirty="0">
                <a:latin typeface="Times New Roman" pitchFamily="18" charset="0"/>
                <a:ea typeface="Times New Roman" pitchFamily="18" charset="0"/>
                <a:cs typeface="Times New Roman" pitchFamily="18" charset="0"/>
              </a:rPr>
              <a:t>Elle permet de réaliser des branchements multiples et on l’utilise pour remplacer plusieurs </a:t>
            </a:r>
            <a:r>
              <a:rPr lang="fr-FR" b="1" dirty="0">
                <a:latin typeface="Times New Roman" pitchFamily="18" charset="0"/>
                <a:ea typeface="Times New Roman" pitchFamily="18" charset="0"/>
                <a:cs typeface="Times New Roman" pitchFamily="18" charset="0"/>
              </a:rPr>
              <a:t>if</a:t>
            </a:r>
            <a:r>
              <a:rPr lang="fr-FR" dirty="0">
                <a:latin typeface="Times New Roman" pitchFamily="18" charset="0"/>
                <a:ea typeface="Times New Roman" pitchFamily="18" charset="0"/>
                <a:cs typeface="Times New Roman" pitchFamily="18" charset="0"/>
              </a:rPr>
              <a:t>. On ne teste qu’une expression dont les valeurs doivent être du type </a:t>
            </a:r>
            <a:r>
              <a:rPr lang="fr-FR" b="1" dirty="0" err="1">
                <a:latin typeface="Times New Roman" pitchFamily="18" charset="0"/>
                <a:ea typeface="Times New Roman" pitchFamily="18" charset="0"/>
                <a:cs typeface="Times New Roman" pitchFamily="18" charset="0"/>
              </a:rPr>
              <a:t>int</a:t>
            </a:r>
            <a:r>
              <a:rPr lang="fr-FR" dirty="0">
                <a:latin typeface="Times New Roman" pitchFamily="18" charset="0"/>
                <a:ea typeface="Times New Roman" pitchFamily="18" charset="0"/>
                <a:cs typeface="Times New Roman" pitchFamily="18" charset="0"/>
              </a:rPr>
              <a:t> ou assimilé (</a:t>
            </a:r>
            <a:r>
              <a:rPr lang="fr-FR" b="1" dirty="0">
                <a:latin typeface="Times New Roman" pitchFamily="18" charset="0"/>
                <a:ea typeface="Times New Roman" pitchFamily="18" charset="0"/>
                <a:cs typeface="Times New Roman" pitchFamily="18" charset="0"/>
              </a:rPr>
              <a:t>char</a:t>
            </a:r>
            <a:r>
              <a:rPr lang="fr-FR"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short</a:t>
            </a:r>
            <a:r>
              <a:rPr lang="fr-FR"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enum</a:t>
            </a:r>
            <a:r>
              <a:rPr lang="fr-FR" dirty="0">
                <a:latin typeface="Times New Roman" pitchFamily="18" charset="0"/>
                <a:ea typeface="Times New Roman" pitchFamily="18" charset="0"/>
                <a:cs typeface="Times New Roman" pitchFamily="18" charset="0"/>
              </a:rPr>
              <a:t>). Exemple : </a:t>
            </a:r>
            <a:r>
              <a:rPr lang="fr-FR" b="1" dirty="0" err="1">
                <a:latin typeface="Times New Roman" pitchFamily="18" charset="0"/>
                <a:ea typeface="Times New Roman" pitchFamily="18" charset="0"/>
                <a:cs typeface="Times New Roman" pitchFamily="18" charset="0"/>
              </a:rPr>
              <a:t>enum</a:t>
            </a:r>
            <a:r>
              <a:rPr lang="fr-FR" dirty="0">
                <a:latin typeface="Times New Roman" pitchFamily="18" charset="0"/>
                <a:ea typeface="Times New Roman" pitchFamily="18" charset="0"/>
                <a:cs typeface="Times New Roman" pitchFamily="18" charset="0"/>
              </a:rPr>
              <a:t> naturel {</a:t>
            </a:r>
            <a:r>
              <a:rPr lang="fr-FR" dirty="0" err="1">
                <a:latin typeface="Times New Roman" pitchFamily="18" charset="0"/>
                <a:ea typeface="Times New Roman" pitchFamily="18" charset="0"/>
                <a:cs typeface="Times New Roman" pitchFamily="18" charset="0"/>
              </a:rPr>
              <a:t>zero</a:t>
            </a:r>
            <a:r>
              <a:rPr lang="fr-FR" dirty="0">
                <a:latin typeface="Times New Roman" pitchFamily="18" charset="0"/>
                <a:ea typeface="Times New Roman" pitchFamily="18" charset="0"/>
                <a:cs typeface="Times New Roman" pitchFamily="18" charset="0"/>
              </a:rPr>
              <a:t>, un, deux, trois};</a:t>
            </a:r>
            <a:endPar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fontAlgn="base">
              <a:spcBef>
                <a:spcPct val="0"/>
              </a:spcBef>
              <a:spcAft>
                <a:spcPct val="0"/>
              </a:spcAft>
            </a:pPr>
            <a:r>
              <a:rPr lang="en-GB" b="1" dirty="0">
                <a:latin typeface="Times New Roman" pitchFamily="18" charset="0"/>
                <a:ea typeface="Times New Roman" pitchFamily="18" charset="0"/>
                <a:cs typeface="Times New Roman" pitchFamily="18" charset="0"/>
              </a:rPr>
              <a:t>switch (expression </a:t>
            </a:r>
            <a:r>
              <a:rPr lang="en-GB" b="1" dirty="0" err="1">
                <a:latin typeface="Times New Roman" pitchFamily="18" charset="0"/>
                <a:ea typeface="Times New Roman" pitchFamily="18" charset="0"/>
                <a:cs typeface="Times New Roman" pitchFamily="18" charset="0"/>
              </a:rPr>
              <a:t>testée</a:t>
            </a:r>
            <a:r>
              <a:rPr lang="en-GB" b="1" dirty="0">
                <a:latin typeface="Times New Roman" pitchFamily="18" charset="0"/>
                <a:ea typeface="Times New Roman" pitchFamily="18" charset="0"/>
                <a:cs typeface="Times New Roman" pitchFamily="18" charset="0"/>
              </a:rPr>
              <a:t>)</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case constante1 : bloc d’instruction1; break;</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a:t>
            </a:r>
            <a:r>
              <a:rPr lang="fr-FR" b="1" dirty="0">
                <a:latin typeface="Times New Roman" pitchFamily="18" charset="0"/>
                <a:ea typeface="Times New Roman" pitchFamily="18" charset="0"/>
                <a:cs typeface="Times New Roman" pitchFamily="18" charset="0"/>
              </a:rPr>
              <a:t>case constante2 : bloc d’instruction2; break;</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case </a:t>
            </a:r>
            <a:r>
              <a:rPr lang="en-GB" b="1" dirty="0" err="1">
                <a:latin typeface="Times New Roman" pitchFamily="18" charset="0"/>
                <a:ea typeface="Times New Roman" pitchFamily="18" charset="0"/>
                <a:cs typeface="Times New Roman" pitchFamily="18" charset="0"/>
              </a:rPr>
              <a:t>constanten</a:t>
            </a:r>
            <a:r>
              <a:rPr lang="en-GB" b="1" dirty="0">
                <a:latin typeface="Times New Roman" pitchFamily="18" charset="0"/>
                <a:ea typeface="Times New Roman" pitchFamily="18" charset="0"/>
                <a:cs typeface="Times New Roman" pitchFamily="18" charset="0"/>
              </a:rPr>
              <a:t> : bloc </a:t>
            </a:r>
            <a:r>
              <a:rPr lang="en-GB" b="1" dirty="0" err="1">
                <a:latin typeface="Times New Roman" pitchFamily="18" charset="0"/>
                <a:ea typeface="Times New Roman" pitchFamily="18" charset="0"/>
                <a:cs typeface="Times New Roman" pitchFamily="18" charset="0"/>
              </a:rPr>
              <a:t>d’instructionn</a:t>
            </a:r>
            <a:r>
              <a:rPr lang="en-GB" b="1" dirty="0">
                <a:latin typeface="Times New Roman" pitchFamily="18" charset="0"/>
                <a:ea typeface="Times New Roman" pitchFamily="18" charset="0"/>
                <a:cs typeface="Times New Roman" pitchFamily="18" charset="0"/>
              </a:rPr>
              <a:t>; break; </a:t>
            </a: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default : bloc </a:t>
            </a:r>
            <a:r>
              <a:rPr lang="en-GB" b="1" dirty="0" err="1">
                <a:latin typeface="Times New Roman" pitchFamily="18" charset="0"/>
                <a:ea typeface="Times New Roman" pitchFamily="18" charset="0"/>
                <a:cs typeface="Times New Roman" pitchFamily="18" charset="0"/>
              </a:rPr>
              <a:t>d’instruction</a:t>
            </a:r>
            <a:r>
              <a:rPr lang="en-GB" b="1" dirty="0">
                <a:latin typeface="Times New Roman" pitchFamily="18" charset="0"/>
                <a:ea typeface="Times New Roman" pitchFamily="18" charset="0"/>
                <a:cs typeface="Times New Roman" pitchFamily="18" charset="0"/>
              </a:rPr>
              <a:t>; </a:t>
            </a:r>
            <a:endParaRPr lang="fr-FR" b="1"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a:t>
            </a:r>
          </a:p>
          <a:p>
            <a:r>
              <a:rPr lang="fr-FR" b="1" dirty="0">
                <a:latin typeface="Times New Roman" panose="02020603050405020304" pitchFamily="18" charset="0"/>
                <a:cs typeface="Times New Roman" panose="02020603050405020304" pitchFamily="18" charset="0"/>
              </a:rPr>
              <a:t>break   </a:t>
            </a:r>
            <a:r>
              <a:rPr lang="fr-FR" dirty="0">
                <a:latin typeface="Times New Roman" panose="02020603050405020304" pitchFamily="18" charset="0"/>
                <a:cs typeface="Times New Roman" panose="02020603050405020304" pitchFamily="18" charset="0"/>
              </a:rPr>
              <a:t>est l’instruction de sortie de boucle qui permet de sortir de </a:t>
            </a:r>
            <a:r>
              <a:rPr lang="fr-FR" b="1" dirty="0">
                <a:latin typeface="Times New Roman" panose="02020603050405020304" pitchFamily="18" charset="0"/>
                <a:cs typeface="Times New Roman" panose="02020603050405020304" pitchFamily="18" charset="0"/>
              </a:rPr>
              <a:t>switch</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default </a:t>
            </a:r>
            <a:r>
              <a:rPr lang="fr-FR" dirty="0">
                <a:latin typeface="Times New Roman" panose="02020603050405020304" pitchFamily="18" charset="0"/>
                <a:cs typeface="Times New Roman" panose="02020603050405020304" pitchFamily="18" charset="0"/>
              </a:rPr>
              <a:t>est facultative et s’exécute si aucun </a:t>
            </a:r>
            <a:r>
              <a:rPr lang="fr-FR" b="1" dirty="0">
                <a:latin typeface="Times New Roman" panose="02020603050405020304" pitchFamily="18" charset="0"/>
                <a:cs typeface="Times New Roman" panose="02020603050405020304" pitchFamily="18" charset="0"/>
              </a:rPr>
              <a:t>case</a:t>
            </a:r>
            <a:r>
              <a:rPr lang="fr-FR" dirty="0">
                <a:latin typeface="Times New Roman" panose="02020603050405020304" pitchFamily="18" charset="0"/>
                <a:cs typeface="Times New Roman" panose="02020603050405020304" pitchFamily="18" charset="0"/>
              </a:rPr>
              <a:t> ne correspond à la valeur de l’expression testée, sinon le programme sort simplement de </a:t>
            </a:r>
            <a:r>
              <a:rPr lang="fr-FR" b="1" dirty="0">
                <a:latin typeface="Times New Roman" panose="02020603050405020304" pitchFamily="18" charset="0"/>
                <a:cs typeface="Times New Roman" panose="02020603050405020304" pitchFamily="18" charset="0"/>
              </a:rPr>
              <a:t>switch</a:t>
            </a:r>
            <a:r>
              <a:rPr lang="fr-FR" dirty="0">
                <a:latin typeface="Times New Roman" panose="02020603050405020304" pitchFamily="18" charset="0"/>
                <a:cs typeface="Times New Roman" panose="02020603050405020304" pitchFamily="18" charset="0"/>
              </a:rPr>
              <a:t> et passe à la suite.</a:t>
            </a:r>
          </a:p>
          <a:p>
            <a:r>
              <a:rPr lang="fr-FR" u="sng" dirty="0">
                <a:latin typeface="Times New Roman" panose="02020603050405020304" pitchFamily="18" charset="0"/>
                <a:cs typeface="Times New Roman" panose="02020603050405020304" pitchFamily="18" charset="0"/>
              </a:rPr>
              <a:t>Exemple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endParaRPr lang="fr-FR"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 ( )</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n;</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(”donner un entier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(”%d”, &amp;n);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getchar</a:t>
            </a:r>
            <a:r>
              <a:rPr lang="fr-FR" b="1" dirty="0">
                <a:latin typeface="Times New Roman" panose="02020603050405020304" pitchFamily="18" charset="0"/>
                <a:cs typeface="Times New Roman" panose="02020603050405020304" pitchFamily="18" charset="0"/>
              </a:rPr>
              <a:t> () != </a:t>
            </a:r>
            <a:r>
              <a:rPr lang="en-GB" b="1" dirty="0">
                <a:latin typeface="Times New Roman" panose="02020603050405020304" pitchFamily="18" charset="0"/>
                <a:cs typeface="Times New Roman" panose="02020603050405020304" pitchFamily="18" charset="0"/>
              </a:rPr>
              <a:t>‘\n’);</a:t>
            </a:r>
            <a:endParaRPr lang="fr-FR"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switch(n)</a:t>
            </a:r>
            <a:endParaRPr lang="fr-FR"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  case 0   : </a:t>
            </a:r>
            <a:r>
              <a:rPr lang="en-GB" b="1" dirty="0" err="1">
                <a:latin typeface="Times New Roman" panose="02020603050405020304" pitchFamily="18" charset="0"/>
                <a:cs typeface="Times New Roman" panose="02020603050405020304" pitchFamily="18" charset="0"/>
              </a:rPr>
              <a:t>printf</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nul</a:t>
            </a:r>
            <a:r>
              <a:rPr lang="en-GB" b="1" dirty="0">
                <a:latin typeface="Times New Roman" panose="02020603050405020304" pitchFamily="18" charset="0"/>
                <a:cs typeface="Times New Roman" panose="02020603050405020304" pitchFamily="18" charset="0"/>
              </a:rPr>
              <a:t> \n”); break;</a:t>
            </a:r>
            <a:endParaRPr lang="fr-FR"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case 1   : </a:t>
            </a:r>
            <a:r>
              <a:rPr lang="en-GB" b="1" dirty="0" err="1">
                <a:latin typeface="Times New Roman" panose="02020603050405020304" pitchFamily="18" charset="0"/>
                <a:cs typeface="Times New Roman" panose="02020603050405020304" pitchFamily="18" charset="0"/>
              </a:rPr>
              <a:t>printf</a:t>
            </a:r>
            <a:r>
              <a:rPr lang="en-GB" b="1" dirty="0">
                <a:latin typeface="Times New Roman" panose="02020603050405020304" pitchFamily="18" charset="0"/>
                <a:cs typeface="Times New Roman" panose="02020603050405020304" pitchFamily="18" charset="0"/>
              </a:rPr>
              <a:t>(”un \n ”); break;</a:t>
            </a:r>
            <a:endParaRPr lang="fr-FR"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       case 2   : </a:t>
            </a:r>
            <a:r>
              <a:rPr lang="en-GB" b="1" dirty="0" err="1">
                <a:latin typeface="Times New Roman" panose="02020603050405020304" pitchFamily="18" charset="0"/>
                <a:cs typeface="Times New Roman" panose="02020603050405020304" pitchFamily="18" charset="0"/>
              </a:rPr>
              <a:t>printf</a:t>
            </a:r>
            <a:r>
              <a:rPr lang="en-GB" b="1" dirty="0">
                <a:latin typeface="Times New Roman" panose="02020603050405020304" pitchFamily="18" charset="0"/>
                <a:cs typeface="Times New Roman" panose="02020603050405020304" pitchFamily="18" charset="0"/>
              </a:rPr>
              <a:t>(”</a:t>
            </a:r>
            <a:r>
              <a:rPr lang="en-GB" b="1" dirty="0" err="1">
                <a:latin typeface="Times New Roman" panose="02020603050405020304" pitchFamily="18" charset="0"/>
                <a:cs typeface="Times New Roman" panose="02020603050405020304" pitchFamily="18" charset="0"/>
              </a:rPr>
              <a:t>deux</a:t>
            </a:r>
            <a:r>
              <a:rPr lang="en-GB" b="1" dirty="0">
                <a:latin typeface="Times New Roman" panose="02020603050405020304" pitchFamily="18" charset="0"/>
                <a:cs typeface="Times New Roman" panose="02020603050405020304" pitchFamily="18" charset="0"/>
              </a:rPr>
              <a:t> \n”); break;</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default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(”grand \n”);</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 return 1;</a:t>
            </a:r>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a:t>
            </a:r>
            <a:r>
              <a:rPr kumimoji="0" lang="fr-FR"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43</a:t>
            </a:fld>
            <a:endParaRPr lang="fr-FR"/>
          </a:p>
        </p:txBody>
      </p:sp>
      <p:sp>
        <p:nvSpPr>
          <p:cNvPr id="44033" name="Rectangle 1"/>
          <p:cNvSpPr>
            <a:spLocks noChangeArrowheads="1"/>
          </p:cNvSpPr>
          <p:nvPr/>
        </p:nvSpPr>
        <p:spPr bwMode="auto">
          <a:xfrm>
            <a:off x="0" y="-71462"/>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667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Si plusieurs cas correspondent à une sortie. On écrit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switch (n)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1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2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3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lang="en-GB" b="1" dirty="0">
                <a:latin typeface="Times New Roman" pitchFamily="18" charset="0"/>
                <a:ea typeface="Times New Roman" pitchFamily="18" charset="0"/>
                <a:cs typeface="Times New Roman" pitchFamily="18" charset="0"/>
              </a:rPr>
              <a: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petit\n");</a:t>
            </a:r>
            <a:r>
              <a:rPr lang="en-GB" b="1" dirty="0">
                <a:latin typeface="Times New Roman" pitchFamily="18" charset="0"/>
                <a:ea typeface="Times New Roman" pitchFamily="18" charset="0"/>
                <a:cs typeface="Times New Roman" pitchFamily="18" charset="0"/>
              </a:rPr>
              <a:t> </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break;</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4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5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case 6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moyen</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 break;</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default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(“grand \n”);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lang="fr-FR"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lang="fr-FR" b="1" dirty="0">
                <a:latin typeface="Times New Roman" pitchFamily="18" charset="0"/>
                <a:ea typeface="Times New Roman" pitchFamily="18" charset="0"/>
                <a:cs typeface="Times New Roman" pitchFamily="18" charset="0"/>
              </a:rPr>
              <a:t>7.3.</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Itérations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lang="fr-FR" b="1" dirty="0">
                <a:latin typeface="Times New Roman" pitchFamily="18" charset="0"/>
                <a:ea typeface="Times New Roman" pitchFamily="18" charset="0"/>
                <a:cs typeface="Times New Roman" pitchFamily="18" charset="0"/>
              </a:rPr>
              <a:t>7.3.1.</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66700" algn="l"/>
              </a:tabLst>
            </a:pPr>
            <a:r>
              <a:rPr lang="fr-FR" b="1" dirty="0">
                <a:latin typeface="Times New Roman" pitchFamily="18" charset="0"/>
                <a:cs typeface="Times New Roman" pitchFamily="18" charset="0"/>
              </a:rPr>
              <a:t>for(instruction d’initialisation; expression testée; instruction de fin de boucle)</a:t>
            </a:r>
          </a:p>
          <a:p>
            <a:r>
              <a:rPr lang="fr-FR" b="1" dirty="0">
                <a:latin typeface="Times New Roman" pitchFamily="18" charset="0"/>
                <a:cs typeface="Times New Roman" pitchFamily="18" charset="0"/>
              </a:rPr>
              <a:t>{bloc d’instructions à répéter}</a:t>
            </a:r>
          </a:p>
          <a:p>
            <a:pPr algn="just"/>
            <a:r>
              <a:rPr lang="fr-FR" dirty="0">
                <a:latin typeface="Times New Roman" pitchFamily="18" charset="0"/>
                <a:cs typeface="Times New Roman" pitchFamily="18" charset="0"/>
              </a:rPr>
              <a:t>Tant que l’</a:t>
            </a:r>
            <a:r>
              <a:rPr lang="fr-FR" b="1" dirty="0">
                <a:latin typeface="Times New Roman" pitchFamily="18" charset="0"/>
                <a:cs typeface="Times New Roman" pitchFamily="18" charset="0"/>
              </a:rPr>
              <a:t>expression testée</a:t>
            </a:r>
            <a:r>
              <a:rPr lang="fr-FR" dirty="0">
                <a:latin typeface="Times New Roman" pitchFamily="18" charset="0"/>
                <a:cs typeface="Times New Roman" pitchFamily="18" charset="0"/>
              </a:rPr>
              <a:t> est vraie alors le </a:t>
            </a:r>
            <a:r>
              <a:rPr lang="fr-FR" b="1" dirty="0">
                <a:latin typeface="Times New Roman" pitchFamily="18" charset="0"/>
                <a:cs typeface="Times New Roman" pitchFamily="18" charset="0"/>
              </a:rPr>
              <a:t>bloc</a:t>
            </a:r>
            <a:r>
              <a:rPr lang="fr-FR" dirty="0">
                <a:latin typeface="Times New Roman" pitchFamily="18" charset="0"/>
                <a:cs typeface="Times New Roman" pitchFamily="18" charset="0"/>
              </a:rPr>
              <a:t> est exécuté. Dès qu’elle est fausse, le </a:t>
            </a:r>
            <a:r>
              <a:rPr lang="fr-FR" b="1" dirty="0">
                <a:latin typeface="Times New Roman" pitchFamily="18" charset="0"/>
                <a:cs typeface="Times New Roman" pitchFamily="18" charset="0"/>
              </a:rPr>
              <a:t>bloc</a:t>
            </a:r>
            <a:r>
              <a:rPr lang="fr-FR" dirty="0">
                <a:latin typeface="Times New Roman" pitchFamily="18" charset="0"/>
                <a:cs typeface="Times New Roman" pitchFamily="18" charset="0"/>
              </a:rPr>
              <a:t> est sauté, mais après une dernière exécution de l’</a:t>
            </a:r>
            <a:r>
              <a:rPr lang="fr-FR" b="1" dirty="0">
                <a:latin typeface="Times New Roman" pitchFamily="18" charset="0"/>
                <a:cs typeface="Times New Roman" pitchFamily="18" charset="0"/>
              </a:rPr>
              <a:t>instruction de fin de boucle</a:t>
            </a:r>
            <a:r>
              <a:rPr lang="fr-FR" dirty="0">
                <a:latin typeface="Times New Roman" pitchFamily="18" charset="0"/>
                <a:cs typeface="Times New Roman" pitchFamily="18" charset="0"/>
              </a:rPr>
              <a:t>.</a:t>
            </a:r>
          </a:p>
          <a:p>
            <a:r>
              <a:rPr lang="fr-FR" u="sng" dirty="0">
                <a:latin typeface="Times New Roman" pitchFamily="18" charset="0"/>
                <a:cs typeface="Times New Roman" pitchFamily="18" charset="0"/>
              </a:rPr>
              <a:t>Exemple</a:t>
            </a:r>
            <a:r>
              <a:rPr lang="fr-FR" dirty="0">
                <a:latin typeface="Times New Roman" pitchFamily="18" charset="0"/>
                <a:cs typeface="Times New Roman" pitchFamily="18" charset="0"/>
              </a:rPr>
              <a:t>. Calculer la somme des entiers de 3 à 6.</a:t>
            </a: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stdio.h</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main(void)</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somme</a:t>
            </a:r>
            <a:r>
              <a:rPr lang="en-GB" b="1" dirty="0">
                <a:latin typeface="Times New Roman" pitchFamily="18" charset="0"/>
                <a:cs typeface="Times New Roman" pitchFamily="18" charset="0"/>
              </a:rPr>
              <a:t>=0 ;</a:t>
            </a:r>
            <a:endParaRPr lang="fr-FR" dirty="0">
              <a:latin typeface="Times New Roman" pitchFamily="18" charset="0"/>
              <a:cs typeface="Times New Roman" pitchFamily="18" charset="0"/>
            </a:endParaRPr>
          </a:p>
          <a:p>
            <a:r>
              <a:rPr lang="nb-NO" b="1" dirty="0">
                <a:latin typeface="Times New Roman" pitchFamily="18" charset="0"/>
                <a:cs typeface="Times New Roman" pitchFamily="18" charset="0"/>
              </a:rPr>
              <a:t>   for(i=3; i&lt;7; i++){ somme+ = i; </a:t>
            </a:r>
          </a:p>
          <a:p>
            <a:r>
              <a:rPr lang="nb-NO" b="1" dirty="0">
                <a:latin typeface="Times New Roman" pitchFamily="18" charset="0"/>
                <a:cs typeface="Times New Roman" pitchFamily="18" charset="0"/>
              </a:rPr>
              <a:t>                                  printf (“i :%d \t somme=%d \t somme %d \n”,   i, somme) ; }             </a:t>
            </a:r>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(“fin de programme :\t  i : %d\t somme = %d\n”, i, somme) ; </a:t>
            </a: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44</a:t>
            </a:fld>
            <a:endParaRPr lang="fr-FR"/>
          </a:p>
        </p:txBody>
      </p:sp>
      <p:sp>
        <p:nvSpPr>
          <p:cNvPr id="13313" name="Rectangle 1"/>
          <p:cNvSpPr>
            <a:spLocks noChangeArrowheads="1"/>
          </p:cNvSpPr>
          <p:nvPr/>
        </p:nvSpPr>
        <p:spPr bwMode="auto">
          <a:xfrm>
            <a:off x="0" y="1061"/>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peut omettre une ou plusieurs instructions dans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Exemple1</a:t>
            </a:r>
            <a:r>
              <a:rPr kumimoji="0" lang="nb-NO"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 1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for( ; i &lt;= 5 ; i++) printf(”Bonjour\n”)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Exemple2</a:t>
            </a:r>
            <a:r>
              <a:rPr kumimoji="0" lang="nb-NO"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 1 ; for( ;  ;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Exemple3</a:t>
            </a:r>
            <a:r>
              <a:rPr kumimoji="0" lang="nb-NO"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 = 1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 ;  ;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Ceci est une boucle infinie.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114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Il possible de faire plusieurs calculs dans les</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instructions 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initialisation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et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fin de boucle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Avec le même exemple, mais la valeur initiale de la somme est égale à n’importe quelle valeur.</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stdlib.h</a:t>
            </a:r>
            <a:r>
              <a:rPr lang="en-GB" b="1" dirty="0">
                <a:latin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lang="en-GB" b="1" dirty="0" err="1">
                <a:latin typeface="Times New Roman" pitchFamily="18" charset="0"/>
                <a:ea typeface="Times New Roman" pitchFamily="18" charset="0"/>
                <a:cs typeface="Times New Roman" pitchFamily="18" charset="0"/>
              </a:rPr>
              <a:t>i</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 somme;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(“Donner une valeur initiale à la somme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for (scanf(“%d”, &amp;somme), i=3; i&lt;7;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somme+= i; printf(“i : %d\t somme=%d\tsomme %d\n”, i, somme);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(“fin de programme:\ti : %d\</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tsomme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=%d\n”, i, somme); </a:t>
            </a: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lang="fr-FR" b="1" dirty="0">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return </a:t>
            </a:r>
            <a:r>
              <a:rPr lang="fr-FR" b="1" dirty="0">
                <a:latin typeface="Times New Roman" pitchFamily="18" charset="0"/>
                <a:ea typeface="Times New Roman" pitchFamily="18" charset="0"/>
                <a:cs typeface="Times New Roman" pitchFamily="18" charset="0"/>
              </a:rPr>
              <a:t>0</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lang="fr-FR" b="1" dirty="0">
                <a:latin typeface="Times New Roman" pitchFamily="18" charset="0"/>
                <a:ea typeface="Times New Roman" pitchFamily="18" charset="0"/>
                <a:cs typeface="Times New Roman" pitchFamily="18" charset="0"/>
              </a:rPr>
              <a:t>7.3.2.</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  et DO … WHILE</a:t>
            </a:r>
          </a:p>
          <a:p>
            <a:r>
              <a:rPr lang="en-GB" b="1" dirty="0">
                <a:latin typeface="Times New Roman" panose="02020603050405020304" pitchFamily="18" charset="0"/>
                <a:cs typeface="Times New Roman" panose="02020603050405020304" pitchFamily="18" charset="0"/>
              </a:rPr>
              <a:t>WHILE</a:t>
            </a: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Syntaxe :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(expression testée) {bloc d’instruction à répéter}</a:t>
            </a:r>
          </a:p>
          <a:p>
            <a:r>
              <a:rPr lang="fr-FR" dirty="0">
                <a:latin typeface="Times New Roman" panose="02020603050405020304" pitchFamily="18" charset="0"/>
                <a:cs typeface="Times New Roman" panose="02020603050405020304" pitchFamily="18" charset="0"/>
              </a:rPr>
              <a:t>Le bloc d’instructions est exécuté tant que l’</a:t>
            </a:r>
            <a:r>
              <a:rPr lang="fr-FR" b="1" dirty="0">
                <a:latin typeface="Times New Roman" panose="02020603050405020304" pitchFamily="18" charset="0"/>
                <a:cs typeface="Times New Roman" panose="02020603050405020304" pitchFamily="18" charset="0"/>
              </a:rPr>
              <a:t>expression testée</a:t>
            </a:r>
            <a:r>
              <a:rPr lang="fr-FR" dirty="0">
                <a:latin typeface="Times New Roman" panose="02020603050405020304" pitchFamily="18" charset="0"/>
                <a:cs typeface="Times New Roman" panose="02020603050405020304" pitchFamily="18" charset="0"/>
              </a:rPr>
              <a:t> est vraie.</a:t>
            </a:r>
          </a:p>
          <a:p>
            <a:r>
              <a:rPr lang="fr-FR" dirty="0">
                <a:latin typeface="Times New Roman" panose="02020603050405020304" pitchFamily="18" charset="0"/>
                <a:cs typeface="Times New Roman" panose="02020603050405020304" pitchFamily="18" charset="0"/>
              </a:rPr>
              <a:t>On peut utiliser un</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dirty="0">
                <a:latin typeface="Times New Roman" panose="02020603050405020304" pitchFamily="18" charset="0"/>
                <a:cs typeface="Times New Roman" panose="02020603050405020304" pitchFamily="18" charset="0"/>
              </a:rPr>
              <a:t> sans bloc d’instruction,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45</a:t>
            </a:fld>
            <a:endParaRPr lang="fr-FR"/>
          </a:p>
        </p:txBody>
      </p:sp>
      <p:sp>
        <p:nvSpPr>
          <p:cNvPr id="12289" name="Rectangle 1"/>
          <p:cNvSpPr>
            <a:spLocks noChangeArrowheads="1"/>
          </p:cNvSpPr>
          <p:nvPr/>
        </p:nvSpPr>
        <p:spPr bwMode="auto">
          <a:xfrm>
            <a:off x="0" y="0"/>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conversion d’un texte en caractères majuscules avec la boucle WHILE.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ctype.h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permet d’utiliser </a:t>
            </a:r>
            <a:r>
              <a:rPr kumimoji="0" lang="fr-FR" b="0"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toupper</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qui convertit un caractère en majuscule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define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21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définit une constante.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i=0, longueur; char texte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(″composez un texte de %d caractères au plus :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dim</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-1);</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while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((texte [i]=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i : %d \t texte[%d]=%c”, i, texte[i]);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 //ou ++i;</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longueur = i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nComparez</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avec le texte converti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longueur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putchar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toupper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texte</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en-GB" b="1" dirty="0">
                <a:latin typeface="Times New Roman" pitchFamily="18" charset="0"/>
                <a:ea typeface="Times New Roman" pitchFamily="18" charset="0"/>
                <a:cs typeface="Times New Roman" pitchFamily="18" charset="0"/>
              </a:rPr>
              <a:t>   return 1;</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tab pos="4572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DO…WHILE</a:t>
            </a:r>
          </a:p>
          <a:p>
            <a:r>
              <a:rPr lang="fr-FR" b="1" dirty="0">
                <a:latin typeface="Times New Roman" panose="02020603050405020304" pitchFamily="18" charset="0"/>
                <a:cs typeface="Times New Roman" panose="02020603050405020304" pitchFamily="18" charset="0"/>
              </a:rPr>
              <a:t>do</a:t>
            </a:r>
          </a:p>
          <a:p>
            <a:r>
              <a:rPr lang="fr-FR" b="1" dirty="0">
                <a:latin typeface="Times New Roman" panose="02020603050405020304" pitchFamily="18" charset="0"/>
                <a:cs typeface="Times New Roman" panose="02020603050405020304" pitchFamily="18" charset="0"/>
              </a:rPr>
              <a:t>{  bloc d’instructions à répéter  </a:t>
            </a:r>
          </a:p>
          <a:p>
            <a:r>
              <a:rPr lang="fr-FR" b="1" dirty="0">
                <a:latin typeface="Times New Roman" panose="02020603050405020304" pitchFamily="18" charset="0"/>
                <a:cs typeface="Times New Roman" panose="02020603050405020304" pitchFamily="18" charset="0"/>
              </a:rPr>
              <a:t> }</a:t>
            </a:r>
          </a:p>
          <a:p>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(expression testée);</a:t>
            </a:r>
          </a:p>
          <a:p>
            <a:pPr eaLnBrk="0" fontAlgn="base" hangingPunct="0">
              <a:spcBef>
                <a:spcPct val="0"/>
              </a:spcBef>
              <a:spcAft>
                <a:spcPct val="0"/>
              </a:spcAft>
              <a:tabLst>
                <a:tab pos="457200" algn="l"/>
              </a:tabLst>
            </a:pPr>
            <a:r>
              <a:rPr lang="fr-FR" dirty="0">
                <a:latin typeface="Times New Roman" panose="02020603050405020304" pitchFamily="18" charset="0"/>
                <a:cs typeface="Times New Roman" panose="02020603050405020304" pitchFamily="18" charset="0"/>
              </a:rPr>
              <a:t>Le </a:t>
            </a:r>
            <a:r>
              <a:rPr lang="fr-FR" b="1" dirty="0">
                <a:latin typeface="Times New Roman" panose="02020603050405020304" pitchFamily="18" charset="0"/>
                <a:cs typeface="Times New Roman" panose="02020603050405020304" pitchFamily="18" charset="0"/>
              </a:rPr>
              <a:t>bloc d’instructions</a:t>
            </a:r>
            <a:r>
              <a:rPr lang="fr-FR" dirty="0">
                <a:latin typeface="Times New Roman" panose="02020603050405020304" pitchFamily="18" charset="0"/>
                <a:cs typeface="Times New Roman" panose="02020603050405020304" pitchFamily="18" charset="0"/>
              </a:rPr>
              <a:t> est toujours exécuté au moins une fois. Les </a:t>
            </a:r>
            <a:r>
              <a:rPr lang="fr-FR" b="1" dirty="0">
                <a:latin typeface="Times New Roman" panose="02020603050405020304" pitchFamily="18" charset="0"/>
                <a:cs typeface="Times New Roman" panose="02020603050405020304" pitchFamily="18" charset="0"/>
              </a:rPr>
              <a:t>instructions du bloc</a:t>
            </a:r>
            <a:r>
              <a:rPr lang="fr-FR" dirty="0">
                <a:latin typeface="Times New Roman" panose="02020603050405020304" pitchFamily="18" charset="0"/>
                <a:cs typeface="Times New Roman" panose="02020603050405020304" pitchFamily="18" charset="0"/>
              </a:rPr>
              <a:t> sont répétées tant que l’ </a:t>
            </a:r>
            <a:r>
              <a:rPr lang="fr-FR" b="1" dirty="0">
                <a:latin typeface="Times New Roman" panose="02020603050405020304" pitchFamily="18" charset="0"/>
                <a:cs typeface="Times New Roman" panose="02020603050405020304" pitchFamily="18" charset="0"/>
              </a:rPr>
              <a:t>expression testée</a:t>
            </a:r>
            <a:r>
              <a:rPr lang="fr-FR" dirty="0">
                <a:latin typeface="Times New Roman" panose="02020603050405020304" pitchFamily="18" charset="0"/>
                <a:cs typeface="Times New Roman" panose="02020603050405020304" pitchFamily="18" charset="0"/>
              </a:rPr>
              <a:t> est vraie.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46</a:t>
            </a:fld>
            <a:endParaRPr lang="fr-FR"/>
          </a:p>
        </p:txBody>
      </p:sp>
      <p:sp>
        <p:nvSpPr>
          <p:cNvPr id="11265" name="Rectangle 1"/>
          <p:cNvSpPr>
            <a:spLocks noChangeArrowheads="1"/>
          </p:cNvSpPr>
          <p:nvPr/>
        </p:nvSpPr>
        <p:spPr bwMode="auto">
          <a:xfrm>
            <a:off x="0" y="211568"/>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0" i="0" u="sng"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calcul de la factorielle de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avec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est inférieur</a:t>
            </a:r>
            <a:r>
              <a:rPr kumimoji="0" lang="fr-FR" b="0"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à</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13.</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stdlib.h</a:t>
            </a:r>
            <a:r>
              <a:rPr lang="en-GB" b="1" dirty="0">
                <a:latin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//prototype de fonction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n  ;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factorielle</a:t>
            </a:r>
            <a:r>
              <a:rPr lang="en-GB"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do</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(″Composez un nombre dont la factorielle est à calculer : n =″) ;  n=</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while ((n&lt;0) || (n&gt;12))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factorielle</a:t>
            </a:r>
            <a:r>
              <a:rPr lang="en-GB" b="1" dirty="0">
                <a:latin typeface="Times New Roman" pitchFamily="18" charset="0"/>
                <a:cs typeface="Times New Roman" pitchFamily="18" charset="0"/>
              </a:rPr>
              <a:t> = 1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for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=2 ;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&lt;=n ;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factorielle</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(“\n\t\t  !%d =%d \n » , n, factorielle ;</a:t>
            </a:r>
          </a:p>
          <a:p>
            <a:r>
              <a:rPr lang="en-US" b="1" dirty="0">
                <a:latin typeface="Times New Roman" pitchFamily="18" charset="0"/>
                <a:cs typeface="Times New Roman" pitchFamily="18" charset="0"/>
              </a:rPr>
              <a:t>    return 0;</a:t>
            </a:r>
            <a:endParaRPr lang="fr-FR" b="1" dirty="0">
              <a:latin typeface="Times New Roman" pitchFamily="18" charset="0"/>
              <a:cs typeface="Times New Roman" pitchFamily="18" charset="0"/>
            </a:endParaRPr>
          </a:p>
          <a:p>
            <a:r>
              <a:rPr lang="en-GB" b="1"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litInt</a:t>
            </a:r>
            <a:r>
              <a:rPr lang="en-GB" b="1" dirty="0">
                <a:latin typeface="Times New Roman" pitchFamily="18" charset="0"/>
                <a:cs typeface="Times New Roman" pitchFamily="18" charset="0"/>
              </a:rPr>
              <a:t>(void)</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while (</a:t>
            </a:r>
            <a:r>
              <a:rPr lang="en-GB" b="1" dirty="0" err="1">
                <a:latin typeface="Times New Roman" pitchFamily="18" charset="0"/>
                <a:cs typeface="Times New Roman" pitchFamily="18" charset="0"/>
              </a:rPr>
              <a:t>scanf</a:t>
            </a:r>
            <a:r>
              <a:rPr lang="en-GB" b="1" dirty="0">
                <a:latin typeface="Times New Roman" pitchFamily="18" charset="0"/>
                <a:cs typeface="Times New Roman" pitchFamily="18" charset="0"/>
              </a:rPr>
              <a:t> ("%d", &amp;</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 != 1)while (</a:t>
            </a:r>
            <a:r>
              <a:rPr lang="en-GB" b="1" dirty="0" err="1">
                <a:latin typeface="Times New Roman" pitchFamily="18" charset="0"/>
                <a:cs typeface="Times New Roman" pitchFamily="18" charset="0"/>
              </a:rPr>
              <a:t>getchar</a:t>
            </a:r>
            <a:r>
              <a:rPr lang="en-GB" b="1" dirty="0">
                <a:latin typeface="Times New Roman" pitchFamily="18" charset="0"/>
                <a:cs typeface="Times New Roman" pitchFamily="18" charset="0"/>
              </a:rPr>
              <a:t>() != ‘\n’);</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while(</a:t>
            </a:r>
            <a:r>
              <a:rPr lang="en-GB" b="1" dirty="0" err="1">
                <a:latin typeface="Times New Roman" pitchFamily="18" charset="0"/>
                <a:cs typeface="Times New Roman" pitchFamily="18" charset="0"/>
              </a:rPr>
              <a:t>getchar</a:t>
            </a:r>
            <a:r>
              <a:rPr lang="en-GB" b="1" dirty="0">
                <a:latin typeface="Times New Roman" pitchFamily="18" charset="0"/>
                <a:cs typeface="Times New Roman" pitchFamily="18" charset="0"/>
              </a:rPr>
              <a:t>() !=’\n’);     </a:t>
            </a:r>
          </a:p>
          <a:p>
            <a:r>
              <a:rPr lang="en-GB" b="1" dirty="0">
                <a:latin typeface="Times New Roman" pitchFamily="18" charset="0"/>
                <a:cs typeface="Times New Roman" pitchFamily="18" charset="0"/>
              </a:rPr>
              <a:t>    return </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47</a:t>
            </a:fld>
            <a:endParaRPr lang="fr-FR"/>
          </a:p>
        </p:txBody>
      </p:sp>
      <p:sp>
        <p:nvSpPr>
          <p:cNvPr id="3" name="Rectangle 2"/>
          <p:cNvSpPr/>
          <p:nvPr/>
        </p:nvSpPr>
        <p:spPr>
          <a:xfrm>
            <a:off x="107504" y="260648"/>
            <a:ext cx="8928992" cy="5940088"/>
          </a:xfrm>
          <a:prstGeom prst="rect">
            <a:avLst/>
          </a:prstGeom>
        </p:spPr>
        <p:txBody>
          <a:bodyPr wrap="square">
            <a:spAutoFit/>
          </a:bodyPr>
          <a:lstStyle/>
          <a:p>
            <a:r>
              <a:rPr lang="fr-FR" sz="2000" b="1" dirty="0">
                <a:latin typeface="Times New Roman" pitchFamily="18" charset="0"/>
                <a:cs typeface="Times New Roman" pitchFamily="18" charset="0"/>
              </a:rPr>
              <a:t>7.4. Branchements inconditionnels</a:t>
            </a:r>
          </a:p>
          <a:p>
            <a:pPr algn="just"/>
            <a:endParaRPr lang="fr-FR" sz="2000" b="1" dirty="0">
              <a:latin typeface="Times New Roman" pitchFamily="18" charset="0"/>
              <a:cs typeface="Times New Roman" pitchFamily="18" charset="0"/>
            </a:endParaRPr>
          </a:p>
          <a:p>
            <a:pPr algn="just"/>
            <a:r>
              <a:rPr lang="fr-FR" sz="2000" b="1" dirty="0">
                <a:latin typeface="Times New Roman" pitchFamily="18" charset="0"/>
                <a:cs typeface="Times New Roman" pitchFamily="18" charset="0"/>
              </a:rPr>
              <a:t>7.4.1. BREAK</a:t>
            </a:r>
          </a:p>
          <a:p>
            <a:pPr algn="just"/>
            <a:r>
              <a:rPr lang="fr-FR" sz="2000" dirty="0">
                <a:latin typeface="Times New Roman" pitchFamily="18" charset="0"/>
                <a:cs typeface="Times New Roman" pitchFamily="18" charset="0"/>
              </a:rPr>
              <a:t>Elle permet de sortir aussitôt du bloc de la boucle où elle se trouve. Dans des boucles imbriquées, elle ne s’applique qu’à la boucle qui la contient.</a:t>
            </a:r>
          </a:p>
          <a:p>
            <a:pPr lvl="0" fontAlgn="base">
              <a:spcBef>
                <a:spcPct val="0"/>
              </a:spcBef>
              <a:spcAft>
                <a:spcPct val="0"/>
              </a:spcAft>
              <a:tabLst>
                <a:tab pos="228600" algn="l"/>
              </a:tabLst>
            </a:pPr>
            <a:endParaRPr lang="fr-FR" sz="2000" u="sng" dirty="0">
              <a:latin typeface="Times New Roman" pitchFamily="18" charset="0"/>
              <a:ea typeface="Times New Roman" pitchFamily="18" charset="0"/>
              <a:cs typeface="Times New Roman" pitchFamily="18" charset="0"/>
            </a:endParaRPr>
          </a:p>
          <a:p>
            <a:pPr lvl="0" fontAlgn="base">
              <a:spcBef>
                <a:spcPct val="0"/>
              </a:spcBef>
              <a:spcAft>
                <a:spcPct val="0"/>
              </a:spcAft>
              <a:tabLst>
                <a:tab pos="228600" algn="l"/>
              </a:tabLst>
            </a:pPr>
            <a:r>
              <a:rPr lang="fr-FR" sz="2000" u="sng" dirty="0">
                <a:latin typeface="Times New Roman" pitchFamily="18" charset="0"/>
                <a:ea typeface="Times New Roman" pitchFamily="18" charset="0"/>
                <a:cs typeface="Times New Roman" pitchFamily="18" charset="0"/>
              </a:rPr>
              <a:t>Exemple</a:t>
            </a:r>
            <a:r>
              <a:rPr lang="fr-FR" sz="2000" dirty="0">
                <a:latin typeface="Times New Roman" pitchFamily="18" charset="0"/>
                <a:ea typeface="Times New Roman" pitchFamily="18" charset="0"/>
                <a:cs typeface="Times New Roman" pitchFamily="18" charset="0"/>
              </a:rPr>
              <a:t> :	…</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fr-FR" sz="2000" dirty="0">
                <a:latin typeface="Times New Roman" pitchFamily="18" charset="0"/>
                <a:ea typeface="Times New Roman" pitchFamily="18" charset="0"/>
                <a:cs typeface="Times New Roman" pitchFamily="18" charset="0"/>
              </a:rPr>
              <a:t>	</a:t>
            </a:r>
            <a:r>
              <a:rPr lang="en-GB" sz="2000" b="1" dirty="0">
                <a:latin typeface="Times New Roman" pitchFamily="18" charset="0"/>
                <a:ea typeface="Times New Roman" pitchFamily="18" charset="0"/>
                <a:cs typeface="Times New Roman" pitchFamily="18" charset="0"/>
              </a:rPr>
              <a:t>for (</a:t>
            </a:r>
            <a:r>
              <a:rPr lang="en-GB" sz="2000" b="1" dirty="0" err="1">
                <a:latin typeface="Times New Roman" pitchFamily="18" charset="0"/>
                <a:ea typeface="Times New Roman" pitchFamily="18" charset="0"/>
                <a:cs typeface="Times New Roman" pitchFamily="18" charset="0"/>
              </a:rPr>
              <a:t>i</a:t>
            </a:r>
            <a:r>
              <a:rPr lang="en-GB" sz="2000" b="1" dirty="0">
                <a:latin typeface="Times New Roman" pitchFamily="18" charset="0"/>
                <a:ea typeface="Times New Roman" pitchFamily="18" charset="0"/>
                <a:cs typeface="Times New Roman" pitchFamily="18" charset="0"/>
              </a:rPr>
              <a:t>=0 ; </a:t>
            </a:r>
            <a:r>
              <a:rPr lang="en-GB" sz="2000" b="1" dirty="0" err="1">
                <a:latin typeface="Times New Roman" pitchFamily="18" charset="0"/>
                <a:ea typeface="Times New Roman" pitchFamily="18" charset="0"/>
                <a:cs typeface="Times New Roman" pitchFamily="18" charset="0"/>
              </a:rPr>
              <a:t>i</a:t>
            </a:r>
            <a:r>
              <a:rPr lang="en-GB" sz="2000" b="1" dirty="0">
                <a:latin typeface="Times New Roman" pitchFamily="18" charset="0"/>
                <a:ea typeface="Times New Roman" pitchFamily="18" charset="0"/>
                <a:cs typeface="Times New Roman" pitchFamily="18" charset="0"/>
              </a:rPr>
              <a:t>&lt;j ; </a:t>
            </a:r>
            <a:r>
              <a:rPr lang="en-GB" sz="2000" b="1" dirty="0" err="1">
                <a:latin typeface="Times New Roman" pitchFamily="18" charset="0"/>
                <a:ea typeface="Times New Roman" pitchFamily="18" charset="0"/>
                <a:cs typeface="Times New Roman" pitchFamily="18" charset="0"/>
              </a:rPr>
              <a:t>i</a:t>
            </a:r>
            <a:r>
              <a:rPr lang="en-GB" sz="2000" b="1" dirty="0">
                <a:latin typeface="Times New Roman" pitchFamily="18" charset="0"/>
                <a:ea typeface="Times New Roman" pitchFamily="18" charset="0"/>
                <a:cs typeface="Times New Roman" pitchFamily="18" charset="0"/>
              </a:rPr>
              <a:t>++)</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en-GB" sz="2000" b="1" dirty="0">
                <a:latin typeface="Times New Roman" pitchFamily="18" charset="0"/>
                <a:ea typeface="Times New Roman" pitchFamily="18" charset="0"/>
                <a:cs typeface="Times New Roman" pitchFamily="18" charset="0"/>
              </a:rPr>
              <a:t>	{…</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en-GB" sz="2000" b="1" dirty="0">
                <a:latin typeface="Times New Roman" pitchFamily="18" charset="0"/>
                <a:ea typeface="Times New Roman" pitchFamily="18" charset="0"/>
                <a:cs typeface="Times New Roman" pitchFamily="18" charset="0"/>
              </a:rPr>
              <a:t>       while ((car = </a:t>
            </a:r>
            <a:r>
              <a:rPr lang="en-GB" sz="2000" b="1" dirty="0" err="1">
                <a:latin typeface="Times New Roman" pitchFamily="18" charset="0"/>
                <a:ea typeface="Times New Roman" pitchFamily="18" charset="0"/>
                <a:cs typeface="Times New Roman" pitchFamily="18" charset="0"/>
              </a:rPr>
              <a:t>getchar</a:t>
            </a:r>
            <a:r>
              <a:rPr lang="en-GB" sz="2000" b="1" dirty="0">
                <a:latin typeface="Times New Roman" pitchFamily="18" charset="0"/>
                <a:ea typeface="Times New Roman" pitchFamily="18" charset="0"/>
                <a:cs typeface="Times New Roman" pitchFamily="18" charset="0"/>
              </a:rPr>
              <a:t>()) != </a:t>
            </a:r>
            <a:r>
              <a:rPr lang="fr-FR" sz="2000" b="1" dirty="0">
                <a:latin typeface="Times New Roman" pitchFamily="18" charset="0"/>
                <a:ea typeface="Times New Roman" pitchFamily="18" charset="0"/>
                <a:cs typeface="Times New Roman" pitchFamily="18" charset="0"/>
              </a:rPr>
              <a:t>‘\n’)</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fr-FR" sz="2000" b="1" dirty="0">
                <a:latin typeface="Times New Roman" pitchFamily="18" charset="0"/>
                <a:ea typeface="Times New Roman" pitchFamily="18" charset="0"/>
                <a:cs typeface="Times New Roman" pitchFamily="18" charset="0"/>
              </a:rPr>
              <a:t>	  {…if (car = = ‘+’) break; …</a:t>
            </a:r>
          </a:p>
          <a:p>
            <a:pPr lvl="0" eaLnBrk="0" fontAlgn="base" hangingPunct="0">
              <a:spcBef>
                <a:spcPct val="0"/>
              </a:spcBef>
              <a:spcAft>
                <a:spcPct val="0"/>
              </a:spcAft>
              <a:tabLst>
                <a:tab pos="228600" algn="l"/>
              </a:tabLst>
            </a:pPr>
            <a:r>
              <a:rPr lang="fr-FR" sz="2000" b="1" dirty="0">
                <a:latin typeface="Times New Roman" pitchFamily="18" charset="0"/>
                <a:ea typeface="Times New Roman" pitchFamily="18" charset="0"/>
                <a:cs typeface="Times New Roman" pitchFamily="18" charset="0"/>
              </a:rPr>
              <a:t>      }</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fr-FR" sz="2000" b="1" dirty="0">
                <a:latin typeface="Times New Roman" pitchFamily="18" charset="0"/>
                <a:ea typeface="Times New Roman" pitchFamily="18" charset="0"/>
                <a:cs typeface="Times New Roman" pitchFamily="18" charset="0"/>
              </a:rPr>
              <a:t>       …</a:t>
            </a:r>
            <a:endParaRPr lang="fr-FR"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fr-FR" sz="2000" b="1" dirty="0">
                <a:latin typeface="Times New Roman" pitchFamily="18" charset="0"/>
                <a:ea typeface="Times New Roman" pitchFamily="18" charset="0"/>
                <a:cs typeface="Times New Roman" pitchFamily="18" charset="0"/>
              </a:rPr>
              <a:t>    }</a:t>
            </a:r>
            <a:r>
              <a:rPr lang="fr-FR" sz="2000" dirty="0">
                <a:latin typeface="Times New Roman" pitchFamily="18" charset="0"/>
                <a:ea typeface="Times New Roman" pitchFamily="18" charset="0"/>
                <a:cs typeface="Times New Roman" pitchFamily="18" charset="0"/>
              </a:rPr>
              <a:t> </a:t>
            </a:r>
          </a:p>
          <a:p>
            <a:pPr algn="just"/>
            <a:endParaRPr lang="en-US" sz="2000" dirty="0">
              <a:latin typeface="Times New Roman" pitchFamily="18" charset="0"/>
              <a:cs typeface="Times New Roman" pitchFamily="18" charset="0"/>
            </a:endParaRPr>
          </a:p>
          <a:p>
            <a:pPr lvl="0" eaLnBrk="0" fontAlgn="base" hangingPunct="0">
              <a:spcBef>
                <a:spcPct val="0"/>
              </a:spcBef>
              <a:spcAft>
                <a:spcPct val="0"/>
              </a:spcAft>
              <a:tabLst>
                <a:tab pos="228600" algn="l"/>
              </a:tabLst>
            </a:pPr>
            <a:r>
              <a:rPr lang="fr-FR" sz="2000" b="1" dirty="0">
                <a:latin typeface="Times New Roman" pitchFamily="18" charset="0"/>
                <a:ea typeface="Times New Roman" pitchFamily="18" charset="0"/>
                <a:cs typeface="Times New Roman" pitchFamily="18" charset="0"/>
              </a:rPr>
              <a:t>7.4.2. CONTINUE</a:t>
            </a:r>
            <a:r>
              <a:rPr lang="fr-FR" sz="2000" dirty="0">
                <a:latin typeface="Times New Roman" pitchFamily="18" charset="0"/>
                <a:ea typeface="Times New Roman" pitchFamily="18" charset="0"/>
                <a:cs typeface="Times New Roman" pitchFamily="18" charset="0"/>
              </a:rPr>
              <a:t> </a:t>
            </a:r>
          </a:p>
          <a:p>
            <a:pPr lvl="0" algn="just" eaLnBrk="0" fontAlgn="base" hangingPunct="0">
              <a:spcBef>
                <a:spcPct val="0"/>
              </a:spcBef>
              <a:spcAft>
                <a:spcPct val="0"/>
              </a:spcAft>
              <a:tabLst>
                <a:tab pos="228600" algn="l"/>
              </a:tabLst>
            </a:pPr>
            <a:r>
              <a:rPr lang="fr-FR" sz="2000" dirty="0">
                <a:latin typeface="Times New Roman" pitchFamily="18" charset="0"/>
                <a:ea typeface="Times New Roman" pitchFamily="18" charset="0"/>
                <a:cs typeface="Times New Roman" pitchFamily="18" charset="0"/>
              </a:rPr>
              <a:t>Elle permet de rester dans la boucle mais après avoir sauté les lignes de code placées entre </a:t>
            </a:r>
            <a:r>
              <a:rPr lang="fr-FR" sz="2000" b="1" dirty="0">
                <a:latin typeface="Times New Roman" pitchFamily="18" charset="0"/>
                <a:ea typeface="Times New Roman" pitchFamily="18" charset="0"/>
                <a:cs typeface="Times New Roman" pitchFamily="18" charset="0"/>
              </a:rPr>
              <a:t>continue</a:t>
            </a:r>
            <a:r>
              <a:rPr lang="fr-FR" sz="2000" dirty="0">
                <a:latin typeface="Times New Roman" pitchFamily="18" charset="0"/>
                <a:ea typeface="Times New Roman" pitchFamily="18" charset="0"/>
                <a:cs typeface="Times New Roman" pitchFamily="18" charset="0"/>
              </a:rPr>
              <a:t> et la fin du bloc. </a:t>
            </a:r>
          </a:p>
          <a:p>
            <a:pPr lvl="0" eaLnBrk="0" fontAlgn="base" hangingPunct="0">
              <a:spcBef>
                <a:spcPct val="0"/>
              </a:spcBef>
              <a:spcAft>
                <a:spcPct val="0"/>
              </a:spcAft>
              <a:tabLst>
                <a:tab pos="228600" algn="l"/>
              </a:tabLst>
            </a:pPr>
            <a:r>
              <a:rPr lang="fr-FR" sz="2000" dirty="0">
                <a:latin typeface="Times New Roman" pitchFamily="18" charset="0"/>
                <a:ea typeface="Times New Roman" pitchFamily="18" charset="0"/>
                <a:cs typeface="Times New Roman" pitchFamily="18" charset="0"/>
              </a:rPr>
              <a:t>Le traitement reprend au début de l’itération suivante dans la même boucle.</a:t>
            </a:r>
            <a:endParaRPr lang="fr-FR" sz="2000" dirty="0">
              <a:latin typeface="Times New Roman" pitchFamily="18" charset="0"/>
              <a:cs typeface="Times New Roman" pitchFamily="18" charset="0"/>
            </a:endParaRPr>
          </a:p>
        </p:txBody>
      </p:sp>
    </p:spTree>
    <p:extLst>
      <p:ext uri="{BB962C8B-B14F-4D97-AF65-F5344CB8AC3E}">
        <p14:creationId xmlns:p14="http://schemas.microsoft.com/office/powerpoint/2010/main" val="3292207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48</a:t>
            </a:fld>
            <a:endParaRPr lang="fr-FR"/>
          </a:p>
        </p:txBody>
      </p:sp>
      <p:sp>
        <p:nvSpPr>
          <p:cNvPr id="10241" name="Rectangle 1"/>
          <p:cNvSpPr>
            <a:spLocks noChangeArrowheads="1"/>
          </p:cNvSpPr>
          <p:nvPr/>
        </p:nvSpPr>
        <p:spPr bwMode="auto">
          <a:xfrm>
            <a:off x="0" y="350068"/>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alcul de valeurs entre 16 et 26 parmi 100 nombres générés aléatoirement.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#include &lt;</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stdlib.h</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r>
              <a:rPr kumimoji="0" lang="en-GB"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//rand()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en-GB" b="1" dirty="0" err="1">
                <a:latin typeface="Times New Roman" pitchFamily="18" charset="0"/>
                <a:ea typeface="Times New Roman" pitchFamily="18" charset="0"/>
                <a:cs typeface="Times New Roman" pitchFamily="18" charset="0"/>
              </a:rPr>
              <a:t>i</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 (void)</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 j= 100, x=16, y= 26,</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nbre_aleatoire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somme= 0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Calcul du nombre de valeurs générées </a:t>
            </a: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aléatoirement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for (i=0 ; i&lt;j ; i++)</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nb-NO"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nbre_aléatoire = rand () %100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if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nbre_aléatoire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&lt;x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nbre_aléatoire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&gt;y)) continue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 %d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nbre_aléatoire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somme++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 \n Résultat = %d », somme) ; </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lang="fr-FR" b="1" dirty="0">
                <a:latin typeface="Times New Roman" pitchFamily="18" charset="0"/>
                <a:ea typeface="Times New Roman" pitchFamily="18" charset="0"/>
                <a:cs typeface="Times New Roman" pitchFamily="18" charset="0"/>
                <a:sym typeface="Symbol" pitchFamily="18" charset="2"/>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return</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 </a:t>
            </a:r>
            <a:r>
              <a:rPr lang="fr-FR" b="1" dirty="0">
                <a:latin typeface="Times New Roman" pitchFamily="18" charset="0"/>
                <a:ea typeface="Times New Roman" pitchFamily="18" charset="0"/>
                <a:cs typeface="Times New Roman" pitchFamily="18" charset="0"/>
                <a:sym typeface="Symbol" pitchFamily="18" charset="2"/>
              </a:rPr>
              <a:t>0</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lang="en-GB" b="1" dirty="0">
              <a:latin typeface="Times New Roman" pitchFamily="18" charset="0"/>
              <a:ea typeface="Times New Roman" pitchFamily="18" charset="0"/>
              <a:cs typeface="Times New Roman" pitchFamily="18" charset="0"/>
              <a:sym typeface="Symbol" pitchFamily="18" charset="2"/>
            </a:endParaRPr>
          </a:p>
          <a:p>
            <a:pPr marL="0" lvl="3" algn="just" fontAlgn="base">
              <a:spcBef>
                <a:spcPct val="0"/>
              </a:spcBef>
              <a:spcAft>
                <a:spcPct val="0"/>
              </a:spcAft>
            </a:pPr>
            <a:r>
              <a:rPr lang="fr-FR" b="1" dirty="0">
                <a:latin typeface="Times New Roman" pitchFamily="18" charset="0"/>
                <a:ea typeface="Times New Roman" pitchFamily="18" charset="0"/>
                <a:cs typeface="Times New Roman" pitchFamily="18" charset="0"/>
              </a:rPr>
              <a:t>7.4.3. GOTO</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L’instruction </a:t>
            </a:r>
            <a:r>
              <a:rPr lang="fr-FR" b="1" dirty="0">
                <a:latin typeface="Times New Roman" pitchFamily="18" charset="0"/>
                <a:ea typeface="Times New Roman" pitchFamily="18" charset="0"/>
                <a:cs typeface="Times New Roman" pitchFamily="18" charset="0"/>
              </a:rPr>
              <a:t>break</a:t>
            </a:r>
            <a:r>
              <a:rPr lang="fr-FR" dirty="0">
                <a:latin typeface="Times New Roman" pitchFamily="18" charset="0"/>
                <a:ea typeface="Times New Roman" pitchFamily="18" charset="0"/>
                <a:cs typeface="Times New Roman" pitchFamily="18" charset="0"/>
              </a:rPr>
              <a:t> ne permet pas de sortir en une seule fois de plusieurs boucles imbriquées. On utilise alors pour cela l’instruction </a:t>
            </a:r>
            <a:r>
              <a:rPr lang="fr-FR" b="1" dirty="0" err="1">
                <a:latin typeface="Times New Roman" pitchFamily="18" charset="0"/>
                <a:ea typeface="Times New Roman" pitchFamily="18" charset="0"/>
                <a:cs typeface="Times New Roman" pitchFamily="18" charset="0"/>
              </a:rPr>
              <a:t>goto</a:t>
            </a:r>
            <a:r>
              <a:rPr lang="fr-FR" dirty="0">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goto</a:t>
            </a:r>
            <a:r>
              <a:rPr lang="fr-FR" b="1" dirty="0">
                <a:latin typeface="Times New Roman" pitchFamily="18" charset="0"/>
                <a:ea typeface="Times New Roman" pitchFamily="18" charset="0"/>
                <a:cs typeface="Times New Roman" pitchFamily="18" charset="0"/>
              </a:rPr>
              <a:t> erreur ;</a:t>
            </a:r>
            <a:r>
              <a:rPr lang="fr-FR" dirty="0">
                <a:latin typeface="Times New Roman" pitchFamily="18" charset="0"/>
                <a:ea typeface="Times New Roman" pitchFamily="18" charset="0"/>
                <a:cs typeface="Times New Roman" pitchFamily="18" charset="0"/>
              </a:rPr>
              <a:t> </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  où </a:t>
            </a:r>
            <a:r>
              <a:rPr lang="fr-FR" b="1" dirty="0">
                <a:latin typeface="Times New Roman" pitchFamily="18" charset="0"/>
                <a:ea typeface="Times New Roman" pitchFamily="18" charset="0"/>
                <a:cs typeface="Times New Roman" pitchFamily="18" charset="0"/>
              </a:rPr>
              <a:t>erreur</a:t>
            </a:r>
            <a:r>
              <a:rPr lang="fr-FR" dirty="0">
                <a:latin typeface="Times New Roman" pitchFamily="18" charset="0"/>
                <a:ea typeface="Times New Roman" pitchFamily="18" charset="0"/>
                <a:cs typeface="Times New Roman" pitchFamily="18" charset="0"/>
              </a:rPr>
              <a:t> est une étiquette qui référence une instruction. La définition d’une étiquette se fait de     la manière suivante.</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  erreur : instruction ; </a:t>
            </a:r>
            <a:r>
              <a:rPr lang="fr-FR" dirty="0">
                <a:latin typeface="Times New Roman" pitchFamily="18" charset="0"/>
                <a:ea typeface="Times New Roman" pitchFamily="18" charset="0"/>
                <a:cs typeface="Times New Roman" pitchFamily="18" charset="0"/>
              </a:rPr>
              <a:t>  </a:t>
            </a:r>
            <a:endParaRPr lang="fr-FR" dirty="0">
              <a:latin typeface="Times New Roman" pitchFamily="18" charset="0"/>
              <a:cs typeface="Times New Roman" pitchFamily="18" charset="0"/>
            </a:endParaRPr>
          </a:p>
          <a:p>
            <a:pPr lvl="0" algn="just" eaLnBrk="0" fontAlgn="base" hangingPunct="0">
              <a:spcBef>
                <a:spcPct val="0"/>
              </a:spcBef>
              <a:spcAft>
                <a:spcPct val="0"/>
              </a:spcAft>
            </a:pPr>
            <a:r>
              <a:rPr lang="fr-FR" dirty="0">
                <a:latin typeface="Times New Roman" pitchFamily="18" charset="0"/>
                <a:ea typeface="Times New Roman" pitchFamily="18" charset="0"/>
                <a:cs typeface="Times New Roman" pitchFamily="18" charset="0"/>
              </a:rPr>
              <a:t>L’instruction </a:t>
            </a:r>
            <a:r>
              <a:rPr lang="fr-FR" b="1" dirty="0">
                <a:latin typeface="Times New Roman" pitchFamily="18" charset="0"/>
                <a:ea typeface="Times New Roman" pitchFamily="18" charset="0"/>
                <a:cs typeface="Times New Roman" pitchFamily="18" charset="0"/>
              </a:rPr>
              <a:t>continue</a:t>
            </a:r>
            <a:r>
              <a:rPr lang="fr-FR" dirty="0">
                <a:latin typeface="Times New Roman" pitchFamily="18" charset="0"/>
                <a:ea typeface="Times New Roman" pitchFamily="18" charset="0"/>
                <a:cs typeface="Times New Roman" pitchFamily="18" charset="0"/>
              </a:rPr>
              <a:t> permet parfois d’éviter l’ emploi d’un </a:t>
            </a:r>
            <a:r>
              <a:rPr lang="fr-FR" b="1" dirty="0" err="1">
                <a:latin typeface="Times New Roman" pitchFamily="18" charset="0"/>
                <a:ea typeface="Times New Roman" pitchFamily="18" charset="0"/>
                <a:cs typeface="Times New Roman" pitchFamily="18" charset="0"/>
              </a:rPr>
              <a:t>goto</a:t>
            </a:r>
            <a:r>
              <a:rPr lang="fr-FR" dirty="0">
                <a:latin typeface="Times New Roman" pitchFamily="18" charset="0"/>
                <a:ea typeface="Times New Roman" pitchFamily="18" charset="0"/>
                <a:cs typeface="Times New Roman" pitchFamily="18" charset="0"/>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49</a:t>
            </a:fld>
            <a:endParaRPr lang="fr-FR"/>
          </a:p>
        </p:txBody>
      </p:sp>
      <p:sp>
        <p:nvSpPr>
          <p:cNvPr id="3" name="ZoneTexte 2"/>
          <p:cNvSpPr txBox="1"/>
          <p:nvPr/>
        </p:nvSpPr>
        <p:spPr>
          <a:xfrm>
            <a:off x="0" y="439895"/>
            <a:ext cx="9144000" cy="5909310"/>
          </a:xfrm>
          <a:prstGeom prst="rect">
            <a:avLst/>
          </a:prstGeom>
          <a:noFill/>
        </p:spPr>
        <p:txBody>
          <a:bodyPr wrap="square" rtlCol="0">
            <a:spAutoFit/>
          </a:bodyPr>
          <a:lstStyle/>
          <a:p>
            <a:r>
              <a:rPr lang="fr-FR" b="1" dirty="0">
                <a:latin typeface="Times New Roman" pitchFamily="18" charset="0"/>
                <a:cs typeface="Times New Roman" pitchFamily="18" charset="0"/>
              </a:rPr>
              <a:t>Exercices  1 et 2 utilisent l’instruction </a:t>
            </a:r>
            <a:r>
              <a:rPr lang="fr-FR" b="1" dirty="0" err="1">
                <a:latin typeface="Times New Roman" pitchFamily="18" charset="0"/>
                <a:cs typeface="Times New Roman" pitchFamily="18" charset="0"/>
              </a:rPr>
              <a:t>switch</a:t>
            </a:r>
            <a:r>
              <a:rPr lang="fr-FR"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pPr algn="just"/>
            <a:r>
              <a:rPr lang="fr-FR" u="sng" dirty="0">
                <a:latin typeface="Times New Roman" pitchFamily="18" charset="0"/>
                <a:cs typeface="Times New Roman" pitchFamily="18" charset="0"/>
              </a:rPr>
              <a:t>Exercice 1</a:t>
            </a:r>
            <a:r>
              <a:rPr lang="fr-FR" dirty="0">
                <a:latin typeface="Times New Roman" pitchFamily="18" charset="0"/>
                <a:cs typeface="Times New Roman" pitchFamily="18" charset="0"/>
              </a:rPr>
              <a:t>. Ecrire un programme en langage C qui simule le fonctionnement d’une calculette. Il lit (saisit) deux entiers et un caractère. Si le caractère lu est ‘+’ il affiche la somme, si c’est un caractère ‘-’ il affiche la différence, si c’est un ‘*’ il affiche le produit, si c’est un ‘/’ il affiche le quotient  et si c’st un ‘%’ il affiche le reste de la division entière.</a:t>
            </a:r>
          </a:p>
          <a:p>
            <a:pPr algn="just"/>
            <a:r>
              <a:rPr lang="fr-FR" dirty="0">
                <a:latin typeface="Times New Roman" pitchFamily="18" charset="0"/>
                <a:cs typeface="Times New Roman" pitchFamily="18" charset="0"/>
              </a:rPr>
              <a:t> </a:t>
            </a:r>
          </a:p>
          <a:p>
            <a:pPr algn="just"/>
            <a:r>
              <a:rPr lang="fr-FR" u="sng" dirty="0">
                <a:latin typeface="Times New Roman" pitchFamily="18" charset="0"/>
                <a:cs typeface="Times New Roman" pitchFamily="18" charset="0"/>
              </a:rPr>
              <a:t>Exercice 2.</a:t>
            </a:r>
            <a:r>
              <a:rPr lang="fr-FR" dirty="0">
                <a:latin typeface="Times New Roman" pitchFamily="18" charset="0"/>
                <a:cs typeface="Times New Roman" pitchFamily="18" charset="0"/>
              </a:rPr>
              <a:t> Ecrire un programme en langage C qui lit un caractère A, B, C, D ou E, utilisé pour apprécier les notes des étudiants. Puis il affiche le message « excellent », « bon », « moyen », « médiocre » ou « mauvais », respectivement suivant le caractère lu.</a:t>
            </a:r>
          </a:p>
          <a:p>
            <a:endParaRPr lang="fr-FR" u="sng" dirty="0">
              <a:latin typeface="Times New Roman" pitchFamily="18" charset="0"/>
              <a:cs typeface="Times New Roman" pitchFamily="18" charset="0"/>
            </a:endParaRPr>
          </a:p>
          <a:p>
            <a:r>
              <a:rPr lang="fr-FR" u="sng" dirty="0">
                <a:latin typeface="Times New Roman" pitchFamily="18" charset="0"/>
                <a:cs typeface="Times New Roman" pitchFamily="18" charset="0"/>
              </a:rPr>
              <a:t>Exercice 3</a:t>
            </a:r>
            <a:r>
              <a:rPr lang="fr-FR" dirty="0">
                <a:latin typeface="Times New Roman" pitchFamily="18" charset="0"/>
                <a:cs typeface="Times New Roman" pitchFamily="18" charset="0"/>
              </a:rPr>
              <a:t>. Ecrire un programme en langage C qui saisit une suite de caractères, compte  et affiche le nombre de lettres ‘e’ et d’espaces. Utiliser les propriétés des tampons (</a:t>
            </a:r>
            <a:r>
              <a:rPr lang="fr-FR" dirty="0" err="1">
                <a:latin typeface="Times New Roman" pitchFamily="18" charset="0"/>
                <a:cs typeface="Times New Roman" pitchFamily="18" charset="0"/>
              </a:rPr>
              <a:t>getchar</a:t>
            </a:r>
            <a:r>
              <a:rPr lang="fr-FR" dirty="0">
                <a:latin typeface="Times New Roman" pitchFamily="18" charset="0"/>
                <a:cs typeface="Times New Roman" pitchFamily="18" charset="0"/>
              </a:rPr>
              <a:t>() dans une boucle </a:t>
            </a:r>
            <a:r>
              <a:rPr lang="fr-FR" dirty="0" err="1">
                <a:latin typeface="Times New Roman" pitchFamily="18" charset="0"/>
                <a:cs typeface="Times New Roman" pitchFamily="18" charset="0"/>
              </a:rPr>
              <a:t>while</a:t>
            </a:r>
            <a:r>
              <a:rPr lang="fr-FR"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pPr algn="just"/>
            <a:r>
              <a:rPr lang="fr-FR" u="sng" dirty="0">
                <a:latin typeface="Times New Roman" pitchFamily="18" charset="0"/>
                <a:cs typeface="Times New Roman" pitchFamily="18" charset="0"/>
              </a:rPr>
              <a:t>Exercice 4</a:t>
            </a:r>
            <a:r>
              <a:rPr lang="fr-FR" dirty="0">
                <a:latin typeface="Times New Roman" pitchFamily="18" charset="0"/>
                <a:cs typeface="Times New Roman" pitchFamily="18" charset="0"/>
              </a:rPr>
              <a:t>. Ecrire un programme en langage C qui permet de saisir en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la suite des </a:t>
            </a:r>
            <a:r>
              <a:rPr lang="fr-FR" b="1" dirty="0">
                <a:latin typeface="Times New Roman" pitchFamily="18" charset="0"/>
                <a:cs typeface="Times New Roman" pitchFamily="18" charset="0"/>
              </a:rPr>
              <a:t>achats</a:t>
            </a:r>
            <a:r>
              <a:rPr lang="fr-FR" dirty="0">
                <a:latin typeface="Times New Roman" pitchFamily="18" charset="0"/>
                <a:cs typeface="Times New Roman" pitchFamily="18" charset="0"/>
              </a:rPr>
              <a:t> d’un client (terminée par la saisie de 0). Le programme calcule la somme que le client doit et affiche la somme due. Puis le programme saisit la somme que le client paye, et simule la remise de la monnaie en affichant des textes « 10000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 «5000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et « 1000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 autant de fois qu’il y a de coupures de chaque sorte à rendre (5 points).</a:t>
            </a:r>
          </a:p>
          <a:p>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372173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a:t>
            </a:fld>
            <a:endParaRPr lang="fr-FR"/>
          </a:p>
        </p:txBody>
      </p:sp>
      <p:sp>
        <p:nvSpPr>
          <p:cNvPr id="3" name="Rectangle 2"/>
          <p:cNvSpPr/>
          <p:nvPr/>
        </p:nvSpPr>
        <p:spPr>
          <a:xfrm>
            <a:off x="107504" y="305936"/>
            <a:ext cx="8856984" cy="5909310"/>
          </a:xfrm>
          <a:prstGeom prst="rect">
            <a:avLst/>
          </a:prstGeom>
        </p:spPr>
        <p:txBody>
          <a:bodyPr wrap="square">
            <a:spAutoFit/>
          </a:bodyPr>
          <a:lstStyle/>
          <a:p>
            <a:endParaRPr lang="fr-CA" dirty="0">
              <a:latin typeface="Times New Roman" pitchFamily="18" charset="0"/>
              <a:cs typeface="Times New Roman" pitchFamily="18" charset="0"/>
            </a:endParaRPr>
          </a:p>
          <a:p>
            <a:r>
              <a:rPr lang="fr-FR" b="1" dirty="0">
                <a:latin typeface="Times New Roman" pitchFamily="18" charset="0"/>
                <a:cs typeface="Times New Roman" pitchFamily="18" charset="0"/>
              </a:rPr>
              <a:t>1. Structure d’un programme en langage C</a:t>
            </a:r>
            <a:endParaRPr lang="fr-CA" dirty="0">
              <a:latin typeface="Times New Roman" pitchFamily="18" charset="0"/>
              <a:cs typeface="Times New Roman" pitchFamily="18" charset="0"/>
            </a:endParaRPr>
          </a:p>
          <a:p>
            <a:endParaRPr lang="fr-CA" dirty="0">
              <a:latin typeface="Times New Roman" pitchFamily="18" charset="0"/>
              <a:cs typeface="Times New Roman" pitchFamily="18" charset="0"/>
            </a:endParaRPr>
          </a:p>
          <a:p>
            <a:r>
              <a:rPr lang="fr-FR" dirty="0">
                <a:latin typeface="Times New Roman" pitchFamily="18" charset="0"/>
                <a:cs typeface="Times New Roman" pitchFamily="18" charset="0"/>
              </a:rPr>
              <a:t>Le langage C est un langage de programmation évolué. C'est une programmation </a:t>
            </a:r>
            <a:r>
              <a:rPr lang="fr-FR" b="1" dirty="0">
                <a:latin typeface="Times New Roman" pitchFamily="18" charset="0"/>
                <a:cs typeface="Times New Roman" pitchFamily="18" charset="0"/>
              </a:rPr>
              <a:t>structurée</a:t>
            </a:r>
            <a:r>
              <a:rPr lang="fr-FR" dirty="0">
                <a:latin typeface="Times New Roman" pitchFamily="18" charset="0"/>
                <a:cs typeface="Times New Roman" pitchFamily="18" charset="0"/>
              </a:rPr>
              <a:t> (fonctions).</a:t>
            </a:r>
          </a:p>
          <a:p>
            <a:endParaRPr lang="fr-CA" dirty="0">
              <a:latin typeface="Times New Roman" pitchFamily="18" charset="0"/>
              <a:cs typeface="Times New Roman" pitchFamily="18" charset="0"/>
            </a:endParaRPr>
          </a:p>
          <a:p>
            <a:r>
              <a:rPr lang="fr-CA" b="1" dirty="0">
                <a:latin typeface="Times New Roman" pitchFamily="18" charset="0"/>
                <a:cs typeface="Times New Roman" pitchFamily="18" charset="0"/>
              </a:rPr>
              <a:t>1.</a:t>
            </a:r>
            <a:r>
              <a:rPr lang="fr-FR" b="1" dirty="0">
                <a:latin typeface="Times New Roman" pitchFamily="18" charset="0"/>
                <a:cs typeface="Times New Roman" pitchFamily="18" charset="0"/>
              </a:rPr>
              <a:t>1. Entête du programme</a:t>
            </a:r>
          </a:p>
          <a:p>
            <a:endParaRPr lang="fr-CA" dirty="0">
              <a:latin typeface="Times New Roman" pitchFamily="18" charset="0"/>
              <a:cs typeface="Times New Roman" pitchFamily="18" charset="0"/>
            </a:endParaRPr>
          </a:p>
          <a:p>
            <a:r>
              <a:rPr lang="fr-FR" b="1" dirty="0">
                <a:latin typeface="Times New Roman" pitchFamily="18" charset="0"/>
                <a:cs typeface="Times New Roman" pitchFamily="18" charset="0"/>
              </a:rPr>
              <a:t>1.1.1. Directives au compilateur</a:t>
            </a:r>
          </a:p>
          <a:p>
            <a:r>
              <a:rPr lang="fr-FR" dirty="0">
                <a:latin typeface="Times New Roman" pitchFamily="18" charset="0"/>
                <a:cs typeface="Times New Roman" pitchFamily="18" charset="0"/>
              </a:rPr>
              <a:t> Le préprocesseur est un programme exécuté lors de la première phase de compilation.</a:t>
            </a:r>
          </a:p>
          <a:p>
            <a:r>
              <a:rPr lang="fr-FR" dirty="0">
                <a:latin typeface="Times New Roman" pitchFamily="18" charset="0"/>
                <a:cs typeface="Times New Roman" pitchFamily="18" charset="0"/>
              </a:rPr>
              <a:t> Les directives sont introduites par le caractère # :  </a:t>
            </a: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dirty="0">
                <a:latin typeface="Times New Roman" pitchFamily="18" charset="0"/>
                <a:cs typeface="Times New Roman" pitchFamily="18" charset="0"/>
              </a:rPr>
              <a:t>…: incorpore dans le fichier source le texte du fichier d’en-tête de la librairie </a:t>
            </a:r>
          </a:p>
          <a:p>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standard.</a:t>
            </a:r>
          </a:p>
          <a:p>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define</a:t>
            </a:r>
            <a:r>
              <a:rPr lang="fr-FR" dirty="0">
                <a:latin typeface="Times New Roman" pitchFamily="18" charset="0"/>
                <a:cs typeface="Times New Roman" pitchFamily="18" charset="0"/>
              </a:rPr>
              <a:t>…..: définit des constantes symboliques,</a:t>
            </a:r>
          </a:p>
          <a:p>
            <a:r>
              <a:rPr lang="fr-FR" dirty="0">
                <a:latin typeface="Times New Roman" pitchFamily="18" charset="0"/>
                <a:cs typeface="Times New Roman" pitchFamily="18" charset="0"/>
              </a:rPr>
              <a:t>                                des macros avec des paramètres,</a:t>
            </a:r>
          </a:p>
          <a:p>
            <a:r>
              <a:rPr lang="fr-FR" dirty="0">
                <a:latin typeface="Times New Roman" pitchFamily="18" charset="0"/>
                <a:cs typeface="Times New Roman" pitchFamily="18" charset="0"/>
              </a:rPr>
              <a:t>                                des fichiers lors d’une compilation conditionnelle.</a:t>
            </a:r>
          </a:p>
          <a:p>
            <a:endParaRPr lang="fr-CA" dirty="0">
              <a:latin typeface="Times New Roman" pitchFamily="18" charset="0"/>
              <a:cs typeface="Times New Roman" pitchFamily="18" charset="0"/>
            </a:endParaRPr>
          </a:p>
          <a:p>
            <a:r>
              <a:rPr lang="fr-FR" b="1" dirty="0">
                <a:latin typeface="Times New Roman" pitchFamily="18" charset="0"/>
                <a:cs typeface="Times New Roman" pitchFamily="18" charset="0"/>
              </a:rPr>
              <a:t>1.1.2. Prototype des fonctions</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fct1(</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fct2(</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double);</a:t>
            </a:r>
          </a:p>
        </p:txBody>
      </p:sp>
    </p:spTree>
    <p:extLst>
      <p:ext uri="{BB962C8B-B14F-4D97-AF65-F5344CB8AC3E}">
        <p14:creationId xmlns:p14="http://schemas.microsoft.com/office/powerpoint/2010/main" val="9934638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50</a:t>
            </a:fld>
            <a:endParaRPr lang="fr-FR"/>
          </a:p>
        </p:txBody>
      </p:sp>
      <p:sp>
        <p:nvSpPr>
          <p:cNvPr id="4" name="Rectangle 3"/>
          <p:cNvSpPr/>
          <p:nvPr/>
        </p:nvSpPr>
        <p:spPr>
          <a:xfrm>
            <a:off x="179512" y="332656"/>
            <a:ext cx="8712968" cy="6463308"/>
          </a:xfrm>
          <a:prstGeom prst="rect">
            <a:avLst/>
          </a:prstGeom>
        </p:spPr>
        <p:txBody>
          <a:bodyPr wrap="square">
            <a:spAutoFit/>
          </a:bodyPr>
          <a:lstStyle/>
          <a:p>
            <a:pPr algn="just" eaLnBrk="0" fontAlgn="base" hangingPunct="0">
              <a:spcBef>
                <a:spcPct val="0"/>
              </a:spcBef>
              <a:spcAft>
                <a:spcPct val="0"/>
              </a:spcAft>
            </a:pPr>
            <a:r>
              <a:rPr lang="fr-FR" b="1" dirty="0">
                <a:latin typeface="Times New Roman" pitchFamily="18" charset="0"/>
                <a:cs typeface="Times New Roman" pitchFamily="18" charset="0"/>
              </a:rPr>
              <a:t>8. FONCTION</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Une fonction permet d’éviter la répétition d’une séquence de codes et de rendre plus claire la structure d’un programme. </a:t>
            </a:r>
          </a:p>
          <a:p>
            <a:r>
              <a:rPr lang="fr-FR" dirty="0">
                <a:latin typeface="Times New Roman" pitchFamily="18" charset="0"/>
                <a:cs typeface="Times New Roman" pitchFamily="18" charset="0"/>
              </a:rPr>
              <a:t>C’est la possibilité de fractionner les grosses choses complexes à des petits trucs simples.</a:t>
            </a:r>
          </a:p>
          <a:p>
            <a:r>
              <a:rPr lang="fr-FR" dirty="0">
                <a:latin typeface="Times New Roman" pitchFamily="18" charset="0"/>
                <a:cs typeface="Times New Roman" pitchFamily="18" charset="0"/>
              </a:rPr>
              <a:t>Syntaxe :</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typeRésultat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nomfct</a:t>
            </a:r>
            <a:r>
              <a:rPr lang="fr-FR" b="1" dirty="0">
                <a:latin typeface="Times New Roman" pitchFamily="18" charset="0"/>
                <a:cs typeface="Times New Roman" pitchFamily="18" charset="0"/>
              </a:rPr>
              <a:t>(argument)</a:t>
            </a:r>
          </a:p>
          <a:p>
            <a:r>
              <a:rPr lang="fr-FR" b="1" dirty="0">
                <a:latin typeface="Times New Roman" pitchFamily="18" charset="0"/>
                <a:cs typeface="Times New Roman" pitchFamily="18" charset="0"/>
              </a:rPr>
              <a:t>                { déclaration des variables locales</a:t>
            </a:r>
          </a:p>
          <a:p>
            <a:r>
              <a:rPr lang="fr-FR" b="1" dirty="0">
                <a:latin typeface="Times New Roman" pitchFamily="18" charset="0"/>
                <a:cs typeface="Times New Roman" pitchFamily="18" charset="0"/>
              </a:rPr>
              <a:t>                   corps de la fonction</a:t>
            </a:r>
          </a:p>
          <a:p>
            <a:r>
              <a:rPr lang="fr-FR" b="1" dirty="0">
                <a:latin typeface="Times New Roman" pitchFamily="18" charset="0"/>
                <a:cs typeface="Times New Roman" pitchFamily="18" charset="0"/>
              </a:rPr>
              <a:t>                }</a:t>
            </a:r>
          </a:p>
          <a:p>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8.1.</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Règles d’utilisation </a:t>
            </a:r>
          </a:p>
          <a:p>
            <a:pPr lvl="0"/>
            <a:r>
              <a:rPr lang="fr-FR" b="1" dirty="0">
                <a:latin typeface="Times New Roman" pitchFamily="18" charset="0"/>
                <a:cs typeface="Times New Roman" pitchFamily="18" charset="0"/>
              </a:rPr>
              <a:t>- Passage par valeur</a:t>
            </a:r>
            <a:r>
              <a:rPr lang="fr-FR" dirty="0">
                <a:latin typeface="Times New Roman" pitchFamily="18" charset="0"/>
                <a:cs typeface="Times New Roman" pitchFamily="18" charset="0"/>
              </a:rPr>
              <a:t> : </a:t>
            </a:r>
            <a:r>
              <a:rPr lang="fr-FR" i="1" dirty="0">
                <a:latin typeface="Times New Roman" pitchFamily="18" charset="0"/>
                <a:cs typeface="Times New Roman" pitchFamily="18" charset="0"/>
              </a:rPr>
              <a:t>s</a:t>
            </a:r>
            <a:r>
              <a:rPr lang="fr-FR" dirty="0">
                <a:latin typeface="Times New Roman" pitchFamily="18" charset="0"/>
                <a:cs typeface="Times New Roman" pitchFamily="18" charset="0"/>
              </a:rPr>
              <a:t>aisie, modification et affichage d’un caractère.</a:t>
            </a:r>
          </a:p>
          <a:p>
            <a:r>
              <a:rPr lang="en-GB" b="1" dirty="0">
                <a:latin typeface="Times New Roman" pitchFamily="18" charset="0"/>
                <a:cs typeface="Times New Roman" pitchFamily="18" charset="0"/>
              </a:rPr>
              <a:t>#include &lt;</a:t>
            </a:r>
            <a:r>
              <a:rPr lang="en-GB" b="1" dirty="0" err="1">
                <a:latin typeface="Times New Roman" pitchFamily="18" charset="0"/>
                <a:cs typeface="Times New Roman" pitchFamily="18" charset="0"/>
              </a:rPr>
              <a:t>stdio.h</a:t>
            </a:r>
            <a:r>
              <a:rPr lang="en-GB" b="1" dirty="0">
                <a:latin typeface="Times New Roman" pitchFamily="18" charset="0"/>
                <a:cs typeface="Times New Roman" pitchFamily="18" charset="0"/>
              </a:rPr>
              <a:t>&gt;</a:t>
            </a:r>
          </a:p>
          <a:p>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stdlib.h</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char </a:t>
            </a:r>
            <a:r>
              <a:rPr lang="en-GB" b="1" dirty="0" err="1">
                <a:latin typeface="Times New Roman" pitchFamily="18" charset="0"/>
                <a:cs typeface="Times New Roman" pitchFamily="18" charset="0"/>
              </a:rPr>
              <a:t>litChar</a:t>
            </a:r>
            <a:r>
              <a:rPr lang="en-GB" b="1" dirty="0">
                <a:latin typeface="Times New Roman" pitchFamily="18" charset="0"/>
                <a:cs typeface="Times New Roman" pitchFamily="18" charset="0"/>
              </a:rPr>
              <a:t> (void);</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char </a:t>
            </a:r>
            <a:r>
              <a:rPr lang="en-GB" b="1" dirty="0" err="1">
                <a:latin typeface="Times New Roman" pitchFamily="18" charset="0"/>
                <a:cs typeface="Times New Roman" pitchFamily="18" charset="0"/>
              </a:rPr>
              <a:t>minMaj</a:t>
            </a:r>
            <a:r>
              <a:rPr lang="en-GB" b="1" dirty="0">
                <a:latin typeface="Times New Roman" pitchFamily="18" charset="0"/>
                <a:cs typeface="Times New Roman" pitchFamily="18" charset="0"/>
              </a:rPr>
              <a:t> (char);</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void </a:t>
            </a:r>
            <a:r>
              <a:rPr lang="en-GB" b="1" dirty="0" err="1">
                <a:latin typeface="Times New Roman" pitchFamily="18" charset="0"/>
                <a:cs typeface="Times New Roman" pitchFamily="18" charset="0"/>
              </a:rPr>
              <a:t>ecritChar</a:t>
            </a:r>
            <a:r>
              <a:rPr lang="en-GB" b="1" dirty="0">
                <a:latin typeface="Times New Roman" pitchFamily="18" charset="0"/>
                <a:cs typeface="Times New Roman" pitchFamily="18" charset="0"/>
              </a:rPr>
              <a:t> (char); </a:t>
            </a:r>
          </a:p>
          <a:p>
            <a:pPr lvl="0" fontAlgn="base">
              <a:spcBef>
                <a:spcPct val="0"/>
              </a:spcBef>
              <a:spcAft>
                <a:spcPct val="0"/>
              </a:spcAft>
            </a:pPr>
            <a:r>
              <a:rPr lang="en-GB" b="1" dirty="0" err="1">
                <a:latin typeface="Times New Roman" pitchFamily="18" charset="0"/>
                <a:ea typeface="Times New Roman" pitchFamily="18" charset="0"/>
                <a:cs typeface="Times New Roman" pitchFamily="18" charset="0"/>
              </a:rPr>
              <a:t>int</a:t>
            </a:r>
            <a:r>
              <a:rPr lang="en-GB" b="1" dirty="0">
                <a:latin typeface="Times New Roman" pitchFamily="18" charset="0"/>
                <a:ea typeface="Times New Roman" pitchFamily="18" charset="0"/>
                <a:cs typeface="Times New Roman" pitchFamily="18" charset="0"/>
              </a:rPr>
              <a:t> main()</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char car1=’A’, car2;</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car2 = ‘z’ ;</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car1 = </a:t>
            </a:r>
            <a:r>
              <a:rPr lang="en-GB" b="1" dirty="0" err="1">
                <a:latin typeface="Times New Roman" pitchFamily="18" charset="0"/>
                <a:ea typeface="Times New Roman" pitchFamily="18" charset="0"/>
                <a:cs typeface="Times New Roman" pitchFamily="18" charset="0"/>
              </a:rPr>
              <a:t>litChar</a:t>
            </a:r>
            <a:r>
              <a:rPr lang="en-GB" b="1" dirty="0">
                <a:latin typeface="Times New Roman" pitchFamily="18" charset="0"/>
                <a:ea typeface="Times New Roman" pitchFamily="18" charset="0"/>
                <a:cs typeface="Times New Roman" pitchFamily="18" charset="0"/>
              </a:rPr>
              <a:t>() ; car1 = </a:t>
            </a:r>
            <a:r>
              <a:rPr lang="en-GB" b="1" dirty="0" err="1">
                <a:latin typeface="Times New Roman" pitchFamily="18" charset="0"/>
                <a:ea typeface="Times New Roman" pitchFamily="18" charset="0"/>
                <a:cs typeface="Times New Roman" pitchFamily="18" charset="0"/>
              </a:rPr>
              <a:t>minMaj</a:t>
            </a:r>
            <a:r>
              <a:rPr lang="en-GB" b="1" dirty="0">
                <a:latin typeface="Times New Roman" pitchFamily="18" charset="0"/>
                <a:ea typeface="Times New Roman" pitchFamily="18" charset="0"/>
                <a:cs typeface="Times New Roman" pitchFamily="18" charset="0"/>
              </a:rPr>
              <a:t>(car1) ;</a:t>
            </a:r>
            <a:r>
              <a:rPr lang="fr-FR" dirty="0">
                <a:latin typeface="Times New Roman" pitchFamily="18" charset="0"/>
                <a:ea typeface="Times New Roman" pitchFamily="18" charset="0"/>
                <a:cs typeface="Times New Roman" pitchFamily="18" charset="0"/>
              </a:rPr>
              <a:t> </a:t>
            </a:r>
            <a:r>
              <a:rPr lang="en-GB" b="1" dirty="0" err="1">
                <a:latin typeface="Times New Roman" pitchFamily="18" charset="0"/>
                <a:ea typeface="Times New Roman" pitchFamily="18" charset="0"/>
                <a:cs typeface="Times New Roman" pitchFamily="18" charset="0"/>
              </a:rPr>
              <a:t>ecritChar</a:t>
            </a:r>
            <a:r>
              <a:rPr lang="en-GB" b="1" dirty="0">
                <a:latin typeface="Times New Roman" pitchFamily="18" charset="0"/>
                <a:ea typeface="Times New Roman" pitchFamily="18" charset="0"/>
                <a:cs typeface="Times New Roman" pitchFamily="18" charset="0"/>
              </a:rPr>
              <a:t> (car1) ;</a:t>
            </a:r>
            <a:endParaRPr lang="fr-FR" dirty="0">
              <a:latin typeface="Times New Roman" pitchFamily="18" charset="0"/>
              <a:cs typeface="Times New Roman" pitchFamily="18" charset="0"/>
            </a:endParaRP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car2 = </a:t>
            </a:r>
            <a:r>
              <a:rPr lang="en-GB" b="1" dirty="0" err="1">
                <a:latin typeface="Times New Roman" pitchFamily="18" charset="0"/>
                <a:ea typeface="Times New Roman" pitchFamily="18" charset="0"/>
                <a:cs typeface="Times New Roman" pitchFamily="18" charset="0"/>
              </a:rPr>
              <a:t>litChar</a:t>
            </a:r>
            <a:r>
              <a:rPr lang="en-GB" b="1" dirty="0">
                <a:latin typeface="Times New Roman" pitchFamily="18" charset="0"/>
                <a:ea typeface="Times New Roman" pitchFamily="18" charset="0"/>
                <a:cs typeface="Times New Roman" pitchFamily="18" charset="0"/>
              </a:rPr>
              <a:t>() ; car2 = </a:t>
            </a:r>
            <a:r>
              <a:rPr lang="en-GB" b="1" dirty="0" err="1">
                <a:latin typeface="Times New Roman" pitchFamily="18" charset="0"/>
                <a:ea typeface="Times New Roman" pitchFamily="18" charset="0"/>
                <a:cs typeface="Times New Roman" pitchFamily="18" charset="0"/>
              </a:rPr>
              <a:t>minMaj</a:t>
            </a:r>
            <a:r>
              <a:rPr lang="en-GB" b="1" dirty="0">
                <a:latin typeface="Times New Roman" pitchFamily="18" charset="0"/>
                <a:ea typeface="Times New Roman" pitchFamily="18" charset="0"/>
                <a:cs typeface="Times New Roman" pitchFamily="18" charset="0"/>
              </a:rPr>
              <a:t>(car2) ;</a:t>
            </a:r>
            <a:r>
              <a:rPr lang="fr-FR" dirty="0">
                <a:latin typeface="Times New Roman" pitchFamily="18" charset="0"/>
                <a:ea typeface="Times New Roman" pitchFamily="18" charset="0"/>
                <a:cs typeface="Times New Roman" pitchFamily="18" charset="0"/>
              </a:rPr>
              <a:t> </a:t>
            </a:r>
            <a:r>
              <a:rPr lang="en-GB" b="1" dirty="0" err="1">
                <a:latin typeface="Times New Roman" pitchFamily="18" charset="0"/>
                <a:ea typeface="Times New Roman" pitchFamily="18" charset="0"/>
                <a:cs typeface="Times New Roman" pitchFamily="18" charset="0"/>
              </a:rPr>
              <a:t>ecritChar</a:t>
            </a:r>
            <a:r>
              <a:rPr lang="en-GB" b="1" dirty="0">
                <a:latin typeface="Times New Roman" pitchFamily="18" charset="0"/>
                <a:ea typeface="Times New Roman" pitchFamily="18" charset="0"/>
                <a:cs typeface="Times New Roman" pitchFamily="18" charset="0"/>
              </a:rPr>
              <a:t> (car2);</a:t>
            </a:r>
          </a:p>
          <a:p>
            <a:pPr lvl="0" eaLnBrk="0" fontAlgn="base" hangingPunct="0">
              <a:spcBef>
                <a:spcPct val="0"/>
              </a:spcBef>
              <a:spcAft>
                <a:spcPct val="0"/>
              </a:spcAft>
            </a:pPr>
            <a:r>
              <a:rPr lang="en-GB" b="1" dirty="0">
                <a:latin typeface="Times New Roman" pitchFamily="18" charset="0"/>
                <a:ea typeface="Times New Roman" pitchFamily="18" charset="0"/>
                <a:cs typeface="Times New Roman" pitchFamily="18" charset="0"/>
              </a:rPr>
              <a:t>    return 0;</a:t>
            </a:r>
            <a:endParaRPr lang="fr-FR" dirty="0">
              <a:latin typeface="Times New Roman" pitchFamily="18" charset="0"/>
              <a:cs typeface="Times New Roman" pitchFamily="18" charset="0"/>
            </a:endParaRPr>
          </a:p>
          <a:p>
            <a:pPr lvl="0"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51</a:t>
            </a:fld>
            <a:endParaRPr lang="fr-FR"/>
          </a:p>
        </p:txBody>
      </p:sp>
      <p:sp>
        <p:nvSpPr>
          <p:cNvPr id="4" name="Rectangle 1"/>
          <p:cNvSpPr>
            <a:spLocks noChangeArrowheads="1"/>
          </p:cNvSpPr>
          <p:nvPr/>
        </p:nvSpPr>
        <p:spPr bwMode="auto">
          <a:xfrm>
            <a:off x="0" y="260648"/>
            <a:ext cx="9144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c0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while((c0 =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while(</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getchar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‘\n’);</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return c0;</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char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minMaj</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c1)</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if ((c1&gt;=’a’) &amp;&amp; (c1&lt;=’z’))return (‘A’+c1-‘a’);</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else return c1;</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void </a:t>
            </a:r>
            <a:r>
              <a:rPr kumimoji="0" lang="en-GB"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ecritChar</a:t>
            </a: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c2)</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En majuscule le caractère saisi est :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c2)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printf</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\n\</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endParaRPr lang="en-GB" b="1" dirty="0">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r>
              <a:rPr lang="fr-FR" b="1" dirty="0">
                <a:latin typeface="Times New Roman" pitchFamily="18" charset="0"/>
                <a:cs typeface="Times New Roman" pitchFamily="18" charset="0"/>
              </a:rPr>
              <a:t>car2 = </a:t>
            </a:r>
            <a:r>
              <a:rPr lang="fr-FR" b="1" dirty="0" err="1">
                <a:latin typeface="Times New Roman" pitchFamily="18" charset="0"/>
                <a:cs typeface="Times New Roman" pitchFamily="18" charset="0"/>
              </a:rPr>
              <a:t>minMaj</a:t>
            </a:r>
            <a:r>
              <a:rPr lang="fr-FR" b="1" dirty="0">
                <a:latin typeface="Times New Roman" pitchFamily="18" charset="0"/>
                <a:cs typeface="Times New Roman" pitchFamily="18" charset="0"/>
              </a:rPr>
              <a:t>(car2) ;</a:t>
            </a:r>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On dit que le C passe la valeur </a:t>
            </a:r>
            <a:r>
              <a:rPr lang="fr-FR" b="1" dirty="0">
                <a:latin typeface="Times New Roman" pitchFamily="18" charset="0"/>
                <a:cs typeface="Times New Roman" pitchFamily="18" charset="0"/>
              </a:rPr>
              <a:t>car2</a:t>
            </a:r>
            <a:r>
              <a:rPr lang="fr-FR" dirty="0">
                <a:latin typeface="Times New Roman" pitchFamily="18" charset="0"/>
                <a:cs typeface="Times New Roman" pitchFamily="18" charset="0"/>
              </a:rPr>
              <a:t> à la fonction </a:t>
            </a:r>
            <a:r>
              <a:rPr lang="fr-FR" b="1" dirty="0" err="1">
                <a:latin typeface="Times New Roman" pitchFamily="18" charset="0"/>
                <a:cs typeface="Times New Roman" pitchFamily="18" charset="0"/>
              </a:rPr>
              <a:t>minMAJ</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algn="just" eaLnBrk="0" fontAlgn="base" hangingPunct="0">
              <a:spcBef>
                <a:spcPct val="0"/>
              </a:spcBef>
              <a:spcAft>
                <a:spcPct val="0"/>
              </a:spcAft>
            </a:pPr>
            <a:r>
              <a:rPr lang="fr-FR" b="1" dirty="0">
                <a:latin typeface="Times New Roman" pitchFamily="18" charset="0"/>
                <a:ea typeface="Times New Roman" pitchFamily="18" charset="0"/>
                <a:cs typeface="Times New Roman" pitchFamily="18" charset="0"/>
              </a:rPr>
              <a:t>- Passage par pointeur : </a:t>
            </a:r>
            <a:r>
              <a:rPr lang="fr-FR" dirty="0">
                <a:latin typeface="Times New Roman" pitchFamily="18" charset="0"/>
                <a:ea typeface="Times New Roman" pitchFamily="18" charset="0"/>
                <a:cs typeface="Times New Roman" pitchFamily="18" charset="0"/>
              </a:rPr>
              <a:t>le </a:t>
            </a:r>
            <a:r>
              <a:rPr lang="fr-FR" b="1" dirty="0">
                <a:latin typeface="Times New Roman" pitchFamily="18" charset="0"/>
                <a:ea typeface="Times New Roman" pitchFamily="18" charset="0"/>
                <a:cs typeface="Times New Roman" pitchFamily="18" charset="0"/>
              </a:rPr>
              <a:t>passage par valeur </a:t>
            </a:r>
            <a:r>
              <a:rPr lang="fr-FR" dirty="0">
                <a:latin typeface="Times New Roman" pitchFamily="18" charset="0"/>
                <a:ea typeface="Times New Roman" pitchFamily="18" charset="0"/>
                <a:cs typeface="Times New Roman" pitchFamily="18" charset="0"/>
              </a:rPr>
              <a:t> ne permet de modifier (manipuler) qu’une seule variable extérieure à la  fonction en utilisant l’instruction </a:t>
            </a:r>
            <a:r>
              <a:rPr lang="fr-FR" b="1" dirty="0">
                <a:latin typeface="Times New Roman" pitchFamily="18" charset="0"/>
                <a:ea typeface="Times New Roman" pitchFamily="18" charset="0"/>
                <a:cs typeface="Times New Roman" pitchFamily="18" charset="0"/>
              </a:rPr>
              <a:t>return</a:t>
            </a:r>
            <a:r>
              <a:rPr lang="fr-FR" dirty="0">
                <a:latin typeface="Times New Roman" pitchFamily="18" charset="0"/>
                <a:ea typeface="Times New Roman" pitchFamily="18" charset="0"/>
                <a:cs typeface="Times New Roman" pitchFamily="18" charset="0"/>
              </a:rPr>
              <a:t>. Si on veut manipuler par une même fonction plusieurs variables extérieures à la fonction, on utilise le </a:t>
            </a:r>
            <a:r>
              <a:rPr lang="fr-FR" b="1" dirty="0">
                <a:latin typeface="Times New Roman" pitchFamily="18" charset="0"/>
                <a:ea typeface="Times New Roman" pitchFamily="18" charset="0"/>
                <a:cs typeface="Times New Roman" pitchFamily="18" charset="0"/>
              </a:rPr>
              <a:t>passage par pointeur</a:t>
            </a:r>
            <a:r>
              <a:rPr lang="fr-FR" dirty="0">
                <a:latin typeface="Times New Roman" pitchFamily="18" charset="0"/>
                <a:ea typeface="Times New Roman" pitchFamily="18" charset="0"/>
                <a:cs typeface="Times New Roman" pitchFamily="18" charset="0"/>
              </a:rPr>
              <a:t>. </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2883043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52</a:t>
            </a:fld>
            <a:endParaRPr lang="fr-FR"/>
          </a:p>
        </p:txBody>
      </p:sp>
      <p:sp>
        <p:nvSpPr>
          <p:cNvPr id="4" name="Rectangle 1"/>
          <p:cNvSpPr>
            <a:spLocks noChangeArrowheads="1"/>
          </p:cNvSpPr>
          <p:nvPr/>
        </p:nvSpPr>
        <p:spPr bwMode="auto">
          <a:xfrm>
            <a:off x="0" y="-59914"/>
            <a:ext cx="9144000"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include</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&lt;</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stdio.h</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stdlib.h</a:t>
            </a:r>
            <a:r>
              <a:rPr lang="en-US" b="1" dirty="0">
                <a:latin typeface="Times New Roman" pitchFamily="18" charset="0"/>
                <a:cs typeface="Times New Roman"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minMaj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ecritchar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a:t>
            </a: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lang="fr-FR" b="1" dirty="0" err="1">
                <a:latin typeface="Times New Roman" pitchFamily="18" charset="0"/>
                <a:ea typeface="Times New Roman" pitchFamily="18" charset="0"/>
                <a:cs typeface="Times New Roman" pitchFamily="18" charset="0"/>
              </a:rPr>
              <a:t>i</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main(</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char car1, car2;</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6858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litchar</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(&amp;car1) ;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minMaj</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(&amp;car1) ; </a:t>
            </a:r>
            <a:r>
              <a:rPr lang="fr-FR" b="1" dirty="0" err="1">
                <a:latin typeface="Times New Roman" pitchFamily="18" charset="0"/>
                <a:cs typeface="Times New Roman" pitchFamily="18" charset="0"/>
              </a:rPr>
              <a:t>ecritchar</a:t>
            </a:r>
            <a:r>
              <a:rPr lang="fr-FR" b="1" dirty="0">
                <a:latin typeface="Times New Roman" pitchFamily="18" charset="0"/>
                <a:cs typeface="Times New Roman" pitchFamily="18" charset="0"/>
              </a:rPr>
              <a:t> (&amp;car1);</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litchar</a:t>
            </a:r>
            <a:r>
              <a:rPr lang="fr-FR" b="1" dirty="0">
                <a:latin typeface="Times New Roman" pitchFamily="18" charset="0"/>
                <a:cs typeface="Times New Roman" pitchFamily="18" charset="0"/>
              </a:rPr>
              <a:t> (&amp;car2) ; </a:t>
            </a:r>
            <a:r>
              <a:rPr lang="fr-FR" b="1" dirty="0" err="1">
                <a:latin typeface="Times New Roman" pitchFamily="18" charset="0"/>
                <a:cs typeface="Times New Roman" pitchFamily="18" charset="0"/>
              </a:rPr>
              <a:t>minMaj</a:t>
            </a:r>
            <a:r>
              <a:rPr lang="fr-FR" b="1" dirty="0">
                <a:latin typeface="Times New Roman" pitchFamily="18" charset="0"/>
                <a:cs typeface="Times New Roman" pitchFamily="18" charset="0"/>
              </a:rPr>
              <a:t>(&amp;car2) ; </a:t>
            </a:r>
            <a:r>
              <a:rPr lang="fr-FR" b="1" dirty="0" err="1">
                <a:latin typeface="Times New Roman" pitchFamily="18" charset="0"/>
                <a:cs typeface="Times New Roman" pitchFamily="18" charset="0"/>
              </a:rPr>
              <a:t>ecritchar</a:t>
            </a:r>
            <a:r>
              <a:rPr lang="fr-FR" b="1" dirty="0">
                <a:latin typeface="Times New Roman" pitchFamily="18" charset="0"/>
                <a:cs typeface="Times New Roman" pitchFamily="18" charset="0"/>
              </a:rPr>
              <a:t> (&amp;car2); </a:t>
            </a: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litchar</a:t>
            </a:r>
            <a:r>
              <a:rPr lang="fr-FR" b="1" dirty="0">
                <a:latin typeface="Times New Roman" pitchFamily="18" charset="0"/>
                <a:cs typeface="Times New Roman" pitchFamily="18" charset="0"/>
              </a:rPr>
              <a:t> (char *c0)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 ((*c0 = </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 = ‘\n’);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 != ‘\n’);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void </a:t>
            </a:r>
            <a:r>
              <a:rPr lang="en-GB" b="1" dirty="0" err="1">
                <a:latin typeface="Times New Roman" pitchFamily="18" charset="0"/>
                <a:cs typeface="Times New Roman" pitchFamily="18" charset="0"/>
              </a:rPr>
              <a:t>minMaj</a:t>
            </a:r>
            <a:r>
              <a:rPr lang="en-GB" b="1" dirty="0">
                <a:latin typeface="Times New Roman" pitchFamily="18" charset="0"/>
                <a:cs typeface="Times New Roman" pitchFamily="18" charset="0"/>
              </a:rPr>
              <a:t>(char *c1)</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if (( *c1&gt; =’a’) &amp;&amp; (*c1&lt;=’z’))</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a:t>
            </a:r>
            <a:r>
              <a:rPr lang="fr-FR" b="1" dirty="0">
                <a:latin typeface="Times New Roman" pitchFamily="18" charset="0"/>
                <a:cs typeface="Times New Roman" pitchFamily="18" charset="0"/>
              </a:rPr>
              <a:t>*c1 = ‘A’+ *c1-‘a’</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ecritchar</a:t>
            </a:r>
            <a:r>
              <a:rPr lang="fr-FR" b="1" dirty="0">
                <a:latin typeface="Times New Roman" pitchFamily="18" charset="0"/>
                <a:cs typeface="Times New Roman" pitchFamily="18" charset="0"/>
              </a:rPr>
              <a:t> (char *c2)</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("En majuscule la caractère saisi est : %c", *c2);</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("\n\n\t");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53</a:t>
            </a:fld>
            <a:endParaRPr lang="fr-FR"/>
          </a:p>
        </p:txBody>
      </p:sp>
      <p:sp>
        <p:nvSpPr>
          <p:cNvPr id="3" name="Rectangle 2"/>
          <p:cNvSpPr/>
          <p:nvPr/>
        </p:nvSpPr>
        <p:spPr>
          <a:xfrm>
            <a:off x="107504" y="332656"/>
            <a:ext cx="8928992" cy="5940088"/>
          </a:xfrm>
          <a:prstGeom prst="rect">
            <a:avLst/>
          </a:prstGeom>
        </p:spPr>
        <p:txBody>
          <a:bodyPr wrap="square">
            <a:spAutoFit/>
          </a:bodyPr>
          <a:lstStyle/>
          <a:p>
            <a:pPr lvl="0" fontAlgn="base">
              <a:spcBef>
                <a:spcPct val="0"/>
              </a:spcBef>
              <a:spcAft>
                <a:spcPct val="0"/>
              </a:spcAft>
            </a:pPr>
            <a:r>
              <a:rPr lang="fr-FR" sz="2000" b="1" dirty="0" err="1">
                <a:latin typeface="Times New Roman" pitchFamily="18" charset="0"/>
                <a:ea typeface="Times New Roman" pitchFamily="18" charset="0"/>
                <a:cs typeface="Times New Roman" pitchFamily="18" charset="0"/>
              </a:rPr>
              <a:t>void</a:t>
            </a:r>
            <a:r>
              <a:rPr lang="fr-FR" sz="2000" b="1" dirty="0">
                <a:latin typeface="Times New Roman" pitchFamily="18" charset="0"/>
                <a:ea typeface="Times New Roman" pitchFamily="18" charset="0"/>
                <a:cs typeface="Times New Roman" pitchFamily="18" charset="0"/>
              </a:rPr>
              <a:t> </a:t>
            </a:r>
            <a:r>
              <a:rPr lang="fr-FR" sz="2000" b="1" dirty="0" err="1">
                <a:latin typeface="Times New Roman" pitchFamily="18" charset="0"/>
                <a:ea typeface="Times New Roman" pitchFamily="18" charset="0"/>
                <a:cs typeface="Times New Roman" pitchFamily="18" charset="0"/>
              </a:rPr>
              <a:t>litchar</a:t>
            </a:r>
            <a:r>
              <a:rPr lang="fr-FR" sz="2000" b="1" dirty="0">
                <a:latin typeface="Times New Roman" pitchFamily="18" charset="0"/>
                <a:ea typeface="Times New Roman" pitchFamily="18" charset="0"/>
                <a:cs typeface="Times New Roman" pitchFamily="18" charset="0"/>
              </a:rPr>
              <a:t>(char*);</a:t>
            </a:r>
          </a:p>
          <a:p>
            <a:pPr lvl="0" fontAlgn="base">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err="1">
                <a:latin typeface="Times New Roman" pitchFamily="18" charset="0"/>
                <a:ea typeface="Times New Roman" pitchFamily="18" charset="0"/>
                <a:cs typeface="Times New Roman" pitchFamily="18" charset="0"/>
              </a:rPr>
              <a:t>void</a:t>
            </a:r>
            <a:r>
              <a:rPr lang="fr-FR" sz="2000" b="1" dirty="0">
                <a:latin typeface="Times New Roman" pitchFamily="18" charset="0"/>
                <a:ea typeface="Times New Roman" pitchFamily="18" charset="0"/>
                <a:cs typeface="Times New Roman" pitchFamily="18" charset="0"/>
              </a:rPr>
              <a:t>      </a:t>
            </a:r>
            <a:r>
              <a:rPr lang="fr-FR" sz="2000" dirty="0">
                <a:latin typeface="Times New Roman" pitchFamily="18" charset="0"/>
                <a:ea typeface="Times New Roman" pitchFamily="18" charset="0"/>
                <a:cs typeface="Times New Roman" pitchFamily="18" charset="0"/>
              </a:rPr>
              <a:t>signifie que la fonction ne renvoie rien.</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char*</a:t>
            </a:r>
            <a:r>
              <a:rPr lang="fr-FR" sz="2000" dirty="0">
                <a:latin typeface="Times New Roman" pitchFamily="18" charset="0"/>
                <a:ea typeface="Times New Roman" pitchFamily="18" charset="0"/>
                <a:cs typeface="Times New Roman" pitchFamily="18" charset="0"/>
              </a:rPr>
              <a:t>   signifie qu’elle utilise un pointeur sur une variable caractère.</a:t>
            </a:r>
          </a:p>
          <a:p>
            <a:pPr lvl="0" eaLnBrk="0" fontAlgn="base" hangingPunct="0">
              <a:spcBef>
                <a:spcPct val="0"/>
              </a:spcBef>
              <a:spcAft>
                <a:spcPct val="0"/>
              </a:spcAft>
            </a:pPr>
            <a:r>
              <a:rPr lang="fr-FR" sz="2000" dirty="0">
                <a:latin typeface="Times New Roman" pitchFamily="18" charset="0"/>
                <a:ea typeface="Times New Roman" pitchFamily="18" charset="0"/>
                <a:cs typeface="Times New Roman" pitchFamily="18" charset="0"/>
              </a:rPr>
              <a:t>             Le passage de l’information du programme principal à la fonction se fera par un pointeur.</a:t>
            </a:r>
            <a:r>
              <a:rPr lang="fr-FR" sz="2000" b="1" dirty="0">
                <a:latin typeface="Times New Roman" pitchFamily="18" charset="0"/>
                <a:ea typeface="Times New Roman" pitchFamily="18" charset="0"/>
                <a:cs typeface="Times New Roman" pitchFamily="18" charset="0"/>
              </a:rPr>
              <a:t> O</a:t>
            </a:r>
            <a:r>
              <a:rPr lang="fr-FR" sz="2000" dirty="0">
                <a:latin typeface="Times New Roman" pitchFamily="18" charset="0"/>
                <a:ea typeface="Times New Roman" pitchFamily="18" charset="0"/>
                <a:cs typeface="Times New Roman" pitchFamily="18" charset="0"/>
              </a:rPr>
              <a:t>n appelle </a:t>
            </a:r>
            <a:r>
              <a:rPr lang="fr-FR" sz="2000" b="1" dirty="0">
                <a:latin typeface="Times New Roman" pitchFamily="18" charset="0"/>
                <a:ea typeface="Times New Roman" pitchFamily="18" charset="0"/>
                <a:cs typeface="Times New Roman" pitchFamily="18" charset="0"/>
              </a:rPr>
              <a:t>passage par pointeur.</a:t>
            </a:r>
          </a:p>
          <a:p>
            <a:pPr lvl="0" eaLnBrk="0" fontAlgn="base" hangingPunct="0">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err="1">
                <a:latin typeface="Times New Roman" pitchFamily="18" charset="0"/>
                <a:ea typeface="Times New Roman" pitchFamily="18" charset="0"/>
                <a:cs typeface="Times New Roman" pitchFamily="18" charset="0"/>
              </a:rPr>
              <a:t>void</a:t>
            </a:r>
            <a:r>
              <a:rPr lang="fr-FR" sz="2000" b="1" dirty="0">
                <a:latin typeface="Times New Roman" pitchFamily="18" charset="0"/>
                <a:ea typeface="Times New Roman" pitchFamily="18" charset="0"/>
                <a:cs typeface="Times New Roman" pitchFamily="18" charset="0"/>
              </a:rPr>
              <a:t> </a:t>
            </a:r>
            <a:r>
              <a:rPr lang="fr-FR" sz="2000" b="1" dirty="0" err="1">
                <a:latin typeface="Times New Roman" pitchFamily="18" charset="0"/>
                <a:ea typeface="Times New Roman" pitchFamily="18" charset="0"/>
                <a:cs typeface="Times New Roman" pitchFamily="18" charset="0"/>
              </a:rPr>
              <a:t>litchar</a:t>
            </a:r>
            <a:r>
              <a:rPr lang="fr-FR" sz="2000" b="1" dirty="0">
                <a:latin typeface="Times New Roman" pitchFamily="18" charset="0"/>
                <a:ea typeface="Times New Roman" pitchFamily="18" charset="0"/>
                <a:cs typeface="Times New Roman" pitchFamily="18" charset="0"/>
              </a:rPr>
              <a:t>(char *c0)</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a:t>
            </a:r>
          </a:p>
          <a:p>
            <a:pPr lvl="0" eaLnBrk="0" fontAlgn="base" hangingPunct="0">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dirty="0">
                <a:latin typeface="Times New Roman" pitchFamily="18" charset="0"/>
                <a:ea typeface="Times New Roman" pitchFamily="18" charset="0"/>
                <a:cs typeface="Times New Roman" pitchFamily="18" charset="0"/>
              </a:rPr>
              <a:t>Tout se passe comme si la fonction créait une valeur </a:t>
            </a:r>
            <a:r>
              <a:rPr lang="fr-FR" sz="2000" b="1" dirty="0">
                <a:latin typeface="Times New Roman" pitchFamily="18" charset="0"/>
                <a:ea typeface="Times New Roman" pitchFamily="18" charset="0"/>
                <a:cs typeface="Times New Roman" pitchFamily="18" charset="0"/>
              </a:rPr>
              <a:t>c0</a:t>
            </a:r>
            <a:r>
              <a:rPr lang="fr-FR" sz="2000" dirty="0">
                <a:latin typeface="Times New Roman" pitchFamily="18" charset="0"/>
                <a:ea typeface="Times New Roman" pitchFamily="18" charset="0"/>
                <a:cs typeface="Times New Roman" pitchFamily="18" charset="0"/>
              </a:rPr>
              <a:t> pour recevoir l’adresse de la variable </a:t>
            </a:r>
            <a:r>
              <a:rPr lang="fr-FR" sz="2000" b="1" dirty="0">
                <a:latin typeface="Times New Roman" pitchFamily="18" charset="0"/>
                <a:ea typeface="Times New Roman" pitchFamily="18" charset="0"/>
                <a:cs typeface="Times New Roman" pitchFamily="18" charset="0"/>
              </a:rPr>
              <a:t>car1</a:t>
            </a:r>
            <a:r>
              <a:rPr lang="fr-FR" sz="2000" dirty="0">
                <a:latin typeface="Times New Roman" pitchFamily="18" charset="0"/>
                <a:ea typeface="Times New Roman" pitchFamily="18" charset="0"/>
                <a:cs typeface="Times New Roman" pitchFamily="18" charset="0"/>
              </a:rPr>
              <a:t> (&amp;car1) du programme principal celle qu’il faudra manipuler.</a:t>
            </a:r>
          </a:p>
          <a:p>
            <a:pPr lvl="0" eaLnBrk="0" fontAlgn="base" hangingPunct="0">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dirty="0">
                <a:latin typeface="Times New Roman" pitchFamily="18" charset="0"/>
                <a:ea typeface="Times New Roman" pitchFamily="18" charset="0"/>
                <a:cs typeface="Times New Roman" pitchFamily="18" charset="0"/>
              </a:rPr>
              <a:t>La valeur déréférencée </a:t>
            </a:r>
            <a:r>
              <a:rPr lang="fr-FR" sz="2000" b="1" dirty="0">
                <a:latin typeface="Times New Roman" pitchFamily="18" charset="0"/>
                <a:ea typeface="Times New Roman" pitchFamily="18" charset="0"/>
                <a:cs typeface="Times New Roman" pitchFamily="18" charset="0"/>
              </a:rPr>
              <a:t>*c0</a:t>
            </a:r>
            <a:r>
              <a:rPr lang="fr-FR" sz="2000" dirty="0">
                <a:latin typeface="Times New Roman" pitchFamily="18" charset="0"/>
                <a:ea typeface="Times New Roman" pitchFamily="18" charset="0"/>
                <a:cs typeface="Times New Roman" pitchFamily="18" charset="0"/>
              </a:rPr>
              <a:t> sera celle de la variable </a:t>
            </a:r>
            <a:r>
              <a:rPr lang="fr-FR" sz="2000" b="1" dirty="0">
                <a:latin typeface="Times New Roman" pitchFamily="18" charset="0"/>
                <a:ea typeface="Times New Roman" pitchFamily="18" charset="0"/>
                <a:cs typeface="Times New Roman" pitchFamily="18" charset="0"/>
              </a:rPr>
              <a:t>car1</a:t>
            </a:r>
            <a:r>
              <a:rPr lang="fr-FR" sz="2000" dirty="0">
                <a:latin typeface="Times New Roman" pitchFamily="18" charset="0"/>
                <a:ea typeface="Times New Roman" pitchFamily="18" charset="0"/>
                <a:cs typeface="Times New Roman" pitchFamily="18" charset="0"/>
              </a:rPr>
              <a:t> (*(&amp;car1)).  Toute modification </a:t>
            </a:r>
            <a:r>
              <a:rPr lang="fr-FR" sz="2000" b="1" dirty="0">
                <a:latin typeface="Times New Roman" pitchFamily="18" charset="0"/>
                <a:ea typeface="Times New Roman" pitchFamily="18" charset="0"/>
                <a:cs typeface="Times New Roman" pitchFamily="18" charset="0"/>
              </a:rPr>
              <a:t>*c0</a:t>
            </a:r>
            <a:r>
              <a:rPr lang="fr-FR" sz="2000" dirty="0">
                <a:latin typeface="Times New Roman" pitchFamily="18" charset="0"/>
                <a:ea typeface="Times New Roman" pitchFamily="18" charset="0"/>
                <a:cs typeface="Times New Roman" pitchFamily="18" charset="0"/>
              </a:rPr>
              <a:t> modifiera </a:t>
            </a:r>
            <a:r>
              <a:rPr lang="fr-FR" sz="2000" b="1" dirty="0">
                <a:latin typeface="Times New Roman" pitchFamily="18" charset="0"/>
                <a:ea typeface="Times New Roman" pitchFamily="18" charset="0"/>
                <a:cs typeface="Times New Roman" pitchFamily="18" charset="0"/>
              </a:rPr>
              <a:t>car1</a:t>
            </a:r>
            <a:r>
              <a:rPr lang="fr-FR" sz="2000" dirty="0">
                <a:latin typeface="Times New Roman" pitchFamily="18" charset="0"/>
                <a:ea typeface="Times New Roman" pitchFamily="18" charset="0"/>
                <a:cs typeface="Times New Roman" pitchFamily="18" charset="0"/>
              </a:rPr>
              <a:t>. On dit que le pointeur </a:t>
            </a:r>
            <a:r>
              <a:rPr lang="fr-FR" sz="2000" b="1" dirty="0">
                <a:latin typeface="Times New Roman" pitchFamily="18" charset="0"/>
                <a:ea typeface="Times New Roman" pitchFamily="18" charset="0"/>
                <a:cs typeface="Times New Roman" pitchFamily="18" charset="0"/>
              </a:rPr>
              <a:t>*c0</a:t>
            </a:r>
            <a:r>
              <a:rPr lang="fr-FR" sz="2000" dirty="0">
                <a:latin typeface="Times New Roman" pitchFamily="18" charset="0"/>
                <a:ea typeface="Times New Roman" pitchFamily="18" charset="0"/>
                <a:cs typeface="Times New Roman" pitchFamily="18" charset="0"/>
              </a:rPr>
              <a:t> pointe sur </a:t>
            </a:r>
            <a:r>
              <a:rPr lang="fr-FR" sz="2000" b="1" dirty="0">
                <a:latin typeface="Times New Roman" pitchFamily="18" charset="0"/>
                <a:ea typeface="Times New Roman" pitchFamily="18" charset="0"/>
                <a:cs typeface="Times New Roman" pitchFamily="18" charset="0"/>
              </a:rPr>
              <a:t>car1</a:t>
            </a:r>
            <a:r>
              <a:rPr lang="fr-FR" sz="2000" dirty="0">
                <a:latin typeface="Times New Roman" pitchFamily="18" charset="0"/>
                <a:ea typeface="Times New Roman" pitchFamily="18" charset="0"/>
                <a:cs typeface="Times New Roman" pitchFamily="18" charset="0"/>
              </a:rPr>
              <a:t>.</a:t>
            </a:r>
          </a:p>
          <a:p>
            <a:pPr lvl="0" eaLnBrk="0" fontAlgn="base" hangingPunct="0">
              <a:spcBef>
                <a:spcPct val="0"/>
              </a:spcBef>
              <a:spcAft>
                <a:spcPct val="0"/>
              </a:spcAft>
            </a:pP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si b = &amp;a alors *b = a;</a:t>
            </a:r>
            <a:endParaRPr lang="fr-FR" sz="2000" dirty="0">
              <a:latin typeface="Times New Roman" pitchFamily="18" charset="0"/>
              <a:cs typeface="Times New Roman" pitchFamily="18" charset="0"/>
            </a:endParaRPr>
          </a:p>
          <a:p>
            <a:pPr lvl="0" eaLnBrk="0" fontAlgn="base" hangingPunct="0">
              <a:spcBef>
                <a:spcPct val="0"/>
              </a:spcBef>
              <a:spcAft>
                <a:spcPct val="0"/>
              </a:spcAft>
            </a:pPr>
            <a:r>
              <a:rPr lang="fr-FR" sz="2000" b="1" dirty="0">
                <a:latin typeface="Times New Roman" pitchFamily="18" charset="0"/>
                <a:ea typeface="Times New Roman" pitchFamily="18" charset="0"/>
                <a:cs typeface="Times New Roman" pitchFamily="18" charset="0"/>
              </a:rPr>
              <a:t>si c0 = &amp;car1 alors *c0 = car1;</a:t>
            </a:r>
            <a:endParaRPr lang="fr-FR" sz="2000" dirty="0">
              <a:latin typeface="Times New Roman" pitchFamily="18" charset="0"/>
              <a:cs typeface="Times New Roman"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54</a:t>
            </a:fld>
            <a:endParaRPr lang="fr-FR"/>
          </a:p>
        </p:txBody>
      </p:sp>
      <p:sp>
        <p:nvSpPr>
          <p:cNvPr id="6145" name="Rectangle 1"/>
          <p:cNvSpPr>
            <a:spLocks noChangeArrowheads="1"/>
          </p:cNvSpPr>
          <p:nvPr/>
        </p:nvSpPr>
        <p:spPr bwMode="auto">
          <a:xfrm>
            <a:off x="-5198" y="278060"/>
            <a:ext cx="9144000"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b="1" i="0" u="none" strike="noStrike" cap="none" normalizeH="0" baseline="0" dirty="0">
                <a:ln>
                  <a:noFill/>
                </a:ln>
                <a:solidFill>
                  <a:schemeClr val="tx1"/>
                </a:solidFill>
                <a:effectLst/>
                <a:latin typeface="Times New Roman" panose="02020603050405020304" pitchFamily="18" charset="0"/>
                <a:cs typeface="Times New Roman" pitchFamily="18" charset="0"/>
              </a:rPr>
              <a:t>8</a:t>
            </a:r>
            <a:r>
              <a:rPr lang="fr-FR" b="1" dirty="0">
                <a:latin typeface="Times New Roman" pitchFamily="18" charset="0"/>
                <a:cs typeface="Times New Roman" pitchFamily="18" charset="0"/>
              </a:rPr>
              <a:t>.2. Classification des variables</a:t>
            </a:r>
          </a:p>
          <a:p>
            <a:pPr marL="0" marR="0" lvl="0" indent="0" algn="l" defTabSz="914400" rtl="0" eaLnBrk="1" fontAlgn="base" latinLnBrk="0" hangingPunct="1">
              <a:lnSpc>
                <a:spcPct val="100000"/>
              </a:lnSpc>
              <a:spcBef>
                <a:spcPct val="0"/>
              </a:spcBef>
              <a:spcAft>
                <a:spcPct val="0"/>
              </a:spcAft>
              <a:buClrTx/>
              <a:buSzTx/>
              <a:buFontTx/>
              <a:buNone/>
              <a:tabLst/>
            </a:pPr>
            <a:r>
              <a:rPr lang="fr-FR" b="1" dirty="0">
                <a:latin typeface="Times New Roman" pitchFamily="18" charset="0"/>
                <a:cs typeface="Times New Roman" pitchFamily="18" charset="0"/>
              </a:rPr>
              <a:t> </a:t>
            </a:r>
          </a:p>
          <a:p>
            <a:r>
              <a:rPr lang="fr-FR" dirty="0">
                <a:latin typeface="Times New Roman" pitchFamily="18" charset="0"/>
                <a:cs typeface="Times New Roman" pitchFamily="18" charset="0"/>
              </a:rPr>
              <a:t>La portée de variable c’est l’étendue du programme dans laquelle une variable est reconnue et peut être utilisée.</a:t>
            </a:r>
          </a:p>
          <a:p>
            <a:r>
              <a:rPr lang="fr-FR" dirty="0">
                <a:latin typeface="Times New Roman" pitchFamily="18" charset="0"/>
                <a:cs typeface="Times New Roman" pitchFamily="18" charset="0"/>
              </a:rPr>
              <a:t>En fonction de leur portée les variables sont classées en :</a:t>
            </a:r>
          </a:p>
          <a:p>
            <a:pPr lvl="0"/>
            <a:r>
              <a:rPr lang="fr-FR" dirty="0">
                <a:latin typeface="Times New Roman" pitchFamily="18" charset="0"/>
                <a:cs typeface="Times New Roman" pitchFamily="18" charset="0"/>
              </a:rPr>
              <a:t>variable de classe mémoire automatique qu’on appelle </a:t>
            </a:r>
            <a:r>
              <a:rPr lang="fr-FR" b="1" dirty="0">
                <a:latin typeface="Times New Roman" pitchFamily="18" charset="0"/>
                <a:cs typeface="Times New Roman" pitchFamily="18" charset="0"/>
              </a:rPr>
              <a:t>variable automatique </a:t>
            </a:r>
            <a:r>
              <a:rPr lang="fr-FR" dirty="0">
                <a:latin typeface="Times New Roman" pitchFamily="18" charset="0"/>
                <a:cs typeface="Times New Roman" pitchFamily="18" charset="0"/>
              </a:rPr>
              <a:t>(variable locale).</a:t>
            </a:r>
          </a:p>
          <a:p>
            <a:pPr lvl="0"/>
            <a:r>
              <a:rPr lang="fr-FR" dirty="0">
                <a:latin typeface="Times New Roman" pitchFamily="18" charset="0"/>
                <a:cs typeface="Times New Roman" pitchFamily="18" charset="0"/>
              </a:rPr>
              <a:t>variable de classe mémoire externe qu’on appelle </a:t>
            </a:r>
            <a:r>
              <a:rPr lang="fr-FR" b="1" dirty="0">
                <a:latin typeface="Times New Roman" pitchFamily="18" charset="0"/>
                <a:cs typeface="Times New Roman" pitchFamily="18" charset="0"/>
              </a:rPr>
              <a:t>variable externe </a:t>
            </a:r>
            <a:r>
              <a:rPr lang="fr-FR" dirty="0">
                <a:latin typeface="Times New Roman" pitchFamily="18" charset="0"/>
                <a:cs typeface="Times New Roman" pitchFamily="18" charset="0"/>
              </a:rPr>
              <a:t>(variable globale).</a:t>
            </a:r>
          </a:p>
          <a:p>
            <a:pPr lvl="0"/>
            <a:endParaRPr lang="fr-FR" dirty="0">
              <a:latin typeface="Times New Roman" pitchFamily="18" charset="0"/>
              <a:cs typeface="Times New Roman" pitchFamily="18" charset="0"/>
            </a:endParaRPr>
          </a:p>
          <a:p>
            <a:pPr lvl="0"/>
            <a:r>
              <a:rPr lang="fr-FR" b="1" dirty="0">
                <a:latin typeface="Times New Roman" pitchFamily="18" charset="0"/>
                <a:cs typeface="Times New Roman" pitchFamily="18" charset="0"/>
              </a:rPr>
              <a:t>8.2.1.</a:t>
            </a:r>
            <a:r>
              <a:rPr lang="fr-FR" i="1" dirty="0">
                <a:latin typeface="Times New Roman" pitchFamily="18" charset="0"/>
                <a:cs typeface="Times New Roman" pitchFamily="18" charset="0"/>
              </a:rPr>
              <a:t> </a:t>
            </a:r>
            <a:r>
              <a:rPr lang="fr-FR" b="1" dirty="0">
                <a:latin typeface="Times New Roman" pitchFamily="18" charset="0"/>
                <a:cs typeface="Times New Roman" pitchFamily="18" charset="0"/>
              </a:rPr>
              <a:t>Variables locales</a:t>
            </a:r>
          </a:p>
          <a:p>
            <a:pPr lvl="0" algn="just"/>
            <a:r>
              <a:rPr lang="fr-FR" dirty="0">
                <a:latin typeface="Times New Roman" panose="02020603050405020304" pitchFamily="18" charset="0"/>
                <a:cs typeface="Times New Roman" panose="02020603050405020304" pitchFamily="18" charset="0"/>
              </a:rPr>
              <a:t>Ce sont celles qui sont déclarées à l’intérieur d’un bloc. Leur portée est limitée à ce bloc.</a:t>
            </a:r>
          </a:p>
          <a:p>
            <a:pPr algn="just"/>
            <a:r>
              <a:rPr lang="fr-FR" dirty="0">
                <a:latin typeface="Times New Roman" panose="02020603050405020304" pitchFamily="18" charset="0"/>
                <a:cs typeface="Times New Roman" panose="02020603050405020304" pitchFamily="18" charset="0"/>
              </a:rPr>
              <a:t>Le corps d’une fonction principale est un bloc. Les variables locales sont stockées dans la mémoire de pile appelée </a:t>
            </a:r>
            <a:r>
              <a:rPr lang="fr-FR" b="1" dirty="0" err="1">
                <a:latin typeface="Times New Roman" panose="02020603050405020304" pitchFamily="18" charset="0"/>
                <a:cs typeface="Times New Roman" panose="02020603050405020304" pitchFamily="18" charset="0"/>
              </a:rPr>
              <a:t>stack</a:t>
            </a:r>
            <a:r>
              <a:rPr lang="fr-FR" dirty="0">
                <a:latin typeface="Times New Roman" panose="02020603050405020304" pitchFamily="18" charset="0"/>
                <a:cs typeface="Times New Roman" panose="02020603050405020304" pitchFamily="18" charset="0"/>
              </a:rPr>
              <a:t> affectée à un programme.</a:t>
            </a:r>
          </a:p>
          <a:p>
            <a:pPr algn="just"/>
            <a:r>
              <a:rPr lang="fr-FR" dirty="0">
                <a:latin typeface="Times New Roman" pitchFamily="18" charset="0"/>
                <a:ea typeface="Times New Roman" pitchFamily="18" charset="0"/>
                <a:cs typeface="Times New Roman" pitchFamily="18" charset="0"/>
              </a:rPr>
              <a:t>A l’appel de la fonction, une zone de mémoire lui est allouée où l’on trouvera l’adresse de départ du programme. Au retour, tous sera détruit et la zone mémoire libérée. Ces informations stockées dans la pile sont </a:t>
            </a:r>
            <a:r>
              <a:rPr lang="fr-FR" b="1" dirty="0">
                <a:latin typeface="Times New Roman" pitchFamily="18" charset="0"/>
                <a:ea typeface="Times New Roman" pitchFamily="18" charset="0"/>
                <a:cs typeface="Times New Roman" pitchFamily="18" charset="0"/>
              </a:rPr>
              <a:t>volatiles.</a:t>
            </a:r>
          </a:p>
          <a:p>
            <a:pPr lvl="0" algn="just" fontAlgn="base">
              <a:spcBef>
                <a:spcPct val="0"/>
              </a:spcBef>
              <a:spcAft>
                <a:spcPct val="0"/>
              </a:spcAft>
              <a:tabLst>
                <a:tab pos="914400" algn="l"/>
              </a:tabLst>
            </a:pPr>
            <a:endParaRPr lang="fr-FR" b="1" dirty="0">
              <a:latin typeface="Times New Roman" pitchFamily="18" charset="0"/>
              <a:ea typeface="Times New Roman" pitchFamily="18" charset="0"/>
              <a:cs typeface="Times New Roman" pitchFamily="18" charset="0"/>
            </a:endParaRPr>
          </a:p>
          <a:p>
            <a:pPr lvl="0" algn="just" fontAlgn="base">
              <a:spcBef>
                <a:spcPct val="0"/>
              </a:spcBef>
              <a:spcAft>
                <a:spcPct val="0"/>
              </a:spcAft>
              <a:tabLst>
                <a:tab pos="914400" algn="l"/>
              </a:tabLst>
            </a:pPr>
            <a:r>
              <a:rPr lang="fr-FR" b="1" dirty="0">
                <a:latin typeface="Times New Roman" pitchFamily="18" charset="0"/>
                <a:ea typeface="Times New Roman" pitchFamily="18" charset="0"/>
                <a:cs typeface="Times New Roman" pitchFamily="18" charset="0"/>
              </a:rPr>
              <a:t>8.2.3. Variables globales</a:t>
            </a:r>
          </a:p>
          <a:p>
            <a:pPr lvl="0" algn="just" fontAlgn="base">
              <a:spcBef>
                <a:spcPct val="0"/>
              </a:spcBef>
              <a:spcAft>
                <a:spcPct val="0"/>
              </a:spcAft>
              <a:tabLst>
                <a:tab pos="914400" algn="l"/>
              </a:tabLst>
            </a:pPr>
            <a:r>
              <a:rPr lang="fr-FR" dirty="0">
                <a:latin typeface="Times New Roman" pitchFamily="18" charset="0"/>
                <a:ea typeface="Times New Roman" pitchFamily="18" charset="0"/>
                <a:cs typeface="Times New Roman" pitchFamily="18" charset="0"/>
              </a:rPr>
              <a:t>Ce sont celles qui sont déclarées en dehors de tout bloc c’est-à-dire dans l’entête du programme. Elles peuvent être utilisées par plusieurs fonctions.</a:t>
            </a:r>
          </a:p>
          <a:p>
            <a:pPr lvl="0" algn="just" eaLnBrk="0" fontAlgn="base" hangingPunct="0">
              <a:spcBef>
                <a:spcPct val="0"/>
              </a:spcBef>
              <a:spcAft>
                <a:spcPct val="0"/>
              </a:spcAft>
              <a:tabLst>
                <a:tab pos="914400" algn="l"/>
              </a:tabLst>
            </a:pPr>
            <a:r>
              <a:rPr lang="fr-FR" dirty="0">
                <a:latin typeface="Times New Roman" pitchFamily="18" charset="0"/>
                <a:ea typeface="Times New Roman" pitchFamily="18" charset="0"/>
                <a:cs typeface="Times New Roman" pitchFamily="18" charset="0"/>
              </a:rPr>
              <a:t>Une variable globale n’est pas stockée dans la mémoire de pile du programme mais dans sa mémoire </a:t>
            </a:r>
            <a:r>
              <a:rPr lang="fr-FR" b="1" dirty="0">
                <a:latin typeface="Times New Roman" pitchFamily="18" charset="0"/>
                <a:ea typeface="Times New Roman" pitchFamily="18" charset="0"/>
                <a:cs typeface="Times New Roman" pitchFamily="18" charset="0"/>
              </a:rPr>
              <a:t>statique</a:t>
            </a:r>
            <a:r>
              <a:rPr lang="fr-FR" dirty="0">
                <a:latin typeface="Times New Roman" pitchFamily="18" charset="0"/>
                <a:ea typeface="Times New Roman" pitchFamily="18" charset="0"/>
                <a:cs typeface="Times New Roman" pitchFamily="18" charset="0"/>
              </a:rPr>
              <a:t>. </a:t>
            </a:r>
            <a:r>
              <a:rPr lang="fr-FR" dirty="0">
                <a:latin typeface="Times New Roman" pitchFamily="18" charset="0"/>
                <a:cs typeface="Times New Roman" pitchFamily="18" charset="0"/>
              </a:rPr>
              <a:t>Elle est automatiquement initialisée à zéro au moment de sa déclaration quand il n’y a pas d’initialisation explicite. Elle conserve les valeurs qu’on leur affecte successivement au cours du programme c’est un avantage et en même temps un danger.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55</a:t>
            </a:fld>
            <a:endParaRPr lang="fr-FR"/>
          </a:p>
        </p:txBody>
      </p:sp>
      <p:sp>
        <p:nvSpPr>
          <p:cNvPr id="5121" name="Rectangle 1"/>
          <p:cNvSpPr>
            <a:spLocks noChangeArrowheads="1"/>
          </p:cNvSpPr>
          <p:nvPr/>
        </p:nvSpPr>
        <p:spPr bwMode="auto">
          <a:xfrm>
            <a:off x="0" y="1061"/>
            <a:ext cx="9144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u="sng" dirty="0">
                <a:latin typeface="Times New Roman" pitchFamily="18" charset="0"/>
                <a:cs typeface="Times New Roman" pitchFamily="18" charset="0"/>
              </a:rPr>
              <a:t>exemple</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calcul de cube d’un entier variant de 1 à 4, puis calcul de la somme de ces cubes.</a:t>
            </a:r>
            <a:endParaRPr lang="en-GB" b="1" dirty="0">
              <a:latin typeface="Times New Roman" pitchFamily="18" charset="0"/>
              <a:cs typeface="Times New Roman" pitchFamily="18" charset="0"/>
            </a:endParaRPr>
          </a:p>
          <a:p>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sdtio.h</a:t>
            </a:r>
            <a:r>
              <a:rPr lang="en-GB" b="1" dirty="0">
                <a:latin typeface="Times New Roman" pitchFamily="18" charset="0"/>
                <a:cs typeface="Times New Roman" pitchFamily="18" charset="0"/>
              </a:rPr>
              <a:t>&gt;</a:t>
            </a:r>
          </a:p>
          <a:p>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sdtlib.h</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void cube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somme; </a:t>
            </a:r>
            <a:r>
              <a:rPr lang="fr-FR" dirty="0">
                <a:latin typeface="Times New Roman" pitchFamily="18" charset="0"/>
                <a:cs typeface="Times New Roman" pitchFamily="18" charset="0"/>
              </a:rPr>
              <a:t>//variable globale</a:t>
            </a: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i, j = 5; </a:t>
            </a:r>
            <a:r>
              <a:rPr lang="fr-FR" dirty="0">
                <a:latin typeface="Times New Roman" pitchFamily="18" charset="0"/>
                <a:cs typeface="Times New Roman" pitchFamily="18" charset="0"/>
              </a:rPr>
              <a:t>//variable locale</a:t>
            </a:r>
          </a:p>
          <a:p>
            <a:r>
              <a:rPr lang="fr-FR" b="1" dirty="0">
                <a:latin typeface="Times New Roman" pitchFamily="18" charset="0"/>
                <a:cs typeface="Times New Roman" pitchFamily="18" charset="0"/>
              </a:rPr>
              <a:t>   affiche();</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for (i = 1; i&lt;j; i++)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k = 2; </a:t>
            </a:r>
            <a:r>
              <a:rPr lang="en-GB" dirty="0">
                <a:latin typeface="Times New Roman" pitchFamily="18" charset="0"/>
                <a:cs typeface="Times New Roman" pitchFamily="18" charset="0"/>
              </a:rPr>
              <a:t>//variable locale</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cube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*k);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affiche(); </a:t>
            </a:r>
          </a:p>
          <a:p>
            <a:r>
              <a:rPr lang="fr-FR" b="1" dirty="0">
                <a:latin typeface="Times New Roman" pitchFamily="18" charset="0"/>
                <a:cs typeface="Times New Roman" pitchFamily="18" charset="0"/>
              </a:rPr>
              <a:t>   return 0;</a:t>
            </a:r>
          </a:p>
          <a:p>
            <a:r>
              <a:rPr lang="fr-FR" b="1" dirty="0">
                <a:latin typeface="Times New Roman" pitchFamily="18" charset="0"/>
                <a:cs typeface="Times New Roman" pitchFamily="18" charset="0"/>
              </a:rPr>
              <a:t> }</a:t>
            </a:r>
          </a:p>
          <a:p>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cube(</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c;</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 = x*x*x;</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somme + = c;</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 le cube de %d est %d</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x, c);</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affiche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 la valeur de la somme est : %d</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somme);</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56</a:t>
            </a:fld>
            <a:endParaRPr lang="fr-FR"/>
          </a:p>
        </p:txBody>
      </p:sp>
      <p:sp>
        <p:nvSpPr>
          <p:cNvPr id="3" name="Rectangle 2"/>
          <p:cNvSpPr/>
          <p:nvPr/>
        </p:nvSpPr>
        <p:spPr>
          <a:xfrm>
            <a:off x="71438" y="145077"/>
            <a:ext cx="8929718" cy="6740307"/>
          </a:xfrm>
          <a:prstGeom prst="rect">
            <a:avLst/>
          </a:prstGeom>
        </p:spPr>
        <p:txBody>
          <a:bodyPr wrap="square">
            <a:spAutoFit/>
          </a:bodyPr>
          <a:lstStyle/>
          <a:p>
            <a:r>
              <a:rPr lang="fr-FR" dirty="0">
                <a:latin typeface="Times New Roman" pitchFamily="18" charset="0"/>
                <a:cs typeface="Times New Roman" pitchFamily="18" charset="0"/>
              </a:rPr>
              <a:t>Avantage : la qualification globale de la variable </a:t>
            </a:r>
            <a:r>
              <a:rPr lang="fr-FR" b="1" dirty="0">
                <a:latin typeface="Times New Roman" pitchFamily="18" charset="0"/>
                <a:cs typeface="Times New Roman" pitchFamily="18" charset="0"/>
              </a:rPr>
              <a:t>somme</a:t>
            </a:r>
            <a:r>
              <a:rPr lang="fr-FR" dirty="0">
                <a:latin typeface="Times New Roman" pitchFamily="18" charset="0"/>
                <a:cs typeface="Times New Roman" pitchFamily="18" charset="0"/>
              </a:rPr>
              <a:t> nous a évité de faire le passage par valeur ou par pointeur à la fonction.</a:t>
            </a:r>
          </a:p>
          <a:p>
            <a:pPr algn="just"/>
            <a:r>
              <a:rPr lang="fr-FR" dirty="0">
                <a:latin typeface="Times New Roman" pitchFamily="18" charset="0"/>
                <a:cs typeface="Times New Roman" pitchFamily="18" charset="0"/>
              </a:rPr>
              <a:t>Inconvénient : si le programme est complexe la valeur globale a été manipulée dans le programme principal et dans une série de fonctions. On ne sait plus très bien au bout d’un moment ce qu’elle contient, il produit alors </a:t>
            </a:r>
            <a:r>
              <a:rPr lang="fr-FR" b="1" dirty="0">
                <a:latin typeface="Times New Roman" pitchFamily="18" charset="0"/>
                <a:cs typeface="Times New Roman" pitchFamily="18" charset="0"/>
              </a:rPr>
              <a:t>des effets de bord</a:t>
            </a:r>
            <a:r>
              <a:rPr lang="fr-FR" dirty="0">
                <a:latin typeface="Times New Roman" pitchFamily="18" charset="0"/>
                <a:cs typeface="Times New Roman" pitchFamily="18" charset="0"/>
              </a:rPr>
              <a:t>. </a:t>
            </a:r>
          </a:p>
          <a:p>
            <a:pPr algn="just"/>
            <a:r>
              <a:rPr lang="fr-FR" dirty="0">
                <a:latin typeface="Times New Roman" pitchFamily="18" charset="0"/>
                <a:cs typeface="Times New Roman" pitchFamily="18" charset="0"/>
              </a:rPr>
              <a:t> </a:t>
            </a:r>
          </a:p>
          <a:p>
            <a:r>
              <a:rPr lang="fr-FR" b="1" dirty="0">
                <a:latin typeface="Times New Roman" pitchFamily="18" charset="0"/>
                <a:cs typeface="Times New Roman" pitchFamily="18" charset="0"/>
              </a:rPr>
              <a:t>8.3.</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Statut d’une variable ou d’une fonction</a:t>
            </a:r>
          </a:p>
          <a:p>
            <a:pPr algn="just"/>
            <a:r>
              <a:rPr lang="fr-FR" b="1" dirty="0">
                <a:latin typeface="Times New Roman" pitchFamily="18" charset="0"/>
                <a:cs typeface="Times New Roman" pitchFamily="18" charset="0"/>
              </a:rPr>
              <a:t>8.3.1. statut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 s</a:t>
            </a:r>
            <a:r>
              <a:rPr lang="fr-FR" dirty="0">
                <a:latin typeface="Times New Roman" pitchFamily="18" charset="0"/>
                <a:cs typeface="Times New Roman" pitchFamily="18" charset="0"/>
              </a:rPr>
              <a:t>i on désire empêcher toute modification d’une variable, on peut lui donner le statut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 En déclarant </a:t>
            </a:r>
            <a:r>
              <a:rPr lang="fr-FR" b="1" dirty="0" err="1">
                <a:latin typeface="Times New Roman" pitchFamily="18" charset="0"/>
                <a:cs typeface="Times New Roman" pitchFamily="18" charset="0"/>
              </a:rPr>
              <a:t>const</a:t>
            </a:r>
            <a:r>
              <a:rPr lang="fr-FR" dirty="0">
                <a:latin typeface="Times New Roman" pitchFamily="18" charset="0"/>
                <a:cs typeface="Times New Roman" pitchFamily="18" charset="0"/>
              </a:rPr>
              <a:t> un argument passé à la fonction, on interdit la modification de la valeur</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passée à la fonction.</a:t>
            </a: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&lt;</a:t>
            </a:r>
            <a:r>
              <a:rPr lang="fr-FR" b="1" dirty="0" err="1">
                <a:latin typeface="Times New Roman" pitchFamily="18" charset="0"/>
                <a:cs typeface="Times New Roman" pitchFamily="18" charset="0"/>
              </a:rPr>
              <a:t>stdio.h</a:t>
            </a:r>
            <a:r>
              <a:rPr lang="fr-FR" b="1" dirty="0">
                <a:latin typeface="Times New Roman" pitchFamily="18" charset="0"/>
                <a:cs typeface="Times New Roman" pitchFamily="18" charset="0"/>
              </a:rPr>
              <a:t>&gt;</a:t>
            </a:r>
          </a:p>
          <a:p>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stdlib.h</a:t>
            </a:r>
            <a:r>
              <a:rPr lang="en-US"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calcul(</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const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 b, c;</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c = calcule (a, b);</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("c = %d \n", c);  </a:t>
            </a:r>
          </a:p>
          <a:p>
            <a:r>
              <a:rPr lang="fr-FR" b="1" dirty="0">
                <a:latin typeface="Times New Roman" pitchFamily="18" charset="0"/>
                <a:cs typeface="Times New Roman" pitchFamily="18" charset="0"/>
              </a:rPr>
              <a:t>   return 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p>
          <a:p>
            <a:pPr lvl="0" fontAlgn="base">
              <a:spcBef>
                <a:spcPct val="0"/>
              </a:spcBef>
              <a:spcAft>
                <a:spcPct val="0"/>
              </a:spcAft>
              <a:tabLst>
                <a:tab pos="914400" algn="l"/>
              </a:tabLst>
            </a:pPr>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calcule(</a:t>
            </a:r>
            <a:r>
              <a:rPr lang="fr-FR" b="1" dirty="0" err="1">
                <a:latin typeface="Times New Roman" pitchFamily="18" charset="0"/>
                <a:ea typeface="Times New Roman" pitchFamily="18" charset="0"/>
                <a:cs typeface="Times New Roman" pitchFamily="18" charset="0"/>
              </a:rPr>
              <a:t>const</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x, </a:t>
            </a:r>
            <a:r>
              <a:rPr lang="fr-FR" b="1" dirty="0" err="1">
                <a:latin typeface="Times New Roman" pitchFamily="18" charset="0"/>
                <a:ea typeface="Times New Roman" pitchFamily="18" charset="0"/>
                <a:cs typeface="Times New Roman" pitchFamily="18" charset="0"/>
              </a:rPr>
              <a:t>const</a:t>
            </a:r>
            <a:r>
              <a:rPr lang="fr-FR" b="1" dirty="0">
                <a:latin typeface="Times New Roman" pitchFamily="18" charset="0"/>
                <a:ea typeface="Times New Roman" pitchFamily="18" charset="0"/>
                <a:cs typeface="Times New Roman" pitchFamily="18" charset="0"/>
              </a:rPr>
              <a:t> </a:t>
            </a:r>
            <a:r>
              <a:rPr lang="fr-FR" b="1" dirty="0" err="1">
                <a:latin typeface="Times New Roman" pitchFamily="18" charset="0"/>
                <a:ea typeface="Times New Roman" pitchFamily="18" charset="0"/>
                <a:cs typeface="Times New Roman" pitchFamily="18" charset="0"/>
              </a:rPr>
              <a:t>int</a:t>
            </a:r>
            <a:r>
              <a:rPr lang="fr-FR" b="1" dirty="0">
                <a:latin typeface="Times New Roman" pitchFamily="18" charset="0"/>
                <a:ea typeface="Times New Roman" pitchFamily="18" charset="0"/>
                <a:cs typeface="Times New Roman" pitchFamily="18" charset="0"/>
              </a:rPr>
              <a:t> y)</a:t>
            </a:r>
            <a:endParaRPr lang="fr-FR" dirty="0">
              <a:latin typeface="Times New Roman" pitchFamily="18" charset="0"/>
              <a:cs typeface="Times New Roman" pitchFamily="18" charset="0"/>
            </a:endParaRPr>
          </a:p>
          <a:p>
            <a:pPr lvl="0" eaLnBrk="0" fontAlgn="base" hangingPunct="0">
              <a:spcBef>
                <a:spcPct val="0"/>
              </a:spcBef>
              <a:spcAft>
                <a:spcPct val="0"/>
              </a:spcAft>
              <a:tabLst>
                <a:tab pos="914400" algn="l"/>
              </a:tabLst>
            </a:pPr>
            <a:r>
              <a:rPr lang="fr-FR" b="1" dirty="0">
                <a:latin typeface="Times New Roman" pitchFamily="18" charset="0"/>
                <a:ea typeface="Times New Roman" pitchFamily="18" charset="0"/>
                <a:cs typeface="Times New Roman" pitchFamily="18" charset="0"/>
              </a:rPr>
              <a:t>{ return x*y;</a:t>
            </a:r>
            <a:endParaRPr lang="fr-FR" dirty="0">
              <a:latin typeface="Times New Roman" pitchFamily="18" charset="0"/>
              <a:cs typeface="Times New Roman" pitchFamily="18" charset="0"/>
            </a:endParaRPr>
          </a:p>
          <a:p>
            <a:pPr lvl="0" eaLnBrk="0" fontAlgn="base" hangingPunct="0">
              <a:spcBef>
                <a:spcPct val="0"/>
              </a:spcBef>
              <a:spcAft>
                <a:spcPct val="0"/>
              </a:spcAft>
              <a:tabLst>
                <a:tab pos="914400" algn="l"/>
              </a:tabLst>
            </a:pPr>
            <a:r>
              <a:rPr lang="fr-FR" b="1" dirty="0">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dirty="0">
                <a:latin typeface="Times New Roman" pitchFamily="18" charset="0"/>
                <a:ea typeface="Times New Roman" pitchFamily="18" charset="0"/>
                <a:cs typeface="Times New Roman" pitchFamily="18" charset="0"/>
              </a:rPr>
              <a:t>Les valeurs </a:t>
            </a:r>
            <a:r>
              <a:rPr lang="fr-FR" b="1" dirty="0">
                <a:latin typeface="Times New Roman" pitchFamily="18" charset="0"/>
                <a:ea typeface="Times New Roman" pitchFamily="18" charset="0"/>
                <a:cs typeface="Times New Roman" pitchFamily="18" charset="0"/>
              </a:rPr>
              <a:t>a</a:t>
            </a:r>
            <a:r>
              <a:rPr lang="fr-FR" dirty="0">
                <a:latin typeface="Times New Roman" pitchFamily="18" charset="0"/>
                <a:ea typeface="Times New Roman" pitchFamily="18" charset="0"/>
                <a:cs typeface="Times New Roman" pitchFamily="18" charset="0"/>
              </a:rPr>
              <a:t> et </a:t>
            </a:r>
            <a:r>
              <a:rPr lang="fr-FR" b="1" dirty="0">
                <a:latin typeface="Times New Roman" pitchFamily="18" charset="0"/>
                <a:ea typeface="Times New Roman" pitchFamily="18" charset="0"/>
                <a:cs typeface="Times New Roman" pitchFamily="18" charset="0"/>
              </a:rPr>
              <a:t>b</a:t>
            </a:r>
            <a:r>
              <a:rPr lang="fr-FR" dirty="0">
                <a:latin typeface="Times New Roman" pitchFamily="18" charset="0"/>
                <a:ea typeface="Times New Roman" pitchFamily="18" charset="0"/>
                <a:cs typeface="Times New Roman" pitchFamily="18" charset="0"/>
              </a:rPr>
              <a:t> ne peuvent pas être modifiées par la fonction </a:t>
            </a:r>
            <a:r>
              <a:rPr lang="fr-FR" b="1" dirty="0">
                <a:latin typeface="Times New Roman" pitchFamily="18" charset="0"/>
                <a:ea typeface="Times New Roman" pitchFamily="18" charset="0"/>
                <a:cs typeface="Times New Roman" pitchFamily="18" charset="0"/>
              </a:rPr>
              <a:t>calcul</a:t>
            </a:r>
            <a:r>
              <a:rPr lang="fr-FR" dirty="0">
                <a:latin typeface="Times New Roman" pitchFamily="18" charset="0"/>
                <a:ea typeface="Times New Roman" pitchFamily="18" charset="0"/>
                <a:cs typeface="Times New Roman" pitchFamily="18" charset="0"/>
              </a:rPr>
              <a:t>. Ce sont les valeurs  de </a:t>
            </a:r>
            <a:r>
              <a:rPr lang="fr-FR" b="1" dirty="0">
                <a:latin typeface="Times New Roman" pitchFamily="18" charset="0"/>
                <a:ea typeface="Times New Roman" pitchFamily="18" charset="0"/>
                <a:cs typeface="Times New Roman" pitchFamily="18" charset="0"/>
              </a:rPr>
              <a:t>a</a:t>
            </a:r>
            <a:r>
              <a:rPr lang="fr-FR" dirty="0">
                <a:latin typeface="Times New Roman" pitchFamily="18" charset="0"/>
                <a:ea typeface="Times New Roman" pitchFamily="18" charset="0"/>
                <a:cs typeface="Times New Roman" pitchFamily="18" charset="0"/>
              </a:rPr>
              <a:t> et </a:t>
            </a:r>
            <a:r>
              <a:rPr lang="fr-FR" b="1" dirty="0">
                <a:latin typeface="Times New Roman" pitchFamily="18" charset="0"/>
                <a:ea typeface="Times New Roman" pitchFamily="18" charset="0"/>
                <a:cs typeface="Times New Roman" pitchFamily="18" charset="0"/>
              </a:rPr>
              <a:t>b</a:t>
            </a:r>
            <a:r>
              <a:rPr lang="fr-FR" dirty="0">
                <a:latin typeface="Times New Roman" pitchFamily="18" charset="0"/>
                <a:ea typeface="Times New Roman" pitchFamily="18" charset="0"/>
                <a:cs typeface="Times New Roman" pitchFamily="18" charset="0"/>
              </a:rPr>
              <a:t> qui ont été passées aux variables </a:t>
            </a:r>
            <a:r>
              <a:rPr lang="fr-FR" b="1" dirty="0">
                <a:latin typeface="Times New Roman" pitchFamily="18" charset="0"/>
                <a:ea typeface="Times New Roman" pitchFamily="18" charset="0"/>
                <a:cs typeface="Times New Roman" pitchFamily="18" charset="0"/>
              </a:rPr>
              <a:t>x</a:t>
            </a:r>
            <a:r>
              <a:rPr lang="fr-FR" dirty="0">
                <a:latin typeface="Times New Roman" pitchFamily="18" charset="0"/>
                <a:ea typeface="Times New Roman" pitchFamily="18" charset="0"/>
                <a:cs typeface="Times New Roman" pitchFamily="18" charset="0"/>
              </a:rPr>
              <a:t> et </a:t>
            </a:r>
            <a:r>
              <a:rPr lang="fr-FR" b="1" dirty="0">
                <a:latin typeface="Times New Roman" pitchFamily="18" charset="0"/>
                <a:ea typeface="Times New Roman" pitchFamily="18" charset="0"/>
                <a:cs typeface="Times New Roman" pitchFamily="18" charset="0"/>
              </a:rPr>
              <a:t>y</a:t>
            </a:r>
            <a:r>
              <a:rPr lang="fr-FR" dirty="0">
                <a:latin typeface="Times New Roman" pitchFamily="18" charset="0"/>
                <a:ea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57</a:t>
            </a:fld>
            <a:endParaRPr lang="fr-FR"/>
          </a:p>
        </p:txBody>
      </p:sp>
      <p:sp>
        <p:nvSpPr>
          <p:cNvPr id="3073" name="Rectangle 1"/>
          <p:cNvSpPr>
            <a:spLocks noChangeArrowheads="1"/>
          </p:cNvSpPr>
          <p:nvPr/>
        </p:nvSpPr>
        <p:spPr bwMode="auto">
          <a:xfrm>
            <a:off x="-32" y="328002"/>
            <a:ext cx="9144000"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lang="fr-FR" b="1" dirty="0">
                <a:latin typeface="Times New Roman" pitchFamily="18" charset="0"/>
                <a:ea typeface="Times New Roman" pitchFamily="18" charset="0"/>
                <a:cs typeface="Times New Roman" pitchFamily="18" charset="0"/>
              </a:rPr>
              <a:t>8.3.2.</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Extern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On définit comme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extern</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des variables ou des fonctions qui sont également définies dans un autre fichier que celui qui contient le programme. Cela évite de faire des doubles déclarations. Elles ne sont stockées qu’une seule fois en mémoire bien que connues et manipulées par plusieurs fichiers. Elles sont toujours globales.</a:t>
            </a: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Exemple : </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dans un entête on peut trouver</a:t>
            </a:r>
            <a:r>
              <a:rPr lang="fr-FR" dirty="0">
                <a:latin typeface="Times New Roman" pitchFamily="18" charset="0"/>
                <a:ea typeface="Times New Roman" pitchFamily="18" charset="0"/>
                <a:cs typeface="Times New Roman" pitchFamily="18" charset="0"/>
              </a:rPr>
              <a:t>.</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extern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void</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combinaison(</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double*);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extern</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int</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somme;</a:t>
            </a:r>
            <a:endParaRPr kumimoji="0" lang="fr-FR"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Cette fonction et cette variable sont déclarées dans un autre fichier.</a:t>
            </a: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endParaRPr lang="fr-FR" dirty="0">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14400" algn="l"/>
              </a:tabLst>
            </a:pPr>
            <a:r>
              <a:rPr lang="fr-FR" b="1" dirty="0">
                <a:latin typeface="Times New Roman" pitchFamily="18" charset="0"/>
                <a:ea typeface="Times New Roman" pitchFamily="18" charset="0"/>
                <a:cs typeface="Times New Roman" pitchFamily="18" charset="0"/>
              </a:rPr>
              <a:t>8.3.3.</a:t>
            </a:r>
            <a:r>
              <a:rPr kumimoji="0" lang="fr-FR" b="1" i="0" u="none" strike="noStrike" cap="none" normalizeH="0" dirty="0">
                <a:ln>
                  <a:noFill/>
                </a:ln>
                <a:solidFill>
                  <a:schemeClr val="tx1"/>
                </a:solidFill>
                <a:effectLst/>
                <a:latin typeface="Times New Roman" pitchFamily="18" charset="0"/>
                <a:ea typeface="Times New Roman" pitchFamily="18" charset="0"/>
                <a:cs typeface="Times New Roman" pitchFamily="18" charset="0"/>
              </a:rPr>
              <a:t> </a:t>
            </a:r>
            <a:r>
              <a:rPr kumimoji="0" lang="fr-FR" b="1" i="0" u="none" strike="noStrike" cap="none" normalizeH="0" baseline="0" dirty="0" err="1">
                <a:ln>
                  <a:noFill/>
                </a:ln>
                <a:solidFill>
                  <a:schemeClr val="tx1"/>
                </a:solidFill>
                <a:effectLst/>
                <a:latin typeface="Times New Roman" pitchFamily="18" charset="0"/>
                <a:ea typeface="Times New Roman" pitchFamily="18" charset="0"/>
                <a:cs typeface="Times New Roman" pitchFamily="18" charset="0"/>
              </a:rPr>
              <a:t>Static</a:t>
            </a:r>
            <a:endParaRPr lang="fr-FR" dirty="0">
              <a:latin typeface="Times New Roman" pitchFamily="18" charset="0"/>
              <a:cs typeface="Times New Roman" pitchFamily="18" charset="0"/>
            </a:endParaRPr>
          </a:p>
          <a:p>
            <a:pPr algn="just"/>
            <a:r>
              <a:rPr lang="fr-FR" dirty="0">
                <a:latin typeface="Times New Roman" pitchFamily="18" charset="0"/>
                <a:cs typeface="Times New Roman" pitchFamily="18" charset="0"/>
              </a:rPr>
              <a:t>Quand on veut qu’une variable locale puisse être reconnue dans tout un  fichier, on lui donne le statut </a:t>
            </a:r>
            <a:r>
              <a:rPr lang="fr-FR" b="1" dirty="0" err="1">
                <a:latin typeface="Times New Roman" pitchFamily="18" charset="0"/>
                <a:cs typeface="Times New Roman" pitchFamily="18" charset="0"/>
              </a:rPr>
              <a:t>static</a:t>
            </a:r>
            <a:r>
              <a:rPr lang="fr-FR" dirty="0">
                <a:latin typeface="Times New Roman" pitchFamily="18" charset="0"/>
                <a:cs typeface="Times New Roman" pitchFamily="18" charset="0"/>
              </a:rPr>
              <a:t>. Dans ce cas, elle est stockée dans la mémoire statique comme les variables globales.</a:t>
            </a:r>
          </a:p>
          <a:p>
            <a:r>
              <a:rPr lang="fr-FR" b="1" dirty="0">
                <a:latin typeface="Times New Roman" pitchFamily="18" charset="0"/>
                <a:cs typeface="Times New Roman" pitchFamily="18" charset="0"/>
              </a:rPr>
              <a:t>Exemple : </a:t>
            </a:r>
            <a:r>
              <a:rPr lang="fr-FR" dirty="0">
                <a:latin typeface="Times New Roman" pitchFamily="18" charset="0"/>
                <a:cs typeface="Times New Roman" pitchFamily="18" charset="0"/>
              </a:rPr>
              <a:t>calcul des termes de la série de Léonardo </a:t>
            </a:r>
            <a:r>
              <a:rPr lang="fr-FR" dirty="0" err="1">
                <a:latin typeface="Times New Roman" pitchFamily="18" charset="0"/>
                <a:cs typeface="Times New Roman" pitchFamily="18" charset="0"/>
              </a:rPr>
              <a:t>Fibonacci</a:t>
            </a:r>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Le terme de rang </a:t>
            </a:r>
            <a:r>
              <a:rPr lang="fr-FR" b="1" dirty="0">
                <a:latin typeface="Times New Roman" pitchFamily="18" charset="0"/>
                <a:cs typeface="Times New Roman" pitchFamily="18" charset="0"/>
              </a:rPr>
              <a:t>n</a:t>
            </a:r>
            <a:r>
              <a:rPr lang="fr-FR" dirty="0">
                <a:latin typeface="Times New Roman" pitchFamily="18" charset="0"/>
                <a:cs typeface="Times New Roman" pitchFamily="18" charset="0"/>
              </a:rPr>
              <a:t> est égal à la somme de 2 termes précédents : </a:t>
            </a:r>
            <a:r>
              <a:rPr lang="fr-FR" b="1" dirty="0">
                <a:latin typeface="Times New Roman" pitchFamily="18" charset="0"/>
                <a:cs typeface="Times New Roman" pitchFamily="18" charset="0"/>
              </a:rPr>
              <a:t>s(n) = s(n-1)+ s(n-2)</a:t>
            </a:r>
          </a:p>
          <a:p>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stdio.h</a:t>
            </a:r>
            <a:r>
              <a:rPr lang="en-GB" b="1" dirty="0">
                <a:latin typeface="Times New Roman" pitchFamily="18" charset="0"/>
                <a:cs typeface="Times New Roman" pitchFamily="18" charset="0"/>
              </a:rPr>
              <a:t>&gt;</a:t>
            </a:r>
          </a:p>
          <a:p>
            <a:r>
              <a:rPr lang="en-GB" b="1" dirty="0">
                <a:latin typeface="Times New Roman" pitchFamily="18" charset="0"/>
                <a:cs typeface="Times New Roman" pitchFamily="18" charset="0"/>
              </a:rPr>
              <a:t>#include&lt;</a:t>
            </a:r>
            <a:r>
              <a:rPr lang="en-GB" b="1" dirty="0" err="1">
                <a:latin typeface="Times New Roman" pitchFamily="18" charset="0"/>
                <a:cs typeface="Times New Roman" pitchFamily="18" charset="0"/>
              </a:rPr>
              <a:t>stdlib.h</a:t>
            </a:r>
            <a:r>
              <a:rPr lang="en-GB"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calcterme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58</a:t>
            </a:fld>
            <a:endParaRPr lang="fr-FR"/>
          </a:p>
        </p:txBody>
      </p:sp>
      <p:sp>
        <p:nvSpPr>
          <p:cNvPr id="3" name="Rectangle 2"/>
          <p:cNvSpPr/>
          <p:nvPr/>
        </p:nvSpPr>
        <p:spPr>
          <a:xfrm>
            <a:off x="214282" y="-24"/>
            <a:ext cx="8715436" cy="6740307"/>
          </a:xfrm>
          <a:prstGeom prst="rect">
            <a:avLst/>
          </a:prstGeom>
        </p:spPr>
        <p:txBody>
          <a:bodyPr wrap="square">
            <a:spAutoFit/>
          </a:bodyPr>
          <a:lstStyle/>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i, n;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nombre de termes à calculer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nb-NO" b="1" dirty="0">
                <a:latin typeface="Times New Roman" pitchFamily="18" charset="0"/>
                <a:cs typeface="Times New Roman" pitchFamily="18" charset="0"/>
              </a:rPr>
              <a:t>n = litInt (); printf(</a:t>
            </a:r>
            <a:r>
              <a:rPr lang="nb-NO" b="1" dirty="0">
                <a:latin typeface="Times New Roman" pitchFamily="18" charset="0"/>
                <a:cs typeface="Times New Roman" pitchFamily="18" charset="0"/>
                <a:sym typeface="Symbol"/>
              </a:rPr>
              <a:t></a:t>
            </a:r>
            <a:r>
              <a:rPr lang="nb-NO" b="1" dirty="0">
                <a:latin typeface="Times New Roman" pitchFamily="18" charset="0"/>
                <a:cs typeface="Times New Roman" pitchFamily="18" charset="0"/>
              </a:rPr>
              <a:t>\n</a:t>
            </a:r>
            <a:r>
              <a:rPr lang="nb-NO" b="1" dirty="0">
                <a:latin typeface="Times New Roman" pitchFamily="18" charset="0"/>
                <a:cs typeface="Times New Roman" pitchFamily="18" charset="0"/>
                <a:sym typeface="Symbol"/>
              </a:rPr>
              <a:t></a:t>
            </a:r>
            <a:r>
              <a:rPr lang="nb-NO"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nb-NO" b="1" dirty="0">
                <a:latin typeface="Times New Roman" pitchFamily="18" charset="0"/>
                <a:cs typeface="Times New Roman" pitchFamily="18" charset="0"/>
              </a:rPr>
              <a:t>   for(i = 1; i&lt;=n; i++)</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 (“\n s(%d) = %d”,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calcterme</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return 1;</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calcterme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indice)</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static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s_moins1 = 1,  s_moins2 = 1;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terme;</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terme = indice &lt; 3 ? 1 : s_moins1 + s_moins2;</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s_moins2 = s_moins1;</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s_moins1 = terme; return terme; </a:t>
            </a: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entier;</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while(</a:t>
            </a:r>
            <a:r>
              <a:rPr lang="en-GB" b="1" dirty="0" err="1">
                <a:latin typeface="Times New Roman" pitchFamily="18" charset="0"/>
                <a:cs typeface="Times New Roman" pitchFamily="18" charset="0"/>
              </a:rPr>
              <a:t>scanf</a:t>
            </a:r>
            <a:r>
              <a:rPr lang="en-GB" b="1" dirty="0">
                <a:latin typeface="Times New Roman" pitchFamily="18" charset="0"/>
                <a:cs typeface="Times New Roman" pitchFamily="18" charset="0"/>
              </a:rPr>
              <a:t>(</a:t>
            </a:r>
            <a:r>
              <a:rPr lang="en-GB" b="1" dirty="0">
                <a:latin typeface="Times New Roman" pitchFamily="18" charset="0"/>
                <a:cs typeface="Times New Roman" pitchFamily="18" charset="0"/>
                <a:sym typeface="Symbol"/>
              </a:rPr>
              <a:t></a:t>
            </a:r>
            <a:r>
              <a:rPr lang="en-GB" b="1" dirty="0">
                <a:latin typeface="Times New Roman" pitchFamily="18" charset="0"/>
                <a:cs typeface="Times New Roman" pitchFamily="18" charset="0"/>
              </a:rPr>
              <a:t>%d </a:t>
            </a:r>
            <a:r>
              <a:rPr lang="en-GB" b="1" dirty="0">
                <a:latin typeface="Times New Roman" pitchFamily="18" charset="0"/>
                <a:cs typeface="Times New Roman" pitchFamily="18" charset="0"/>
                <a:sym typeface="Symbol"/>
              </a:rPr>
              <a:t></a:t>
            </a:r>
            <a:r>
              <a:rPr lang="en-GB" b="1" dirty="0">
                <a:latin typeface="Times New Roman" pitchFamily="18" charset="0"/>
                <a:cs typeface="Times New Roman" pitchFamily="18" charset="0"/>
              </a:rPr>
              <a:t>, &amp;</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)!=1)while(</a:t>
            </a:r>
            <a:r>
              <a:rPr lang="en-GB" b="1" dirty="0" err="1">
                <a:latin typeface="Times New Roman" pitchFamily="18" charset="0"/>
                <a:cs typeface="Times New Roman" pitchFamily="18" charset="0"/>
              </a:rPr>
              <a:t>getchar</a:t>
            </a:r>
            <a:r>
              <a:rPr lang="en-GB" b="1" dirty="0">
                <a:latin typeface="Times New Roman" pitchFamily="18" charset="0"/>
                <a:cs typeface="Times New Roman" pitchFamily="18" charset="0"/>
              </a:rPr>
              <a:t>() != </a:t>
            </a:r>
            <a:r>
              <a:rPr lang="fr-FR" b="1" dirty="0">
                <a:latin typeface="Times New Roman" pitchFamily="18" charset="0"/>
                <a:cs typeface="Times New Roman" pitchFamily="18" charset="0"/>
              </a:rPr>
              <a:t>‘\n’);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while</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getchar</a:t>
            </a:r>
            <a:r>
              <a:rPr lang="fr-FR" b="1" dirty="0">
                <a:latin typeface="Times New Roman" pitchFamily="18" charset="0"/>
                <a:cs typeface="Times New Roman" pitchFamily="18" charset="0"/>
              </a:rPr>
              <a:t> () != ‘\n’);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return entier;</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p>
          <a:p>
            <a:r>
              <a:rPr lang="fr-FR" dirty="0">
                <a:latin typeface="Times New Roman" pitchFamily="18" charset="0"/>
                <a:cs typeface="Times New Roman" pitchFamily="18" charset="0"/>
              </a:rPr>
              <a:t>Les variables </a:t>
            </a:r>
            <a:r>
              <a:rPr lang="fr-FR" b="1" dirty="0" err="1">
                <a:latin typeface="Times New Roman" pitchFamily="18" charset="0"/>
                <a:cs typeface="Times New Roman" pitchFamily="18" charset="0"/>
              </a:rPr>
              <a:t>s_moins1</a:t>
            </a:r>
            <a:r>
              <a:rPr lang="fr-FR" dirty="0">
                <a:latin typeface="Times New Roman" pitchFamily="18" charset="0"/>
                <a:cs typeface="Times New Roman" pitchFamily="18" charset="0"/>
              </a:rPr>
              <a:t> et </a:t>
            </a:r>
            <a:r>
              <a:rPr lang="fr-FR" b="1" dirty="0" err="1">
                <a:latin typeface="Times New Roman" pitchFamily="18" charset="0"/>
                <a:cs typeface="Times New Roman" pitchFamily="18" charset="0"/>
              </a:rPr>
              <a:t>s_moins2</a:t>
            </a:r>
            <a:r>
              <a:rPr lang="fr-FR" dirty="0">
                <a:latin typeface="Times New Roman" pitchFamily="18" charset="0"/>
                <a:cs typeface="Times New Roman" pitchFamily="18" charset="0"/>
              </a:rPr>
              <a:t> sont des variables locales dans la fonction </a:t>
            </a:r>
            <a:r>
              <a:rPr lang="fr-FR" b="1" dirty="0" err="1">
                <a:latin typeface="Times New Roman" pitchFamily="18" charset="0"/>
                <a:cs typeface="Times New Roman" pitchFamily="18" charset="0"/>
              </a:rPr>
              <a:t>calcterme</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a:t>
            </a:r>
          </a:p>
          <a:p>
            <a:pPr algn="just"/>
            <a:r>
              <a:rPr lang="fr-FR" dirty="0">
                <a:latin typeface="Times New Roman" pitchFamily="18" charset="0"/>
                <a:cs typeface="Times New Roman" pitchFamily="18" charset="0"/>
              </a:rPr>
              <a:t>Normalement, elles seraient détruites  à chaque clôture de la fonction et réinitialisées à 1 à chaque appel.</a:t>
            </a:r>
          </a:p>
          <a:p>
            <a:pPr algn="just"/>
            <a:r>
              <a:rPr lang="fr-FR" dirty="0">
                <a:latin typeface="Times New Roman" pitchFamily="18" charset="0"/>
                <a:cs typeface="Times New Roman" pitchFamily="18" charset="0"/>
              </a:rPr>
              <a:t>Quand elles sont déclarées comme variables statiques, elles sont initialisés à 1 au premier appel de la fonction, elles ne sont pas détruites à la  clôture et gardent leurs valeurs à l’appel suivant. Elles ne sont  pas réinitialisées à 1 puisqu’elles se comportent désormais comme des variables globales à l’intérieur du fichier.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59</a:t>
            </a:fld>
            <a:endParaRPr lang="fr-FR"/>
          </a:p>
        </p:txBody>
      </p:sp>
      <p:sp>
        <p:nvSpPr>
          <p:cNvPr id="56321" name="Rectangle 1"/>
          <p:cNvSpPr>
            <a:spLocks noChangeArrowheads="1"/>
          </p:cNvSpPr>
          <p:nvPr/>
        </p:nvSpPr>
        <p:spPr bwMode="auto">
          <a:xfrm>
            <a:off x="0" y="-171400"/>
            <a:ext cx="9144000" cy="72943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fr-FR" b="1" dirty="0">
                <a:latin typeface="Times New Roman" pitchFamily="18" charset="0"/>
                <a:ea typeface="Times New Roman" pitchFamily="18" charset="0"/>
                <a:cs typeface="Times New Roman" pitchFamily="18" charset="0"/>
              </a:rPr>
              <a:t>8</a:t>
            </a:r>
            <a:r>
              <a:rPr kumimoji="0" lang="fr-FR"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.4.</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fr-FR" b="1" i="0"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Propriétés de récurrence des fonctions </a:t>
            </a:r>
            <a:endParaRPr kumimoji="0" lang="fr-FR" b="1" i="0"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fr-FR" dirty="0">
                <a:latin typeface="Times New Roman" pitchFamily="18" charset="0"/>
                <a:ea typeface="Times New Roman" pitchFamily="18" charset="0"/>
                <a:cs typeface="Times New Roman" pitchFamily="18" charset="0"/>
              </a:rPr>
              <a:t>L</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es fonctions </a:t>
            </a:r>
            <a:r>
              <a:rPr lang="fr-FR" dirty="0">
                <a:latin typeface="Times New Roman" pitchFamily="18" charset="0"/>
                <a:ea typeface="Times New Roman" pitchFamily="18" charset="0"/>
                <a:cs typeface="Times New Roman" pitchFamily="18" charset="0"/>
              </a:rPr>
              <a:t>q</a:t>
            </a: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ui possèdent la propriété de récurrence peuvent s’appeler elles même. Il faut prévoir une condition d’arrêt pour ne pas déclencher des boucles infinies.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C’est parfois très élégant </a:t>
            </a:r>
          </a:p>
          <a:p>
            <a:r>
              <a:rPr kumimoji="0" lang="fr-FR"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 chaque appel d’une fonction, un jeu de variables locales se crée. Elles sont ajoutées sur la pile. Lorsque la </a:t>
            </a:r>
            <a:r>
              <a:rPr lang="fr-FR" dirty="0">
                <a:latin typeface="Times New Roman" pitchFamily="18" charset="0"/>
                <a:cs typeface="Times New Roman" pitchFamily="18" charset="0"/>
              </a:rPr>
              <a:t>condition d’arrêt s’exécute, les jeux des variables sont retirés successivement de la pile et utilisés par la fonction.</a:t>
            </a:r>
          </a:p>
          <a:p>
            <a:r>
              <a:rPr lang="fr-FR" dirty="0">
                <a:latin typeface="Times New Roman" pitchFamily="18" charset="0"/>
                <a:cs typeface="Times New Roman" pitchFamily="18" charset="0"/>
              </a:rPr>
              <a:t>Ce processus est gourmand en termes de temps d’exécution et d’occupation de mémoire.</a:t>
            </a:r>
          </a:p>
          <a:p>
            <a:r>
              <a:rPr lang="fr-FR" dirty="0">
                <a:latin typeface="Times New Roman" pitchFamily="18" charset="0"/>
                <a:cs typeface="Times New Roman" pitchFamily="18" charset="0"/>
              </a:rPr>
              <a:t>Exemple : calcul d’une série par récurrence.</a:t>
            </a:r>
          </a:p>
          <a:p>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include</a:t>
            </a:r>
            <a:r>
              <a:rPr lang="fr-FR" b="1" dirty="0">
                <a:latin typeface="Times New Roman" pitchFamily="18" charset="0"/>
                <a:cs typeface="Times New Roman" pitchFamily="18" charset="0"/>
              </a:rPr>
              <a:t> &lt;</a:t>
            </a:r>
            <a:r>
              <a:rPr lang="fr-FR" b="1" dirty="0" err="1">
                <a:latin typeface="Times New Roman" pitchFamily="18" charset="0"/>
                <a:cs typeface="Times New Roman" pitchFamily="18" charset="0"/>
              </a:rPr>
              <a:t>stdio.h</a:t>
            </a:r>
            <a:r>
              <a:rPr lang="fr-FR" b="1" dirty="0">
                <a:latin typeface="Times New Roman" pitchFamily="18" charset="0"/>
                <a:cs typeface="Times New Roman" pitchFamily="18" charset="0"/>
              </a:rPr>
              <a:t>&gt;</a:t>
            </a:r>
          </a:p>
          <a:p>
            <a:r>
              <a:rPr lang="en-US" b="1" dirty="0">
                <a:latin typeface="Times New Roman" pitchFamily="18" charset="0"/>
                <a:cs typeface="Times New Roman" pitchFamily="18" charset="0"/>
              </a:rPr>
              <a:t>#include&lt;</a:t>
            </a:r>
            <a:r>
              <a:rPr lang="en-US" b="1" dirty="0" err="1">
                <a:latin typeface="Times New Roman" pitchFamily="18" charset="0"/>
                <a:cs typeface="Times New Roman" pitchFamily="18" charset="0"/>
              </a:rPr>
              <a:t>stdlib.h</a:t>
            </a:r>
            <a:r>
              <a:rPr lang="en-US" b="1" dirty="0">
                <a:latin typeface="Times New Roman" pitchFamily="18" charset="0"/>
                <a:cs typeface="Times New Roman" pitchFamily="18" charset="0"/>
              </a:rPr>
              <a:t>&gt;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sommeSerie</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n;</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***calcul de la somme de n premiers</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entiers : *** \n</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do</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 saisir n :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n =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while (n&lt;=0);</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 (</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\n somme de terme : s(%d) = %d</a:t>
            </a:r>
            <a:r>
              <a:rPr lang="fr-FR" b="1" dirty="0">
                <a:latin typeface="Times New Roman" pitchFamily="18" charset="0"/>
                <a:cs typeface="Times New Roman" pitchFamily="18" charset="0"/>
                <a:sym typeface="Symbol"/>
              </a:rPr>
              <a:t></a:t>
            </a:r>
            <a:r>
              <a:rPr lang="fr-FR" b="1" dirty="0">
                <a:latin typeface="Times New Roman" pitchFamily="18" charset="0"/>
                <a:cs typeface="Times New Roman" pitchFamily="18" charset="0"/>
              </a:rPr>
              <a:t>, n, </a:t>
            </a:r>
            <a:r>
              <a:rPr lang="fr-FR" b="1" dirty="0" err="1">
                <a:latin typeface="Times New Roman" pitchFamily="18" charset="0"/>
                <a:cs typeface="Times New Roman" pitchFamily="18" charset="0"/>
              </a:rPr>
              <a:t>sommeSerie</a:t>
            </a:r>
            <a:r>
              <a:rPr lang="fr-FR" b="1" dirty="0">
                <a:latin typeface="Times New Roman" pitchFamily="18" charset="0"/>
                <a:cs typeface="Times New Roman" pitchFamily="18" charset="0"/>
              </a:rPr>
              <a:t> (n)); return 0;</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sommeSerie</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p)</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if (p&lt;=0) return 0;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else return (p + </a:t>
            </a:r>
            <a:r>
              <a:rPr lang="en-GB" b="1" dirty="0" err="1">
                <a:latin typeface="Times New Roman" pitchFamily="18" charset="0"/>
                <a:cs typeface="Times New Roman" pitchFamily="18" charset="0"/>
              </a:rPr>
              <a:t>sommeSerie</a:t>
            </a:r>
            <a:r>
              <a:rPr lang="en-GB" b="1" dirty="0">
                <a:latin typeface="Times New Roman" pitchFamily="18" charset="0"/>
                <a:cs typeface="Times New Roman" pitchFamily="18" charset="0"/>
              </a:rPr>
              <a:t> (p-1));</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a:t>
            </a:fld>
            <a:endParaRPr lang="fr-FR"/>
          </a:p>
        </p:txBody>
      </p:sp>
      <p:sp>
        <p:nvSpPr>
          <p:cNvPr id="3" name="Rectangle 2"/>
          <p:cNvSpPr/>
          <p:nvPr/>
        </p:nvSpPr>
        <p:spPr>
          <a:xfrm>
            <a:off x="179512" y="260648"/>
            <a:ext cx="8784976" cy="6463308"/>
          </a:xfrm>
          <a:prstGeom prst="rect">
            <a:avLst/>
          </a:prstGeom>
        </p:spPr>
        <p:txBody>
          <a:bodyPr wrap="square">
            <a:spAutoFit/>
          </a:bodyPr>
          <a:lstStyle/>
          <a:p>
            <a:r>
              <a:rPr lang="fr-FR" b="1" dirty="0">
                <a:latin typeface="Times New Roman" pitchFamily="18" charset="0"/>
                <a:cs typeface="Times New Roman" pitchFamily="18" charset="0"/>
              </a:rPr>
              <a:t>1.2. Programme principal ou fonction principale</a:t>
            </a:r>
          </a:p>
          <a:p>
            <a:r>
              <a:rPr lang="en-US"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main()</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int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nombre</a:t>
            </a:r>
            <a:r>
              <a:rPr lang="en-US" b="1" dirty="0">
                <a:latin typeface="Times New Roman" pitchFamily="18" charset="0"/>
                <a:cs typeface="Times New Roman" pitchFamily="18" charset="0"/>
              </a:rPr>
              <a:t>; double reel;</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saisir</a:t>
            </a:r>
            <a:r>
              <a:rPr lang="en-US" b="1" dirty="0">
                <a:latin typeface="Times New Roman" pitchFamily="18" charset="0"/>
                <a:cs typeface="Times New Roman" pitchFamily="18" charset="0"/>
              </a:rPr>
              <a:t> un </a:t>
            </a:r>
            <a:r>
              <a:rPr lang="en-US" b="1" dirty="0" err="1">
                <a:latin typeface="Times New Roman" pitchFamily="18" charset="0"/>
                <a:cs typeface="Times New Roman" pitchFamily="18" charset="0"/>
              </a:rPr>
              <a:t>entier</a:t>
            </a:r>
            <a:r>
              <a:rPr lang="en-US" b="1" dirty="0">
                <a:latin typeface="Times New Roman" pitchFamily="18" charset="0"/>
                <a:cs typeface="Times New Roman" pitchFamily="18" charset="0"/>
              </a:rPr>
              <a:t> : ”); </a:t>
            </a:r>
            <a:r>
              <a:rPr lang="en-US" b="1" dirty="0" err="1">
                <a:latin typeface="Times New Roman" pitchFamily="18" charset="0"/>
                <a:cs typeface="Times New Roman" pitchFamily="18" charset="0"/>
              </a:rPr>
              <a:t>scanf</a:t>
            </a:r>
            <a:r>
              <a:rPr lang="en-US" b="1" dirty="0">
                <a:latin typeface="Times New Roman" pitchFamily="18" charset="0"/>
                <a:cs typeface="Times New Roman" pitchFamily="18" charset="0"/>
              </a:rPr>
              <a:t>(“%d”, &amp;</a:t>
            </a:r>
            <a:r>
              <a:rPr lang="en-US" b="1" dirty="0" err="1">
                <a:latin typeface="Times New Roman" pitchFamily="18" charset="0"/>
                <a:cs typeface="Times New Roman" pitchFamily="18" charset="0"/>
              </a:rPr>
              <a:t>nombre</a:t>
            </a:r>
            <a:r>
              <a:rPr lang="en-US" b="1" dirty="0">
                <a:latin typeface="Times New Roman" pitchFamily="18" charset="0"/>
                <a:cs typeface="Times New Roman" pitchFamily="18" charset="0"/>
              </a:rPr>
              <a:t>);</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saisir</a:t>
            </a:r>
            <a:r>
              <a:rPr lang="en-US" b="1" dirty="0">
                <a:latin typeface="Times New Roman" pitchFamily="18" charset="0"/>
                <a:cs typeface="Times New Roman" pitchFamily="18" charset="0"/>
              </a:rPr>
              <a:t> un reel : ”); </a:t>
            </a:r>
            <a:r>
              <a:rPr lang="en-US" b="1" dirty="0" err="1">
                <a:latin typeface="Times New Roman" pitchFamily="18" charset="0"/>
                <a:cs typeface="Times New Roman" pitchFamily="18" charset="0"/>
              </a:rPr>
              <a:t>scanf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ld</a:t>
            </a:r>
            <a:r>
              <a:rPr lang="en-US" b="1" dirty="0">
                <a:latin typeface="Times New Roman" pitchFamily="18" charset="0"/>
                <a:cs typeface="Times New Roman" pitchFamily="18" charset="0"/>
              </a:rPr>
              <a:t>”, &amp;reel);</a:t>
            </a:r>
          </a:p>
          <a:p>
            <a:r>
              <a:rPr lang="en-US" b="1" dirty="0">
                <a:latin typeface="Times New Roman" pitchFamily="18" charset="0"/>
                <a:cs typeface="Times New Roman" pitchFamily="18" charset="0"/>
              </a:rPr>
              <a:t>   fct1();</a:t>
            </a:r>
          </a:p>
          <a:p>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printf</a:t>
            </a:r>
            <a:r>
              <a:rPr lang="en-US" b="1" dirty="0">
                <a:latin typeface="Times New Roman" pitchFamily="18" charset="0"/>
                <a:cs typeface="Times New Roman" pitchFamily="18" charset="0"/>
              </a:rPr>
              <a:t>(“</a:t>
            </a:r>
            <a:r>
              <a:rPr lang="en-US" b="1" dirty="0" err="1">
                <a:latin typeface="Times New Roman" pitchFamily="18" charset="0"/>
                <a:cs typeface="Times New Roman" pitchFamily="18" charset="0"/>
              </a:rPr>
              <a:t>Resultat</a:t>
            </a:r>
            <a:r>
              <a:rPr lang="en-US" b="1" dirty="0">
                <a:latin typeface="Times New Roman" pitchFamily="18" charset="0"/>
                <a:cs typeface="Times New Roman" pitchFamily="18" charset="0"/>
              </a:rPr>
              <a:t> : %lf”, fct2(</a:t>
            </a:r>
            <a:r>
              <a:rPr lang="en-US" b="1" dirty="0" err="1">
                <a:latin typeface="Times New Roman" pitchFamily="18" charset="0"/>
                <a:cs typeface="Times New Roman" pitchFamily="18" charset="0"/>
              </a:rPr>
              <a:t>nombre</a:t>
            </a:r>
            <a:r>
              <a:rPr lang="en-US" b="1" dirty="0">
                <a:latin typeface="Times New Roman" pitchFamily="18" charset="0"/>
                <a:cs typeface="Times New Roman" pitchFamily="18" charset="0"/>
              </a:rPr>
              <a:t>, reel));</a:t>
            </a:r>
          </a:p>
          <a:p>
            <a:r>
              <a:rPr lang="en-US" b="1" dirty="0">
                <a:latin typeface="Times New Roman" pitchFamily="18" charset="0"/>
                <a:cs typeface="Times New Roman" pitchFamily="18" charset="0"/>
              </a:rPr>
              <a:t>   return 0;</a:t>
            </a:r>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a:t>
            </a:r>
            <a:endParaRPr lang="fr-CA" b="1" dirty="0">
              <a:latin typeface="Times New Roman" pitchFamily="18" charset="0"/>
              <a:cs typeface="Times New Roman" pitchFamily="18" charset="0"/>
            </a:endParaRPr>
          </a:p>
          <a:p>
            <a:r>
              <a:rPr lang="en-US" dirty="0">
                <a:latin typeface="Times New Roman" pitchFamily="18" charset="0"/>
                <a:cs typeface="Times New Roman" pitchFamily="18" charset="0"/>
              </a:rPr>
              <a:t>…</a:t>
            </a:r>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1.3. Définitions des fonctions</a:t>
            </a:r>
          </a:p>
          <a:p>
            <a:endParaRPr lang="fr-CA" b="1" dirty="0">
              <a:latin typeface="Times New Roman" pitchFamily="18" charset="0"/>
              <a:cs typeface="Times New Roman" pitchFamily="18" charset="0"/>
            </a:endParaRPr>
          </a:p>
          <a:p>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fct1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printf</a:t>
            </a:r>
            <a:r>
              <a:rPr lang="fr-FR" b="1" dirty="0">
                <a:latin typeface="Times New Roman" pitchFamily="18" charset="0"/>
                <a:cs typeface="Times New Roman" pitchFamily="18" charset="0"/>
              </a:rPr>
              <a:t>(</a:t>
            </a:r>
            <a:r>
              <a:rPr lang="fr-FR" b="1" dirty="0">
                <a:latin typeface="Times New Roman" pitchFamily="18" charset="0"/>
                <a:ea typeface="Times New Roman" pitchFamily="18" charset="0"/>
                <a:cs typeface="Times New Roman" pitchFamily="18" charset="0"/>
              </a:rPr>
              <a:t>"</a:t>
            </a:r>
            <a:r>
              <a:rPr lang="fr-FR" b="1" dirty="0">
                <a:latin typeface="Times New Roman" pitchFamily="18" charset="0"/>
                <a:cs typeface="Times New Roman" pitchFamily="18" charset="0"/>
              </a:rPr>
              <a:t> la fonction ne retourne rien\n</a:t>
            </a:r>
            <a:r>
              <a:rPr lang="fr-FR" b="1" dirty="0">
                <a:latin typeface="Times New Roman" pitchFamily="18" charset="0"/>
                <a:ea typeface="Times New Roman" pitchFamily="18" charset="0"/>
                <a:cs typeface="Times New Roman" pitchFamily="18" charset="0"/>
              </a:rPr>
              <a:t>"</a:t>
            </a:r>
            <a:r>
              <a:rPr lang="fr-FR" b="1" dirty="0">
                <a:latin typeface="Times New Roman" pitchFamily="18" charset="0"/>
                <a:cs typeface="Times New Roman" pitchFamily="18" charset="0"/>
              </a:rPr>
              <a:t>);</a:t>
            </a:r>
            <a:endParaRPr lang="fr-CA" b="1" dirty="0">
              <a:latin typeface="Times New Roman" pitchFamily="18" charset="0"/>
              <a:cs typeface="Times New Roman" pitchFamily="18" charset="0"/>
            </a:endParaRPr>
          </a:p>
          <a:p>
            <a:r>
              <a:rPr lang="fr-FR" b="1" dirty="0">
                <a:latin typeface="Times New Roman" pitchFamily="18" charset="0"/>
                <a:cs typeface="Times New Roman" pitchFamily="18" charset="0"/>
              </a:rPr>
              <a:t>}</a:t>
            </a:r>
          </a:p>
          <a:p>
            <a:endParaRPr lang="fr-CA" b="1" dirty="0">
              <a:latin typeface="Times New Roman" pitchFamily="18" charset="0"/>
              <a:cs typeface="Times New Roman" pitchFamily="18" charset="0"/>
            </a:endParaRPr>
          </a:p>
          <a:p>
            <a:r>
              <a:rPr lang="fr-FR" b="1" dirty="0">
                <a:latin typeface="Times New Roman" pitchFamily="18" charset="0"/>
                <a:cs typeface="Times New Roman" pitchFamily="18" charset="0"/>
              </a:rPr>
              <a:t>double fct2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x, double y)</a:t>
            </a:r>
          </a:p>
          <a:p>
            <a:r>
              <a:rPr lang="fr-FR" b="1" dirty="0">
                <a:latin typeface="Times New Roman" pitchFamily="18" charset="0"/>
                <a:cs typeface="Times New Roman" pitchFamily="18" charset="0"/>
              </a:rPr>
              <a:t>{  double </a:t>
            </a:r>
            <a:r>
              <a:rPr lang="fr-FR" b="1" dirty="0" err="1">
                <a:latin typeface="Times New Roman" pitchFamily="18" charset="0"/>
                <a:cs typeface="Times New Roman" pitchFamily="18" charset="0"/>
              </a:rPr>
              <a:t>res</a:t>
            </a:r>
            <a:r>
              <a:rPr lang="fr-FR" b="1" dirty="0">
                <a:latin typeface="Times New Roman" pitchFamily="18" charset="0"/>
                <a:cs typeface="Times New Roman" pitchFamily="18" charset="0"/>
              </a:rPr>
              <a:t>;   </a:t>
            </a: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res</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y+x</a:t>
            </a:r>
            <a:r>
              <a:rPr lang="fr-FR" b="1" dirty="0">
                <a:latin typeface="Times New Roman" pitchFamily="18" charset="0"/>
                <a:cs typeface="Times New Roman" pitchFamily="18" charset="0"/>
              </a:rPr>
              <a:t>; </a:t>
            </a:r>
          </a:p>
          <a:p>
            <a:r>
              <a:rPr lang="fr-FR" b="1" dirty="0">
                <a:latin typeface="Times New Roman" pitchFamily="18" charset="0"/>
                <a:cs typeface="Times New Roman" pitchFamily="18" charset="0"/>
              </a:rPr>
              <a:t>    return </a:t>
            </a:r>
            <a:r>
              <a:rPr lang="fr-FR" b="1" dirty="0" err="1">
                <a:latin typeface="Times New Roman" pitchFamily="18" charset="0"/>
                <a:cs typeface="Times New Roman" pitchFamily="18" charset="0"/>
              </a:rPr>
              <a:t>res</a:t>
            </a:r>
            <a:r>
              <a:rPr lang="fr-FR" b="1" dirty="0">
                <a:latin typeface="Times New Roman" pitchFamily="18" charset="0"/>
                <a:cs typeface="Times New Roman" pitchFamily="18" charset="0"/>
              </a:rPr>
              <a:t>;</a:t>
            </a:r>
          </a:p>
          <a:p>
            <a:r>
              <a:rPr lang="fr-FR" dirty="0">
                <a:latin typeface="Times New Roman" pitchFamily="18" charset="0"/>
                <a:cs typeface="Times New Roman" pitchFamily="18" charset="0"/>
              </a:rPr>
              <a:t>} //la fonction reçoit un entier et un réel puis retourne leur somme.</a:t>
            </a:r>
          </a:p>
          <a:p>
            <a:r>
              <a:rPr lang="en-US" dirty="0">
                <a:latin typeface="Times New Roman" pitchFamily="18" charset="0"/>
                <a:cs typeface="Times New Roman" pitchFamily="18" charset="0"/>
              </a:rPr>
              <a:t>…</a:t>
            </a:r>
            <a:endParaRPr lang="fr-CA" dirty="0">
              <a:latin typeface="Times New Roman" pitchFamily="18" charset="0"/>
              <a:cs typeface="Times New Roman" pitchFamily="18" charset="0"/>
            </a:endParaRPr>
          </a:p>
        </p:txBody>
      </p:sp>
    </p:spTree>
    <p:extLst>
      <p:ext uri="{BB962C8B-B14F-4D97-AF65-F5344CB8AC3E}">
        <p14:creationId xmlns:p14="http://schemas.microsoft.com/office/powerpoint/2010/main" val="31218303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60</a:t>
            </a:fld>
            <a:endParaRPr lang="fr-FR"/>
          </a:p>
        </p:txBody>
      </p:sp>
      <p:sp>
        <p:nvSpPr>
          <p:cNvPr id="3" name="Rectangle 2"/>
          <p:cNvSpPr/>
          <p:nvPr/>
        </p:nvSpPr>
        <p:spPr>
          <a:xfrm>
            <a:off x="71438" y="44624"/>
            <a:ext cx="8929718" cy="6740307"/>
          </a:xfrm>
          <a:prstGeom prst="rect">
            <a:avLst/>
          </a:prstGeom>
        </p:spPr>
        <p:txBody>
          <a:bodyPr wrap="square">
            <a:spAutoFit/>
          </a:bodyPr>
          <a:lstStyle/>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entier;</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   </a:t>
            </a:r>
            <a:r>
              <a:rPr lang="en-GB" b="1" dirty="0">
                <a:latin typeface="Times New Roman" pitchFamily="18" charset="0"/>
                <a:cs typeface="Times New Roman" pitchFamily="18" charset="0"/>
              </a:rPr>
              <a:t>while(</a:t>
            </a:r>
            <a:r>
              <a:rPr lang="en-GB" b="1" dirty="0" err="1">
                <a:latin typeface="Times New Roman" pitchFamily="18" charset="0"/>
                <a:cs typeface="Times New Roman" pitchFamily="18" charset="0"/>
              </a:rPr>
              <a:t>scanf</a:t>
            </a:r>
            <a:r>
              <a:rPr lang="en-GB" b="1" dirty="0">
                <a:latin typeface="Times New Roman" pitchFamily="18" charset="0"/>
                <a:cs typeface="Times New Roman" pitchFamily="18" charset="0"/>
              </a:rPr>
              <a:t>(</a:t>
            </a:r>
            <a:r>
              <a:rPr lang="en-GB" b="1" dirty="0">
                <a:latin typeface="Times New Roman" pitchFamily="18" charset="0"/>
                <a:cs typeface="Times New Roman" pitchFamily="18" charset="0"/>
                <a:sym typeface="Symbol"/>
              </a:rPr>
              <a:t></a:t>
            </a:r>
            <a:r>
              <a:rPr lang="en-GB" b="1" dirty="0">
                <a:latin typeface="Times New Roman" pitchFamily="18" charset="0"/>
                <a:cs typeface="Times New Roman" pitchFamily="18" charset="0"/>
              </a:rPr>
              <a:t>%d </a:t>
            </a:r>
            <a:r>
              <a:rPr lang="en-GB" b="1" dirty="0">
                <a:latin typeface="Times New Roman" pitchFamily="18" charset="0"/>
                <a:cs typeface="Times New Roman" pitchFamily="18" charset="0"/>
                <a:sym typeface="Symbol"/>
              </a:rPr>
              <a:t></a:t>
            </a:r>
            <a:r>
              <a:rPr lang="en-GB" b="1" dirty="0">
                <a:latin typeface="Times New Roman" pitchFamily="18" charset="0"/>
                <a:cs typeface="Times New Roman" pitchFamily="18" charset="0"/>
              </a:rPr>
              <a:t>, &amp;</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 != 1)while(</a:t>
            </a:r>
            <a:r>
              <a:rPr lang="en-GB" b="1" dirty="0" err="1">
                <a:latin typeface="Times New Roman" pitchFamily="18" charset="0"/>
                <a:cs typeface="Times New Roman" pitchFamily="18" charset="0"/>
              </a:rPr>
              <a:t>getchar</a:t>
            </a:r>
            <a:r>
              <a:rPr lang="en-GB" b="1" dirty="0">
                <a:latin typeface="Times New Roman" pitchFamily="18" charset="0"/>
                <a:cs typeface="Times New Roman" pitchFamily="18" charset="0"/>
              </a:rPr>
              <a:t>() != ‘\n’);</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while(</a:t>
            </a:r>
            <a:r>
              <a:rPr lang="en-GB" b="1" dirty="0" err="1">
                <a:latin typeface="Times New Roman" pitchFamily="18" charset="0"/>
                <a:cs typeface="Times New Roman" pitchFamily="18" charset="0"/>
              </a:rPr>
              <a:t>getchar</a:t>
            </a:r>
            <a:r>
              <a:rPr lang="en-GB" b="1" dirty="0">
                <a:latin typeface="Times New Roman" pitchFamily="18" charset="0"/>
                <a:cs typeface="Times New Roman" pitchFamily="18" charset="0"/>
              </a:rPr>
              <a:t>() != ‘\n’);</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   return </a:t>
            </a:r>
            <a:r>
              <a:rPr lang="en-GB" b="1" dirty="0" err="1">
                <a:latin typeface="Times New Roman" pitchFamily="18" charset="0"/>
                <a:cs typeface="Times New Roman" pitchFamily="18" charset="0"/>
              </a:rPr>
              <a:t>entier</a:t>
            </a:r>
            <a:r>
              <a:rPr lang="en-GB" b="1" dirty="0">
                <a:latin typeface="Times New Roman" pitchFamily="18" charset="0"/>
                <a:cs typeface="Times New Roman" pitchFamily="18" charset="0"/>
              </a:rPr>
              <a:t>;</a:t>
            </a:r>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a:t>
            </a:r>
          </a:p>
          <a:p>
            <a:pPr algn="just"/>
            <a:r>
              <a:rPr lang="fr-FR" u="sng" dirty="0">
                <a:latin typeface="Times New Roman" pitchFamily="18" charset="0"/>
                <a:cs typeface="Times New Roman" pitchFamily="18" charset="0"/>
              </a:rPr>
              <a:t>Exercice 5</a:t>
            </a:r>
            <a:r>
              <a:rPr lang="fr-FR" dirty="0">
                <a:latin typeface="Times New Roman" pitchFamily="18" charset="0"/>
                <a:cs typeface="Times New Roman" pitchFamily="18" charset="0"/>
              </a:rPr>
              <a:t>. Ecrire un programme C qui calcule et affiche les racines de </a:t>
            </a:r>
            <a:r>
              <a:rPr lang="fr-FR" b="1" dirty="0">
                <a:latin typeface="Times New Roman" pitchFamily="18" charset="0"/>
                <a:cs typeface="Times New Roman" pitchFamily="18" charset="0"/>
              </a:rPr>
              <a:t>ax2+bx+c</a:t>
            </a:r>
            <a:r>
              <a:rPr lang="fr-FR" dirty="0">
                <a:latin typeface="Times New Roman" pitchFamily="18" charset="0"/>
                <a:cs typeface="Times New Roman" pitchFamily="18" charset="0"/>
              </a:rPr>
              <a:t>. Pour ce faire, effectuez les opérations suivantes :</a:t>
            </a:r>
          </a:p>
          <a:p>
            <a:pPr>
              <a:buFontTx/>
              <a:buChar char="-"/>
            </a:pPr>
            <a:r>
              <a:rPr lang="fr-FR" dirty="0">
                <a:latin typeface="Times New Roman" pitchFamily="18" charset="0"/>
                <a:cs typeface="Times New Roman" pitchFamily="18" charset="0"/>
              </a:rPr>
              <a:t>Déclarations des variables,</a:t>
            </a:r>
          </a:p>
          <a:p>
            <a:pPr>
              <a:buFontTx/>
              <a:buChar char="-"/>
            </a:pPr>
            <a:r>
              <a:rPr lang="fr-FR" dirty="0">
                <a:latin typeface="Times New Roman" pitchFamily="18" charset="0"/>
                <a:cs typeface="Times New Roman" pitchFamily="18" charset="0"/>
              </a:rPr>
              <a:t>Appel de la fonction </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saisie(</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qui permet de saisir la valeur de a, b, et c.</a:t>
            </a:r>
          </a:p>
          <a:p>
            <a:pPr>
              <a:buFontTx/>
              <a:buChar char="-"/>
            </a:pPr>
            <a:r>
              <a:rPr lang="fr-FR" dirty="0">
                <a:latin typeface="Times New Roman" pitchFamily="18" charset="0"/>
                <a:cs typeface="Times New Roman" pitchFamily="18" charset="0"/>
              </a:rPr>
              <a:t>Appel de la fonction </a:t>
            </a:r>
            <a:r>
              <a:rPr lang="fr-FR" b="1" dirty="0">
                <a:latin typeface="Times New Roman" pitchFamily="18" charset="0"/>
                <a:cs typeface="Times New Roman" pitchFamily="18" charset="0"/>
              </a:rPr>
              <a:t>calcul(</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qui exécute les calculs et affiche les résultats.</a:t>
            </a:r>
          </a:p>
          <a:p>
            <a:r>
              <a:rPr lang="fr-FR" dirty="0">
                <a:latin typeface="Times New Roman" pitchFamily="18" charset="0"/>
                <a:cs typeface="Times New Roman" pitchFamily="18" charset="0"/>
              </a:rPr>
              <a:t>Note : la fonction standard </a:t>
            </a:r>
            <a:r>
              <a:rPr lang="fr-FR" b="1" dirty="0" err="1">
                <a:latin typeface="Times New Roman" pitchFamily="18" charset="0"/>
                <a:cs typeface="Times New Roman" pitchFamily="18" charset="0"/>
              </a:rPr>
              <a:t>sqrt</a:t>
            </a:r>
            <a:r>
              <a:rPr lang="fr-FR" b="1" dirty="0">
                <a:latin typeface="Times New Roman" pitchFamily="18" charset="0"/>
                <a:cs typeface="Times New Roman" pitchFamily="18" charset="0"/>
              </a:rPr>
              <a:t>(valeur) </a:t>
            </a:r>
            <a:r>
              <a:rPr lang="fr-FR" dirty="0">
                <a:latin typeface="Times New Roman" pitchFamily="18" charset="0"/>
                <a:cs typeface="Times New Roman" pitchFamily="18" charset="0"/>
              </a:rPr>
              <a:t>dans</a:t>
            </a:r>
            <a:r>
              <a:rPr lang="fr-FR" b="1" dirty="0">
                <a:latin typeface="Times New Roman" pitchFamily="18" charset="0"/>
                <a:cs typeface="Times New Roman" pitchFamily="18" charset="0"/>
              </a:rPr>
              <a:t> &lt;</a:t>
            </a:r>
            <a:r>
              <a:rPr lang="fr-FR" b="1" dirty="0" err="1">
                <a:latin typeface="Times New Roman" pitchFamily="18" charset="0"/>
                <a:cs typeface="Times New Roman" pitchFamily="18" charset="0"/>
              </a:rPr>
              <a:t>math.h</a:t>
            </a:r>
            <a:r>
              <a:rPr lang="fr-FR" b="1" dirty="0">
                <a:latin typeface="Times New Roman" pitchFamily="18" charset="0"/>
                <a:cs typeface="Times New Roman" pitchFamily="18" charset="0"/>
              </a:rPr>
              <a:t>&gt; </a:t>
            </a:r>
            <a:r>
              <a:rPr lang="fr-FR" dirty="0">
                <a:latin typeface="Times New Roman" pitchFamily="18" charset="0"/>
                <a:cs typeface="Times New Roman" pitchFamily="18" charset="0"/>
              </a:rPr>
              <a:t>renvoie la racine carrée de </a:t>
            </a:r>
            <a:r>
              <a:rPr lang="fr-FR" b="1" dirty="0">
                <a:latin typeface="Times New Roman" pitchFamily="18" charset="0"/>
                <a:cs typeface="Times New Roman" pitchFamily="18" charset="0"/>
              </a:rPr>
              <a:t>valeur</a:t>
            </a:r>
            <a:r>
              <a:rPr lang="fr-FR" dirty="0">
                <a:latin typeface="Times New Roman" pitchFamily="18" charset="0"/>
                <a:cs typeface="Times New Roman" pitchFamily="18" charset="0"/>
              </a:rPr>
              <a:t>.</a:t>
            </a:r>
          </a:p>
          <a:p>
            <a:pPr algn="just"/>
            <a:r>
              <a:rPr lang="fr-FR" u="sng" dirty="0">
                <a:latin typeface="Times New Roman" pitchFamily="18" charset="0"/>
                <a:cs typeface="Times New Roman" pitchFamily="18" charset="0"/>
              </a:rPr>
              <a:t>Exercice 6</a:t>
            </a:r>
            <a:r>
              <a:rPr lang="fr-FR" dirty="0">
                <a:latin typeface="Times New Roman" pitchFamily="18" charset="0"/>
                <a:cs typeface="Times New Roman" pitchFamily="18" charset="0"/>
              </a:rPr>
              <a:t>. Ecrire un programme C qui calcule une facture correspondant au nombre de photocopies effectuées par un magasin de reproduction.  Il effectue les opérations suivantes :</a:t>
            </a:r>
          </a:p>
          <a:p>
            <a:pPr>
              <a:buFontTx/>
              <a:buChar char="-"/>
            </a:pPr>
            <a:r>
              <a:rPr lang="fr-FR" dirty="0">
                <a:latin typeface="Times New Roman" pitchFamily="18" charset="0"/>
                <a:cs typeface="Times New Roman" pitchFamily="18" charset="0"/>
              </a:rPr>
              <a:t>Déclaration des variables,</a:t>
            </a:r>
          </a:p>
          <a:p>
            <a:pPr>
              <a:buFontTx/>
              <a:buChar char="-"/>
            </a:pPr>
            <a:r>
              <a:rPr lang="fr-FR" dirty="0">
                <a:latin typeface="Times New Roman" pitchFamily="18" charset="0"/>
                <a:cs typeface="Times New Roman" pitchFamily="18" charset="0"/>
              </a:rPr>
              <a:t>Utilisation de la fonction </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b="1" dirty="0" err="1">
                <a:latin typeface="Times New Roman" pitchFamily="18" charset="0"/>
                <a:cs typeface="Times New Roman" pitchFamily="18" charset="0"/>
              </a:rPr>
              <a:t>liInt</a:t>
            </a:r>
            <a:r>
              <a:rPr lang="fr-FR" b="1" dirty="0">
                <a:latin typeface="Times New Roman" pitchFamily="18" charset="0"/>
                <a:cs typeface="Times New Roman" pitchFamily="18" charset="0"/>
              </a:rPr>
              <a:t>(</a:t>
            </a:r>
            <a:r>
              <a:rPr lang="fr-FR" b="1" dirty="0" err="1">
                <a:latin typeface="Times New Roman" pitchFamily="18" charset="0"/>
                <a:cs typeface="Times New Roman" pitchFamily="18" charset="0"/>
              </a:rPr>
              <a:t>void</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qui retourne le nombre de photocopies effectuées.</a:t>
            </a:r>
          </a:p>
          <a:p>
            <a:pPr>
              <a:buFontTx/>
              <a:buChar char="-"/>
            </a:pPr>
            <a:r>
              <a:rPr lang="fr-FR" dirty="0">
                <a:latin typeface="Times New Roman" pitchFamily="18" charset="0"/>
                <a:cs typeface="Times New Roman" pitchFamily="18" charset="0"/>
              </a:rPr>
              <a:t>Appel de la fonction </a:t>
            </a:r>
            <a:r>
              <a:rPr lang="fr-FR" b="1" dirty="0">
                <a:latin typeface="Times New Roman" pitchFamily="18" charset="0"/>
                <a:cs typeface="Times New Roman" pitchFamily="18" charset="0"/>
              </a:rPr>
              <a:t>double facture(</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qui reçoit en paramètre le nombre de photocopies retourné par la fonction </a:t>
            </a:r>
            <a:r>
              <a:rPr lang="fr-FR" b="1" dirty="0" err="1">
                <a:latin typeface="Times New Roman" pitchFamily="18" charset="0"/>
                <a:cs typeface="Times New Roman" pitchFamily="18" charset="0"/>
              </a:rPr>
              <a:t>litInt</a:t>
            </a:r>
            <a:r>
              <a:rPr lang="fr-FR" b="1" dirty="0">
                <a:latin typeface="Times New Roman" pitchFamily="18" charset="0"/>
                <a:cs typeface="Times New Roman" pitchFamily="18" charset="0"/>
              </a:rPr>
              <a:t>() </a:t>
            </a:r>
            <a:r>
              <a:rPr lang="fr-FR" dirty="0">
                <a:latin typeface="Times New Roman" pitchFamily="18" charset="0"/>
                <a:cs typeface="Times New Roman" pitchFamily="18" charset="0"/>
              </a:rPr>
              <a:t>et calcule le montant de la facture suivant l’algorithme ci-après. Le magasin facture à 50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les 10 premières photocopies, à 40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les 20 suivantes et à 30 </a:t>
            </a:r>
            <a:r>
              <a:rPr lang="fr-FR" dirty="0" err="1">
                <a:latin typeface="Times New Roman" pitchFamily="18" charset="0"/>
                <a:cs typeface="Times New Roman" pitchFamily="18" charset="0"/>
              </a:rPr>
              <a:t>Ariary</a:t>
            </a:r>
            <a:r>
              <a:rPr lang="fr-FR" dirty="0">
                <a:latin typeface="Times New Roman" pitchFamily="18" charset="0"/>
                <a:cs typeface="Times New Roman" pitchFamily="18" charset="0"/>
              </a:rPr>
              <a:t> au-delà.</a:t>
            </a:r>
          </a:p>
          <a:p>
            <a:pPr algn="just"/>
            <a:r>
              <a:rPr lang="fr-FR" u="sng" dirty="0">
                <a:latin typeface="Times New Roman" pitchFamily="18" charset="0"/>
                <a:cs typeface="Times New Roman" pitchFamily="18" charset="0"/>
              </a:rPr>
              <a:t>Exercice7</a:t>
            </a:r>
            <a:r>
              <a:rPr lang="fr-FR" dirty="0">
                <a:latin typeface="Times New Roman" pitchFamily="18" charset="0"/>
                <a:cs typeface="Times New Roman" pitchFamily="18" charset="0"/>
              </a:rPr>
              <a:t>. Ecrire un programme C qui effectue les opérations :</a:t>
            </a:r>
          </a:p>
          <a:p>
            <a:pPr algn="just">
              <a:buFontTx/>
              <a:buChar char="-"/>
            </a:pPr>
            <a:r>
              <a:rPr lang="fr-FR" dirty="0">
                <a:latin typeface="Times New Roman" pitchFamily="18" charset="0"/>
                <a:cs typeface="Times New Roman" pitchFamily="18" charset="0"/>
              </a:rPr>
              <a:t>Déclare et saisit une variable entière appelée </a:t>
            </a:r>
            <a:r>
              <a:rPr lang="fr-FR" b="1" dirty="0">
                <a:latin typeface="Times New Roman" pitchFamily="18" charset="0"/>
                <a:cs typeface="Times New Roman" pitchFamily="18" charset="0"/>
              </a:rPr>
              <a:t>nombre</a:t>
            </a:r>
            <a:r>
              <a:rPr lang="fr-FR" dirty="0">
                <a:latin typeface="Times New Roman" pitchFamily="18" charset="0"/>
                <a:cs typeface="Times New Roman" pitchFamily="18" charset="0"/>
              </a:rPr>
              <a:t>;</a:t>
            </a:r>
          </a:p>
          <a:p>
            <a:pPr algn="just">
              <a:buFontTx/>
              <a:buChar char="-"/>
            </a:pPr>
            <a:r>
              <a:rPr lang="fr-FR" dirty="0">
                <a:latin typeface="Times New Roman" pitchFamily="18" charset="0"/>
                <a:cs typeface="Times New Roman" pitchFamily="18" charset="0"/>
              </a:rPr>
              <a:t> Appelle une fonction qui reçoit en argument </a:t>
            </a:r>
            <a:r>
              <a:rPr lang="fr-FR" b="1" dirty="0">
                <a:latin typeface="Times New Roman" pitchFamily="18" charset="0"/>
                <a:cs typeface="Times New Roman" pitchFamily="18" charset="0"/>
              </a:rPr>
              <a:t>nombre </a:t>
            </a:r>
            <a:r>
              <a:rPr lang="fr-FR" dirty="0">
                <a:latin typeface="Times New Roman" pitchFamily="18" charset="0"/>
                <a:cs typeface="Times New Roman" pitchFamily="18" charset="0"/>
              </a:rPr>
              <a:t>(un nombre de départ) et affiche les dix nombres suivants.</a:t>
            </a:r>
            <a:endParaRPr lang="en-US" b="1" dirty="0">
              <a:latin typeface="Times New Roman" pitchFamily="18" charset="0"/>
              <a:cs typeface="Times New Roman"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61</a:t>
            </a:fld>
            <a:endParaRPr lang="fr-FR"/>
          </a:p>
        </p:txBody>
      </p:sp>
      <p:sp>
        <p:nvSpPr>
          <p:cNvPr id="3" name="Rectangle 2"/>
          <p:cNvSpPr/>
          <p:nvPr/>
        </p:nvSpPr>
        <p:spPr>
          <a:xfrm>
            <a:off x="214282" y="186995"/>
            <a:ext cx="8501122" cy="6463308"/>
          </a:xfrm>
          <a:prstGeom prst="rect">
            <a:avLst/>
          </a:prstGeom>
        </p:spPr>
        <p:txBody>
          <a:bodyPr wrap="square">
            <a:spAutoFit/>
          </a:bodyPr>
          <a:lstStyle/>
          <a:p>
            <a:r>
              <a:rPr lang="en-US" b="1" dirty="0">
                <a:latin typeface="Times New Roman" pitchFamily="18" charset="0"/>
                <a:cs typeface="Times New Roman" pitchFamily="18" charset="0"/>
              </a:rPr>
              <a:t>9. POINTEURS</a:t>
            </a:r>
          </a:p>
          <a:p>
            <a:pPr algn="just"/>
            <a:r>
              <a:rPr lang="en-US" dirty="0">
                <a:latin typeface="Times New Roman" pitchFamily="18" charset="0"/>
                <a:cs typeface="Times New Roman" pitchFamily="18" charset="0"/>
              </a:rPr>
              <a:t>L’étude des pointeurs montre </a:t>
            </a:r>
            <a:r>
              <a:rPr lang="en-US" dirty="0" err="1">
                <a:latin typeface="Times New Roman" pitchFamily="18" charset="0"/>
                <a:cs typeface="Times New Roman" pitchFamily="18" charset="0"/>
              </a:rPr>
              <a:t>l’adaptation</a:t>
            </a:r>
            <a:r>
              <a:rPr lang="en-US" dirty="0">
                <a:latin typeface="Times New Roman" pitchFamily="18" charset="0"/>
                <a:cs typeface="Times New Roman" pitchFamily="18" charset="0"/>
              </a:rPr>
              <a:t> du </a:t>
            </a:r>
            <a:r>
              <a:rPr lang="en-US" dirty="0" err="1">
                <a:latin typeface="Times New Roman" pitchFamily="18" charset="0"/>
                <a:cs typeface="Times New Roman" pitchFamily="18" charset="0"/>
              </a:rPr>
              <a:t>langage</a:t>
            </a:r>
            <a:r>
              <a:rPr lang="en-US" dirty="0">
                <a:latin typeface="Times New Roman" pitchFamily="18" charset="0"/>
                <a:cs typeface="Times New Roman" pitchFamily="18" charset="0"/>
              </a:rPr>
              <a:t> C à la </a:t>
            </a:r>
            <a:r>
              <a:rPr lang="en-US" dirty="0" err="1">
                <a:latin typeface="Times New Roman" pitchFamily="18" charset="0"/>
                <a:cs typeface="Times New Roman" pitchFamily="18" charset="0"/>
              </a:rPr>
              <a:t>conduite</a:t>
            </a:r>
            <a:r>
              <a:rPr lang="en-US" dirty="0">
                <a:latin typeface="Times New Roman" pitchFamily="18" charset="0"/>
                <a:cs typeface="Times New Roman" pitchFamily="18" charset="0"/>
              </a:rPr>
              <a:t> de </a:t>
            </a:r>
            <a:r>
              <a:rPr lang="en-US" dirty="0" err="1">
                <a:latin typeface="Times New Roman" pitchFamily="18" charset="0"/>
                <a:cs typeface="Times New Roman" pitchFamily="18" charset="0"/>
              </a:rPr>
              <a:t>processus</a:t>
            </a:r>
            <a:r>
              <a:rPr lang="en-US" dirty="0">
                <a:latin typeface="Times New Roman" pitchFamily="18" charset="0"/>
                <a:cs typeface="Times New Roman" pitchFamily="18" charset="0"/>
              </a:rPr>
              <a:t>. Un </a:t>
            </a:r>
            <a:r>
              <a:rPr lang="en-US" dirty="0" err="1">
                <a:latin typeface="Times New Roman" pitchFamily="18" charset="0"/>
                <a:cs typeface="Times New Roman" pitchFamily="18" charset="0"/>
              </a:rPr>
              <a:t>pointeur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est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adresse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dit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que</a:t>
            </a:r>
            <a:r>
              <a:rPr lang="en-US" dirty="0">
                <a:latin typeface="Times New Roman" pitchFamily="18" charset="0"/>
                <a:cs typeface="Times New Roman" pitchFamily="18" charset="0"/>
              </a:rPr>
              <a:t> le </a:t>
            </a:r>
            <a:r>
              <a:rPr lang="en-US" dirty="0" err="1">
                <a:latin typeface="Times New Roman" pitchFamily="18" charset="0"/>
                <a:cs typeface="Times New Roman" pitchFamily="18" charset="0"/>
              </a:rPr>
              <a:t>pointeur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pointe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cette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adresse</a:t>
            </a:r>
            <a:r>
              <a:rPr lang="en-US" dirty="0">
                <a:latin typeface="Times New Roman" pitchFamily="18" charset="0"/>
                <a:cs typeface="Times New Roman" pitchFamily="18" charset="0"/>
              </a:rPr>
              <a:t>. </a:t>
            </a:r>
            <a:endParaRPr lang="fr-FR" dirty="0">
              <a:latin typeface="Times New Roman" pitchFamily="18" charset="0"/>
              <a:cs typeface="Times New Roman" pitchFamily="18" charset="0"/>
            </a:endParaRPr>
          </a:p>
          <a:p>
            <a:r>
              <a:rPr lang="en-GB" b="1" dirty="0">
                <a:latin typeface="Times New Roman" pitchFamily="18" charset="0"/>
                <a:cs typeface="Times New Roman" pitchFamily="18" charset="0"/>
              </a:rPr>
              <a:t>9.1. </a:t>
            </a:r>
            <a:r>
              <a:rPr lang="en-GB" b="1" dirty="0" err="1">
                <a:latin typeface="Times New Roman" pitchFamily="18" charset="0"/>
                <a:cs typeface="Times New Roman" pitchFamily="18" charset="0"/>
              </a:rPr>
              <a:t>Déclaration</a:t>
            </a:r>
            <a:endParaRPr lang="en-GB" b="1" dirty="0">
              <a:latin typeface="Times New Roman" pitchFamily="18" charset="0"/>
              <a:cs typeface="Times New Roman" pitchFamily="18" charset="0"/>
            </a:endParaRPr>
          </a:p>
          <a:p>
            <a:pPr algn="just"/>
            <a:r>
              <a:rPr lang="en-GB" dirty="0" err="1">
                <a:latin typeface="Times New Roman" pitchFamily="18" charset="0"/>
                <a:cs typeface="Times New Roman" pitchFamily="18" charset="0"/>
              </a:rPr>
              <a:t>Une</a:t>
            </a:r>
            <a:r>
              <a:rPr lang="en-GB" dirty="0">
                <a:latin typeface="Times New Roman" pitchFamily="18" charset="0"/>
                <a:cs typeface="Times New Roman" pitchFamily="18" charset="0"/>
              </a:rPr>
              <a:t> variable de type </a:t>
            </a:r>
            <a:r>
              <a:rPr lang="en-GB" dirty="0" err="1">
                <a:latin typeface="Times New Roman" pitchFamily="18" charset="0"/>
                <a:cs typeface="Times New Roman" pitchFamily="18" charset="0"/>
              </a:rPr>
              <a:t>pointeur</a:t>
            </a:r>
            <a:r>
              <a:rPr lang="en-GB" dirty="0">
                <a:latin typeface="Times New Roman" pitchFamily="18" charset="0"/>
                <a:cs typeface="Times New Roman" pitchFamily="18" charset="0"/>
              </a:rPr>
              <a:t> se </a:t>
            </a:r>
            <a:r>
              <a:rPr lang="en-GB" dirty="0" err="1">
                <a:latin typeface="Times New Roman" pitchFamily="18" charset="0"/>
                <a:cs typeface="Times New Roman" pitchFamily="18" charset="0"/>
              </a:rPr>
              <a:t>déclare</a:t>
            </a:r>
            <a:r>
              <a:rPr lang="en-GB" dirty="0">
                <a:latin typeface="Times New Roman" pitchFamily="18" charset="0"/>
                <a:cs typeface="Times New Roman" pitchFamily="18" charset="0"/>
              </a:rPr>
              <a:t> à </a:t>
            </a:r>
            <a:r>
              <a:rPr lang="en-GB" dirty="0" err="1">
                <a:latin typeface="Times New Roman" pitchFamily="18" charset="0"/>
                <a:cs typeface="Times New Roman" pitchFamily="18" charset="0"/>
              </a:rPr>
              <a:t>l’aide</a:t>
            </a:r>
            <a:r>
              <a:rPr lang="en-GB" dirty="0">
                <a:latin typeface="Times New Roman" pitchFamily="18" charset="0"/>
                <a:cs typeface="Times New Roman" pitchFamily="18" charset="0"/>
              </a:rPr>
              <a:t> de </a:t>
            </a:r>
            <a:r>
              <a:rPr lang="en-GB" dirty="0" err="1">
                <a:latin typeface="Times New Roman" pitchFamily="18" charset="0"/>
                <a:cs typeface="Times New Roman" pitchFamily="18" charset="0"/>
              </a:rPr>
              <a:t>l’objet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pointé</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précédé</a:t>
            </a:r>
            <a:r>
              <a:rPr lang="en-GB" dirty="0">
                <a:latin typeface="Times New Roman" pitchFamily="18" charset="0"/>
                <a:cs typeface="Times New Roman" pitchFamily="18" charset="0"/>
              </a:rPr>
              <a:t> du </a:t>
            </a:r>
            <a:r>
              <a:rPr lang="en-GB" dirty="0" err="1">
                <a:latin typeface="Times New Roman" pitchFamily="18" charset="0"/>
                <a:cs typeface="Times New Roman" pitchFamily="18" charset="0"/>
              </a:rPr>
              <a:t>symbole</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opérateur</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d’indirection</a:t>
            </a:r>
            <a:r>
              <a:rPr lang="en-GB" dirty="0">
                <a:latin typeface="Times New Roman" pitchFamily="18" charset="0"/>
                <a:cs typeface="Times New Roman" pitchFamily="18" charset="0"/>
              </a:rPr>
              <a:t>).</a:t>
            </a:r>
          </a:p>
          <a:p>
            <a:r>
              <a:rPr lang="en-GB" dirty="0" err="1">
                <a:latin typeface="Times New Roman" pitchFamily="18" charset="0"/>
                <a:cs typeface="Times New Roman" pitchFamily="18" charset="0"/>
              </a:rPr>
              <a:t>Exemple</a:t>
            </a:r>
            <a:r>
              <a:rPr lang="en-GB" dirty="0">
                <a:latin typeface="Times New Roman" pitchFamily="18" charset="0"/>
                <a:cs typeface="Times New Roman" pitchFamily="18" charset="0"/>
              </a:rPr>
              <a:t> : </a:t>
            </a:r>
            <a:r>
              <a:rPr lang="en-GB" b="1" dirty="0">
                <a:latin typeface="Times New Roman" pitchFamily="18" charset="0"/>
                <a:cs typeface="Times New Roman" pitchFamily="18" charset="0"/>
              </a:rPr>
              <a:t>char *pc;</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/pc</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est</a:t>
            </a:r>
            <a:r>
              <a:rPr lang="en-GB" dirty="0">
                <a:latin typeface="Times New Roman" pitchFamily="18" charset="0"/>
                <a:cs typeface="Times New Roman" pitchFamily="18" charset="0"/>
              </a:rPr>
              <a:t> un </a:t>
            </a:r>
            <a:r>
              <a:rPr lang="en-GB" dirty="0" err="1">
                <a:latin typeface="Times New Roman" pitchFamily="18" charset="0"/>
                <a:cs typeface="Times New Roman" pitchFamily="18" charset="0"/>
              </a:rPr>
              <a:t>pointeur</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pointant</a:t>
            </a:r>
            <a:r>
              <a:rPr lang="en-GB" dirty="0">
                <a:latin typeface="Times New Roman" pitchFamily="18" charset="0"/>
                <a:cs typeface="Times New Roman" pitchFamily="18" charset="0"/>
              </a:rPr>
              <a:t> sur un objet de type </a:t>
            </a:r>
            <a:r>
              <a:rPr lang="en-GB" b="1" dirty="0">
                <a:latin typeface="Times New Roman" pitchFamily="18" charset="0"/>
                <a:cs typeface="Times New Roman" pitchFamily="18" charset="0"/>
              </a:rPr>
              <a:t>char</a:t>
            </a:r>
            <a:r>
              <a:rPr lang="en-GB" dirty="0">
                <a:latin typeface="Times New Roman" pitchFamily="18" charset="0"/>
                <a:cs typeface="Times New Roman" pitchFamily="18" charset="0"/>
              </a:rPr>
              <a:t>.</a:t>
            </a:r>
          </a:p>
          <a:p>
            <a:r>
              <a:rPr lang="en-GB" dirty="0">
                <a:latin typeface="Times New Roman" pitchFamily="18" charset="0"/>
                <a:cs typeface="Times New Roman" pitchFamily="18" charset="0"/>
              </a:rPr>
              <a:t>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*pi;</a:t>
            </a:r>
            <a:r>
              <a:rPr lang="en-GB" dirty="0">
                <a:latin typeface="Times New Roman" pitchFamily="18" charset="0"/>
                <a:cs typeface="Times New Roman" pitchFamily="18" charset="0"/>
              </a:rPr>
              <a:t>          //</a:t>
            </a:r>
            <a:r>
              <a:rPr lang="en-GB" b="1" dirty="0">
                <a:latin typeface="Times New Roman" pitchFamily="18" charset="0"/>
                <a:cs typeface="Times New Roman" pitchFamily="18" charset="0"/>
              </a:rPr>
              <a:t>pi</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est</a:t>
            </a:r>
            <a:r>
              <a:rPr lang="en-GB" dirty="0">
                <a:latin typeface="Times New Roman" pitchFamily="18" charset="0"/>
                <a:cs typeface="Times New Roman" pitchFamily="18" charset="0"/>
              </a:rPr>
              <a:t> un </a:t>
            </a:r>
            <a:r>
              <a:rPr lang="en-GB" dirty="0" err="1">
                <a:latin typeface="Times New Roman" pitchFamily="18" charset="0"/>
                <a:cs typeface="Times New Roman" pitchFamily="18" charset="0"/>
              </a:rPr>
              <a:t>pointeur</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pointant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sur</a:t>
            </a:r>
            <a:r>
              <a:rPr lang="en-GB" dirty="0">
                <a:latin typeface="Times New Roman" pitchFamily="18" charset="0"/>
                <a:cs typeface="Times New Roman" pitchFamily="18" charset="0"/>
              </a:rPr>
              <a:t> un objet de type </a:t>
            </a:r>
            <a:r>
              <a:rPr lang="en-GB" b="1" dirty="0">
                <a:latin typeface="Times New Roman" pitchFamily="18" charset="0"/>
                <a:cs typeface="Times New Roman" pitchFamily="18" charset="0"/>
              </a:rPr>
              <a:t>int</a:t>
            </a:r>
            <a:r>
              <a:rPr lang="en-GB" dirty="0">
                <a:latin typeface="Times New Roman" pitchFamily="18" charset="0"/>
                <a:cs typeface="Times New Roman" pitchFamily="18" charset="0"/>
              </a:rPr>
              <a:t>.</a:t>
            </a:r>
          </a:p>
          <a:p>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double *</a:t>
            </a:r>
            <a:r>
              <a:rPr lang="fr-FR" b="1" dirty="0" err="1">
                <a:latin typeface="Times New Roman" pitchFamily="18" charset="0"/>
                <a:cs typeface="Times New Roman" pitchFamily="18" charset="0"/>
              </a:rPr>
              <a:t>pr</a:t>
            </a:r>
            <a:r>
              <a:rPr lang="fr-FR" b="1" dirty="0">
                <a:latin typeface="Times New Roman" pitchFamily="18" charset="0"/>
                <a:cs typeface="Times New Roman" pitchFamily="18" charset="0"/>
              </a:rPr>
              <a:t>;</a:t>
            </a:r>
            <a:r>
              <a:rPr lang="fr-FR" dirty="0">
                <a:latin typeface="Times New Roman" pitchFamily="18" charset="0"/>
                <a:cs typeface="Times New Roman" pitchFamily="18" charset="0"/>
              </a:rPr>
              <a:t>  </a:t>
            </a:r>
            <a:r>
              <a:rPr lang="en-GB" dirty="0">
                <a:latin typeface="Times New Roman" pitchFamily="18" charset="0"/>
                <a:cs typeface="Times New Roman" pitchFamily="18" charset="0"/>
              </a:rPr>
              <a:t>//</a:t>
            </a:r>
            <a:r>
              <a:rPr lang="en-GB" b="1" dirty="0">
                <a:latin typeface="Times New Roman" pitchFamily="18" charset="0"/>
                <a:cs typeface="Times New Roman" pitchFamily="18" charset="0"/>
              </a:rPr>
              <a:t>pr</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est</a:t>
            </a:r>
            <a:r>
              <a:rPr lang="en-GB" dirty="0">
                <a:latin typeface="Times New Roman" pitchFamily="18" charset="0"/>
                <a:cs typeface="Times New Roman" pitchFamily="18" charset="0"/>
              </a:rPr>
              <a:t> un </a:t>
            </a:r>
            <a:r>
              <a:rPr lang="en-GB" dirty="0" err="1">
                <a:latin typeface="Times New Roman" pitchFamily="18" charset="0"/>
                <a:cs typeface="Times New Roman" pitchFamily="18" charset="0"/>
              </a:rPr>
              <a:t>pointeur</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pointant</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sur</a:t>
            </a:r>
            <a:r>
              <a:rPr lang="en-GB" dirty="0">
                <a:latin typeface="Times New Roman" pitchFamily="18" charset="0"/>
                <a:cs typeface="Times New Roman" pitchFamily="18" charset="0"/>
              </a:rPr>
              <a:t> un objet de type </a:t>
            </a:r>
            <a:r>
              <a:rPr lang="en-GB" b="1" dirty="0">
                <a:latin typeface="Times New Roman" pitchFamily="18" charset="0"/>
                <a:cs typeface="Times New Roman" pitchFamily="18" charset="0"/>
              </a:rPr>
              <a:t>double</a:t>
            </a:r>
            <a:r>
              <a:rPr lang="en-GB" dirty="0">
                <a:latin typeface="Times New Roman" pitchFamily="18" charset="0"/>
                <a:cs typeface="Times New Roman" pitchFamily="18" charset="0"/>
              </a:rPr>
              <a:t>.</a:t>
            </a:r>
          </a:p>
          <a:p>
            <a:r>
              <a:rPr lang="en-GB" dirty="0" err="1">
                <a:latin typeface="Times New Roman" pitchFamily="18" charset="0"/>
                <a:cs typeface="Times New Roman" pitchFamily="18" charset="0"/>
              </a:rPr>
              <a:t>L’opérateur</a:t>
            </a:r>
            <a:r>
              <a:rPr lang="en-GB" dirty="0">
                <a:latin typeface="Times New Roman" pitchFamily="18" charset="0"/>
                <a:cs typeface="Times New Roman" pitchFamily="18" charset="0"/>
              </a:rPr>
              <a:t> </a:t>
            </a:r>
            <a:r>
              <a:rPr lang="en-GB" b="1" dirty="0" err="1">
                <a:latin typeface="Times New Roman" pitchFamily="18" charset="0"/>
                <a:cs typeface="Times New Roman" pitchFamily="18" charset="0"/>
              </a:rPr>
              <a:t>d’indirection</a:t>
            </a:r>
            <a:r>
              <a:rPr lang="en-GB" b="1" dirty="0">
                <a:latin typeface="Times New Roman" pitchFamily="18" charset="0"/>
                <a:cs typeface="Times New Roman" pitchFamily="18" charset="0"/>
              </a:rPr>
              <a:t> *</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désigne</a:t>
            </a:r>
            <a:r>
              <a:rPr lang="en-GB" dirty="0">
                <a:latin typeface="Times New Roman" pitchFamily="18" charset="0"/>
                <a:cs typeface="Times New Roman" pitchFamily="18" charset="0"/>
              </a:rPr>
              <a:t> le </a:t>
            </a:r>
            <a:r>
              <a:rPr lang="en-GB" dirty="0" err="1">
                <a:latin typeface="Times New Roman" pitchFamily="18" charset="0"/>
                <a:cs typeface="Times New Roman" pitchFamily="18" charset="0"/>
              </a:rPr>
              <a:t>contenu</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d’une</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adresse</a:t>
            </a:r>
            <a:r>
              <a:rPr lang="en-GB" dirty="0">
                <a:latin typeface="Times New Roman" pitchFamily="18" charset="0"/>
                <a:cs typeface="Times New Roman" pitchFamily="18" charset="0"/>
              </a:rPr>
              <a:t>.</a:t>
            </a:r>
          </a:p>
          <a:p>
            <a:r>
              <a:rPr lang="en-GB" dirty="0" err="1">
                <a:latin typeface="Times New Roman" pitchFamily="18" charset="0"/>
                <a:cs typeface="Times New Roman" pitchFamily="18" charset="0"/>
              </a:rPr>
              <a:t>Exemple</a:t>
            </a:r>
            <a:r>
              <a:rPr lang="en-GB" dirty="0">
                <a:latin typeface="Times New Roman" pitchFamily="18" charset="0"/>
                <a:cs typeface="Times New Roman" pitchFamily="18" charset="0"/>
              </a:rPr>
              <a:t> : </a:t>
            </a:r>
            <a:r>
              <a:rPr lang="en-GB" b="1" dirty="0">
                <a:latin typeface="Times New Roman" pitchFamily="18" charset="0"/>
                <a:cs typeface="Times New Roman" pitchFamily="18" charset="0"/>
              </a:rPr>
              <a:t>*pc = 34;</a:t>
            </a: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Contenu</a:t>
            </a:r>
            <a:r>
              <a:rPr lang="en-GB" b="1" dirty="0">
                <a:latin typeface="Times New Roman" pitchFamily="18" charset="0"/>
                <a:cs typeface="Times New Roman" pitchFamily="18" charset="0"/>
              </a:rPr>
              <a:t> de la case </a:t>
            </a:r>
            <a:r>
              <a:rPr lang="en-GB" b="1" dirty="0" err="1">
                <a:latin typeface="Times New Roman" pitchFamily="18" charset="0"/>
                <a:cs typeface="Times New Roman" pitchFamily="18" charset="0"/>
              </a:rPr>
              <a:t>mémoire</a:t>
            </a:r>
            <a:r>
              <a:rPr lang="en-GB" b="1" dirty="0">
                <a:latin typeface="Times New Roman" pitchFamily="18" charset="0"/>
                <a:cs typeface="Times New Roman" pitchFamily="18" charset="0"/>
              </a:rPr>
              <a:t> : %c\n”, *pc);</a:t>
            </a:r>
          </a:p>
          <a:p>
            <a:r>
              <a:rPr lang="fr-FR" b="1" dirty="0">
                <a:latin typeface="Times New Roman" pitchFamily="18" charset="0"/>
                <a:cs typeface="Times New Roman" pitchFamily="18" charset="0"/>
              </a:rPr>
              <a:t>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Valeur</a:t>
            </a:r>
            <a:r>
              <a:rPr lang="en-GB" b="1" dirty="0">
                <a:latin typeface="Times New Roman" pitchFamily="18" charset="0"/>
                <a:cs typeface="Times New Roman" pitchFamily="18" charset="0"/>
              </a:rPr>
              <a:t> de </a:t>
            </a:r>
            <a:r>
              <a:rPr lang="en-GB" b="1" dirty="0" err="1">
                <a:latin typeface="Times New Roman" pitchFamily="18" charset="0"/>
                <a:cs typeface="Times New Roman" pitchFamily="18" charset="0"/>
              </a:rPr>
              <a:t>l’adresse</a:t>
            </a:r>
            <a:r>
              <a:rPr lang="en-GB" b="1" dirty="0">
                <a:latin typeface="Times New Roman" pitchFamily="18" charset="0"/>
                <a:cs typeface="Times New Roman" pitchFamily="18" charset="0"/>
              </a:rPr>
              <a:t> en hexadecimal : %p\n”, pc);</a:t>
            </a:r>
          </a:p>
          <a:p>
            <a:r>
              <a:rPr lang="en-GB" dirty="0" err="1">
                <a:latin typeface="Times New Roman" pitchFamily="18" charset="0"/>
                <a:cs typeface="Times New Roman" pitchFamily="18" charset="0"/>
              </a:rPr>
              <a:t>L’opérateur</a:t>
            </a:r>
            <a:r>
              <a:rPr lang="en-GB" dirty="0">
                <a:latin typeface="Times New Roman" pitchFamily="18" charset="0"/>
                <a:cs typeface="Times New Roman" pitchFamily="18" charset="0"/>
              </a:rPr>
              <a:t> </a:t>
            </a:r>
            <a:r>
              <a:rPr lang="en-GB" b="1" dirty="0" err="1">
                <a:latin typeface="Times New Roman" pitchFamily="18" charset="0"/>
                <a:cs typeface="Times New Roman" pitchFamily="18" charset="0"/>
              </a:rPr>
              <a:t>adresse</a:t>
            </a:r>
            <a:r>
              <a:rPr lang="en-GB" b="1" dirty="0">
                <a:latin typeface="Times New Roman" pitchFamily="18" charset="0"/>
                <a:cs typeface="Times New Roman" pitchFamily="18" charset="0"/>
              </a:rPr>
              <a:t> &amp; </a:t>
            </a:r>
            <a:r>
              <a:rPr lang="en-GB" dirty="0" err="1">
                <a:latin typeface="Times New Roman" pitchFamily="18" charset="0"/>
                <a:cs typeface="Times New Roman" pitchFamily="18" charset="0"/>
              </a:rPr>
              <a:t>retourne</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l’adresse</a:t>
            </a:r>
            <a:r>
              <a:rPr lang="en-GB" dirty="0">
                <a:latin typeface="Times New Roman" pitchFamily="18" charset="0"/>
                <a:cs typeface="Times New Roman" pitchFamily="18" charset="0"/>
              </a:rPr>
              <a:t> </a:t>
            </a:r>
            <a:r>
              <a:rPr lang="en-GB" dirty="0" err="1">
                <a:latin typeface="Times New Roman" pitchFamily="18" charset="0"/>
                <a:cs typeface="Times New Roman" pitchFamily="18" charset="0"/>
              </a:rPr>
              <a:t>d’une</a:t>
            </a:r>
            <a:r>
              <a:rPr lang="en-GB" dirty="0">
                <a:latin typeface="Times New Roman" pitchFamily="18" charset="0"/>
                <a:cs typeface="Times New Roman" pitchFamily="18" charset="0"/>
              </a:rPr>
              <a:t> variable en </a:t>
            </a:r>
            <a:r>
              <a:rPr lang="en-GB" dirty="0" err="1">
                <a:latin typeface="Times New Roman" pitchFamily="18" charset="0"/>
                <a:cs typeface="Times New Roman" pitchFamily="18" charset="0"/>
              </a:rPr>
              <a:t>mémoire</a:t>
            </a:r>
            <a:r>
              <a:rPr lang="en-GB" dirty="0">
                <a:latin typeface="Times New Roman" pitchFamily="18" charset="0"/>
                <a:cs typeface="Times New Roman" pitchFamily="18" charset="0"/>
              </a:rPr>
              <a:t>.</a:t>
            </a:r>
          </a:p>
          <a:p>
            <a:r>
              <a:rPr lang="en-GB" dirty="0" err="1">
                <a:latin typeface="Times New Roman" pitchFamily="18" charset="0"/>
                <a:cs typeface="Times New Roman" pitchFamily="18" charset="0"/>
              </a:rPr>
              <a:t>Exemple</a:t>
            </a:r>
            <a:r>
              <a:rPr lang="en-GB" dirty="0">
                <a:latin typeface="Times New Roman" pitchFamily="18" charset="0"/>
                <a:cs typeface="Times New Roman" pitchFamily="18" charset="0"/>
              </a:rPr>
              <a:t> : </a:t>
            </a:r>
            <a:r>
              <a:rPr lang="en-GB" b="1" dirty="0" err="1">
                <a:latin typeface="Times New Roman" pitchFamily="18" charset="0"/>
                <a:cs typeface="Times New Roman" pitchFamily="18" charset="0"/>
              </a:rPr>
              <a:t>int</a:t>
            </a:r>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Valeur</a:t>
            </a:r>
            <a:r>
              <a:rPr lang="en-GB" b="1" dirty="0">
                <a:latin typeface="Times New Roman" pitchFamily="18" charset="0"/>
                <a:cs typeface="Times New Roman" pitchFamily="18" charset="0"/>
              </a:rPr>
              <a:t> de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 %d\n”,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p>
          <a:p>
            <a:r>
              <a:rPr lang="en-GB" b="1" dirty="0">
                <a:latin typeface="Times New Roman" pitchFamily="18" charset="0"/>
                <a:cs typeface="Times New Roman" pitchFamily="18" charset="0"/>
              </a:rPr>
              <a:t>	  </a:t>
            </a:r>
            <a:r>
              <a:rPr lang="en-GB" b="1" dirty="0" err="1">
                <a:latin typeface="Times New Roman" pitchFamily="18" charset="0"/>
                <a:cs typeface="Times New Roman" pitchFamily="18" charset="0"/>
              </a:rPr>
              <a:t>printf</a:t>
            </a:r>
            <a:r>
              <a:rPr lang="en-GB" b="1" dirty="0">
                <a:latin typeface="Times New Roman" pitchFamily="18" charset="0"/>
                <a:cs typeface="Times New Roman" pitchFamily="18" charset="0"/>
              </a:rPr>
              <a:t>(“</a:t>
            </a:r>
            <a:r>
              <a:rPr lang="en-GB" b="1" dirty="0" err="1">
                <a:latin typeface="Times New Roman" pitchFamily="18" charset="0"/>
                <a:cs typeface="Times New Roman" pitchFamily="18" charset="0"/>
              </a:rPr>
              <a:t>Adresse</a:t>
            </a:r>
            <a:r>
              <a:rPr lang="en-GB" b="1" dirty="0">
                <a:latin typeface="Times New Roman" pitchFamily="18" charset="0"/>
                <a:cs typeface="Times New Roman" pitchFamily="18" charset="0"/>
              </a:rPr>
              <a:t> de </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 en hexadecimal : %\n”, &amp;</a:t>
            </a:r>
            <a:r>
              <a:rPr lang="en-GB" b="1" dirty="0" err="1">
                <a:latin typeface="Times New Roman" pitchFamily="18" charset="0"/>
                <a:cs typeface="Times New Roman" pitchFamily="18" charset="0"/>
              </a:rPr>
              <a:t>i</a:t>
            </a:r>
            <a:r>
              <a:rPr lang="en-GB" b="1" dirty="0">
                <a:latin typeface="Times New Roman" pitchFamily="18" charset="0"/>
                <a:cs typeface="Times New Roman" pitchFamily="18" charset="0"/>
              </a:rPr>
              <a:t>);</a:t>
            </a:r>
          </a:p>
          <a:p>
            <a:endParaRPr lang="en-GB" b="1" dirty="0">
              <a:latin typeface="Times New Roman" pitchFamily="18" charset="0"/>
              <a:cs typeface="Times New Roman" pitchFamily="18" charset="0"/>
            </a:endParaRPr>
          </a:p>
          <a:p>
            <a:r>
              <a:rPr lang="en-GB" b="1" dirty="0">
                <a:latin typeface="Times New Roman" pitchFamily="18" charset="0"/>
                <a:cs typeface="Times New Roman" pitchFamily="18" charset="0"/>
              </a:rPr>
              <a:t>9.2. Arithmétique des pointeurs</a:t>
            </a:r>
          </a:p>
          <a:p>
            <a:pPr algn="just"/>
            <a:r>
              <a:rPr lang="fr-FR" dirty="0">
                <a:latin typeface="Times New Roman" pitchFamily="18" charset="0"/>
                <a:cs typeface="Times New Roman" pitchFamily="18" charset="0"/>
              </a:rPr>
              <a:t>On peut déplacer un pointeur dans un plan mémoire à l’aide des opérateurs d’addition, de soustraction, d’incrémentation et de décrémentation. On ne peut le déplacer que d’un </a:t>
            </a:r>
            <a:r>
              <a:rPr lang="fr-FR" b="1" dirty="0">
                <a:latin typeface="Times New Roman" pitchFamily="18" charset="0"/>
                <a:cs typeface="Times New Roman" pitchFamily="18" charset="0"/>
              </a:rPr>
              <a:t>nombre de cases mémoire multiple du nombre de cases réservées en mémoire pour la variable sur laquelle il pointe.</a:t>
            </a:r>
          </a:p>
        </p:txBody>
      </p:sp>
    </p:spTree>
    <p:extLst>
      <p:ext uri="{BB962C8B-B14F-4D97-AF65-F5344CB8AC3E}">
        <p14:creationId xmlns:p14="http://schemas.microsoft.com/office/powerpoint/2010/main" val="17444893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62</a:t>
            </a:fld>
            <a:endParaRPr lang="fr-FR"/>
          </a:p>
        </p:txBody>
      </p:sp>
      <p:sp>
        <p:nvSpPr>
          <p:cNvPr id="3" name="Rectangle 2"/>
          <p:cNvSpPr/>
          <p:nvPr/>
        </p:nvSpPr>
        <p:spPr>
          <a:xfrm>
            <a:off x="214282" y="214290"/>
            <a:ext cx="8715436" cy="6463308"/>
          </a:xfrm>
          <a:prstGeom prst="rect">
            <a:avLst/>
          </a:prstGeom>
        </p:spPr>
        <p:txBody>
          <a:bodyPr wrap="square">
            <a:spAutoFit/>
          </a:bodyPr>
          <a:lstStyle/>
          <a:p>
            <a:r>
              <a:rPr lang="en-GB" dirty="0">
                <a:latin typeface="Times New Roman" pitchFamily="18" charset="0"/>
                <a:cs typeface="Times New Roman" pitchFamily="18" charset="0"/>
              </a:rPr>
              <a:t>La figure 1 </a:t>
            </a:r>
            <a:r>
              <a:rPr lang="en-GB" dirty="0" err="1">
                <a:latin typeface="Times New Roman" pitchFamily="18" charset="0"/>
                <a:cs typeface="Times New Roman" pitchFamily="18" charset="0"/>
              </a:rPr>
              <a:t>montre</a:t>
            </a:r>
            <a:r>
              <a:rPr lang="en-GB" dirty="0">
                <a:latin typeface="Times New Roman" pitchFamily="18" charset="0"/>
                <a:cs typeface="Times New Roman" pitchFamily="18" charset="0"/>
              </a:rPr>
              <a:t> le plan de </a:t>
            </a:r>
            <a:r>
              <a:rPr lang="en-GB" dirty="0" err="1">
                <a:latin typeface="Times New Roman" pitchFamily="18" charset="0"/>
                <a:cs typeface="Times New Roman" pitchFamily="18" charset="0"/>
              </a:rPr>
              <a:t>mémoire</a:t>
            </a:r>
            <a:r>
              <a:rPr lang="en-GB" dirty="0">
                <a:latin typeface="Times New Roman" pitchFamily="18" charset="0"/>
                <a:cs typeface="Times New Roman" pitchFamily="18" charset="0"/>
              </a:rPr>
              <a:t>.</a:t>
            </a:r>
          </a:p>
          <a:p>
            <a:r>
              <a:rPr lang="en-GB" dirty="0" err="1">
                <a:latin typeface="Times New Roman" pitchFamily="18" charset="0"/>
                <a:cs typeface="Times New Roman" pitchFamily="18" charset="0"/>
              </a:rPr>
              <a:t>Exemple</a:t>
            </a:r>
            <a:r>
              <a:rPr lang="en-GB" dirty="0">
                <a:latin typeface="Times New Roman" pitchFamily="18" charset="0"/>
                <a:cs typeface="Times New Roman" pitchFamily="18" charset="0"/>
              </a:rPr>
              <a:t> : </a:t>
            </a:r>
            <a:r>
              <a:rPr lang="en-GB" dirty="0" err="1">
                <a:latin typeface="Times New Roman" pitchFamily="18" charset="0"/>
                <a:cs typeface="Times New Roman" pitchFamily="18" charset="0"/>
              </a:rPr>
              <a:t>int</a:t>
            </a:r>
            <a:r>
              <a:rPr lang="en-GB" dirty="0">
                <a:latin typeface="Times New Roman" pitchFamily="18" charset="0"/>
                <a:cs typeface="Times New Roman" pitchFamily="18" charset="0"/>
              </a:rPr>
              <a:t> *pi; char *pc;</a:t>
            </a:r>
          </a:p>
          <a:p>
            <a:r>
              <a:rPr lang="en-GB" dirty="0">
                <a:latin typeface="Times New Roman" pitchFamily="18" charset="0"/>
                <a:cs typeface="Times New Roman" pitchFamily="18" charset="0"/>
              </a:rPr>
              <a:t> 	  *pi = 0; *pc= 0x0a;</a:t>
            </a: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pi         </a:t>
            </a: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pi+1</a:t>
            </a: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pc           </a:t>
            </a:r>
          </a:p>
          <a:p>
            <a:r>
              <a:rPr lang="fr-FR" dirty="0">
                <a:latin typeface="Times New Roman" pitchFamily="18" charset="0"/>
                <a:cs typeface="Times New Roman" pitchFamily="18" charset="0"/>
              </a:rPr>
              <a:t>	</a:t>
            </a:r>
          </a:p>
          <a:p>
            <a:r>
              <a:rPr lang="fr-FR" dirty="0">
                <a:latin typeface="Times New Roman" pitchFamily="18" charset="0"/>
                <a:cs typeface="Times New Roman" pitchFamily="18" charset="0"/>
              </a:rPr>
              <a:t>	pc+1</a:t>
            </a: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r>
              <a:rPr lang="fr-FR" dirty="0">
                <a:latin typeface="Times New Roman" pitchFamily="18" charset="0"/>
                <a:cs typeface="Times New Roman" pitchFamily="18" charset="0"/>
              </a:rPr>
              <a:t>	Figure 1. Plan de mémoire</a:t>
            </a:r>
          </a:p>
          <a:p>
            <a:endParaRPr lang="fr-FR" dirty="0">
              <a:latin typeface="Times New Roman" pitchFamily="18" charset="0"/>
              <a:cs typeface="Times New Roman" pitchFamily="18" charset="0"/>
            </a:endParaRPr>
          </a:p>
          <a:p>
            <a:endParaRPr lang="en-GB" dirty="0">
              <a:latin typeface="Times New Roman" pitchFamily="18" charset="0"/>
              <a:cs typeface="Times New Roman"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1808551583"/>
              </p:ext>
            </p:extLst>
          </p:nvPr>
        </p:nvGraphicFramePr>
        <p:xfrm>
          <a:off x="2123728" y="1397000"/>
          <a:ext cx="1008112" cy="2536056"/>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tblGrid>
              <a:tr h="370840">
                <a:tc>
                  <a:txBody>
                    <a:bodyPr/>
                    <a:lstStyle/>
                    <a:p>
                      <a:r>
                        <a:rPr lang="en-US" dirty="0"/>
                        <a:t>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t>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t>00</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1856">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1906535500"/>
              </p:ext>
            </p:extLst>
          </p:nvPr>
        </p:nvGraphicFramePr>
        <p:xfrm>
          <a:off x="2123728" y="4404712"/>
          <a:ext cx="1008112" cy="111252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20000"/>
                    </a:ext>
                  </a:extLst>
                </a:gridCol>
              </a:tblGrid>
              <a:tr h="370840">
                <a:tc>
                  <a:txBody>
                    <a:bodyPr/>
                    <a:lstStyle/>
                    <a:p>
                      <a:r>
                        <a:rPr lang="en-US" dirty="0"/>
                        <a:t>0a</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9" name="Connecteur droit avec flèche 8"/>
          <p:cNvCxnSpPr/>
          <p:nvPr/>
        </p:nvCxnSpPr>
        <p:spPr>
          <a:xfrm>
            <a:off x="1691680" y="1556792"/>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p:cNvCxnSpPr/>
          <p:nvPr/>
        </p:nvCxnSpPr>
        <p:spPr>
          <a:xfrm>
            <a:off x="1691680" y="314096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691680" y="4581128"/>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a:off x="1691680" y="5013176"/>
            <a:ext cx="4320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149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63</a:t>
            </a:fld>
            <a:endParaRPr lang="fr-FR"/>
          </a:p>
        </p:txBody>
      </p:sp>
      <p:sp>
        <p:nvSpPr>
          <p:cNvPr id="3" name="ZoneTexte 2"/>
          <p:cNvSpPr txBox="1"/>
          <p:nvPr/>
        </p:nvSpPr>
        <p:spPr>
          <a:xfrm>
            <a:off x="71406" y="116632"/>
            <a:ext cx="8858312" cy="6463308"/>
          </a:xfrm>
          <a:prstGeom prst="rect">
            <a:avLst/>
          </a:prstGeom>
          <a:noFill/>
        </p:spPr>
        <p:txBody>
          <a:bodyPr wrap="square" rtlCol="0">
            <a:spAutoFit/>
          </a:bodyPr>
          <a:lstStyle/>
          <a:p>
            <a:r>
              <a:rPr lang="fr-FR" u="sng" dirty="0">
                <a:latin typeface="Times New Roman" pitchFamily="18" charset="0"/>
                <a:cs typeface="Times New Roman" pitchFamily="18" charset="0"/>
              </a:rPr>
              <a:t>Exemples</a:t>
            </a:r>
          </a:p>
          <a:p>
            <a:r>
              <a:rPr lang="fr-FR" dirty="0" err="1">
                <a:latin typeface="Times New Roman" pitchFamily="18" charset="0"/>
                <a:cs typeface="Times New Roman" pitchFamily="18" charset="0"/>
              </a:rPr>
              <a:t>int</a:t>
            </a:r>
            <a:r>
              <a:rPr lang="fr-FR" dirty="0">
                <a:latin typeface="Times New Roman" pitchFamily="18" charset="0"/>
                <a:cs typeface="Times New Roman" pitchFamily="18" charset="0"/>
              </a:rPr>
              <a:t>  *pi; double *</a:t>
            </a:r>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 char *pc;</a:t>
            </a:r>
          </a:p>
          <a:p>
            <a:r>
              <a:rPr lang="fr-FR" dirty="0">
                <a:latin typeface="Times New Roman" pitchFamily="18" charset="0"/>
                <a:cs typeface="Times New Roman" pitchFamily="18" charset="0"/>
              </a:rPr>
              <a:t>*pi=421;               //421 est le contenu de la case mémoire pi et des 3 suivantes.</a:t>
            </a:r>
          </a:p>
          <a:p>
            <a:r>
              <a:rPr lang="fr-FR" dirty="0">
                <a:latin typeface="Times New Roman" pitchFamily="18" charset="0"/>
                <a:cs typeface="Times New Roman" pitchFamily="18" charset="0"/>
              </a:rPr>
              <a:t>*(pi+1)=53;          // on range 53 dans 4 cases mémoires plus loin.</a:t>
            </a:r>
          </a:p>
          <a:p>
            <a:r>
              <a:rPr lang="fr-FR" dirty="0">
                <a:latin typeface="Times New Roman" pitchFamily="18" charset="0"/>
                <a:cs typeface="Times New Roman" pitchFamily="18" charset="0"/>
              </a:rPr>
              <a:t>*(pi+2)=0xabcd; // on range 0xabcd dans 8 cases mémoires plus loin.</a:t>
            </a:r>
          </a:p>
          <a:p>
            <a:r>
              <a:rPr lang="fr-FR" dirty="0">
                <a:latin typeface="Times New Roman" pitchFamily="18" charset="0"/>
                <a:cs typeface="Times New Roman" pitchFamily="18" charset="0"/>
              </a:rPr>
              <a:t>*</a:t>
            </a:r>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=45.7;             //45.7 est rangé dans la case mémoire </a:t>
            </a:r>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 et les 3 suivantes.</a:t>
            </a:r>
          </a:p>
          <a:p>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                     //incrémente la valeur du pointeur </a:t>
            </a:r>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 de 8 cases mémoire.</a:t>
            </a:r>
          </a:p>
          <a:p>
            <a:r>
              <a:rPr lang="fr-FR" dirty="0" err="1">
                <a:latin typeface="Times New Roman" pitchFamily="18" charset="0"/>
                <a:cs typeface="Times New Roman" pitchFamily="18" charset="0"/>
              </a:rPr>
              <a:t>printf</a:t>
            </a:r>
            <a:r>
              <a:rPr lang="fr-FR" dirty="0">
                <a:latin typeface="Times New Roman" pitchFamily="18" charset="0"/>
                <a:cs typeface="Times New Roman" pitchFamily="18" charset="0"/>
              </a:rPr>
              <a:t> ("l’adresse r vaut :  %p« , </a:t>
            </a:r>
            <a:r>
              <a:rPr lang="fr-FR" dirty="0" err="1">
                <a:latin typeface="Times New Roman" pitchFamily="18" charset="0"/>
                <a:cs typeface="Times New Roman" pitchFamily="18" charset="0"/>
              </a:rPr>
              <a:t>pr</a:t>
            </a:r>
            <a:r>
              <a:rPr lang="fr-FR" dirty="0">
                <a:latin typeface="Times New Roman" pitchFamily="18" charset="0"/>
                <a:cs typeface="Times New Roman" pitchFamily="18" charset="0"/>
              </a:rPr>
              <a:t>);  //Affichage de la valeur de l’adresse r;</a:t>
            </a:r>
          </a:p>
          <a:p>
            <a:r>
              <a:rPr lang="fr-FR" dirty="0">
                <a:latin typeface="Times New Roman" pitchFamily="18" charset="0"/>
                <a:cs typeface="Times New Roman" pitchFamily="18" charset="0"/>
              </a:rPr>
              <a:t>*pc=‘j’; //le contenu de la case mémoire pc est le code ASCII de ‘j’.</a:t>
            </a:r>
          </a:p>
          <a:p>
            <a:r>
              <a:rPr lang="fr-FR" dirty="0">
                <a:latin typeface="Times New Roman" pitchFamily="18" charset="0"/>
                <a:cs typeface="Times New Roman" pitchFamily="18" charset="0"/>
              </a:rPr>
              <a:t>pc--;       //décrémente la valeur du pointeur pc d’une case mémoire.</a:t>
            </a:r>
          </a:p>
          <a:p>
            <a:endParaRPr lang="fr-FR" b="1" dirty="0">
              <a:latin typeface="Times New Roman" pitchFamily="18" charset="0"/>
              <a:cs typeface="Times New Roman" pitchFamily="18" charset="0"/>
            </a:endParaRPr>
          </a:p>
          <a:p>
            <a:r>
              <a:rPr lang="fr-FR" b="1" dirty="0">
                <a:latin typeface="Times New Roman" pitchFamily="18" charset="0"/>
                <a:cs typeface="Times New Roman" pitchFamily="18" charset="0"/>
              </a:rPr>
              <a:t>9.3. Allocation dynamique</a:t>
            </a:r>
          </a:p>
          <a:p>
            <a:pPr algn="just"/>
            <a:r>
              <a:rPr lang="fr-FR" dirty="0">
                <a:latin typeface="Times New Roman" pitchFamily="18" charset="0"/>
                <a:cs typeface="Times New Roman" pitchFamily="18" charset="0"/>
              </a:rPr>
              <a:t>Lorsqu’on déclare une variable </a:t>
            </a:r>
            <a:r>
              <a:rPr lang="fr-FR" b="1" dirty="0">
                <a:latin typeface="Times New Roman" pitchFamily="18" charset="0"/>
                <a:cs typeface="Times New Roman" pitchFamily="18" charset="0"/>
              </a:rPr>
              <a:t>char</a:t>
            </a:r>
            <a:r>
              <a:rPr lang="fr-FR" dirty="0">
                <a:latin typeface="Times New Roman" pitchFamily="18" charset="0"/>
                <a:cs typeface="Times New Roman" pitchFamily="18" charset="0"/>
              </a:rPr>
              <a:t>, </a:t>
            </a:r>
            <a:r>
              <a:rPr lang="fr-FR" b="1" dirty="0" err="1">
                <a:latin typeface="Times New Roman" pitchFamily="18" charset="0"/>
                <a:cs typeface="Times New Roman" pitchFamily="18" charset="0"/>
              </a:rPr>
              <a:t>int</a:t>
            </a:r>
            <a:r>
              <a:rPr lang="fr-FR" dirty="0">
                <a:latin typeface="Times New Roman" pitchFamily="18" charset="0"/>
                <a:cs typeface="Times New Roman" pitchFamily="18" charset="0"/>
              </a:rPr>
              <a:t>, </a:t>
            </a:r>
            <a:r>
              <a:rPr lang="fr-FR" b="1" dirty="0">
                <a:latin typeface="Times New Roman" pitchFamily="18" charset="0"/>
                <a:cs typeface="Times New Roman" pitchFamily="18" charset="0"/>
              </a:rPr>
              <a:t>double</a:t>
            </a:r>
            <a:r>
              <a:rPr lang="fr-FR" dirty="0">
                <a:latin typeface="Times New Roman" pitchFamily="18" charset="0"/>
                <a:cs typeface="Times New Roman" pitchFamily="18" charset="0"/>
              </a:rPr>
              <a:t>…un nombre de cases mémoire bien défini est réservé pour cette variable. Il n’en est pas de même avec les pointeurs.</a:t>
            </a:r>
          </a:p>
          <a:p>
            <a:r>
              <a:rPr lang="fr-FR" u="sng" dirty="0">
                <a:latin typeface="Times New Roman" pitchFamily="18" charset="0"/>
                <a:cs typeface="Times New Roman" pitchFamily="18" charset="0"/>
              </a:rPr>
              <a:t>Exemple</a:t>
            </a:r>
          </a:p>
          <a:p>
            <a:r>
              <a:rPr lang="fr-FR" dirty="0">
                <a:latin typeface="Times New Roman" pitchFamily="18" charset="0"/>
                <a:cs typeface="Times New Roman" pitchFamily="18" charset="0"/>
              </a:rPr>
              <a:t>char *pc;</a:t>
            </a:r>
          </a:p>
          <a:p>
            <a:r>
              <a:rPr lang="fr-FR" dirty="0">
                <a:latin typeface="Times New Roman" pitchFamily="18" charset="0"/>
                <a:cs typeface="Times New Roman" pitchFamily="18" charset="0"/>
              </a:rPr>
              <a:t>*pc = ‘a’;          //le code </a:t>
            </a:r>
            <a:r>
              <a:rPr lang="fr-FR" b="1" dirty="0">
                <a:latin typeface="Times New Roman" pitchFamily="18" charset="0"/>
                <a:cs typeface="Times New Roman" pitchFamily="18" charset="0"/>
              </a:rPr>
              <a:t>ASCII</a:t>
            </a:r>
            <a:r>
              <a:rPr lang="fr-FR" dirty="0">
                <a:latin typeface="Times New Roman" pitchFamily="18" charset="0"/>
                <a:cs typeface="Times New Roman" pitchFamily="18" charset="0"/>
              </a:rPr>
              <a:t> de </a:t>
            </a:r>
            <a:r>
              <a:rPr lang="fr-FR" b="1" dirty="0">
                <a:latin typeface="Times New Roman" pitchFamily="18" charset="0"/>
                <a:cs typeface="Times New Roman" pitchFamily="18" charset="0"/>
              </a:rPr>
              <a:t>a</a:t>
            </a:r>
            <a:r>
              <a:rPr lang="fr-FR" dirty="0">
                <a:latin typeface="Times New Roman" pitchFamily="18" charset="0"/>
                <a:cs typeface="Times New Roman" pitchFamily="18" charset="0"/>
              </a:rPr>
              <a:t> est rangé dans la case mémoire pointée par </a:t>
            </a:r>
            <a:r>
              <a:rPr lang="fr-FR" b="1" dirty="0">
                <a:latin typeface="Times New Roman" pitchFamily="18" charset="0"/>
                <a:cs typeface="Times New Roman" pitchFamily="18" charset="0"/>
              </a:rPr>
              <a:t>pc</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*(pc+1) = ‘b’;   //le code </a:t>
            </a:r>
            <a:r>
              <a:rPr lang="fr-FR" b="1" dirty="0">
                <a:latin typeface="Times New Roman" pitchFamily="18" charset="0"/>
                <a:cs typeface="Times New Roman" pitchFamily="18" charset="0"/>
              </a:rPr>
              <a:t>ASCII</a:t>
            </a:r>
            <a:r>
              <a:rPr lang="fr-FR" dirty="0">
                <a:latin typeface="Times New Roman" pitchFamily="18" charset="0"/>
                <a:cs typeface="Times New Roman" pitchFamily="18" charset="0"/>
              </a:rPr>
              <a:t> de </a:t>
            </a:r>
            <a:r>
              <a:rPr lang="fr-FR" b="1" dirty="0">
                <a:latin typeface="Times New Roman" pitchFamily="18" charset="0"/>
                <a:cs typeface="Times New Roman" pitchFamily="18" charset="0"/>
              </a:rPr>
              <a:t>b</a:t>
            </a:r>
            <a:r>
              <a:rPr lang="fr-FR" dirty="0">
                <a:latin typeface="Times New Roman" pitchFamily="18" charset="0"/>
                <a:cs typeface="Times New Roman" pitchFamily="18" charset="0"/>
              </a:rPr>
              <a:t> est rangé dans la case mémoire pointée par </a:t>
            </a:r>
            <a:r>
              <a:rPr lang="fr-FR" b="1" dirty="0">
                <a:latin typeface="Times New Roman" pitchFamily="18" charset="0"/>
                <a:cs typeface="Times New Roman" pitchFamily="18" charset="0"/>
              </a:rPr>
              <a:t>pc</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*(pc+2) = ‘c’;    //le code </a:t>
            </a:r>
            <a:r>
              <a:rPr lang="fr-FR" b="1" dirty="0">
                <a:latin typeface="Times New Roman" pitchFamily="18" charset="0"/>
                <a:cs typeface="Times New Roman" pitchFamily="18" charset="0"/>
              </a:rPr>
              <a:t>ASCII</a:t>
            </a:r>
            <a:r>
              <a:rPr lang="fr-FR" dirty="0">
                <a:latin typeface="Times New Roman" pitchFamily="18" charset="0"/>
                <a:cs typeface="Times New Roman" pitchFamily="18" charset="0"/>
              </a:rPr>
              <a:t> de </a:t>
            </a:r>
            <a:r>
              <a:rPr lang="fr-FR" b="1" dirty="0">
                <a:latin typeface="Times New Roman" pitchFamily="18" charset="0"/>
                <a:cs typeface="Times New Roman" pitchFamily="18" charset="0"/>
              </a:rPr>
              <a:t>c</a:t>
            </a:r>
            <a:r>
              <a:rPr lang="fr-FR" dirty="0">
                <a:latin typeface="Times New Roman" pitchFamily="18" charset="0"/>
                <a:cs typeface="Times New Roman" pitchFamily="18" charset="0"/>
              </a:rPr>
              <a:t> est rangé dans la case mémoire pointée par </a:t>
            </a:r>
            <a:r>
              <a:rPr lang="fr-FR" b="1" dirty="0">
                <a:latin typeface="Times New Roman" pitchFamily="18" charset="0"/>
                <a:cs typeface="Times New Roman" pitchFamily="18" charset="0"/>
              </a:rPr>
              <a:t>pc</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*(pc +3)= ‘d’;   //le code </a:t>
            </a:r>
            <a:r>
              <a:rPr lang="fr-FR" b="1" dirty="0">
                <a:latin typeface="Times New Roman" pitchFamily="18" charset="0"/>
                <a:cs typeface="Times New Roman" pitchFamily="18" charset="0"/>
              </a:rPr>
              <a:t>ASCII</a:t>
            </a:r>
            <a:r>
              <a:rPr lang="fr-FR" dirty="0">
                <a:latin typeface="Times New Roman" pitchFamily="18" charset="0"/>
                <a:cs typeface="Times New Roman" pitchFamily="18" charset="0"/>
              </a:rPr>
              <a:t> de </a:t>
            </a:r>
            <a:r>
              <a:rPr lang="fr-FR" b="1" dirty="0">
                <a:latin typeface="Times New Roman" pitchFamily="18" charset="0"/>
                <a:cs typeface="Times New Roman" pitchFamily="18" charset="0"/>
              </a:rPr>
              <a:t>d</a:t>
            </a:r>
            <a:r>
              <a:rPr lang="fr-FR" dirty="0">
                <a:latin typeface="Times New Roman" pitchFamily="18" charset="0"/>
                <a:cs typeface="Times New Roman" pitchFamily="18" charset="0"/>
              </a:rPr>
              <a:t> est rangé dans la case mémoire pointée par </a:t>
            </a:r>
            <a:r>
              <a:rPr lang="fr-FR" b="1" dirty="0">
                <a:latin typeface="Times New Roman" pitchFamily="18" charset="0"/>
                <a:cs typeface="Times New Roman" pitchFamily="18" charset="0"/>
              </a:rPr>
              <a:t>pc</a:t>
            </a:r>
            <a:r>
              <a:rPr lang="fr-FR" dirty="0">
                <a:latin typeface="Times New Roman" pitchFamily="18" charset="0"/>
                <a:cs typeface="Times New Roman" pitchFamily="18" charset="0"/>
              </a:rPr>
              <a:t>.</a:t>
            </a:r>
          </a:p>
          <a:p>
            <a:r>
              <a:rPr lang="en-US" dirty="0" err="1">
                <a:latin typeface="Times New Roman" pitchFamily="18" charset="0"/>
                <a:cs typeface="Times New Roman" pitchFamily="18" charset="0"/>
              </a:rPr>
              <a:t>Dans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cet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exemple</a:t>
            </a:r>
            <a:r>
              <a:rPr lang="en-US" dirty="0">
                <a:latin typeface="Times New Roman" pitchFamily="18" charset="0"/>
                <a:cs typeface="Times New Roman" pitchFamily="18" charset="0"/>
              </a:rPr>
              <a:t>, le </a:t>
            </a:r>
            <a:r>
              <a:rPr lang="en-US" dirty="0" err="1">
                <a:latin typeface="Times New Roman" pitchFamily="18" charset="0"/>
                <a:cs typeface="Times New Roman" pitchFamily="18" charset="0"/>
              </a:rPr>
              <a:t>compilateur</a:t>
            </a:r>
            <a:r>
              <a:rPr lang="en-US" dirty="0">
                <a:latin typeface="Times New Roman" pitchFamily="18" charset="0"/>
                <a:cs typeface="Times New Roman" pitchFamily="18" charset="0"/>
              </a:rPr>
              <a:t> a </a:t>
            </a:r>
            <a:r>
              <a:rPr lang="en-US" dirty="0" err="1">
                <a:latin typeface="Times New Roman" pitchFamily="18" charset="0"/>
                <a:cs typeface="Times New Roman" pitchFamily="18" charset="0"/>
              </a:rPr>
              <a:t>attribué</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une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valeur</a:t>
            </a:r>
            <a:r>
              <a:rPr lang="en-US" dirty="0">
                <a:latin typeface="Times New Roman" pitchFamily="18" charset="0"/>
                <a:cs typeface="Times New Roman" pitchFamily="18" charset="0"/>
              </a:rPr>
              <a:t> au </a:t>
            </a:r>
            <a:r>
              <a:rPr lang="en-US" dirty="0" err="1">
                <a:latin typeface="Times New Roman" pitchFamily="18" charset="0"/>
                <a:cs typeface="Times New Roman" pitchFamily="18" charset="0"/>
              </a:rPr>
              <a:t>pointeur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pc</a:t>
            </a:r>
            <a:r>
              <a:rPr lang="en-US" dirty="0">
                <a:latin typeface="Times New Roman" pitchFamily="18" charset="0"/>
                <a:cs typeface="Times New Roman" pitchFamily="18" charset="0"/>
              </a:rPr>
              <a:t>. Les addresses </a:t>
            </a:r>
            <a:r>
              <a:rPr lang="en-US" dirty="0" err="1">
                <a:latin typeface="Times New Roman" pitchFamily="18" charset="0"/>
                <a:cs typeface="Times New Roman" pitchFamily="18" charset="0"/>
              </a:rPr>
              <a:t>suivantes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donc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définies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mais</a:t>
            </a:r>
            <a:r>
              <a:rPr lang="en-US" dirty="0">
                <a:latin typeface="Times New Roman" pitchFamily="18" charset="0"/>
                <a:cs typeface="Times New Roman" pitchFamily="18" charset="0"/>
              </a:rPr>
              <a:t> le </a:t>
            </a:r>
            <a:r>
              <a:rPr lang="en-US" dirty="0" err="1">
                <a:latin typeface="Times New Roman" pitchFamily="18" charset="0"/>
                <a:cs typeface="Times New Roman" pitchFamily="18" charset="0"/>
              </a:rPr>
              <a:t>compilateur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n’a</a:t>
            </a:r>
            <a:r>
              <a:rPr lang="en-US" dirty="0">
                <a:latin typeface="Times New Roman" pitchFamily="18" charset="0"/>
                <a:cs typeface="Times New Roman" pitchFamily="18" charset="0"/>
              </a:rPr>
              <a:t> pas reserve </a:t>
            </a:r>
            <a:r>
              <a:rPr lang="en-US" dirty="0" err="1">
                <a:latin typeface="Times New Roman" pitchFamily="18" charset="0"/>
                <a:cs typeface="Times New Roman" pitchFamily="18" charset="0"/>
              </a:rPr>
              <a:t>ces</a:t>
            </a:r>
            <a:r>
              <a:rPr lang="en-US" dirty="0">
                <a:latin typeface="Times New Roman" pitchFamily="18" charset="0"/>
                <a:cs typeface="Times New Roman" pitchFamily="18" charset="0"/>
              </a:rPr>
              <a:t> places. Il </a:t>
            </a:r>
            <a:r>
              <a:rPr lang="en-US" dirty="0" err="1">
                <a:latin typeface="Times New Roman" pitchFamily="18" charset="0"/>
                <a:cs typeface="Times New Roman" pitchFamily="18" charset="0"/>
              </a:rPr>
              <a:t>peut</a:t>
            </a:r>
            <a:r>
              <a:rPr lang="en-US" dirty="0">
                <a:latin typeface="Times New Roman" pitchFamily="18" charset="0"/>
                <a:cs typeface="Times New Roman" pitchFamily="18" charset="0"/>
              </a:rPr>
              <a:t> les </a:t>
            </a:r>
            <a:r>
              <a:rPr lang="en-US" dirty="0" err="1">
                <a:latin typeface="Times New Roman" pitchFamily="18" charset="0"/>
                <a:cs typeface="Times New Roman" pitchFamily="18" charset="0"/>
              </a:rPr>
              <a:t>attribuer</a:t>
            </a:r>
            <a:r>
              <a:rPr lang="en-US" dirty="0">
                <a:latin typeface="Times New Roman" pitchFamily="18" charset="0"/>
                <a:cs typeface="Times New Roman" pitchFamily="18" charset="0"/>
              </a:rPr>
              <a:t> à </a:t>
            </a:r>
            <a:r>
              <a:rPr lang="en-US" dirty="0" err="1">
                <a:latin typeface="Times New Roman" pitchFamily="18" charset="0"/>
                <a:cs typeface="Times New Roman" pitchFamily="18" charset="0"/>
              </a:rPr>
              <a:t>d’autre</a:t>
            </a:r>
            <a:r>
              <a:rPr lang="en-US" dirty="0">
                <a:latin typeface="Times New Roman" pitchFamily="18" charset="0"/>
                <a:cs typeface="Times New Roman" pitchFamily="18" charset="0"/>
              </a:rPr>
              <a:t> variables. Les </a:t>
            </a:r>
            <a:r>
              <a:rPr lang="en-US" dirty="0" err="1">
                <a:latin typeface="Times New Roman" pitchFamily="18" charset="0"/>
                <a:cs typeface="Times New Roman" pitchFamily="18" charset="0"/>
              </a:rPr>
              <a:t>contenus</a:t>
            </a:r>
            <a:r>
              <a:rPr lang="en-US" dirty="0">
                <a:latin typeface="Times New Roman" pitchFamily="18" charset="0"/>
                <a:cs typeface="Times New Roman" pitchFamily="18" charset="0"/>
              </a:rPr>
              <a:t> de </a:t>
            </a:r>
            <a:r>
              <a:rPr lang="en-US" b="1" dirty="0">
                <a:latin typeface="Times New Roman" pitchFamily="18" charset="0"/>
                <a:cs typeface="Times New Roman" pitchFamily="18" charset="0"/>
              </a:rPr>
              <a:t>pc</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pc+i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=1 à 3) </a:t>
            </a:r>
            <a:r>
              <a:rPr lang="en-US" dirty="0" err="1">
                <a:latin typeface="Times New Roman" pitchFamily="18" charset="0"/>
                <a:cs typeface="Times New Roman" pitchFamily="18" charset="0"/>
              </a:rPr>
              <a:t>seront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donc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perdues</a:t>
            </a:r>
            <a:r>
              <a:rPr lang="en-US" dirty="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Tree>
    <p:extLst>
      <p:ext uri="{BB962C8B-B14F-4D97-AF65-F5344CB8AC3E}">
        <p14:creationId xmlns:p14="http://schemas.microsoft.com/office/powerpoint/2010/main" val="4220173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64</a:t>
            </a:fld>
            <a:endParaRPr lang="fr-FR"/>
          </a:p>
        </p:txBody>
      </p:sp>
      <p:sp>
        <p:nvSpPr>
          <p:cNvPr id="3" name="ZoneTexte 2"/>
          <p:cNvSpPr txBox="1"/>
          <p:nvPr/>
        </p:nvSpPr>
        <p:spPr>
          <a:xfrm>
            <a:off x="206969" y="233928"/>
            <a:ext cx="8858312" cy="5909310"/>
          </a:xfrm>
          <a:prstGeom prst="rect">
            <a:avLst/>
          </a:prstGeom>
          <a:noFill/>
        </p:spPr>
        <p:txBody>
          <a:bodyPr wrap="square" rtlCol="0">
            <a:spAutoFit/>
          </a:bodyPr>
          <a:lstStyle/>
          <a:p>
            <a:pPr algn="just"/>
            <a:r>
              <a:rPr lang="en-US" dirty="0">
                <a:latin typeface="Times New Roman" pitchFamily="18" charset="0"/>
                <a:cs typeface="Times New Roman" pitchFamily="18" charset="0"/>
              </a:rPr>
              <a:t>Il </a:t>
            </a:r>
            <a:r>
              <a:rPr lang="en-US" dirty="0" err="1">
                <a:latin typeface="Times New Roman" pitchFamily="18" charset="0"/>
                <a:cs typeface="Times New Roman" pitchFamily="18" charset="0"/>
              </a:rPr>
              <a:t>existe</a:t>
            </a:r>
            <a:r>
              <a:rPr lang="en-US" dirty="0">
                <a:latin typeface="Times New Roman" pitchFamily="18" charset="0"/>
                <a:cs typeface="Times New Roman" pitchFamily="18" charset="0"/>
              </a:rPr>
              <a:t> des </a:t>
            </a:r>
            <a:r>
              <a:rPr lang="en-US" dirty="0" err="1">
                <a:latin typeface="Times New Roman" pitchFamily="18" charset="0"/>
                <a:cs typeface="Times New Roman" pitchFamily="18" charset="0"/>
              </a:rPr>
              <a:t>fonctions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permettant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d’allouer</a:t>
            </a:r>
            <a:r>
              <a:rPr lang="en-US" dirty="0">
                <a:latin typeface="Times New Roman" pitchFamily="18" charset="0"/>
                <a:cs typeface="Times New Roman" pitchFamily="18" charset="0"/>
              </a:rPr>
              <a:t> de la place </a:t>
            </a:r>
            <a:r>
              <a:rPr lang="en-US" dirty="0" err="1">
                <a:latin typeface="Times New Roman" pitchFamily="18" charset="0"/>
                <a:cs typeface="Times New Roman" pitchFamily="18" charset="0"/>
              </a:rPr>
              <a:t>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à un </a:t>
            </a:r>
            <a:r>
              <a:rPr lang="en-US" dirty="0" err="1">
                <a:latin typeface="Times New Roman" pitchFamily="18" charset="0"/>
                <a:cs typeface="Times New Roman" pitchFamily="18" charset="0"/>
              </a:rPr>
              <a:t>pointeur</a:t>
            </a:r>
            <a:r>
              <a:rPr lang="en-US" dirty="0">
                <a:latin typeface="Times New Roman" pitchFamily="18" charset="0"/>
                <a:cs typeface="Times New Roman" pitchFamily="18" charset="0"/>
              </a:rPr>
              <a:t>, par </a:t>
            </a:r>
            <a:r>
              <a:rPr lang="en-US" dirty="0" err="1">
                <a:latin typeface="Times New Roman" pitchFamily="18" charset="0"/>
                <a:cs typeface="Times New Roman" pitchFamily="18" charset="0"/>
              </a:rPr>
              <a:t>exemple</a:t>
            </a:r>
            <a:r>
              <a:rPr lang="en-US" dirty="0">
                <a:latin typeface="Times New Roman" pitchFamily="18" charset="0"/>
                <a:cs typeface="Times New Roman" pitchFamily="18" charset="0"/>
              </a:rPr>
              <a:t> </a:t>
            </a:r>
            <a:r>
              <a:rPr lang="en-US" b="1" dirty="0" err="1">
                <a:latin typeface="Times New Roman" pitchFamily="18" charset="0"/>
                <a:cs typeface="Times New Roman" pitchFamily="18" charset="0"/>
              </a:rPr>
              <a:t>malloc</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Il </a:t>
            </a:r>
            <a:r>
              <a:rPr lang="en-US" dirty="0" err="1">
                <a:latin typeface="Times New Roman" pitchFamily="18" charset="0"/>
                <a:cs typeface="Times New Roman" pitchFamily="18" charset="0"/>
              </a:rPr>
              <a:t>faut</a:t>
            </a:r>
            <a:r>
              <a:rPr lang="en-US" dirty="0">
                <a:latin typeface="Times New Roman" pitchFamily="18" charset="0"/>
                <a:cs typeface="Times New Roman" pitchFamily="18" charset="0"/>
              </a:rPr>
              <a:t> les </a:t>
            </a:r>
            <a:r>
              <a:rPr lang="en-US" dirty="0" err="1">
                <a:latin typeface="Times New Roman" pitchFamily="18" charset="0"/>
                <a:cs typeface="Times New Roman" pitchFamily="18" charset="0"/>
              </a:rPr>
              <a:t>utiliser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dès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qu’on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travaille</a:t>
            </a:r>
            <a:r>
              <a:rPr lang="en-US" dirty="0">
                <a:latin typeface="Times New Roman" pitchFamily="18" charset="0"/>
                <a:cs typeface="Times New Roman" pitchFamily="18" charset="0"/>
              </a:rPr>
              <a:t> avec les </a:t>
            </a:r>
            <a:r>
              <a:rPr lang="en-US" dirty="0" err="1">
                <a:latin typeface="Times New Roman" pitchFamily="18" charset="0"/>
                <a:cs typeface="Times New Roman" pitchFamily="18" charset="0"/>
              </a:rPr>
              <a:t>pointeurs</a:t>
            </a:r>
            <a:r>
              <a:rPr lang="en-US" dirty="0">
                <a:latin typeface="Times New Roman" pitchFamily="18" charset="0"/>
                <a:cs typeface="Times New Roman" pitchFamily="18" charset="0"/>
              </a:rPr>
              <a:t>.</a:t>
            </a:r>
          </a:p>
          <a:p>
            <a:pPr algn="just"/>
            <a:endParaRPr lang="fr-FR" dirty="0">
              <a:latin typeface="Times New Roman" pitchFamily="18" charset="0"/>
              <a:cs typeface="Times New Roman" pitchFamily="18" charset="0"/>
            </a:endParaRPr>
          </a:p>
          <a:p>
            <a:r>
              <a:rPr lang="en-US" u="sng" dirty="0" err="1">
                <a:latin typeface="Times New Roman" pitchFamily="18" charset="0"/>
                <a:cs typeface="Times New Roman" pitchFamily="18" charset="0"/>
              </a:rPr>
              <a:t>Exemple</a:t>
            </a:r>
            <a:endParaRPr lang="en-US" u="sng" dirty="0">
              <a:latin typeface="Times New Roman" pitchFamily="18" charset="0"/>
              <a:cs typeface="Times New Roman" pitchFamily="18" charset="0"/>
            </a:endParaRPr>
          </a:p>
          <a:p>
            <a:r>
              <a:rPr lang="en-US" dirty="0">
                <a:latin typeface="Times New Roman" pitchFamily="18" charset="0"/>
                <a:cs typeface="Times New Roman" pitchFamily="18" charset="0"/>
              </a:rPr>
              <a:t>char* pc; float *</a:t>
            </a:r>
            <a:r>
              <a:rPr lang="en-US" dirty="0" err="1">
                <a:latin typeface="Times New Roman" pitchFamily="18" charset="0"/>
                <a:cs typeface="Times New Roman" pitchFamily="18" charset="0"/>
              </a:rPr>
              <a:t>pr</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pi, *</a:t>
            </a:r>
            <a:r>
              <a:rPr lang="en-US" dirty="0" err="1">
                <a:latin typeface="Times New Roman" pitchFamily="18" charset="0"/>
                <a:cs typeface="Times New Roman" pitchFamily="18" charset="0"/>
              </a:rPr>
              <a:t>pj</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pk</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pc=(char*)</a:t>
            </a:r>
            <a:r>
              <a:rPr lang="en-US" dirty="0" err="1">
                <a:latin typeface="Times New Roman" pitchFamily="18" charset="0"/>
                <a:cs typeface="Times New Roman" pitchFamily="18" charset="0"/>
              </a:rPr>
              <a:t>malloc</a:t>
            </a:r>
            <a:r>
              <a:rPr lang="en-US" dirty="0">
                <a:latin typeface="Times New Roman" pitchFamily="18" charset="0"/>
                <a:cs typeface="Times New Roman" pitchFamily="18" charset="0"/>
              </a:rPr>
              <a:t>(10); //On reserve 10 cases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soit</a:t>
            </a:r>
            <a:r>
              <a:rPr lang="en-US" dirty="0">
                <a:latin typeface="Times New Roman" pitchFamily="18" charset="0"/>
                <a:cs typeface="Times New Roman" pitchFamily="18" charset="0"/>
              </a:rPr>
              <a:t> la place pour 10 </a:t>
            </a:r>
            <a:r>
              <a:rPr lang="en-US" dirty="0" err="1">
                <a:latin typeface="Times New Roman" pitchFamily="18" charset="0"/>
                <a:cs typeface="Times New Roman" pitchFamily="18" charset="0"/>
              </a:rPr>
              <a:t>caractères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pi=(</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malloc</a:t>
            </a:r>
            <a:r>
              <a:rPr lang="en-US" dirty="0">
                <a:latin typeface="Times New Roman" pitchFamily="18" charset="0"/>
                <a:cs typeface="Times New Roman" pitchFamily="18" charset="0"/>
              </a:rPr>
              <a:t>(16); //On reserve 16 cases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soit</a:t>
            </a:r>
            <a:r>
              <a:rPr lang="en-US" dirty="0">
                <a:latin typeface="Times New Roman" pitchFamily="18" charset="0"/>
                <a:cs typeface="Times New Roman" pitchFamily="18" charset="0"/>
              </a:rPr>
              <a:t> la place pour 4 </a:t>
            </a:r>
            <a:r>
              <a:rPr lang="en-US" dirty="0" err="1">
                <a:latin typeface="Times New Roman" pitchFamily="18" charset="0"/>
                <a:cs typeface="Times New Roman" pitchFamily="18" charset="0"/>
              </a:rPr>
              <a:t>entiers</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pr</a:t>
            </a:r>
            <a:r>
              <a:rPr lang="en-US" dirty="0">
                <a:latin typeface="Times New Roman" pitchFamily="18" charset="0"/>
                <a:cs typeface="Times New Roman" pitchFamily="18" charset="0"/>
              </a:rPr>
              <a:t>=(float*)</a:t>
            </a:r>
            <a:r>
              <a:rPr lang="en-US" dirty="0" err="1">
                <a:latin typeface="Times New Roman" pitchFamily="18" charset="0"/>
                <a:cs typeface="Times New Roman" pitchFamily="18" charset="0"/>
              </a:rPr>
              <a:t>malloc</a:t>
            </a:r>
            <a:r>
              <a:rPr lang="en-US" dirty="0">
                <a:latin typeface="Times New Roman" pitchFamily="18" charset="0"/>
                <a:cs typeface="Times New Roman" pitchFamily="18" charset="0"/>
              </a:rPr>
              <a:t>(24); //On reserve 24 cases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soit</a:t>
            </a:r>
            <a:r>
              <a:rPr lang="en-US" dirty="0">
                <a:latin typeface="Times New Roman" pitchFamily="18" charset="0"/>
                <a:cs typeface="Times New Roman" pitchFamily="18" charset="0"/>
              </a:rPr>
              <a:t> la place pour 6 </a:t>
            </a:r>
            <a:r>
              <a:rPr lang="en-US" dirty="0" err="1">
                <a:latin typeface="Times New Roman" pitchFamily="18" charset="0"/>
                <a:cs typeface="Times New Roman" pitchFamily="18" charset="0"/>
              </a:rPr>
              <a:t>réels</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pj</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malloc</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sizeof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//On reserve la </a:t>
            </a:r>
            <a:r>
              <a:rPr lang="en-US" dirty="0" err="1">
                <a:latin typeface="Times New Roman" pitchFamily="18" charset="0"/>
                <a:cs typeface="Times New Roman" pitchFamily="18" charset="0"/>
              </a:rPr>
              <a:t>taille</a:t>
            </a:r>
            <a:r>
              <a:rPr lang="en-US" dirty="0">
                <a:latin typeface="Times New Roman" pitchFamily="18" charset="0"/>
                <a:cs typeface="Times New Roman" pitchFamily="18" charset="0"/>
              </a:rPr>
              <a:t> d’un </a:t>
            </a:r>
            <a:r>
              <a:rPr lang="en-US" dirty="0" err="1">
                <a:latin typeface="Times New Roman" pitchFamily="18" charset="0"/>
                <a:cs typeface="Times New Roman" pitchFamily="18" charset="0"/>
              </a:rPr>
              <a:t>entier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pk</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malloc</a:t>
            </a:r>
            <a:r>
              <a:rPr lang="en-US" dirty="0">
                <a:latin typeface="Times New Roman" pitchFamily="18" charset="0"/>
                <a:cs typeface="Times New Roman" pitchFamily="18" charset="0"/>
              </a:rPr>
              <a:t>(3*</a:t>
            </a:r>
            <a:r>
              <a:rPr lang="en-US" dirty="0" err="1">
                <a:latin typeface="Times New Roman" pitchFamily="18" charset="0"/>
                <a:cs typeface="Times New Roman" pitchFamily="18" charset="0"/>
              </a:rPr>
              <a:t>sizeof</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//On reserve la place </a:t>
            </a:r>
            <a:r>
              <a:rPr lang="en-US" dirty="0" err="1">
                <a:latin typeface="Times New Roman" pitchFamily="18" charset="0"/>
                <a:cs typeface="Times New Roman" pitchFamily="18" charset="0"/>
              </a:rPr>
              <a:t>en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mémoire</a:t>
            </a:r>
            <a:r>
              <a:rPr lang="en-US" dirty="0">
                <a:latin typeface="Times New Roman" pitchFamily="18" charset="0"/>
                <a:cs typeface="Times New Roman" pitchFamily="18" charset="0"/>
              </a:rPr>
              <a:t> pour 3 </a:t>
            </a:r>
            <a:r>
              <a:rPr lang="en-US" dirty="0" err="1">
                <a:latin typeface="Times New Roman" pitchFamily="18" charset="0"/>
                <a:cs typeface="Times New Roman" pitchFamily="18" charset="0"/>
              </a:rPr>
              <a:t>entiers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La function </a:t>
            </a:r>
            <a:r>
              <a:rPr lang="en-US" b="1" dirty="0">
                <a:latin typeface="Times New Roman" pitchFamily="18" charset="0"/>
                <a:cs typeface="Times New Roman" pitchFamily="18" charset="0"/>
              </a:rPr>
              <a:t>free()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libère</a:t>
            </a:r>
            <a:r>
              <a:rPr lang="en-US" dirty="0">
                <a:latin typeface="Times New Roman" pitchFamily="18" charset="0"/>
                <a:cs typeface="Times New Roman" pitchFamily="18" charset="0"/>
              </a:rPr>
              <a:t> la </a:t>
            </a:r>
            <a:r>
              <a:rPr lang="en-US" dirty="0" err="1">
                <a:latin typeface="Times New Roman" pitchFamily="18" charset="0"/>
                <a:cs typeface="Times New Roman" pitchFamily="18" charset="0"/>
              </a:rPr>
              <a:t>mémoire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free(pi); //on </a:t>
            </a:r>
            <a:r>
              <a:rPr lang="en-US" dirty="0" err="1">
                <a:latin typeface="Times New Roman" pitchFamily="18" charset="0"/>
                <a:cs typeface="Times New Roman" pitchFamily="18" charset="0"/>
              </a:rPr>
              <a:t>libère</a:t>
            </a:r>
            <a:r>
              <a:rPr lang="en-US" dirty="0">
                <a:latin typeface="Times New Roman" pitchFamily="18" charset="0"/>
                <a:cs typeface="Times New Roman" pitchFamily="18" charset="0"/>
              </a:rPr>
              <a:t> la place </a:t>
            </a:r>
            <a:r>
              <a:rPr lang="en-US" dirty="0" err="1">
                <a:latin typeface="Times New Roman" pitchFamily="18" charset="0"/>
                <a:cs typeface="Times New Roman" pitchFamily="18" charset="0"/>
              </a:rPr>
              <a:t>précédemment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rédervée</a:t>
            </a:r>
            <a:r>
              <a:rPr lang="en-US" dirty="0">
                <a:latin typeface="Times New Roman" pitchFamily="18" charset="0"/>
                <a:cs typeface="Times New Roman" pitchFamily="18" charset="0"/>
              </a:rPr>
              <a:t> pour pi.</a:t>
            </a:r>
          </a:p>
          <a:p>
            <a:r>
              <a:rPr lang="en-US" dirty="0">
                <a:latin typeface="Times New Roman" pitchFamily="18" charset="0"/>
                <a:cs typeface="Times New Roman" pitchFamily="18" charset="0"/>
              </a:rPr>
              <a:t>free(</a:t>
            </a:r>
            <a:r>
              <a:rPr lang="en-US" dirty="0" err="1">
                <a:latin typeface="Times New Roman" pitchFamily="18" charset="0"/>
                <a:cs typeface="Times New Roman" pitchFamily="18" charset="0"/>
              </a:rPr>
              <a:t>pr</a:t>
            </a:r>
            <a:r>
              <a:rPr lang="en-US" dirty="0">
                <a:latin typeface="Times New Roman" pitchFamily="18" charset="0"/>
                <a:cs typeface="Times New Roman" pitchFamily="18" charset="0"/>
              </a:rPr>
              <a:t>); //on </a:t>
            </a:r>
            <a:r>
              <a:rPr lang="en-US" dirty="0" err="1">
                <a:latin typeface="Times New Roman" pitchFamily="18" charset="0"/>
                <a:cs typeface="Times New Roman" pitchFamily="18" charset="0"/>
              </a:rPr>
              <a:t>libère</a:t>
            </a:r>
            <a:r>
              <a:rPr lang="en-US" dirty="0">
                <a:latin typeface="Times New Roman" pitchFamily="18" charset="0"/>
                <a:cs typeface="Times New Roman" pitchFamily="18" charset="0"/>
              </a:rPr>
              <a:t> la place </a:t>
            </a:r>
            <a:r>
              <a:rPr lang="en-US" dirty="0" err="1">
                <a:latin typeface="Times New Roman" pitchFamily="18" charset="0"/>
                <a:cs typeface="Times New Roman" pitchFamily="18" charset="0"/>
              </a:rPr>
              <a:t>précédemment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rédervée</a:t>
            </a:r>
            <a:r>
              <a:rPr lang="en-US" dirty="0">
                <a:latin typeface="Times New Roman" pitchFamily="18" charset="0"/>
                <a:cs typeface="Times New Roman" pitchFamily="18" charset="0"/>
              </a:rPr>
              <a:t> pour pr.</a:t>
            </a:r>
          </a:p>
          <a:p>
            <a:endParaRPr lang="fr-FR" dirty="0">
              <a:latin typeface="Times New Roman" pitchFamily="18" charset="0"/>
              <a:cs typeface="Times New Roman" pitchFamily="18" charset="0"/>
            </a:endParaRPr>
          </a:p>
          <a:p>
            <a:r>
              <a:rPr lang="fr-FR" b="1" dirty="0">
                <a:latin typeface="Times New Roman" pitchFamily="18" charset="0"/>
                <a:cs typeface="Times New Roman" pitchFamily="18" charset="0"/>
              </a:rPr>
              <a:t>9.4. Affectation d’une valeur à un pointeur</a:t>
            </a:r>
          </a:p>
          <a:p>
            <a:pPr algn="just"/>
            <a:r>
              <a:rPr lang="fr-FR" dirty="0">
                <a:latin typeface="Times New Roman" pitchFamily="18" charset="0"/>
                <a:cs typeface="Times New Roman" pitchFamily="18" charset="0"/>
              </a:rPr>
              <a:t>L’utilisateur </a:t>
            </a:r>
            <a:r>
              <a:rPr lang="fr-FR" b="1" dirty="0">
                <a:latin typeface="Times New Roman" pitchFamily="18" charset="0"/>
                <a:cs typeface="Times New Roman" pitchFamily="18" charset="0"/>
              </a:rPr>
              <a:t>ne choisit pas </a:t>
            </a:r>
            <a:r>
              <a:rPr lang="fr-FR" dirty="0">
                <a:latin typeface="Times New Roman" pitchFamily="18" charset="0"/>
                <a:cs typeface="Times New Roman" pitchFamily="18" charset="0"/>
              </a:rPr>
              <a:t>la valeur des adresses mémoire </a:t>
            </a:r>
            <a:r>
              <a:rPr lang="fr-FR" b="1" dirty="0">
                <a:latin typeface="Times New Roman" pitchFamily="18" charset="0"/>
                <a:cs typeface="Times New Roman" pitchFamily="18" charset="0"/>
              </a:rPr>
              <a:t>attribuées  par le compilateur à chaque variable</a:t>
            </a:r>
            <a:r>
              <a:rPr lang="fr-FR" dirty="0">
                <a:latin typeface="Times New Roman" pitchFamily="18" charset="0"/>
                <a:cs typeface="Times New Roman" pitchFamily="18" charset="0"/>
              </a:rPr>
              <a:t>. L’utilisateur se contente de </a:t>
            </a:r>
            <a:r>
              <a:rPr lang="fr-FR" b="1" dirty="0">
                <a:latin typeface="Times New Roman" pitchFamily="18" charset="0"/>
                <a:cs typeface="Times New Roman" pitchFamily="18" charset="0"/>
              </a:rPr>
              <a:t>lire</a:t>
            </a:r>
            <a:r>
              <a:rPr lang="fr-FR" dirty="0">
                <a:latin typeface="Times New Roman" pitchFamily="18" charset="0"/>
                <a:cs typeface="Times New Roman" pitchFamily="18" charset="0"/>
              </a:rPr>
              <a:t> la valeur  de ces adresses en l’affichant sur </a:t>
            </a:r>
          </a:p>
          <a:p>
            <a:pPr algn="just"/>
            <a:r>
              <a:rPr lang="fr-FR" dirty="0">
                <a:latin typeface="Times New Roman" pitchFamily="18" charset="0"/>
                <a:cs typeface="Times New Roman" pitchFamily="18" charset="0"/>
              </a:rPr>
              <a:t>l’écran.</a:t>
            </a:r>
          </a:p>
        </p:txBody>
      </p:sp>
    </p:spTree>
    <p:extLst>
      <p:ext uri="{BB962C8B-B14F-4D97-AF65-F5344CB8AC3E}">
        <p14:creationId xmlns:p14="http://schemas.microsoft.com/office/powerpoint/2010/main" val="12429180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65</a:t>
            </a:fld>
            <a:endParaRPr lang="fr-FR"/>
          </a:p>
        </p:txBody>
      </p:sp>
      <p:sp>
        <p:nvSpPr>
          <p:cNvPr id="3" name="ZoneTexte 2"/>
          <p:cNvSpPr txBox="1"/>
          <p:nvPr/>
        </p:nvSpPr>
        <p:spPr>
          <a:xfrm>
            <a:off x="71406" y="180402"/>
            <a:ext cx="8929718" cy="6463308"/>
          </a:xfrm>
          <a:prstGeom prst="rect">
            <a:avLst/>
          </a:prstGeom>
          <a:noFill/>
        </p:spPr>
        <p:txBody>
          <a:bodyPr wrap="square" rtlCol="0">
            <a:spAutoFit/>
          </a:bodyPr>
          <a:lstStyle/>
          <a:p>
            <a:pPr algn="just"/>
            <a:r>
              <a:rPr lang="fr-FR" dirty="0">
                <a:latin typeface="Times New Roman" pitchFamily="18" charset="0"/>
                <a:cs typeface="Times New Roman" pitchFamily="18" charset="0"/>
              </a:rPr>
              <a:t>On ne peut pas affecter directement une valeur à un pointeur. L’écriture suivante est </a:t>
            </a:r>
            <a:r>
              <a:rPr lang="fr-FR" b="1" dirty="0">
                <a:latin typeface="Times New Roman" pitchFamily="18" charset="0"/>
                <a:cs typeface="Times New Roman" pitchFamily="18" charset="0"/>
              </a:rPr>
              <a:t>interdite</a:t>
            </a:r>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char *pc;</a:t>
            </a:r>
          </a:p>
          <a:p>
            <a:r>
              <a:rPr lang="fr-FR" b="1" dirty="0">
                <a:latin typeface="Times New Roman" pitchFamily="18" charset="0"/>
                <a:cs typeface="Times New Roman" pitchFamily="18" charset="0"/>
              </a:rPr>
              <a:t>pc=0xbffff41</a:t>
            </a:r>
            <a:r>
              <a:rPr lang="fr-FR" dirty="0">
                <a:latin typeface="Times New Roman" pitchFamily="18" charset="0"/>
                <a:cs typeface="Times New Roman" pitchFamily="18" charset="0"/>
              </a:rPr>
              <a:t>;</a:t>
            </a:r>
          </a:p>
          <a:p>
            <a:r>
              <a:rPr lang="fr-FR" dirty="0">
                <a:latin typeface="Times New Roman" pitchFamily="18" charset="0"/>
                <a:cs typeface="Times New Roman" pitchFamily="18" charset="0"/>
              </a:rPr>
              <a:t>On peut cependant être amené à </a:t>
            </a:r>
            <a:r>
              <a:rPr lang="fr-FR" b="1" dirty="0">
                <a:latin typeface="Times New Roman" pitchFamily="18" charset="0"/>
                <a:cs typeface="Times New Roman" pitchFamily="18" charset="0"/>
              </a:rPr>
              <a:t>définir par programmation</a:t>
            </a:r>
            <a:r>
              <a:rPr lang="fr-FR" dirty="0">
                <a:latin typeface="Times New Roman" pitchFamily="18" charset="0"/>
                <a:cs typeface="Times New Roman" pitchFamily="18" charset="0"/>
              </a:rPr>
              <a:t> la valeur d’une adresse. On utilise pour cela l’opérateur de </a:t>
            </a:r>
            <a:r>
              <a:rPr lang="fr-FR" b="1" dirty="0" err="1">
                <a:latin typeface="Times New Roman" pitchFamily="18" charset="0"/>
                <a:cs typeface="Times New Roman" pitchFamily="18" charset="0"/>
              </a:rPr>
              <a:t>cast</a:t>
            </a:r>
            <a:r>
              <a:rPr lang="fr-FR" dirty="0">
                <a:latin typeface="Times New Roman" pitchFamily="18" charset="0"/>
                <a:cs typeface="Times New Roman" pitchFamily="18" charset="0"/>
              </a:rPr>
              <a:t>, jeu de deux parenthèses.</a:t>
            </a:r>
          </a:p>
          <a:p>
            <a:r>
              <a:rPr lang="fr-FR" u="sng" dirty="0">
                <a:latin typeface="Times New Roman" pitchFamily="18" charset="0"/>
                <a:cs typeface="Times New Roman" pitchFamily="18" charset="0"/>
              </a:rPr>
              <a:t>Par exemple</a:t>
            </a:r>
            <a:r>
              <a:rPr lang="fr-FR" dirty="0">
                <a:latin typeface="Times New Roman" pitchFamily="18" charset="0"/>
                <a:cs typeface="Times New Roman" pitchFamily="18" charset="0"/>
              </a:rPr>
              <a:t> : pour adresser un périphérique (adressage physique).</a:t>
            </a:r>
          </a:p>
          <a:p>
            <a:r>
              <a:rPr lang="fr-FR" dirty="0">
                <a:latin typeface="Times New Roman" pitchFamily="18" charset="0"/>
                <a:cs typeface="Times New Roman" pitchFamily="18" charset="0"/>
              </a:rPr>
              <a:t>                       Ou pour contrôler la zone DATA dans un plan mémoire.</a:t>
            </a:r>
          </a:p>
          <a:p>
            <a:r>
              <a:rPr lang="fr-FR" u="sng" dirty="0">
                <a:latin typeface="Times New Roman" pitchFamily="18" charset="0"/>
                <a:cs typeface="Times New Roman" pitchFamily="18" charset="0"/>
              </a:rPr>
              <a:t>Exemple</a:t>
            </a:r>
            <a:r>
              <a:rPr lang="fr-FR" dirty="0">
                <a:latin typeface="Times New Roman" pitchFamily="18" charset="0"/>
                <a:cs typeface="Times New Roman" pitchFamily="18" charset="0"/>
              </a:rPr>
              <a:t>.</a:t>
            </a:r>
          </a:p>
          <a:p>
            <a:r>
              <a:rPr lang="fr-FR" b="1" dirty="0">
                <a:latin typeface="Times New Roman" pitchFamily="18" charset="0"/>
                <a:cs typeface="Times New Roman" pitchFamily="18" charset="0"/>
              </a:rPr>
              <a:t>char *pc;</a:t>
            </a:r>
          </a:p>
          <a:p>
            <a:r>
              <a:rPr lang="fr-FR" b="1" dirty="0">
                <a:latin typeface="Times New Roman" pitchFamily="18" charset="0"/>
                <a:cs typeface="Times New Roman" pitchFamily="18" charset="0"/>
              </a:rPr>
              <a:t>pc=(char*)0xbffff51; </a:t>
            </a:r>
            <a:r>
              <a:rPr lang="fr-FR" dirty="0">
                <a:latin typeface="Times New Roman" pitchFamily="18" charset="0"/>
                <a:cs typeface="Times New Roman" pitchFamily="18" charset="0"/>
              </a:rPr>
              <a:t> //pc est l’adresse0xbffff51 et pointe sur un caractère.</a:t>
            </a:r>
          </a:p>
          <a:p>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 *pi;</a:t>
            </a:r>
          </a:p>
          <a:p>
            <a:r>
              <a:rPr lang="fr-FR" b="1" dirty="0">
                <a:latin typeface="Times New Roman" pitchFamily="18" charset="0"/>
                <a:cs typeface="Times New Roman" pitchFamily="18" charset="0"/>
              </a:rPr>
              <a:t>pi=(</a:t>
            </a:r>
            <a:r>
              <a:rPr lang="fr-FR" b="1" dirty="0" err="1">
                <a:latin typeface="Times New Roman" pitchFamily="18" charset="0"/>
                <a:cs typeface="Times New Roman" pitchFamily="18" charset="0"/>
              </a:rPr>
              <a:t>int</a:t>
            </a:r>
            <a:r>
              <a:rPr lang="fr-FR" b="1" dirty="0">
                <a:latin typeface="Times New Roman" pitchFamily="18" charset="0"/>
                <a:cs typeface="Times New Roman" pitchFamily="18" charset="0"/>
              </a:rPr>
              <a:t>*)0xaffffc15;</a:t>
            </a:r>
            <a:r>
              <a:rPr lang="fr-FR" dirty="0">
                <a:latin typeface="Times New Roman" pitchFamily="18" charset="0"/>
                <a:cs typeface="Times New Roman" pitchFamily="18" charset="0"/>
              </a:rPr>
              <a:t>     //pi est l’adresse de 0xaffffc15 et pointe sur un entier.</a:t>
            </a:r>
          </a:p>
          <a:p>
            <a:r>
              <a:rPr lang="fr-FR" dirty="0">
                <a:latin typeface="Times New Roman" pitchFamily="18" charset="0"/>
                <a:cs typeface="Times New Roman" pitchFamily="18" charset="0"/>
              </a:rPr>
              <a:t>Lorsqu’on utilise une fonction d’allocation dynamique, on ne peut affecter de valeur au pointeur à l’aide de l’opérateur de </a:t>
            </a:r>
            <a:r>
              <a:rPr lang="fr-FR" dirty="0" err="1">
                <a:latin typeface="Times New Roman" pitchFamily="18" charset="0"/>
                <a:cs typeface="Times New Roman" pitchFamily="18" charset="0"/>
              </a:rPr>
              <a:t>cast</a:t>
            </a:r>
            <a:r>
              <a:rPr lang="fr-FR" dirty="0">
                <a:latin typeface="Times New Roman" pitchFamily="18" charset="0"/>
                <a:cs typeface="Times New Roman" pitchFamily="18" charset="0"/>
              </a:rPr>
              <a:t>.</a:t>
            </a:r>
          </a:p>
          <a:p>
            <a:endParaRPr lang="fr-FR" dirty="0">
              <a:latin typeface="Times New Roman" pitchFamily="18" charset="0"/>
              <a:cs typeface="Times New Roman" pitchFamily="18" charset="0"/>
            </a:endParaRPr>
          </a:p>
          <a:p>
            <a:pPr algn="just"/>
            <a:r>
              <a:rPr lang="en-US" u="sng" dirty="0" err="1">
                <a:latin typeface="Times New Roman" pitchFamily="18" charset="0"/>
                <a:cs typeface="Times New Roman" pitchFamily="18" charset="0"/>
              </a:rPr>
              <a:t>Exercice</a:t>
            </a:r>
            <a:r>
              <a:rPr lang="en-US" u="sng" dirty="0">
                <a:latin typeface="Times New Roman" pitchFamily="18" charset="0"/>
                <a:cs typeface="Times New Roman" pitchFamily="18" charset="0"/>
              </a:rPr>
              <a:t> 8</a:t>
            </a:r>
            <a:r>
              <a:rPr lang="en-US" dirty="0">
                <a:latin typeface="Times New Roman" pitchFamily="18" charset="0"/>
                <a:cs typeface="Times New Roman" pitchFamily="18" charset="0"/>
              </a:rPr>
              <a:t>. adr1 et ard2 </a:t>
            </a:r>
            <a:r>
              <a:rPr lang="en-US" dirty="0" err="1">
                <a:latin typeface="Times New Roman" pitchFamily="18" charset="0"/>
                <a:cs typeface="Times New Roman" pitchFamily="18" charset="0"/>
              </a:rPr>
              <a:t>sont</a:t>
            </a:r>
            <a:r>
              <a:rPr lang="en-US" dirty="0">
                <a:latin typeface="Times New Roman" pitchFamily="18" charset="0"/>
                <a:cs typeface="Times New Roman" pitchFamily="18" charset="0"/>
              </a:rPr>
              <a:t> des </a:t>
            </a:r>
            <a:r>
              <a:rPr lang="en-US" dirty="0" err="1">
                <a:latin typeface="Times New Roman" pitchFamily="18" charset="0"/>
                <a:cs typeface="Times New Roman" pitchFamily="18" charset="0"/>
              </a:rPr>
              <a:t>pointeurs</a:t>
            </a:r>
            <a:r>
              <a:rPr lang="en-US" dirty="0">
                <a:latin typeface="Times New Roman" pitchFamily="18" charset="0"/>
                <a:cs typeface="Times New Roman" pitchFamily="18" charset="0"/>
              </a:rPr>
              <a:t> sur des reels. Le </a:t>
            </a:r>
            <a:r>
              <a:rPr lang="en-US" dirty="0" err="1">
                <a:latin typeface="Times New Roman" pitchFamily="18" charset="0"/>
                <a:cs typeface="Times New Roman" pitchFamily="18" charset="0"/>
              </a:rPr>
              <a:t>contenu</a:t>
            </a:r>
            <a:r>
              <a:rPr lang="en-US" dirty="0">
                <a:latin typeface="Times New Roman" pitchFamily="18" charset="0"/>
                <a:cs typeface="Times New Roman" pitchFamily="18" charset="0"/>
              </a:rPr>
              <a:t> de adr1 </a:t>
            </a:r>
            <a:r>
              <a:rPr lang="en-US" dirty="0" err="1">
                <a:latin typeface="Times New Roman" pitchFamily="18" charset="0"/>
                <a:cs typeface="Times New Roman" pitchFamily="18" charset="0"/>
              </a:rPr>
              <a:t>vaut</a:t>
            </a:r>
            <a:r>
              <a:rPr lang="en-US" dirty="0">
                <a:latin typeface="Times New Roman" pitchFamily="18" charset="0"/>
                <a:cs typeface="Times New Roman" pitchFamily="18" charset="0"/>
              </a:rPr>
              <a:t> -45,78; le </a:t>
            </a:r>
            <a:r>
              <a:rPr lang="en-US" dirty="0" err="1">
                <a:latin typeface="Times New Roman" pitchFamily="18" charset="0"/>
                <a:cs typeface="Times New Roman" pitchFamily="18" charset="0"/>
              </a:rPr>
              <a:t>contenu</a:t>
            </a:r>
            <a:r>
              <a:rPr lang="en-US" dirty="0">
                <a:latin typeface="Times New Roman" pitchFamily="18" charset="0"/>
                <a:cs typeface="Times New Roman" pitchFamily="18" charset="0"/>
              </a:rPr>
              <a:t> adr2 </a:t>
            </a:r>
            <a:r>
              <a:rPr lang="en-US" dirty="0" err="1">
                <a:latin typeface="Times New Roman" pitchFamily="18" charset="0"/>
                <a:cs typeface="Times New Roman" pitchFamily="18" charset="0"/>
              </a:rPr>
              <a:t>vaut</a:t>
            </a:r>
            <a:r>
              <a:rPr lang="en-US" dirty="0">
                <a:latin typeface="Times New Roman" pitchFamily="18" charset="0"/>
                <a:cs typeface="Times New Roman" pitchFamily="18" charset="0"/>
              </a:rPr>
              <a:t> 678,89. </a:t>
            </a:r>
            <a:r>
              <a:rPr lang="en-US" dirty="0" err="1">
                <a:latin typeface="Times New Roman" pitchFamily="18" charset="0"/>
                <a:cs typeface="Times New Roman" pitchFamily="18" charset="0"/>
              </a:rPr>
              <a:t>Ecrire</a:t>
            </a:r>
            <a:r>
              <a:rPr lang="en-US" dirty="0">
                <a:latin typeface="Times New Roman" pitchFamily="18" charset="0"/>
                <a:cs typeface="Times New Roman" pitchFamily="18" charset="0"/>
              </a:rPr>
              <a:t> un </a:t>
            </a:r>
            <a:r>
              <a:rPr lang="en-US" dirty="0" err="1">
                <a:latin typeface="Times New Roman" pitchFamily="18" charset="0"/>
                <a:cs typeface="Times New Roman" pitchFamily="18" charset="0"/>
              </a:rPr>
              <a:t>programme</a:t>
            </a:r>
            <a:r>
              <a:rPr lang="en-US" dirty="0">
                <a:latin typeface="Times New Roman" pitchFamily="18" charset="0"/>
                <a:cs typeface="Times New Roman" pitchFamily="18" charset="0"/>
              </a:rPr>
              <a:t> qui </a:t>
            </a:r>
            <a:r>
              <a:rPr lang="en-US" dirty="0" err="1">
                <a:latin typeface="Times New Roman" pitchFamily="18" charset="0"/>
                <a:cs typeface="Times New Roman" pitchFamily="18" charset="0"/>
              </a:rPr>
              <a:t>affiche</a:t>
            </a:r>
            <a:r>
              <a:rPr lang="en-US" dirty="0">
                <a:latin typeface="Times New Roman" pitchFamily="18" charset="0"/>
                <a:cs typeface="Times New Roman" pitchFamily="18" charset="0"/>
              </a:rPr>
              <a:t> les </a:t>
            </a:r>
            <a:r>
              <a:rPr lang="en-US" dirty="0" err="1">
                <a:latin typeface="Times New Roman" pitchFamily="18" charset="0"/>
                <a:cs typeface="Times New Roman" pitchFamily="18" charset="0"/>
              </a:rPr>
              <a:t>valeurs</a:t>
            </a:r>
            <a:r>
              <a:rPr lang="en-US" dirty="0">
                <a:latin typeface="Times New Roman" pitchFamily="18" charset="0"/>
                <a:cs typeface="Times New Roman" pitchFamily="18" charset="0"/>
              </a:rPr>
              <a:t> de adr1, adr2 et de </a:t>
            </a:r>
            <a:r>
              <a:rPr lang="en-US" dirty="0" err="1">
                <a:latin typeface="Times New Roman" pitchFamily="18" charset="0"/>
                <a:cs typeface="Times New Roman" pitchFamily="18" charset="0"/>
              </a:rPr>
              <a:t>leur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contenu</a:t>
            </a:r>
            <a:r>
              <a:rPr lang="en-US" dirty="0">
                <a:latin typeface="Times New Roman" pitchFamily="18" charset="0"/>
                <a:cs typeface="Times New Roman" pitchFamily="18" charset="0"/>
              </a:rPr>
              <a:t>.</a:t>
            </a:r>
            <a:endParaRPr lang="fr-FR" dirty="0">
              <a:latin typeface="Times New Roman" pitchFamily="18" charset="0"/>
              <a:cs typeface="Times New Roman" pitchFamily="18" charset="0"/>
            </a:endParaRPr>
          </a:p>
          <a:p>
            <a:pPr algn="just"/>
            <a:r>
              <a:rPr lang="fr-FR" u="sng" dirty="0">
                <a:latin typeface="Times New Roman" pitchFamily="18" charset="0"/>
                <a:cs typeface="Times New Roman" pitchFamily="18" charset="0"/>
              </a:rPr>
              <a:t>Exercice 9</a:t>
            </a:r>
            <a:r>
              <a:rPr lang="fr-FR" dirty="0">
                <a:latin typeface="Times New Roman" pitchFamily="18" charset="0"/>
                <a:cs typeface="Times New Roman" pitchFamily="18" charset="0"/>
              </a:rPr>
              <a:t>. </a:t>
            </a:r>
            <a:r>
              <a:rPr lang="fr-FR" dirty="0" err="1">
                <a:latin typeface="Times New Roman" pitchFamily="18" charset="0"/>
                <a:cs typeface="Times New Roman" pitchFamily="18" charset="0"/>
              </a:rPr>
              <a:t>adr_i</a:t>
            </a:r>
            <a:r>
              <a:rPr lang="fr-FR" dirty="0">
                <a:latin typeface="Times New Roman" pitchFamily="18" charset="0"/>
                <a:cs typeface="Times New Roman" pitchFamily="18" charset="0"/>
              </a:rPr>
              <a:t> est un pointeur de type entier, son contenu i vaut 0x12345678. A l’aide d’une conversion de type de pointeur, écrire un programme montrant le rangement des 4 octets en mémoire.</a:t>
            </a:r>
          </a:p>
          <a:p>
            <a:pPr algn="just"/>
            <a:r>
              <a:rPr lang="fr-FR" u="sng" dirty="0">
                <a:latin typeface="Times New Roman" pitchFamily="18" charset="0"/>
                <a:cs typeface="Times New Roman" pitchFamily="18" charset="0"/>
              </a:rPr>
              <a:t>Exercice 10</a:t>
            </a:r>
            <a:r>
              <a:rPr lang="fr-FR" dirty="0">
                <a:latin typeface="Times New Roman" pitchFamily="18" charset="0"/>
                <a:cs typeface="Times New Roman" pitchFamily="18" charset="0"/>
              </a:rPr>
              <a:t>. Saisir un texte. Ranger les caractères en mémoire. Lire le contenu de la mémoire et y compter le nombre d’espaces et de lettres e.</a:t>
            </a:r>
          </a:p>
        </p:txBody>
      </p:sp>
    </p:spTree>
    <p:extLst>
      <p:ext uri="{BB962C8B-B14F-4D97-AF65-F5344CB8AC3E}">
        <p14:creationId xmlns:p14="http://schemas.microsoft.com/office/powerpoint/2010/main" val="8522636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66</a:t>
            </a:fld>
            <a:endParaRPr lang="fr-FR"/>
          </a:p>
        </p:txBody>
      </p:sp>
      <p:sp>
        <p:nvSpPr>
          <p:cNvPr id="3" name="Rectangle 2"/>
          <p:cNvSpPr/>
          <p:nvPr/>
        </p:nvSpPr>
        <p:spPr>
          <a:xfrm>
            <a:off x="179512" y="172953"/>
            <a:ext cx="8712968" cy="2585323"/>
          </a:xfrm>
          <a:prstGeom prst="rect">
            <a:avLst/>
          </a:prstGeom>
        </p:spPr>
        <p:txBody>
          <a:bodyPr wrap="square">
            <a:spAutoFit/>
          </a:bodyPr>
          <a:lstStyle/>
          <a:p>
            <a:r>
              <a:rPr lang="fr-FR" b="1" dirty="0">
                <a:latin typeface="Times New Roman" pitchFamily="18" charset="0"/>
                <a:cs typeface="Times New Roman" pitchFamily="18" charset="0"/>
              </a:rPr>
              <a:t>10. DIRECTIVES AU PREPROCESSEUR</a:t>
            </a:r>
          </a:p>
          <a:p>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fr-FR" dirty="0">
              <a:latin typeface="Times New Roman" pitchFamily="18" charset="0"/>
              <a:cs typeface="Times New Roman" pitchFamily="18" charset="0"/>
            </a:endParaRPr>
          </a:p>
          <a:p>
            <a:endParaRPr lang="fr-FR" dirty="0">
              <a:latin typeface="Times New Roman" pitchFamily="18" charset="0"/>
              <a:cs typeface="Times New Roman" pitchFamily="18" charset="0"/>
            </a:endParaRPr>
          </a:p>
        </p:txBody>
      </p:sp>
      <p:sp>
        <p:nvSpPr>
          <p:cNvPr id="5" name="Rectangle 2"/>
          <p:cNvSpPr>
            <a:spLocks noChangeArrowheads="1"/>
          </p:cNvSpPr>
          <p:nvPr/>
        </p:nvSpPr>
        <p:spPr bwMode="auto">
          <a:xfrm>
            <a:off x="107504" y="620688"/>
            <a:ext cx="8856984"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 préprocesseur est un programme exécuté lors de la première phase de la compilation.</a:t>
            </a:r>
            <a:r>
              <a:rPr kumimoji="0" lang="fr-FR" altLang="fr-FR"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Il effectue des modifications textuelles sur le fichier source à partir de </a:t>
            </a:r>
            <a:r>
              <a:rPr kumimoji="0" lang="fr-FR" altLang="fr-FR"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directives</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fr-FR" altLang="fr-FR" dirty="0">
                <a:latin typeface="Times New Roman" panose="02020603050405020304" pitchFamily="18" charset="0"/>
                <a:cs typeface="Times New Roman" panose="02020603050405020304" pitchFamily="18" charset="0"/>
              </a:rPr>
              <a:t>Elles</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sont introduites par le caractère # (#</a:t>
            </a:r>
            <a:r>
              <a:rPr kumimoji="0" lang="fr-FR" altLang="fr-FR"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include</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define</a:t>
            </a:r>
            <a:r>
              <a:rPr kumimoji="0" lang="fr-FR" altLang="fr-FR"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et </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t>
            </a:r>
            <a:r>
              <a:rPr kumimoji="0" lang="fr-FR" altLang="fr-FR"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ifdef</a:t>
            </a: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fr-FR" b="1" dirty="0">
                <a:latin typeface="Times New Roman" panose="02020603050405020304" pitchFamily="18" charset="0"/>
                <a:cs typeface="Times New Roman" panose="02020603050405020304" pitchFamily="18" charset="0"/>
              </a:rPr>
              <a:t>10.1  Directive #</a:t>
            </a:r>
            <a:r>
              <a:rPr lang="fr-FR" b="1" dirty="0" err="1">
                <a:latin typeface="Times New Roman" panose="02020603050405020304" pitchFamily="18" charset="0"/>
                <a:cs typeface="Times New Roman" panose="02020603050405020304" pitchFamily="18" charset="0"/>
              </a:rPr>
              <a:t>include</a:t>
            </a:r>
            <a:endParaRPr lang="en-US" alt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Elle permet d'incorporer dans le fichier source le texte figurant dans un autre fichier, qui peut être un fichier d’en-tête de la librairie standard </a:t>
            </a:r>
            <a:r>
              <a:rPr lang="fr-FR" b="1" dirty="0" err="1">
                <a:latin typeface="Times New Roman" panose="02020603050405020304" pitchFamily="18" charset="0"/>
                <a:cs typeface="Times New Roman" panose="02020603050405020304" pitchFamily="18" charset="0"/>
              </a:rPr>
              <a:t>stdio.h</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math.h</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ou n'importe quel autre fichier.</a:t>
            </a:r>
          </a:p>
          <a:p>
            <a:pPr algn="just"/>
            <a:r>
              <a:rPr lang="fr-FR"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&lt;nom-de-fichier&gt;</a:t>
            </a:r>
          </a:p>
          <a:p>
            <a:pPr algn="just"/>
            <a:r>
              <a:rPr lang="fr-FR" dirty="0">
                <a:latin typeface="Times New Roman" panose="02020603050405020304" pitchFamily="18" charset="0"/>
                <a:cs typeface="Times New Roman" panose="02020603050405020304" pitchFamily="18" charset="0"/>
              </a:rPr>
              <a:t>Recherche le fichier mentionné dans un ou plusieurs répertoires systèmes définis par l'implémentation par exemple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usr</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"nom-de-fichier"</a:t>
            </a:r>
          </a:p>
          <a:p>
            <a:r>
              <a:rPr lang="fr-FR" dirty="0">
                <a:latin typeface="Times New Roman" panose="02020603050405020304" pitchFamily="18" charset="0"/>
                <a:cs typeface="Times New Roman" panose="02020603050405020304" pitchFamily="18" charset="0"/>
              </a:rPr>
              <a:t>Recherche le fichier dans le répertoire courant (celui où se trouve le fichier source).</a:t>
            </a:r>
            <a:br>
              <a:rPr lang="fr-FR" dirty="0">
                <a:latin typeface="Times New Roman" panose="02020603050405020304" pitchFamily="18" charset="0"/>
                <a:cs typeface="Times New Roman" panose="02020603050405020304" pitchFamily="18" charset="0"/>
              </a:rPr>
            </a:b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La première syntaxe est généralement utilisée pour les fichiers en-tête de la librairie standard, tandis que la seconde est plutôt destinée aux fichiers créés par l'utilisateur.</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10.2  Directive #</a:t>
            </a:r>
            <a:r>
              <a:rPr lang="fr-FR" b="1" dirty="0" err="1">
                <a:latin typeface="Times New Roman" panose="02020603050405020304" pitchFamily="18" charset="0"/>
                <a:cs typeface="Times New Roman" panose="02020603050405020304" pitchFamily="18" charset="0"/>
              </a:rPr>
              <a:t>define</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Elle permet de définir des constantes symboliques et des macros avec paramètres</a:t>
            </a: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641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67</a:t>
            </a:fld>
            <a:endParaRPr lang="fr-FR"/>
          </a:p>
        </p:txBody>
      </p:sp>
      <p:sp>
        <p:nvSpPr>
          <p:cNvPr id="4" name="Rectangle 3"/>
          <p:cNvSpPr/>
          <p:nvPr/>
        </p:nvSpPr>
        <p:spPr>
          <a:xfrm>
            <a:off x="107504" y="287865"/>
            <a:ext cx="8856984" cy="6399316"/>
          </a:xfrm>
          <a:prstGeom prst="rect">
            <a:avLst/>
          </a:prstGeom>
        </p:spPr>
        <p:txBody>
          <a:bodyPr wrap="square">
            <a:spAutoFit/>
          </a:bodyPr>
          <a:lstStyle/>
          <a:p>
            <a:r>
              <a:rPr lang="fr-FR" b="1" dirty="0">
                <a:latin typeface="Times New Roman" panose="02020603050405020304" pitchFamily="18" charset="0"/>
                <a:ea typeface="Times New Roman" panose="02020603050405020304" pitchFamily="18" charset="0"/>
                <a:cs typeface="Times New Roman" panose="02020603050405020304" pitchFamily="18" charset="0"/>
              </a:rPr>
              <a:t>10.2.1  Définition de constantes symboliques</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fr-FR" dirty="0">
                <a:latin typeface="Times New Roman" panose="02020603050405020304" pitchFamily="18" charset="0"/>
                <a:ea typeface="Times New Roman" panose="02020603050405020304" pitchFamily="18" charset="0"/>
                <a:cs typeface="Times New Roman" panose="02020603050405020304" pitchFamily="18" charset="0"/>
              </a:rPr>
              <a:t>La directive </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b="1" dirty="0">
                <a:latin typeface="Times New Roman" panose="02020603050405020304" pitchFamily="18" charset="0"/>
                <a:ea typeface="Times New Roman" panose="02020603050405020304" pitchFamily="18" charset="0"/>
                <a:cs typeface="Times New Roman" panose="02020603050405020304" pitchFamily="18" charset="0"/>
              </a:rPr>
              <a:t>  nom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restedelaligne</a:t>
            </a:r>
            <a:r>
              <a:rPr lang="fr-FR" dirty="0">
                <a:latin typeface="Times New Roman" panose="02020603050405020304" pitchFamily="18" charset="0"/>
                <a:ea typeface="Times New Roman" panose="02020603050405020304" pitchFamily="18" charset="0"/>
                <a:cs typeface="Times New Roman" panose="02020603050405020304" pitchFamily="18" charset="0"/>
              </a:rPr>
              <a:t> demande au préprocesseur de substituer toute occurrence de </a:t>
            </a:r>
            <a:r>
              <a:rPr lang="fr-FR" b="1" dirty="0">
                <a:latin typeface="Times New Roman" panose="02020603050405020304" pitchFamily="18" charset="0"/>
                <a:ea typeface="Times New Roman" panose="02020603050405020304" pitchFamily="18" charset="0"/>
                <a:cs typeface="Times New Roman" panose="02020603050405020304" pitchFamily="18" charset="0"/>
              </a:rPr>
              <a:t>nom</a:t>
            </a:r>
            <a:r>
              <a:rPr lang="fr-FR" dirty="0">
                <a:latin typeface="Times New Roman" panose="02020603050405020304" pitchFamily="18" charset="0"/>
                <a:ea typeface="Times New Roman" panose="02020603050405020304" pitchFamily="18" charset="0"/>
                <a:cs typeface="Times New Roman" panose="02020603050405020304" pitchFamily="18" charset="0"/>
              </a:rPr>
              <a:t> par la chaîne de caractères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restedelaligne</a:t>
            </a:r>
            <a:r>
              <a:rPr lang="fr-FR" dirty="0">
                <a:latin typeface="Times New Roman" panose="02020603050405020304" pitchFamily="18" charset="0"/>
                <a:ea typeface="Times New Roman" panose="02020603050405020304" pitchFamily="18" charset="0"/>
                <a:cs typeface="Times New Roman" panose="02020603050405020304" pitchFamily="18" charset="0"/>
              </a:rPr>
              <a:t> dans la suite du fichier source. Par exemple : donner un nom parlant à une constante. </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dirty="0">
                <a:latin typeface="Times New Roman" panose="02020603050405020304" pitchFamily="18" charset="0"/>
                <a:ea typeface="Times New Roman" panose="02020603050405020304" pitchFamily="18" charset="0"/>
                <a:cs typeface="Times New Roman" panose="02020603050405020304" pitchFamily="18" charset="0"/>
              </a:rPr>
              <a:t> NBLIGNES 10</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dirty="0">
                <a:latin typeface="Times New Roman" panose="02020603050405020304" pitchFamily="18" charset="0"/>
                <a:ea typeface="Times New Roman" panose="02020603050405020304" pitchFamily="18" charset="0"/>
                <a:cs typeface="Times New Roman" panose="02020603050405020304" pitchFamily="18" charset="0"/>
              </a:rPr>
              <a:t> NBCOLONNES 33</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dirty="0">
                <a:latin typeface="Times New Roman" panose="02020603050405020304" pitchFamily="18" charset="0"/>
                <a:ea typeface="Times New Roman" panose="02020603050405020304" pitchFamily="18" charset="0"/>
                <a:cs typeface="Times New Roman" panose="02020603050405020304" pitchFamily="18" charset="0"/>
              </a:rPr>
              <a:t>#</a:t>
            </a:r>
            <a:r>
              <a:rPr lang="fr-FR"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dirty="0">
                <a:latin typeface="Times New Roman" panose="02020603050405020304" pitchFamily="18" charset="0"/>
                <a:ea typeface="Times New Roman" panose="02020603050405020304" pitchFamily="18" charset="0"/>
                <a:cs typeface="Times New Roman" panose="02020603050405020304" pitchFamily="18" charset="0"/>
              </a:rPr>
              <a:t> TAILLEMATRICE  NBLIGNES * NBCOLONNES</a:t>
            </a: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r-FR" b="1" dirty="0">
              <a:latin typeface="Times New Roman" panose="02020603050405020304" pitchFamily="18" charset="0"/>
              <a:ea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ea typeface="Times New Roman" panose="02020603050405020304" pitchFamily="18" charset="0"/>
                <a:cs typeface="Times New Roman" panose="02020603050405020304" pitchFamily="18" charset="0"/>
              </a:rPr>
              <a:t>10.2.2  Définition de macros</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r>
              <a:rPr lang="fr-FR" dirty="0">
                <a:latin typeface="Times New Roman" panose="02020603050405020304" pitchFamily="18" charset="0"/>
                <a:ea typeface="Times New Roman" panose="02020603050405020304" pitchFamily="18" charset="0"/>
                <a:cs typeface="Times New Roman" panose="02020603050405020304" pitchFamily="18" charset="0"/>
              </a:rPr>
              <a:t>Une macro avec paramètres se définit de la manière suivante.</a:t>
            </a:r>
          </a:p>
          <a:p>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b="1" dirty="0">
                <a:latin typeface="Times New Roman" panose="02020603050405020304" pitchFamily="18" charset="0"/>
                <a:ea typeface="Times New Roman" panose="02020603050405020304" pitchFamily="18" charset="0"/>
                <a:cs typeface="Times New Roman" panose="02020603050405020304" pitchFamily="18" charset="0"/>
              </a:rPr>
              <a:t>  nom(</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listeDeParametres</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corpsDeLamacro</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où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listeDeParamètres</a:t>
            </a:r>
            <a:r>
              <a:rPr lang="fr-FR" dirty="0">
                <a:latin typeface="Times New Roman" panose="02020603050405020304" pitchFamily="18" charset="0"/>
                <a:ea typeface="Times New Roman" panose="02020603050405020304" pitchFamily="18" charset="0"/>
                <a:cs typeface="Times New Roman" panose="02020603050405020304" pitchFamily="18" charset="0"/>
              </a:rPr>
              <a:t> est une liste de variables séparées par des virgules. </a:t>
            </a:r>
          </a:p>
          <a:p>
            <a:pPr>
              <a:lnSpc>
                <a:spcPct val="107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Par exemple : </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b="1" dirty="0">
                <a:latin typeface="Times New Roman" panose="02020603050405020304" pitchFamily="18" charset="0"/>
                <a:ea typeface="Times New Roman" panose="02020603050405020304" pitchFamily="18" charset="0"/>
                <a:cs typeface="Times New Roman" panose="02020603050405020304" pitchFamily="18" charset="0"/>
              </a:rPr>
              <a:t> MAX(</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a,b</a:t>
            </a:r>
            <a:r>
              <a:rPr lang="fr-FR" b="1" dirty="0">
                <a:latin typeface="Times New Roman" panose="02020603050405020304" pitchFamily="18" charset="0"/>
                <a:ea typeface="Times New Roman" panose="02020603050405020304" pitchFamily="18" charset="0"/>
                <a:cs typeface="Times New Roman" panose="02020603050405020304" pitchFamily="18" charset="0"/>
              </a:rPr>
              <a:t>) (a &gt; b ? a : b)</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 processeur remplacera dans la suite du code toutes les occurrences du type </a:t>
            </a:r>
            <a:r>
              <a:rPr lang="fr-FR" b="1" dirty="0">
                <a:latin typeface="Times New Roman" panose="02020603050405020304" pitchFamily="18" charset="0"/>
                <a:ea typeface="Times New Roman" panose="02020603050405020304" pitchFamily="18" charset="0"/>
                <a:cs typeface="Times New Roman" panose="02020603050405020304" pitchFamily="18" charset="0"/>
              </a:rPr>
              <a:t>MAX(</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x,y</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où </a:t>
            </a:r>
            <a:r>
              <a:rPr lang="fr-FR" b="1" dirty="0">
                <a:latin typeface="Times New Roman" panose="02020603050405020304" pitchFamily="18" charset="0"/>
                <a:ea typeface="Times New Roman" panose="02020603050405020304" pitchFamily="18" charset="0"/>
                <a:cs typeface="Times New Roman" panose="02020603050405020304" pitchFamily="18" charset="0"/>
              </a:rPr>
              <a:t>x </a:t>
            </a:r>
            <a:r>
              <a:rPr lang="fr-FR" dirty="0">
                <a:latin typeface="Times New Roman" panose="02020603050405020304" pitchFamily="18" charset="0"/>
                <a:ea typeface="Times New Roman" panose="02020603050405020304" pitchFamily="18" charset="0"/>
                <a:cs typeface="Times New Roman" panose="02020603050405020304" pitchFamily="18" charset="0"/>
              </a:rPr>
              <a:t>et </a:t>
            </a:r>
            <a:r>
              <a:rPr lang="fr-FR" b="1" dirty="0">
                <a:latin typeface="Times New Roman" panose="02020603050405020304" pitchFamily="18" charset="0"/>
                <a:ea typeface="Times New Roman" panose="02020603050405020304" pitchFamily="18" charset="0"/>
                <a:cs typeface="Times New Roman" panose="02020603050405020304" pitchFamily="18" charset="0"/>
              </a:rPr>
              <a:t>y</a:t>
            </a:r>
            <a:r>
              <a:rPr lang="fr-FR" dirty="0">
                <a:latin typeface="Times New Roman" panose="02020603050405020304" pitchFamily="18" charset="0"/>
                <a:ea typeface="Times New Roman" panose="02020603050405020304" pitchFamily="18" charset="0"/>
                <a:cs typeface="Times New Roman" panose="02020603050405020304" pitchFamily="18" charset="0"/>
              </a:rPr>
              <a:t> sont des symboles quelconques par (</a:t>
            </a:r>
            <a:r>
              <a:rPr lang="fr-FR" b="1" dirty="0">
                <a:latin typeface="Times New Roman" panose="02020603050405020304" pitchFamily="18" charset="0"/>
                <a:ea typeface="Times New Roman" panose="02020603050405020304" pitchFamily="18" charset="0"/>
                <a:cs typeface="Times New Roman" panose="02020603050405020304" pitchFamily="18" charset="0"/>
              </a:rPr>
              <a:t>x &gt; y ? x : y</a:t>
            </a:r>
            <a:r>
              <a:rPr lang="fr-FR" dirty="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Aft>
                <a:spcPts val="0"/>
              </a:spcAft>
            </a:pPr>
            <a:r>
              <a:rPr lang="fr-FR" dirty="0">
                <a:latin typeface="Times New Roman" panose="02020603050405020304" pitchFamily="18" charset="0"/>
                <a:cs typeface="Times New Roman" panose="02020603050405020304" pitchFamily="18" charset="0"/>
              </a:rPr>
              <a:t>L’emploi d’une macro permet en général d'obtenir de meilleures performances en temps d‘ exécution, par rapport à celui d’une fonction.</a:t>
            </a:r>
          </a:p>
          <a:p>
            <a:pPr algn="just">
              <a:lnSpc>
                <a:spcPct val="107000"/>
              </a:lnSpc>
            </a:pPr>
            <a:r>
              <a:rPr lang="fr-FR" dirty="0">
                <a:latin typeface="Times New Roman" panose="02020603050405020304" pitchFamily="18" charset="0"/>
                <a:cs typeface="Times New Roman" panose="02020603050405020304" pitchFamily="18" charset="0"/>
              </a:rPr>
              <a:t>le préprocesseur n'effectue que des remplacements de chaînes de caractères. Il est conseillé de toujours mettre entre parenthèses le corps de la macro et les paramètres formels qui y sont utilisés. Par exemple, si l'on écrit sans parenthèses :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define</a:t>
            </a:r>
            <a:r>
              <a:rPr lang="fr-FR" b="1" dirty="0">
                <a:latin typeface="Times New Roman" panose="02020603050405020304" pitchFamily="18" charset="0"/>
                <a:cs typeface="Times New Roman" panose="02020603050405020304" pitchFamily="18" charset="0"/>
              </a:rPr>
              <a:t> CARRE(a) a*a</a:t>
            </a:r>
          </a:p>
          <a:p>
            <a:r>
              <a:rPr lang="fr-FR" dirty="0">
                <a:latin typeface="Times New Roman" panose="02020603050405020304" pitchFamily="18" charset="0"/>
                <a:cs typeface="Times New Roman" panose="02020603050405020304" pitchFamily="18" charset="0"/>
              </a:rPr>
              <a:t>CARRE(a + b) sera remplacé par a + b * a + b et non par (a + b) * (a + b). </a:t>
            </a:r>
          </a:p>
          <a:p>
            <a:r>
              <a:rPr lang="fr-FR" dirty="0">
                <a:latin typeface="Times New Roman" panose="02020603050405020304" pitchFamily="18" charset="0"/>
                <a:cs typeface="Times New Roman" panose="02020603050405020304" pitchFamily="18" charset="0"/>
              </a:rPr>
              <a:t>!CARRE(x)      sera remplacé par ! x * x et non par !(x * x).</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73202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68</a:t>
            </a:fld>
            <a:endParaRPr lang="fr-FR"/>
          </a:p>
        </p:txBody>
      </p:sp>
      <p:sp>
        <p:nvSpPr>
          <p:cNvPr id="3" name="Rectangle 2"/>
          <p:cNvSpPr/>
          <p:nvPr/>
        </p:nvSpPr>
        <p:spPr>
          <a:xfrm>
            <a:off x="107504" y="339035"/>
            <a:ext cx="8928992" cy="5909310"/>
          </a:xfrm>
          <a:prstGeom prst="rect">
            <a:avLst/>
          </a:prstGeom>
        </p:spPr>
        <p:txBody>
          <a:bodyPr wrap="square">
            <a:spAutoFit/>
          </a:bodyPr>
          <a:lstStyle/>
          <a:p>
            <a:pPr algn="just"/>
            <a:r>
              <a:rPr lang="fr-FR" b="1" dirty="0">
                <a:latin typeface="Times New Roman" panose="02020603050405020304" pitchFamily="18" charset="0"/>
                <a:ea typeface="Times New Roman" panose="02020603050405020304" pitchFamily="18" charset="0"/>
                <a:cs typeface="Times New Roman" panose="02020603050405020304" pitchFamily="18" charset="0"/>
              </a:rPr>
              <a:t>CARRE(x++)</a:t>
            </a:r>
            <a:r>
              <a:rPr lang="fr-FR" dirty="0">
                <a:latin typeface="Times New Roman" panose="02020603050405020304" pitchFamily="18" charset="0"/>
                <a:ea typeface="Times New Roman" panose="02020603050405020304" pitchFamily="18" charset="0"/>
                <a:cs typeface="Times New Roman" panose="02020603050405020304" pitchFamily="18" charset="0"/>
              </a:rPr>
              <a:t> aura pour expansion (x++) * (x++). L'opérateur d'incrémentation sera donc appliqué deux fois au lieu d'une. Cela entraîne des effets de bord.</a:t>
            </a:r>
          </a:p>
          <a:p>
            <a:endParaRPr lang="en-US"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10.3  Compilation conditionnelle</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Elle permet d'incorporer ou d'exclure des parties du code source dans le texte qui sera généré par le préprocesseur. Elle permet d'adapter le programme au matériel ou à l'environnement sur lequel il s'exécute, ou d'introduire dans le programme des instructions de débogage. </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Les directives de compilation conditionnelle se répartissent en deux catégories, suivant le type de condition invoquée : la valeur d'une expression, l'existence ou non de symboles. </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10.3.1  Condition liée à la valeur d'une expression</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Syntaxe est :</a:t>
            </a:r>
          </a:p>
          <a:p>
            <a:r>
              <a:rPr lang="fr-FR" b="1" dirty="0">
                <a:latin typeface="Times New Roman" panose="02020603050405020304" pitchFamily="18" charset="0"/>
                <a:cs typeface="Times New Roman" panose="02020603050405020304" pitchFamily="18" charset="0"/>
              </a:rPr>
              <a:t>#if condition1</a:t>
            </a:r>
          </a:p>
          <a:p>
            <a:r>
              <a:rPr lang="fr-FR" b="1" dirty="0">
                <a:latin typeface="Times New Roman" panose="02020603050405020304" pitchFamily="18" charset="0"/>
                <a:cs typeface="Times New Roman" panose="02020603050405020304" pitchFamily="18" charset="0"/>
              </a:rPr>
              <a:t>  partieDuProgramme1</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elif</a:t>
            </a:r>
            <a:r>
              <a:rPr lang="fr-FR" b="1" dirty="0">
                <a:latin typeface="Times New Roman" panose="02020603050405020304" pitchFamily="18" charset="0"/>
                <a:cs typeface="Times New Roman" panose="02020603050405020304" pitchFamily="18" charset="0"/>
              </a:rPr>
              <a:t> condition2</a:t>
            </a:r>
          </a:p>
          <a:p>
            <a:r>
              <a:rPr lang="fr-FR" b="1" dirty="0">
                <a:latin typeface="Times New Roman" panose="02020603050405020304" pitchFamily="18" charset="0"/>
                <a:cs typeface="Times New Roman" panose="02020603050405020304" pitchFamily="18" charset="0"/>
              </a:rPr>
              <a:t>  partieDuProgramme2</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elif</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conditionn</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partieDuProgrammen</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else</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partieDuProgramme</a:t>
            </a:r>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26841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69</a:t>
            </a:fld>
            <a:endParaRPr lang="fr-FR"/>
          </a:p>
        </p:txBody>
      </p:sp>
      <p:sp>
        <p:nvSpPr>
          <p:cNvPr id="3" name="Rectangle 2"/>
          <p:cNvSpPr/>
          <p:nvPr/>
        </p:nvSpPr>
        <p:spPr>
          <a:xfrm>
            <a:off x="247377" y="260648"/>
            <a:ext cx="8928992" cy="6122317"/>
          </a:xfrm>
          <a:prstGeom prst="rect">
            <a:avLst/>
          </a:prstGeom>
        </p:spPr>
        <p:txBody>
          <a:bodyPr wrap="square">
            <a:spAutoFit/>
          </a:bodyPr>
          <a:lstStyle/>
          <a:p>
            <a:pPr algn="just">
              <a:lnSpc>
                <a:spcPct val="107000"/>
              </a:lnSpc>
              <a:spcAft>
                <a:spcPts val="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Le nombre de </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elif</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est quelconque et le </a:t>
            </a: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else</a:t>
            </a: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Times New Roman" panose="02020603050405020304" pitchFamily="18" charset="0"/>
                <a:cs typeface="Times New Roman" panose="02020603050405020304" pitchFamily="18" charset="0"/>
              </a:rPr>
              <a:t>est facultatif. Chaque </a:t>
            </a:r>
            <a:r>
              <a:rPr lang="fr-FR" b="1" dirty="0">
                <a:latin typeface="Times New Roman" panose="02020603050405020304" pitchFamily="18" charset="0"/>
                <a:ea typeface="Times New Roman" panose="02020603050405020304" pitchFamily="18" charset="0"/>
                <a:cs typeface="Times New Roman" panose="02020603050405020304" pitchFamily="18" charset="0"/>
              </a:rPr>
              <a:t>condition-i</a:t>
            </a:r>
            <a:r>
              <a:rPr lang="fr-FR" dirty="0">
                <a:latin typeface="Times New Roman" panose="02020603050405020304" pitchFamily="18" charset="0"/>
                <a:ea typeface="Times New Roman" panose="02020603050405020304" pitchFamily="18" charset="0"/>
                <a:cs typeface="Times New Roman" panose="02020603050405020304" pitchFamily="18" charset="0"/>
              </a:rPr>
              <a:t> doit être une expression constante. Une seule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partieDuProgramme</a:t>
            </a:r>
            <a:r>
              <a:rPr lang="fr-FR" dirty="0">
                <a:latin typeface="Times New Roman" panose="02020603050405020304" pitchFamily="18" charset="0"/>
                <a:ea typeface="Times New Roman" panose="02020603050405020304" pitchFamily="18" charset="0"/>
                <a:cs typeface="Times New Roman" panose="02020603050405020304" pitchFamily="18" charset="0"/>
              </a:rPr>
              <a:t> sera compilée : celle qui correspond à la première </a:t>
            </a:r>
            <a:r>
              <a:rPr lang="fr-FR" b="1" dirty="0">
                <a:latin typeface="Times New Roman" panose="02020603050405020304" pitchFamily="18" charset="0"/>
                <a:ea typeface="Times New Roman" panose="02020603050405020304" pitchFamily="18" charset="0"/>
                <a:cs typeface="Times New Roman" panose="02020603050405020304" pitchFamily="18" charset="0"/>
              </a:rPr>
              <a:t>condition-i</a:t>
            </a:r>
            <a:r>
              <a:rPr lang="fr-FR" dirty="0">
                <a:latin typeface="Times New Roman" panose="02020603050405020304" pitchFamily="18" charset="0"/>
                <a:ea typeface="Times New Roman" panose="02020603050405020304" pitchFamily="18" charset="0"/>
                <a:cs typeface="Times New Roman" panose="02020603050405020304" pitchFamily="18" charset="0"/>
              </a:rPr>
              <a:t> non nulle, ou bien la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partieDuProgramme</a:t>
            </a:r>
            <a:r>
              <a:rPr lang="fr-FR" dirty="0">
                <a:latin typeface="Times New Roman" panose="02020603050405020304" pitchFamily="18" charset="0"/>
                <a:ea typeface="Times New Roman" panose="02020603050405020304" pitchFamily="18" charset="0"/>
                <a:cs typeface="Times New Roman" panose="02020603050405020304" pitchFamily="18" charset="0"/>
              </a:rPr>
              <a:t>∞ si toutes les conditions sont nulles.</a:t>
            </a:r>
          </a:p>
          <a:p>
            <a:pPr algn="just">
              <a:lnSpc>
                <a:spcPct val="107000"/>
              </a:lnSpc>
              <a:spcAft>
                <a:spcPts val="0"/>
              </a:spcAft>
            </a:pPr>
            <a:r>
              <a:rPr lang="fr-FR" u="sng" dirty="0">
                <a:latin typeface="Times New Roman" panose="02020603050405020304" pitchFamily="18" charset="0"/>
                <a:ea typeface="Times New Roman" panose="02020603050405020304" pitchFamily="18" charset="0"/>
                <a:cs typeface="Times New Roman" panose="02020603050405020304" pitchFamily="18" charset="0"/>
              </a:rPr>
              <a:t>Exemple</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b="1" dirty="0">
                <a:latin typeface="Times New Roman" panose="02020603050405020304" pitchFamily="18" charset="0"/>
                <a:ea typeface="Times New Roman" panose="02020603050405020304" pitchFamily="18" charset="0"/>
                <a:cs typeface="Times New Roman" panose="02020603050405020304" pitchFamily="18" charset="0"/>
              </a:rPr>
              <a:t> PROCESSEUR ALPHA</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#if  PROCESSEUR == ALPHA</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taille_long</a:t>
            </a:r>
            <a:r>
              <a:rPr lang="fr-FR" b="1" dirty="0">
                <a:latin typeface="Times New Roman" panose="02020603050405020304" pitchFamily="18" charset="0"/>
                <a:ea typeface="Times New Roman" panose="02020603050405020304" pitchFamily="18" charset="0"/>
                <a:cs typeface="Times New Roman" panose="02020603050405020304" pitchFamily="18" charset="0"/>
              </a:rPr>
              <a:t> = 64;</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elif</a:t>
            </a:r>
            <a:r>
              <a:rPr lang="fr-FR" b="1" dirty="0">
                <a:latin typeface="Times New Roman" panose="02020603050405020304" pitchFamily="18" charset="0"/>
                <a:ea typeface="Times New Roman" panose="02020603050405020304" pitchFamily="18" charset="0"/>
                <a:cs typeface="Times New Roman" panose="02020603050405020304" pitchFamily="18" charset="0"/>
              </a:rPr>
              <a:t>  PROCESSEUR == PC</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taille_long</a:t>
            </a:r>
            <a:r>
              <a:rPr lang="fr-FR" b="1" dirty="0">
                <a:latin typeface="Times New Roman" panose="02020603050405020304" pitchFamily="18" charset="0"/>
                <a:ea typeface="Times New Roman" panose="02020603050405020304" pitchFamily="18" charset="0"/>
                <a:cs typeface="Times New Roman" panose="02020603050405020304" pitchFamily="18" charset="0"/>
              </a:rPr>
              <a:t> = 32;</a:t>
            </a:r>
            <a:endParaRPr lang="fr-FR"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b="1" dirty="0">
                <a:latin typeface="Times New Roman" panose="02020603050405020304" pitchFamily="18" charset="0"/>
                <a:ea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ea typeface="Times New Roman" panose="02020603050405020304" pitchFamily="18" charset="0"/>
                <a:cs typeface="Times New Roman" panose="02020603050405020304" pitchFamily="18" charset="0"/>
              </a:rPr>
              <a:t>endif</a:t>
            </a:r>
            <a:endParaRPr lang="fr-FR" b="1" dirty="0">
              <a:latin typeface="Times New Roman" panose="02020603050405020304" pitchFamily="18" charset="0"/>
              <a:ea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10.3.2 Condition liée à l'existence d'un symbole</a:t>
            </a:r>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Sa syntaxe est </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ifdef</a:t>
            </a:r>
            <a:r>
              <a:rPr lang="fr-FR" b="1" dirty="0">
                <a:latin typeface="Times New Roman" panose="02020603050405020304" pitchFamily="18" charset="0"/>
                <a:cs typeface="Times New Roman" panose="02020603050405020304" pitchFamily="18" charset="0"/>
              </a:rPr>
              <a:t> symbole</a:t>
            </a:r>
          </a:p>
          <a:p>
            <a:r>
              <a:rPr lang="fr-FR" b="1" dirty="0">
                <a:latin typeface="Times New Roman" panose="02020603050405020304" pitchFamily="18" charset="0"/>
                <a:cs typeface="Times New Roman" panose="02020603050405020304" pitchFamily="18" charset="0"/>
              </a:rPr>
              <a:t>  partieDu-Programme1</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condition2</a:t>
            </a:r>
          </a:p>
          <a:p>
            <a:r>
              <a:rPr lang="fr-FR" b="1" dirty="0">
                <a:latin typeface="Times New Roman" panose="02020603050405020304" pitchFamily="18" charset="0"/>
                <a:cs typeface="Times New Roman" panose="02020603050405020304" pitchFamily="18" charset="0"/>
              </a:rPr>
              <a:t>  partieDuProgramme2</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endif</a:t>
            </a:r>
            <a:endParaRPr lang="fr-FR" b="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Si </a:t>
            </a:r>
            <a:r>
              <a:rPr lang="fr-FR" b="1" dirty="0">
                <a:latin typeface="Times New Roman" panose="02020603050405020304" pitchFamily="18" charset="0"/>
                <a:cs typeface="Times New Roman" panose="02020603050405020304" pitchFamily="18" charset="0"/>
              </a:rPr>
              <a:t>symbole</a:t>
            </a:r>
            <a:r>
              <a:rPr lang="fr-FR" dirty="0">
                <a:latin typeface="Times New Roman" panose="02020603050405020304" pitchFamily="18" charset="0"/>
                <a:cs typeface="Times New Roman" panose="02020603050405020304" pitchFamily="18" charset="0"/>
              </a:rPr>
              <a:t> est défini au moment où l'on rencontre la directive </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ifdef</a:t>
            </a:r>
            <a:r>
              <a:rPr lang="fr-FR" dirty="0">
                <a:latin typeface="Times New Roman" panose="02020603050405020304" pitchFamily="18" charset="0"/>
                <a:cs typeface="Times New Roman" panose="02020603050405020304" pitchFamily="18" charset="0"/>
              </a:rPr>
              <a:t>, alors </a:t>
            </a:r>
            <a:r>
              <a:rPr lang="fr-FR" b="1" dirty="0">
                <a:latin typeface="Times New Roman" panose="02020603050405020304" pitchFamily="18" charset="0"/>
                <a:cs typeface="Times New Roman" panose="02020603050405020304" pitchFamily="18" charset="0"/>
              </a:rPr>
              <a:t>partieDu-Programme1</a:t>
            </a:r>
            <a:r>
              <a:rPr lang="fr-FR" dirty="0">
                <a:latin typeface="Times New Roman" panose="02020603050405020304" pitchFamily="18" charset="0"/>
                <a:cs typeface="Times New Roman" panose="02020603050405020304" pitchFamily="18" charset="0"/>
              </a:rPr>
              <a:t> sera compilée. Dans le cas contraire, c'est </a:t>
            </a:r>
            <a:r>
              <a:rPr lang="fr-FR" b="1" dirty="0">
                <a:latin typeface="Times New Roman" panose="02020603050405020304" pitchFamily="18" charset="0"/>
                <a:cs typeface="Times New Roman" panose="02020603050405020304" pitchFamily="18" charset="0"/>
              </a:rPr>
              <a:t>partieDuProgramme2</a:t>
            </a:r>
            <a:r>
              <a:rPr lang="fr-FR" dirty="0">
                <a:latin typeface="Times New Roman" panose="02020603050405020304" pitchFamily="18" charset="0"/>
                <a:cs typeface="Times New Roman" panose="02020603050405020304" pitchFamily="18" charset="0"/>
              </a:rPr>
              <a:t> qui sera compilée.</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41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4282" y="332656"/>
            <a:ext cx="8929718" cy="6001643"/>
          </a:xfrm>
          <a:prstGeom prst="rect">
            <a:avLst/>
          </a:prstGeom>
        </p:spPr>
        <p:txBody>
          <a:bodyPr wrap="square">
            <a:spAutoFit/>
          </a:bodyPr>
          <a:lstStyle/>
          <a:p>
            <a:r>
              <a:rPr lang="fr-CA" sz="2400" dirty="0">
                <a:latin typeface="Times New Roman" pitchFamily="18" charset="0"/>
                <a:cs typeface="Times New Roman" pitchFamily="18" charset="0"/>
              </a:rPr>
              <a:t>2. </a:t>
            </a:r>
            <a:r>
              <a:rPr lang="fr-CA" sz="2400" b="1" dirty="0">
                <a:latin typeface="Times New Roman" pitchFamily="18" charset="0"/>
                <a:cs typeface="Times New Roman" pitchFamily="18" charset="0"/>
              </a:rPr>
              <a:t>Programmes simples en C</a:t>
            </a:r>
          </a:p>
          <a:p>
            <a:endParaRPr lang="fr-FR" sz="2400" dirty="0">
              <a:latin typeface="Times New Roman" panose="02020603050405020304" pitchFamily="18" charset="0"/>
              <a:cs typeface="Times New Roman" panose="02020603050405020304" pitchFamily="18" charset="0"/>
            </a:endParaRPr>
          </a:p>
          <a:p>
            <a:r>
              <a:rPr lang="fr-CA" sz="2400" b="1" dirty="0">
                <a:latin typeface="Times New Roman" panose="02020603050405020304" pitchFamily="18" charset="0"/>
                <a:cs typeface="Times New Roman" panose="02020603050405020304" pitchFamily="18" charset="0"/>
              </a:rPr>
              <a:t>2.1. Analyse d’un programme C</a:t>
            </a:r>
          </a:p>
          <a:p>
            <a:endParaRPr lang="fr-CA" sz="2400" dirty="0">
              <a:latin typeface="Times New Roman" panose="02020603050405020304" pitchFamily="18" charset="0"/>
              <a:cs typeface="Times New Roman" panose="02020603050405020304" pitchFamily="18" charset="0"/>
            </a:endParaRPr>
          </a:p>
          <a:p>
            <a:r>
              <a:rPr lang="fr-CA" sz="2400" b="1" dirty="0">
                <a:latin typeface="Times New Roman" panose="02020603050405020304" pitchFamily="18" charset="0"/>
                <a:cs typeface="Times New Roman" panose="02020603050405020304" pitchFamily="18" charset="0"/>
              </a:rPr>
              <a:t>#</a:t>
            </a:r>
            <a:r>
              <a:rPr lang="fr-CA" sz="2400" b="1" dirty="0" err="1">
                <a:latin typeface="Times New Roman" panose="02020603050405020304" pitchFamily="18" charset="0"/>
                <a:cs typeface="Times New Roman" panose="02020603050405020304" pitchFamily="18" charset="0"/>
              </a:rPr>
              <a:t>include</a:t>
            </a:r>
            <a:r>
              <a:rPr lang="fr-CA" sz="2400" b="1" dirty="0">
                <a:latin typeface="Times New Roman" panose="02020603050405020304" pitchFamily="18" charset="0"/>
                <a:cs typeface="Times New Roman" panose="02020603050405020304" pitchFamily="18" charset="0"/>
              </a:rPr>
              <a:t>&lt;</a:t>
            </a:r>
            <a:r>
              <a:rPr lang="fr-CA" sz="2400" b="1" dirty="0" err="1">
                <a:latin typeface="Times New Roman" panose="02020603050405020304" pitchFamily="18" charset="0"/>
                <a:cs typeface="Times New Roman" panose="02020603050405020304" pitchFamily="18" charset="0"/>
              </a:rPr>
              <a:t>stdio.h</a:t>
            </a:r>
            <a:r>
              <a:rPr lang="fr-CA" sz="2400" b="1" dirty="0">
                <a:latin typeface="Times New Roman" panose="02020603050405020304" pitchFamily="18" charset="0"/>
                <a:cs typeface="Times New Roman" panose="02020603050405020304" pitchFamily="18" charset="0"/>
              </a:rPr>
              <a:t>&gt;</a:t>
            </a:r>
          </a:p>
          <a:p>
            <a:r>
              <a:rPr lang="fr-CA" sz="2400" b="1" dirty="0">
                <a:latin typeface="Times New Roman" panose="02020603050405020304" pitchFamily="18" charset="0"/>
                <a:cs typeface="Times New Roman" panose="02020603050405020304" pitchFamily="18" charset="0"/>
              </a:rPr>
              <a:t>#</a:t>
            </a:r>
            <a:r>
              <a:rPr lang="fr-CA" sz="2400" b="1" dirty="0" err="1">
                <a:latin typeface="Times New Roman" panose="02020603050405020304" pitchFamily="18" charset="0"/>
                <a:cs typeface="Times New Roman" panose="02020603050405020304" pitchFamily="18" charset="0"/>
              </a:rPr>
              <a:t>include</a:t>
            </a:r>
            <a:r>
              <a:rPr lang="fr-CA" sz="2400" b="1" dirty="0">
                <a:latin typeface="Times New Roman" panose="02020603050405020304" pitchFamily="18" charset="0"/>
                <a:cs typeface="Times New Roman" panose="02020603050405020304" pitchFamily="18" charset="0"/>
              </a:rPr>
              <a:t>&lt;</a:t>
            </a:r>
            <a:r>
              <a:rPr lang="fr-CA" sz="2400" b="1" dirty="0" err="1">
                <a:latin typeface="Times New Roman" panose="02020603050405020304" pitchFamily="18" charset="0"/>
                <a:cs typeface="Times New Roman" panose="02020603050405020304" pitchFamily="18" charset="0"/>
              </a:rPr>
              <a:t>stdlib.h</a:t>
            </a:r>
            <a:r>
              <a:rPr lang="fr-CA" sz="2400" b="1" dirty="0">
                <a:latin typeface="Times New Roman" panose="02020603050405020304" pitchFamily="18" charset="0"/>
                <a:cs typeface="Times New Roman" panose="02020603050405020304" pitchFamily="18" charset="0"/>
              </a:rPr>
              <a:t>&gt;</a:t>
            </a:r>
          </a:p>
          <a:p>
            <a:r>
              <a:rPr lang="fr-FR" sz="2400" b="1" dirty="0" err="1">
                <a:latin typeface="Times New Roman" pitchFamily="18" charset="0"/>
                <a:ea typeface="Times New Roman" pitchFamily="18" charset="0"/>
                <a:cs typeface="Times New Roman" pitchFamily="18" charset="0"/>
              </a:rPr>
              <a:t>void</a:t>
            </a:r>
            <a:r>
              <a:rPr lang="fr-FR" sz="2400" b="1" dirty="0">
                <a:latin typeface="Times New Roman" pitchFamily="18" charset="0"/>
                <a:ea typeface="Times New Roman" pitchFamily="18" charset="0"/>
                <a:cs typeface="Times New Roman" pitchFamily="18" charset="0"/>
              </a:rPr>
              <a:t> bonjour3(</a:t>
            </a:r>
            <a:r>
              <a:rPr lang="fr-FR" sz="2400" b="1" dirty="0" err="1">
                <a:latin typeface="Times New Roman" pitchFamily="18" charset="0"/>
                <a:ea typeface="Times New Roman" pitchFamily="18" charset="0"/>
                <a:cs typeface="Times New Roman" pitchFamily="18" charset="0"/>
              </a:rPr>
              <a:t>int</a:t>
            </a:r>
            <a:r>
              <a:rPr lang="fr-FR" sz="2400" b="1" dirty="0">
                <a:latin typeface="Times New Roman" pitchFamily="18" charset="0"/>
                <a:ea typeface="Times New Roman" pitchFamily="18" charset="0"/>
                <a:cs typeface="Times New Roman" pitchFamily="18" charset="0"/>
              </a:rPr>
              <a:t>);</a:t>
            </a:r>
          </a:p>
          <a:p>
            <a:endParaRPr lang="fr-FR" sz="2400" dirty="0">
              <a:latin typeface="Times New Roman" pitchFamily="18" charset="0"/>
              <a:cs typeface="Times New Roman" pitchFamily="18" charset="0"/>
            </a:endParaRPr>
          </a:p>
          <a:p>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main()</a:t>
            </a:r>
          </a:p>
          <a:p>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int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annee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a:t>
            </a:r>
          </a:p>
          <a:p>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printf</a:t>
            </a:r>
            <a:r>
              <a:rPr lang="en-US" sz="2400" b="1" dirty="0">
                <a:latin typeface="Times New Roman" panose="02020603050405020304" pitchFamily="18" charset="0"/>
                <a:cs typeface="Times New Roman" panose="02020603050405020304" pitchFamily="18" charset="0"/>
              </a:rPr>
              <a:t>(“A </a:t>
            </a:r>
            <a:r>
              <a:rPr lang="en-US" sz="2400" b="1" dirty="0" err="1">
                <a:latin typeface="Times New Roman" panose="02020603050405020304" pitchFamily="18" charset="0"/>
                <a:cs typeface="Times New Roman" panose="02020603050405020304" pitchFamily="18" charset="0"/>
              </a:rPr>
              <a:t>quelle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annee</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sommes</a:t>
            </a:r>
            <a:r>
              <a:rPr lang="en-US" sz="2400" b="1" dirty="0">
                <a:latin typeface="Times New Roman" panose="02020603050405020304" pitchFamily="18" charset="0"/>
                <a:cs typeface="Times New Roman" panose="02020603050405020304" pitchFamily="18" charset="0"/>
              </a:rPr>
              <a:t>-nous ? ”); </a:t>
            </a:r>
            <a:r>
              <a:rPr lang="en-US" sz="2400" b="1" dirty="0" err="1">
                <a:latin typeface="Times New Roman" panose="02020603050405020304" pitchFamily="18" charset="0"/>
                <a:cs typeface="Times New Roman" panose="02020603050405020304" pitchFamily="18" charset="0"/>
              </a:rPr>
              <a:t>scanf</a:t>
            </a:r>
            <a:r>
              <a:rPr lang="en-US" sz="2400" b="1" dirty="0">
                <a:latin typeface="Times New Roman" panose="02020603050405020304" pitchFamily="18" charset="0"/>
                <a:cs typeface="Times New Roman" panose="02020603050405020304" pitchFamily="18" charset="0"/>
              </a:rPr>
              <a:t>(“%d”, &amp;</a:t>
            </a:r>
            <a:r>
              <a:rPr lang="en-US" sz="2400" b="1" dirty="0" err="1">
                <a:latin typeface="Times New Roman" panose="02020603050405020304" pitchFamily="18" charset="0"/>
                <a:cs typeface="Times New Roman" panose="02020603050405020304" pitchFamily="18" charset="0"/>
              </a:rPr>
              <a:t>annee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bonjour3(</a:t>
            </a:r>
            <a:r>
              <a:rPr lang="en-US" sz="2400" b="1" dirty="0" err="1">
                <a:latin typeface="Times New Roman" panose="02020603050405020304" pitchFamily="18" charset="0"/>
                <a:cs typeface="Times New Roman" panose="02020603050405020304" pitchFamily="18" charset="0"/>
              </a:rPr>
              <a:t>annee</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    return 0;</a:t>
            </a:r>
          </a:p>
          <a:p>
            <a:r>
              <a:rPr lang="en-US" sz="2400" b="1" dirty="0">
                <a:latin typeface="Times New Roman" panose="02020603050405020304" pitchFamily="18" charset="0"/>
                <a:cs typeface="Times New Roman" panose="02020603050405020304" pitchFamily="18" charset="0"/>
              </a:rPr>
              <a:t>}</a:t>
            </a:r>
            <a:endParaRPr lang="fr-FR" sz="2400" b="1" dirty="0">
              <a:latin typeface="Times New Roman" panose="02020603050405020304" pitchFamily="18" charset="0"/>
              <a:cs typeface="Times New Roman" panose="02020603050405020304" pitchFamily="18" charset="0"/>
            </a:endParaRPr>
          </a:p>
        </p:txBody>
      </p:sp>
      <p:sp>
        <p:nvSpPr>
          <p:cNvPr id="4" name="Espace réservé du numéro de diapositive 3"/>
          <p:cNvSpPr>
            <a:spLocks noGrp="1"/>
          </p:cNvSpPr>
          <p:nvPr>
            <p:ph type="sldNum" sz="quarter" idx="12"/>
          </p:nvPr>
        </p:nvSpPr>
        <p:spPr/>
        <p:txBody>
          <a:bodyPr/>
          <a:lstStyle/>
          <a:p>
            <a:fld id="{6C6F04E5-293B-47C2-9276-7F4586F141B9}"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70</a:t>
            </a:fld>
            <a:endParaRPr lang="fr-FR"/>
          </a:p>
        </p:txBody>
      </p:sp>
      <p:sp>
        <p:nvSpPr>
          <p:cNvPr id="3" name="Rectangle 2"/>
          <p:cNvSpPr/>
          <p:nvPr/>
        </p:nvSpPr>
        <p:spPr>
          <a:xfrm>
            <a:off x="179512" y="332656"/>
            <a:ext cx="8784976" cy="4680577"/>
          </a:xfrm>
          <a:prstGeom prst="rect">
            <a:avLst/>
          </a:prstGeom>
        </p:spPr>
        <p:txBody>
          <a:bodyPr wrap="square">
            <a:spAutoFit/>
          </a:bodyPr>
          <a:lstStyle/>
          <a:p>
            <a:pPr>
              <a:lnSpc>
                <a:spcPct val="107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Pour tester la non-existence d'un symbole, il suffit de remplacer seulement :</a:t>
            </a:r>
          </a:p>
          <a:p>
            <a:pPr>
              <a:lnSpc>
                <a:spcPct val="107000"/>
              </a:lnSpc>
            </a:pPr>
            <a:r>
              <a:rPr lang="fr-FR" sz="2000" b="1" dirty="0">
                <a:latin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cs typeface="Times New Roman" panose="02020603050405020304" pitchFamily="18" charset="0"/>
              </a:rPr>
              <a:t>ifdef</a:t>
            </a:r>
            <a:r>
              <a:rPr lang="fr-FR" sz="2000" b="1" dirty="0">
                <a:latin typeface="Times New Roman" panose="02020603050405020304" pitchFamily="18" charset="0"/>
                <a:cs typeface="Times New Roman" panose="02020603050405020304" pitchFamily="18" charset="0"/>
              </a:rPr>
              <a:t> symbole </a:t>
            </a:r>
            <a:r>
              <a:rPr lang="fr-FR" sz="2000" dirty="0">
                <a:latin typeface="Times New Roman" panose="02020603050405020304" pitchFamily="18" charset="0"/>
                <a:cs typeface="Times New Roman" panose="02020603050405020304" pitchFamily="18" charset="0"/>
              </a:rPr>
              <a:t>par</a:t>
            </a:r>
            <a:r>
              <a:rPr lang="fr-FR" sz="2000" b="1"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ifndef</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symbole</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le reste est inchangé.</a:t>
            </a:r>
          </a:p>
          <a:p>
            <a:pPr>
              <a:lnSpc>
                <a:spcPct val="107000"/>
              </a:lnSpc>
            </a:pP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Ce type de directive est utile pour rajouter des instructions destinées au débogage du programme : </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#define DEBUG</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ifdef</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DEBUG</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for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 0;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&lt; N;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printf</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("%d\n",</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t>
            </a: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endif</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 DEBUG */</a:t>
            </a:r>
          </a:p>
          <a:p>
            <a:pPr>
              <a:lnSpc>
                <a:spcPct val="107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fr-FR" sz="2000" b="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0"/>
              </a:spcAft>
            </a:pPr>
            <a:r>
              <a:rPr lang="fr-FR" sz="2000" dirty="0">
                <a:latin typeface="Times New Roman" panose="02020603050405020304" pitchFamily="18" charset="0"/>
                <a:ea typeface="Times New Roman" panose="02020603050405020304" pitchFamily="18" charset="0"/>
                <a:cs typeface="Times New Roman" panose="02020603050405020304" pitchFamily="18" charset="0"/>
              </a:rPr>
              <a:t>Il suffit alors de supprimer la directive </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a:t>
            </a:r>
            <a:r>
              <a:rPr lang="fr-FR" sz="2000" b="1" dirty="0" err="1">
                <a:latin typeface="Times New Roman" panose="02020603050405020304" pitchFamily="18" charset="0"/>
                <a:ea typeface="Times New Roman" panose="02020603050405020304" pitchFamily="18" charset="0"/>
                <a:cs typeface="Times New Roman" panose="02020603050405020304" pitchFamily="18" charset="0"/>
              </a:rPr>
              <a:t>define</a:t>
            </a:r>
            <a:r>
              <a:rPr lang="fr-FR" sz="2000" b="1" dirty="0">
                <a:latin typeface="Times New Roman" panose="02020603050405020304" pitchFamily="18" charset="0"/>
                <a:ea typeface="Times New Roman" panose="02020603050405020304" pitchFamily="18" charset="0"/>
                <a:cs typeface="Times New Roman" panose="02020603050405020304" pitchFamily="18" charset="0"/>
              </a:rPr>
              <a:t> DEBUG</a:t>
            </a:r>
            <a:r>
              <a:rPr lang="fr-FR" sz="2000" dirty="0">
                <a:latin typeface="Times New Roman" panose="02020603050405020304" pitchFamily="18" charset="0"/>
                <a:ea typeface="Times New Roman" panose="02020603050405020304" pitchFamily="18" charset="0"/>
                <a:cs typeface="Times New Roman" panose="02020603050405020304" pitchFamily="18" charset="0"/>
              </a:rPr>
              <a:t> pour que les instructions liées au débogage ne soient pas compilées.</a:t>
            </a:r>
            <a:endParaRPr lang="fr-FR"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0933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71</a:t>
            </a:fld>
            <a:endParaRPr lang="fr-FR"/>
          </a:p>
        </p:txBody>
      </p:sp>
      <p:sp>
        <p:nvSpPr>
          <p:cNvPr id="3" name="Rectangle 2"/>
          <p:cNvSpPr/>
          <p:nvPr/>
        </p:nvSpPr>
        <p:spPr>
          <a:xfrm>
            <a:off x="107504" y="260648"/>
            <a:ext cx="8928992" cy="6463308"/>
          </a:xfrm>
          <a:prstGeom prst="rect">
            <a:avLst/>
          </a:prstGeom>
        </p:spPr>
        <p:txBody>
          <a:bodyPr wrap="square">
            <a:spAutoFit/>
          </a:bodyPr>
          <a:lstStyle/>
          <a:p>
            <a:pPr algn="just"/>
            <a:r>
              <a:rPr lang="fr-FR" b="1" dirty="0">
                <a:latin typeface="Times New Roman" panose="02020603050405020304" pitchFamily="18" charset="0"/>
                <a:cs typeface="Times New Roman" panose="02020603050405020304" pitchFamily="18" charset="0"/>
              </a:rPr>
              <a:t>Chapitre 11. TABLEAUX ET CHAINES DE CARACTERES</a:t>
            </a:r>
          </a:p>
          <a:p>
            <a:pPr algn="just"/>
            <a:r>
              <a:rPr lang="fr-FR" dirty="0">
                <a:latin typeface="Times New Roman" panose="02020603050405020304" pitchFamily="18" charset="0"/>
                <a:cs typeface="Times New Roman" panose="02020603050405020304" pitchFamily="18" charset="0"/>
              </a:rPr>
              <a:t>Les tableaux correspondent aux matrices en mathématiques. Les chaînes de caractères sont déclarées en C comme tableaux de caractères. </a:t>
            </a:r>
          </a:p>
          <a:p>
            <a:pPr algn="just"/>
            <a:r>
              <a:rPr lang="en-US" b="1" dirty="0">
                <a:latin typeface="Times New Roman" panose="02020603050405020304" pitchFamily="18" charset="0"/>
                <a:cs typeface="Times New Roman" panose="02020603050405020304" pitchFamily="18" charset="0"/>
              </a:rPr>
              <a:t>11.1. Tableaux</a:t>
            </a:r>
          </a:p>
          <a:p>
            <a:pPr algn="just"/>
            <a:r>
              <a:rPr lang="fr-FR" dirty="0">
                <a:latin typeface="Times New Roman" panose="02020603050405020304" pitchFamily="18" charset="0"/>
                <a:cs typeface="Times New Roman" panose="02020603050405020304" pitchFamily="18" charset="0"/>
              </a:rPr>
              <a:t>Un tableau est caractérisé par sa taille et par ses éléments.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11.1.1.Tableaux à </a:t>
            </a:r>
            <a:r>
              <a:rPr lang="en-US" b="1" dirty="0" err="1">
                <a:latin typeface="Times New Roman" panose="02020603050405020304" pitchFamily="18" charset="0"/>
                <a:cs typeface="Times New Roman" panose="02020603050405020304" pitchFamily="18" charset="0"/>
              </a:rPr>
              <a:t>une</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seule</a:t>
            </a:r>
            <a:r>
              <a:rPr lang="en-US" b="1" dirty="0">
                <a:latin typeface="Times New Roman" panose="02020603050405020304" pitchFamily="18" charset="0"/>
                <a:cs typeface="Times New Roman" panose="02020603050405020304" pitchFamily="18" charset="0"/>
              </a:rPr>
              <a:t> dimension (</a:t>
            </a:r>
            <a:r>
              <a:rPr lang="en-US" b="1" dirty="0" err="1">
                <a:latin typeface="Times New Roman" panose="02020603050405020304" pitchFamily="18" charset="0"/>
                <a:cs typeface="Times New Roman" panose="02020603050405020304" pitchFamily="18" charset="0"/>
              </a:rPr>
              <a:t>vecteur</a:t>
            </a:r>
            <a:r>
              <a:rPr lang="en-US" b="1"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Un tableau (</a:t>
            </a:r>
            <a:r>
              <a:rPr lang="fr-FR" dirty="0" err="1">
                <a:latin typeface="Times New Roman" panose="02020603050405020304" pitchFamily="18" charset="0"/>
                <a:cs typeface="Times New Roman" panose="02020603050405020304" pitchFamily="18" charset="0"/>
              </a:rPr>
              <a:t>uni-dimensionnel</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tab</a:t>
            </a:r>
            <a:r>
              <a:rPr lang="fr-FR" dirty="0">
                <a:latin typeface="Times New Roman" panose="02020603050405020304" pitchFamily="18" charset="0"/>
                <a:cs typeface="Times New Roman" panose="02020603050405020304" pitchFamily="18" charset="0"/>
              </a:rPr>
              <a:t> est une variable structurée formée d'un nombre entier </a:t>
            </a:r>
            <a:r>
              <a:rPr lang="fr-FR" b="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de variables simples du même type, qui sont appelées les </a:t>
            </a:r>
            <a:r>
              <a:rPr lang="fr-FR" b="1" dirty="0">
                <a:latin typeface="Times New Roman" panose="02020603050405020304" pitchFamily="18" charset="0"/>
                <a:cs typeface="Times New Roman" panose="02020603050405020304" pitchFamily="18" charset="0"/>
              </a:rPr>
              <a:t>composantes</a:t>
            </a:r>
            <a:r>
              <a:rPr lang="fr-FR" dirty="0">
                <a:latin typeface="Times New Roman" panose="02020603050405020304" pitchFamily="18" charset="0"/>
                <a:cs typeface="Times New Roman" panose="02020603050405020304" pitchFamily="18" charset="0"/>
              </a:rPr>
              <a:t> du tableau. Le nombre de composantes N est alors la </a:t>
            </a:r>
            <a:r>
              <a:rPr lang="fr-FR" b="1" dirty="0">
                <a:latin typeface="Times New Roman" panose="02020603050405020304" pitchFamily="18" charset="0"/>
                <a:cs typeface="Times New Roman" panose="02020603050405020304" pitchFamily="18" charset="0"/>
              </a:rPr>
              <a:t>dimension</a:t>
            </a:r>
            <a:r>
              <a:rPr lang="fr-FR" dirty="0">
                <a:latin typeface="Times New Roman" panose="02020603050405020304" pitchFamily="18" charset="0"/>
                <a:cs typeface="Times New Roman" panose="02020603050405020304" pitchFamily="18" charset="0"/>
              </a:rPr>
              <a:t> (taille) du tableau.</a:t>
            </a:r>
          </a:p>
          <a:p>
            <a:pPr algn="just"/>
            <a:r>
              <a:rPr lang="en-US" b="1" dirty="0" err="1">
                <a:latin typeface="Times New Roman" panose="02020603050405020304" pitchFamily="18" charset="0"/>
                <a:cs typeface="Times New Roman" panose="02020603050405020304" pitchFamily="18" charset="0"/>
              </a:rPr>
              <a:t>Déclaration</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type nom[dim];</a:t>
            </a:r>
          </a:p>
          <a:p>
            <a:pPr algn="just"/>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compteur</a:t>
            </a:r>
            <a:r>
              <a:rPr lang="en-US" dirty="0">
                <a:latin typeface="Times New Roman" panose="02020603050405020304" pitchFamily="18" charset="0"/>
                <a:cs typeface="Times New Roman" panose="02020603050405020304" pitchFamily="18" charset="0"/>
              </a:rPr>
              <a:t>[10]; float </a:t>
            </a:r>
            <a:r>
              <a:rPr lang="en-US" dirty="0" err="1">
                <a:latin typeface="Times New Roman" panose="02020603050405020304" pitchFamily="18" charset="0"/>
                <a:cs typeface="Times New Roman" panose="02020603050405020304" pitchFamily="18" charset="0"/>
              </a:rPr>
              <a:t>reelSimple</a:t>
            </a:r>
            <a:r>
              <a:rPr lang="en-US" dirty="0">
                <a:latin typeface="Times New Roman" panose="02020603050405020304" pitchFamily="18" charset="0"/>
                <a:cs typeface="Times New Roman" panose="02020603050405020304" pitchFamily="18" charset="0"/>
              </a:rPr>
              <a:t>[15]; double </a:t>
            </a:r>
            <a:r>
              <a:rPr lang="en-US" dirty="0" err="1">
                <a:latin typeface="Times New Roman" panose="02020603050405020304" pitchFamily="18" charset="0"/>
                <a:cs typeface="Times New Roman" panose="02020603050405020304" pitchFamily="18" charset="0"/>
              </a:rPr>
              <a:t>nombre</a:t>
            </a:r>
            <a:r>
              <a:rPr lang="en-US" dirty="0">
                <a:latin typeface="Times New Roman" panose="02020603050405020304" pitchFamily="18" charset="0"/>
                <a:cs typeface="Times New Roman" panose="02020603050405020304" pitchFamily="18" charset="0"/>
              </a:rPr>
              <a:t>[20]; </a:t>
            </a:r>
          </a:p>
          <a:p>
            <a:pPr algn="just"/>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mois</a:t>
            </a:r>
            <a:r>
              <a:rPr lang="en-US" dirty="0">
                <a:latin typeface="Times New Roman" panose="02020603050405020304" pitchFamily="18" charset="0"/>
                <a:cs typeface="Times New Roman" panose="02020603050405020304" pitchFamily="18" charset="0"/>
              </a:rPr>
              <a:t>[12]={1, 2, 3, 4, 5, 6 7, 8, 9, 10, 11, 12};</a:t>
            </a:r>
            <a:endParaRPr lang="en-US" b="1" dirty="0">
              <a:latin typeface="Times New Roman" panose="02020603050405020304" pitchFamily="18" charset="0"/>
              <a:cs typeface="Times New Roman" panose="02020603050405020304" pitchFamily="18" charset="0"/>
            </a:endParaRPr>
          </a:p>
          <a:p>
            <a:pPr algn="just"/>
            <a:r>
              <a:rPr lang="en-US" b="1" dirty="0" err="1">
                <a:latin typeface="Times New Roman" panose="02020603050405020304" pitchFamily="18" charset="0"/>
                <a:cs typeface="Times New Roman" panose="02020603050405020304" pitchFamily="18" charset="0"/>
              </a:rPr>
              <a:t>Utilisation</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du tableau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répéré</a:t>
            </a:r>
            <a:r>
              <a:rPr lang="en-US" dirty="0">
                <a:latin typeface="Times New Roman" panose="02020603050405020304" pitchFamily="18" charset="0"/>
                <a:cs typeface="Times New Roman" panose="02020603050405020304" pitchFamily="18" charset="0"/>
              </a:rPr>
              <a:t> par son </a:t>
            </a:r>
            <a:r>
              <a:rPr lang="en-US" dirty="0" err="1">
                <a:latin typeface="Times New Roman" panose="02020603050405020304" pitchFamily="18" charset="0"/>
                <a:cs typeface="Times New Roman" panose="02020603050405020304" pitchFamily="18" charset="0"/>
              </a:rPr>
              <a:t>indice</a:t>
            </a:r>
            <a:r>
              <a:rPr lang="en-US" dirty="0">
                <a:latin typeface="Times New Roman" panose="02020603050405020304" pitchFamily="18" charset="0"/>
                <a:cs typeface="Times New Roman" panose="02020603050405020304" pitchFamily="18" charset="0"/>
              </a:rPr>
              <a:t>. Le tableau commence par </a:t>
            </a:r>
            <a:r>
              <a:rPr lang="en-US" dirty="0" err="1">
                <a:latin typeface="Times New Roman" panose="02020603050405020304" pitchFamily="18" charset="0"/>
                <a:cs typeface="Times New Roman" panose="02020603050405020304" pitchFamily="18" charset="0"/>
              </a:rPr>
              <a:t>l’indice</a:t>
            </a:r>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L’indice</a:t>
            </a:r>
            <a:r>
              <a:rPr lang="en-US" dirty="0">
                <a:latin typeface="Times New Roman" panose="02020603050405020304" pitchFamily="18" charset="0"/>
                <a:cs typeface="Times New Roman" panose="02020603050405020304" pitchFamily="18" charset="0"/>
              </a:rPr>
              <a:t> maximal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d</a:t>
            </a:r>
            <a:r>
              <a:rPr lang="en-US" b="1" dirty="0">
                <a:latin typeface="Times New Roman" panose="02020603050405020304" pitchFamily="18" charset="0"/>
                <a:cs typeface="Times New Roman" panose="02020603050405020304" pitchFamily="18" charset="0"/>
              </a:rPr>
              <a:t>im-1</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L’appel</a:t>
            </a:r>
            <a:r>
              <a:rPr lang="en-US" dirty="0">
                <a:latin typeface="Times New Roman" panose="02020603050405020304" pitchFamily="18" charset="0"/>
                <a:cs typeface="Times New Roman" panose="02020603050405020304" pitchFamily="18" charset="0"/>
              </a:rPr>
              <a:t> d’un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se fait par </a:t>
            </a:r>
            <a:r>
              <a:rPr lang="en-US" b="1" dirty="0">
                <a:latin typeface="Times New Roman" panose="02020603050405020304" pitchFamily="18" charset="0"/>
                <a:cs typeface="Times New Roman" panose="02020603050405020304" pitchFamily="18" charset="0"/>
              </a:rPr>
              <a:t>nom[</a:t>
            </a:r>
            <a:r>
              <a:rPr lang="en-US" b="1" dirty="0" err="1">
                <a:latin typeface="Times New Roman" panose="02020603050405020304" pitchFamily="18" charset="0"/>
                <a:cs typeface="Times New Roman" panose="02020603050405020304" pitchFamily="18" charset="0"/>
              </a:rPr>
              <a:t>indice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algn="just"/>
            <a:r>
              <a:rPr lang="en-US" b="1" dirty="0" err="1">
                <a:latin typeface="Times New Roman" panose="02020603050405020304" pitchFamily="18" charset="0"/>
                <a:cs typeface="Times New Roman" panose="02020603050405020304" pitchFamily="18" charset="0"/>
              </a:rPr>
              <a:t>Exemple</a:t>
            </a:r>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mois</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permet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d’accéder</a:t>
            </a:r>
            <a:r>
              <a:rPr lang="en-US" dirty="0">
                <a:latin typeface="Times New Roman" panose="02020603050405020304" pitchFamily="18" charset="0"/>
                <a:cs typeface="Times New Roman" panose="02020603050405020304" pitchFamily="18" charset="0"/>
              </a:rPr>
              <a:t> à 1, </a:t>
            </a:r>
            <a:r>
              <a:rPr lang="en-US" dirty="0" err="1">
                <a:latin typeface="Times New Roman" panose="02020603050405020304" pitchFamily="18" charset="0"/>
                <a:cs typeface="Times New Roman" panose="02020603050405020304" pitchFamily="18" charset="0"/>
              </a:rPr>
              <a:t>mois</a:t>
            </a:r>
            <a:r>
              <a:rPr lang="en-US" dirty="0">
                <a:latin typeface="Times New Roman" panose="02020603050405020304" pitchFamily="18" charset="0"/>
                <a:cs typeface="Times New Roman" panose="02020603050405020304" pitchFamily="18" charset="0"/>
              </a:rPr>
              <a:t>[1] à 2, …</a:t>
            </a:r>
            <a:r>
              <a:rPr lang="en-US" dirty="0" err="1">
                <a:latin typeface="Times New Roman" panose="02020603050405020304" pitchFamily="18" charset="0"/>
                <a:cs typeface="Times New Roman" panose="02020603050405020304" pitchFamily="18" charset="0"/>
              </a:rPr>
              <a:t>mois</a:t>
            </a:r>
            <a:r>
              <a:rPr lang="en-US" dirty="0">
                <a:latin typeface="Times New Roman" panose="02020603050405020304" pitchFamily="18" charset="0"/>
                <a:cs typeface="Times New Roman" panose="02020603050405020304" pitchFamily="18" charset="0"/>
              </a:rPr>
              <a:t>[11] à 12.</a:t>
            </a:r>
          </a:p>
          <a:p>
            <a:pPr algn="just"/>
            <a:r>
              <a:rPr lang="en-US" dirty="0" err="1">
                <a:latin typeface="Times New Roman" panose="02020603050405020304" pitchFamily="18" charset="0"/>
                <a:cs typeface="Times New Roman" panose="02020603050405020304" pitchFamily="18" charset="0"/>
              </a:rPr>
              <a:t>compteur</a:t>
            </a:r>
            <a:r>
              <a:rPr lang="en-US" dirty="0">
                <a:latin typeface="Times New Roman" panose="02020603050405020304" pitchFamily="18" charset="0"/>
                <a:cs typeface="Times New Roman" panose="02020603050405020304" pitchFamily="18" charset="0"/>
              </a:rPr>
              <a:t>[5]=2500; </a:t>
            </a:r>
            <a:r>
              <a:rPr lang="en-US" dirty="0" err="1">
                <a:latin typeface="Times New Roman" panose="02020603050405020304" pitchFamily="18" charset="0"/>
                <a:cs typeface="Times New Roman" panose="02020603050405020304" pitchFamily="18" charset="0"/>
              </a:rPr>
              <a:t>nombre</a:t>
            </a:r>
            <a:r>
              <a:rPr lang="en-US" dirty="0">
                <a:latin typeface="Times New Roman" panose="02020603050405020304" pitchFamily="18" charset="0"/>
                <a:cs typeface="Times New Roman" panose="02020603050405020304" pitchFamily="18" charset="0"/>
              </a:rPr>
              <a:t>[10]=15;…</a:t>
            </a:r>
          </a:p>
          <a:p>
            <a:pPr algn="just"/>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&lt;10;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(“%d”, &amp;</a:t>
            </a:r>
            <a:r>
              <a:rPr lang="en-US" b="1" dirty="0" err="1">
                <a:latin typeface="Times New Roman" panose="02020603050405020304" pitchFamily="18" charset="0"/>
                <a:cs typeface="Times New Roman" panose="02020603050405020304" pitchFamily="18" charset="0"/>
              </a:rPr>
              <a:t>nombre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 ”, </a:t>
            </a:r>
            <a:r>
              <a:rPr lang="en-US" b="1" dirty="0" err="1">
                <a:latin typeface="Times New Roman" panose="02020603050405020304" pitchFamily="18" charset="0"/>
                <a:cs typeface="Times New Roman" panose="02020603050405020304" pitchFamily="18" charset="0"/>
              </a:rPr>
              <a:t>nombre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(“%lf”, &amp;</a:t>
            </a:r>
            <a:r>
              <a:rPr lang="en-US" b="1" dirty="0" err="1">
                <a:latin typeface="Times New Roman" panose="02020603050405020304" pitchFamily="18" charset="0"/>
                <a:cs typeface="Times New Roman" panose="02020603050405020304" pitchFamily="18" charset="0"/>
              </a:rPr>
              <a:t>compteur</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(“%.2lf ”, </a:t>
            </a:r>
            <a:r>
              <a:rPr lang="en-US" b="1" dirty="0" err="1">
                <a:latin typeface="Times New Roman" panose="02020603050405020304" pitchFamily="18" charset="0"/>
                <a:cs typeface="Times New Roman" panose="02020603050405020304" pitchFamily="18" charset="0"/>
              </a:rPr>
              <a:t>nombre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721817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72</a:t>
            </a:fld>
            <a:endParaRPr lang="fr-FR"/>
          </a:p>
        </p:txBody>
      </p:sp>
      <p:sp>
        <p:nvSpPr>
          <p:cNvPr id="3" name="Rectangle 2"/>
          <p:cNvSpPr/>
          <p:nvPr/>
        </p:nvSpPr>
        <p:spPr>
          <a:xfrm>
            <a:off x="107504" y="332656"/>
            <a:ext cx="8928992" cy="6186309"/>
          </a:xfrm>
          <a:prstGeom prst="rect">
            <a:avLst/>
          </a:prstGeom>
        </p:spPr>
        <p:txBody>
          <a:bodyPr wrap="square">
            <a:spAutoFit/>
          </a:bodyPr>
          <a:lstStyle/>
          <a:p>
            <a:pPr algn="just"/>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11</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lit la dimension N d'un tableau </a:t>
            </a:r>
            <a:r>
              <a:rPr lang="fr-FR" b="1" dirty="0">
                <a:latin typeface="Times New Roman" panose="02020603050405020304" pitchFamily="18" charset="0"/>
                <a:cs typeface="Times New Roman" panose="02020603050405020304" pitchFamily="18" charset="0"/>
              </a:rPr>
              <a:t>Tab</a:t>
            </a:r>
            <a:r>
              <a:rPr lang="fr-FR" dirty="0">
                <a:latin typeface="Times New Roman" panose="02020603050405020304" pitchFamily="18" charset="0"/>
                <a:cs typeface="Times New Roman" panose="02020603050405020304" pitchFamily="18" charset="0"/>
              </a:rPr>
              <a:t>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(dimension maximale: 50 composantes), remplit le tableau par des valeurs entrées au clavier et affiche le tableau.</a:t>
            </a: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Ecrivez</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C qui </a:t>
            </a:r>
            <a:r>
              <a:rPr lang="en-US" dirty="0" err="1">
                <a:latin typeface="Times New Roman" panose="02020603050405020304" pitchFamily="18" charset="0"/>
                <a:cs typeface="Times New Roman" panose="02020603050405020304" pitchFamily="18" charset="0"/>
              </a:rPr>
              <a:t>saisit</a:t>
            </a:r>
            <a:r>
              <a:rPr lang="en-US" dirty="0">
                <a:latin typeface="Times New Roman" panose="02020603050405020304" pitchFamily="18" charset="0"/>
                <a:cs typeface="Times New Roman" panose="02020603050405020304" pitchFamily="18" charset="0"/>
              </a:rPr>
              <a:t> 10 reels, les ranger </a:t>
            </a:r>
            <a:r>
              <a:rPr lang="en-US" dirty="0" err="1">
                <a:latin typeface="Times New Roman" panose="02020603050405020304" pitchFamily="18" charset="0"/>
                <a:cs typeface="Times New Roman" panose="02020603050405020304" pitchFamily="18" charset="0"/>
              </a:rPr>
              <a:t>dans</a:t>
            </a:r>
            <a:r>
              <a:rPr lang="en-US" dirty="0">
                <a:latin typeface="Times New Roman" panose="02020603050405020304" pitchFamily="18" charset="0"/>
                <a:cs typeface="Times New Roman" panose="02020603050405020304" pitchFamily="18" charset="0"/>
              </a:rPr>
              <a:t> un tableau. </a:t>
            </a:r>
            <a:r>
              <a:rPr lang="en-US" dirty="0" err="1">
                <a:latin typeface="Times New Roman" panose="02020603050405020304" pitchFamily="18" charset="0"/>
                <a:cs typeface="Times New Roman" panose="02020603050405020304" pitchFamily="18" charset="0"/>
              </a:rPr>
              <a:t>Calculez</a:t>
            </a:r>
            <a:r>
              <a:rPr lang="en-US" dirty="0">
                <a:latin typeface="Times New Roman" panose="02020603050405020304" pitchFamily="18" charset="0"/>
                <a:cs typeface="Times New Roman" panose="02020603050405020304" pitchFamily="18" charset="0"/>
              </a:rPr>
              <a:t> et </a:t>
            </a:r>
            <a:r>
              <a:rPr lang="en-US" dirty="0" err="1">
                <a:latin typeface="Times New Roman" panose="02020603050405020304" pitchFamily="18" charset="0"/>
                <a:cs typeface="Times New Roman" panose="02020603050405020304" pitchFamily="18" charset="0"/>
              </a:rPr>
              <a:t>affichez</a:t>
            </a:r>
            <a:r>
              <a:rPr lang="en-US" dirty="0">
                <a:latin typeface="Times New Roman" panose="02020603050405020304" pitchFamily="18" charset="0"/>
                <a:cs typeface="Times New Roman" panose="02020603050405020304" pitchFamily="18" charset="0"/>
              </a:rPr>
              <a:t> la </a:t>
            </a:r>
            <a:r>
              <a:rPr lang="en-US" dirty="0" err="1">
                <a:latin typeface="Times New Roman" panose="02020603050405020304" pitchFamily="18" charset="0"/>
                <a:cs typeface="Times New Roman" panose="02020603050405020304" pitchFamily="18" charset="0"/>
              </a:rPr>
              <a:t>moyenne</a:t>
            </a:r>
            <a:r>
              <a:rPr lang="en-US" dirty="0">
                <a:latin typeface="Times New Roman" panose="02020603050405020304" pitchFamily="18" charset="0"/>
                <a:cs typeface="Times New Roman" panose="02020603050405020304" pitchFamily="18" charset="0"/>
              </a:rPr>
              <a:t> et </a:t>
            </a:r>
            <a:r>
              <a:rPr lang="en-US" dirty="0" err="1">
                <a:latin typeface="Times New Roman" panose="02020603050405020304" pitchFamily="18" charset="0"/>
                <a:cs typeface="Times New Roman" panose="02020603050405020304" pitchFamily="18" charset="0"/>
              </a:rPr>
              <a:t>l’écart</a:t>
            </a:r>
            <a:r>
              <a:rPr lang="en-US" dirty="0">
                <a:latin typeface="Times New Roman" panose="02020603050405020304" pitchFamily="18" charset="0"/>
                <a:cs typeface="Times New Roman" panose="02020603050405020304" pitchFamily="18" charset="0"/>
              </a:rPr>
              <a:t>-type. </a:t>
            </a: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13</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lit la dimension N d'un tableau </a:t>
            </a:r>
            <a:r>
              <a:rPr lang="fr-FR" b="1" dirty="0">
                <a:latin typeface="Times New Roman" panose="02020603050405020304" pitchFamily="18" charset="0"/>
                <a:cs typeface="Times New Roman" panose="02020603050405020304" pitchFamily="18" charset="0"/>
              </a:rPr>
              <a:t>Tab</a:t>
            </a:r>
            <a:r>
              <a:rPr lang="fr-FR" dirty="0">
                <a:latin typeface="Times New Roman" panose="02020603050405020304" pitchFamily="18" charset="0"/>
                <a:cs typeface="Times New Roman" panose="02020603050405020304" pitchFamily="18" charset="0"/>
              </a:rPr>
              <a:t>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(dimension maximale: 50 composantes), remplit le tableau par des valeurs entrées au clavier et affiche le tableau. Effacer ensuite toutes les occurrences de la valeur 0 dans le tableau </a:t>
            </a:r>
            <a:r>
              <a:rPr lang="fr-FR" b="1" dirty="0">
                <a:latin typeface="Times New Roman" panose="02020603050405020304" pitchFamily="18" charset="0"/>
                <a:cs typeface="Times New Roman" panose="02020603050405020304" pitchFamily="18" charset="0"/>
              </a:rPr>
              <a:t>Tab</a:t>
            </a:r>
            <a:r>
              <a:rPr lang="fr-FR" dirty="0">
                <a:latin typeface="Times New Roman" panose="02020603050405020304" pitchFamily="18" charset="0"/>
                <a:cs typeface="Times New Roman" panose="02020603050405020304" pitchFamily="18" charset="0"/>
              </a:rPr>
              <a:t> et tasser les éléments restants. Afficher le tableau résultant. </a:t>
            </a:r>
          </a:p>
          <a:p>
            <a:pPr algn="just"/>
            <a:r>
              <a:rPr lang="en-US" b="1" dirty="0">
                <a:latin typeface="Times New Roman" panose="02020603050405020304" pitchFamily="18" charset="0"/>
                <a:cs typeface="Times New Roman" panose="02020603050405020304" pitchFamily="18" charset="0"/>
              </a:rPr>
              <a:t>11.1.2. Tableaux à </a:t>
            </a:r>
            <a:r>
              <a:rPr lang="en-US" b="1" dirty="0" err="1">
                <a:latin typeface="Times New Roman" panose="02020603050405020304" pitchFamily="18" charset="0"/>
                <a:cs typeface="Times New Roman" panose="02020603050405020304" pitchFamily="18" charset="0"/>
              </a:rPr>
              <a:t>plusieurs</a:t>
            </a:r>
            <a:r>
              <a:rPr lang="en-US" b="1" dirty="0">
                <a:latin typeface="Times New Roman" panose="02020603050405020304" pitchFamily="18" charset="0"/>
                <a:cs typeface="Times New Roman" panose="02020603050405020304" pitchFamily="18" charset="0"/>
              </a:rPr>
              <a:t> dimensions (</a:t>
            </a:r>
            <a:r>
              <a:rPr lang="en-US" b="1" dirty="0" err="1">
                <a:latin typeface="Times New Roman" panose="02020603050405020304" pitchFamily="18" charset="0"/>
                <a:cs typeface="Times New Roman" panose="02020603050405020304" pitchFamily="18" charset="0"/>
              </a:rPr>
              <a:t>matrice</a:t>
            </a:r>
            <a:r>
              <a:rPr lang="en-US"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En C, un tableau à deux dimensions </a:t>
            </a:r>
            <a:r>
              <a:rPr lang="fr-FR" b="1" dirty="0">
                <a:latin typeface="Times New Roman" panose="02020603050405020304" pitchFamily="18" charset="0"/>
                <a:cs typeface="Times New Roman" panose="02020603050405020304" pitchFamily="18" charset="0"/>
              </a:rPr>
              <a:t>Tab</a:t>
            </a:r>
            <a:r>
              <a:rPr lang="fr-FR" dirty="0">
                <a:latin typeface="Times New Roman" panose="02020603050405020304" pitchFamily="18" charset="0"/>
                <a:cs typeface="Times New Roman" panose="02020603050405020304" pitchFamily="18" charset="0"/>
              </a:rPr>
              <a:t> est à interpréter comme un tableau (</a:t>
            </a:r>
            <a:r>
              <a:rPr lang="fr-FR" dirty="0" err="1">
                <a:latin typeface="Times New Roman" panose="02020603050405020304" pitchFamily="18" charset="0"/>
                <a:cs typeface="Times New Roman" panose="02020603050405020304" pitchFamily="18" charset="0"/>
              </a:rPr>
              <a:t>uni-dimensionnel</a:t>
            </a:r>
            <a:r>
              <a:rPr lang="fr-FR" dirty="0">
                <a:latin typeface="Times New Roman" panose="02020603050405020304" pitchFamily="18" charset="0"/>
                <a:cs typeface="Times New Roman" panose="02020603050405020304" pitchFamily="18" charset="0"/>
              </a:rPr>
              <a:t>) de dimension </a:t>
            </a:r>
            <a:r>
              <a:rPr lang="fr-FR" b="1" dirty="0">
                <a:latin typeface="Times New Roman" panose="02020603050405020304" pitchFamily="18" charset="0"/>
                <a:cs typeface="Times New Roman" panose="02020603050405020304" pitchFamily="18" charset="0"/>
              </a:rPr>
              <a:t>L</a:t>
            </a:r>
            <a:r>
              <a:rPr lang="fr-FR" dirty="0">
                <a:latin typeface="Times New Roman" panose="02020603050405020304" pitchFamily="18" charset="0"/>
                <a:cs typeface="Times New Roman" panose="02020603050405020304" pitchFamily="18" charset="0"/>
              </a:rPr>
              <a:t> dont chaque composante est un tableau (</a:t>
            </a:r>
            <a:r>
              <a:rPr lang="fr-FR" dirty="0" err="1">
                <a:latin typeface="Times New Roman" panose="02020603050405020304" pitchFamily="18" charset="0"/>
                <a:cs typeface="Times New Roman" panose="02020603050405020304" pitchFamily="18" charset="0"/>
              </a:rPr>
              <a:t>uni-dimensionnel</a:t>
            </a:r>
            <a:r>
              <a:rPr lang="fr-FR" dirty="0">
                <a:latin typeface="Times New Roman" panose="02020603050405020304" pitchFamily="18" charset="0"/>
                <a:cs typeface="Times New Roman" panose="02020603050405020304" pitchFamily="18" charset="0"/>
              </a:rPr>
              <a:t>) de dimension </a:t>
            </a:r>
            <a:r>
              <a:rPr lang="fr-FR" b="1" dirty="0">
                <a:latin typeface="Times New Roman" panose="02020603050405020304" pitchFamily="18" charset="0"/>
                <a:cs typeface="Times New Roman" panose="02020603050405020304" pitchFamily="18" charset="0"/>
              </a:rPr>
              <a:t>C</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L</a:t>
            </a:r>
            <a:r>
              <a:rPr lang="fr-FR" dirty="0">
                <a:latin typeface="Times New Roman" panose="02020603050405020304" pitchFamily="18" charset="0"/>
                <a:cs typeface="Times New Roman" panose="02020603050405020304" pitchFamily="18" charset="0"/>
              </a:rPr>
              <a:t> est le </a:t>
            </a:r>
            <a:r>
              <a:rPr lang="fr-FR" b="1" dirty="0">
                <a:latin typeface="Times New Roman" panose="02020603050405020304" pitchFamily="18" charset="0"/>
                <a:cs typeface="Times New Roman" panose="02020603050405020304" pitchFamily="18" charset="0"/>
              </a:rPr>
              <a:t>nombre de lignes</a:t>
            </a:r>
            <a:r>
              <a:rPr lang="fr-FR" dirty="0">
                <a:latin typeface="Times New Roman" panose="02020603050405020304" pitchFamily="18" charset="0"/>
                <a:cs typeface="Times New Roman" panose="02020603050405020304" pitchFamily="18" charset="0"/>
              </a:rPr>
              <a:t> du tableau et </a:t>
            </a:r>
            <a:r>
              <a:rPr lang="fr-FR" b="1" dirty="0">
                <a:latin typeface="Times New Roman" panose="02020603050405020304" pitchFamily="18" charset="0"/>
                <a:cs typeface="Times New Roman" panose="02020603050405020304" pitchFamily="18" charset="0"/>
              </a:rPr>
              <a:t>C</a:t>
            </a:r>
            <a:r>
              <a:rPr lang="fr-FR" dirty="0">
                <a:latin typeface="Times New Roman" panose="02020603050405020304" pitchFamily="18" charset="0"/>
                <a:cs typeface="Times New Roman" panose="02020603050405020304" pitchFamily="18" charset="0"/>
              </a:rPr>
              <a:t> le </a:t>
            </a:r>
            <a:r>
              <a:rPr lang="fr-FR" b="1" dirty="0">
                <a:latin typeface="Times New Roman" panose="02020603050405020304" pitchFamily="18" charset="0"/>
                <a:cs typeface="Times New Roman" panose="02020603050405020304" pitchFamily="18" charset="0"/>
              </a:rPr>
              <a:t>nombre de colonnes</a:t>
            </a:r>
            <a:r>
              <a:rPr lang="fr-FR" dirty="0">
                <a:latin typeface="Times New Roman" panose="02020603050405020304" pitchFamily="18" charset="0"/>
                <a:cs typeface="Times New Roman" panose="02020603050405020304" pitchFamily="18" charset="0"/>
              </a:rPr>
              <a:t> du tableau. </a:t>
            </a:r>
            <a:r>
              <a:rPr lang="fr-FR" b="1" dirty="0">
                <a:latin typeface="Times New Roman" panose="02020603050405020304" pitchFamily="18" charset="0"/>
                <a:cs typeface="Times New Roman" panose="02020603050405020304" pitchFamily="18" charset="0"/>
              </a:rPr>
              <a:t>L</a:t>
            </a:r>
            <a:r>
              <a:rPr lang="fr-FR" dirty="0">
                <a:latin typeface="Times New Roman" panose="02020603050405020304" pitchFamily="18" charset="0"/>
                <a:cs typeface="Times New Roman" panose="02020603050405020304" pitchFamily="18" charset="0"/>
              </a:rPr>
              <a:t> et </a:t>
            </a:r>
            <a:r>
              <a:rPr lang="fr-FR" b="1" dirty="0">
                <a:latin typeface="Times New Roman" panose="02020603050405020304" pitchFamily="18" charset="0"/>
                <a:cs typeface="Times New Roman" panose="02020603050405020304" pitchFamily="18" charset="0"/>
              </a:rPr>
              <a:t>C</a:t>
            </a:r>
            <a:r>
              <a:rPr lang="fr-FR" dirty="0">
                <a:latin typeface="Times New Roman" panose="02020603050405020304" pitchFamily="18" charset="0"/>
                <a:cs typeface="Times New Roman" panose="02020603050405020304" pitchFamily="18" charset="0"/>
              </a:rPr>
              <a:t> sont alors les deux </a:t>
            </a:r>
            <a:r>
              <a:rPr lang="fr-FR" b="1" dirty="0">
                <a:latin typeface="Times New Roman" panose="02020603050405020304" pitchFamily="18" charset="0"/>
                <a:cs typeface="Times New Roman" panose="02020603050405020304" pitchFamily="18" charset="0"/>
              </a:rPr>
              <a:t>dimensions</a:t>
            </a:r>
            <a:r>
              <a:rPr lang="fr-FR" dirty="0">
                <a:latin typeface="Times New Roman" panose="02020603050405020304" pitchFamily="18" charset="0"/>
                <a:cs typeface="Times New Roman" panose="02020603050405020304" pitchFamily="18" charset="0"/>
              </a:rPr>
              <a:t> du tableau. Un tableau à deux dimensions contient </a:t>
            </a:r>
            <a:r>
              <a:rPr lang="fr-FR" b="1" dirty="0">
                <a:latin typeface="Times New Roman" panose="02020603050405020304" pitchFamily="18" charset="0"/>
                <a:cs typeface="Times New Roman" panose="02020603050405020304" pitchFamily="18" charset="0"/>
              </a:rPr>
              <a:t>L*C </a:t>
            </a:r>
            <a:r>
              <a:rPr lang="fr-FR" dirty="0">
                <a:latin typeface="Times New Roman" panose="02020603050405020304" pitchFamily="18" charset="0"/>
                <a:cs typeface="Times New Roman" panose="02020603050405020304" pitchFamily="18" charset="0"/>
              </a:rPr>
              <a:t>composantes.</a:t>
            </a:r>
          </a:p>
          <a:p>
            <a:r>
              <a:rPr lang="en-US" b="1" dirty="0" err="1">
                <a:latin typeface="Times New Roman" panose="02020603050405020304" pitchFamily="18" charset="0"/>
                <a:cs typeface="Times New Roman" panose="02020603050405020304" pitchFamily="18" charset="0"/>
              </a:rPr>
              <a:t>Déclaration</a:t>
            </a:r>
            <a:r>
              <a:rPr lang="en-US" b="1" dirty="0">
                <a:latin typeface="Times New Roman" panose="02020603050405020304" pitchFamily="18" charset="0"/>
                <a:cs typeface="Times New Roman" panose="02020603050405020304" pitchFamily="18" charset="0"/>
              </a:rPr>
              <a:t> d’un tableau à </a:t>
            </a:r>
            <a:r>
              <a:rPr lang="en-US" b="1" dirty="0" err="1">
                <a:latin typeface="Times New Roman" panose="02020603050405020304" pitchFamily="18" charset="0"/>
                <a:cs typeface="Times New Roman" panose="02020603050405020304" pitchFamily="18" charset="0"/>
              </a:rPr>
              <a:t>deux</a:t>
            </a:r>
            <a:r>
              <a:rPr lang="en-US" b="1" dirty="0">
                <a:latin typeface="Times New Roman" panose="02020603050405020304" pitchFamily="18" charset="0"/>
                <a:cs typeface="Times New Roman" panose="02020603050405020304" pitchFamily="18" charset="0"/>
              </a:rPr>
              <a:t> dimensions</a:t>
            </a:r>
          </a:p>
          <a:p>
            <a:r>
              <a:rPr lang="en-US" b="1" dirty="0">
                <a:latin typeface="Times New Roman" panose="02020603050405020304" pitchFamily="18" charset="0"/>
                <a:cs typeface="Times New Roman" panose="02020603050405020304" pitchFamily="18" charset="0"/>
              </a:rPr>
              <a:t>type nom[</a:t>
            </a:r>
            <a:r>
              <a:rPr lang="en-US" b="1" dirty="0" err="1">
                <a:latin typeface="Times New Roman" panose="02020603050405020304" pitchFamily="18" charset="0"/>
                <a:cs typeface="Times New Roman" panose="02020603050405020304" pitchFamily="18" charset="0"/>
              </a:rPr>
              <a:t>ligne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colonne</a:t>
            </a:r>
            <a:r>
              <a:rPr lang="en-US" b="1" dirty="0">
                <a:latin typeface="Times New Roman" panose="02020603050405020304" pitchFamily="18" charset="0"/>
                <a:cs typeface="Times New Roman" panose="02020603050405020304" pitchFamily="18" charset="0"/>
              </a:rPr>
              <a:t>]; </a:t>
            </a:r>
          </a:p>
          <a:p>
            <a:r>
              <a:rPr lang="en-US" dirty="0" err="1">
                <a:latin typeface="Times New Roman" panose="02020603050405020304" pitchFamily="18" charset="0"/>
                <a:cs typeface="Times New Roman" panose="02020603050405020304" pitchFamily="18" charset="0"/>
              </a:rPr>
              <a:t>Exemple</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Considérons un tableau </a:t>
            </a:r>
            <a:r>
              <a:rPr lang="fr-FR" b="1" dirty="0">
                <a:latin typeface="Times New Roman" panose="02020603050405020304" pitchFamily="18" charset="0"/>
                <a:cs typeface="Times New Roman" panose="02020603050405020304" pitchFamily="18" charset="0"/>
              </a:rPr>
              <a:t>notes</a:t>
            </a:r>
            <a:r>
              <a:rPr lang="fr-FR" dirty="0">
                <a:latin typeface="Times New Roman" panose="02020603050405020304" pitchFamily="18" charset="0"/>
                <a:cs typeface="Times New Roman" panose="02020603050405020304" pitchFamily="18" charset="0"/>
              </a:rPr>
              <a:t> à une dimension pour mémoriser les notes de 20 élèves d'une classe dans un devoir: </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double notes[20];</a:t>
            </a:r>
          </a:p>
          <a:p>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=0;i&lt;20;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Saisir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une</a:t>
            </a:r>
            <a:r>
              <a:rPr lang="en-US" b="1" dirty="0">
                <a:latin typeface="Times New Roman" panose="02020603050405020304" pitchFamily="18" charset="0"/>
                <a:cs typeface="Times New Roman" panose="02020603050405020304" pitchFamily="18" charset="0"/>
              </a:rPr>
              <a:t> note : ”); </a:t>
            </a:r>
            <a:r>
              <a:rPr lang="en-US" b="1" dirty="0" err="1">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(“%lf”, &amp;notes[</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920240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73</a:t>
            </a:fld>
            <a:endParaRPr lang="fr-FR"/>
          </a:p>
        </p:txBody>
      </p:sp>
      <p:sp>
        <p:nvSpPr>
          <p:cNvPr id="3" name="Rectangle 2"/>
          <p:cNvSpPr/>
          <p:nvPr/>
        </p:nvSpPr>
        <p:spPr>
          <a:xfrm>
            <a:off x="72008" y="260648"/>
            <a:ext cx="9036496" cy="6463308"/>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Pour mémoriser les notes des 20 élèves dans les 10 devoirs d'un trimestre.</a:t>
            </a:r>
          </a:p>
          <a:p>
            <a:r>
              <a:rPr lang="en-US" b="1" dirty="0">
                <a:latin typeface="Times New Roman" panose="02020603050405020304" pitchFamily="18" charset="0"/>
                <a:cs typeface="Times New Roman" panose="02020603050405020304" pitchFamily="18" charset="0"/>
              </a:rPr>
              <a:t>double notes[10][20];</a:t>
            </a:r>
          </a:p>
          <a:p>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&lt;10; </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for(j=0; j&lt;20; </a:t>
            </a:r>
            <a:r>
              <a:rPr lang="en-US" b="1" dirty="0" err="1">
                <a:latin typeface="Times New Roman" panose="02020603050405020304" pitchFamily="18" charset="0"/>
                <a:cs typeface="Times New Roman" panose="02020603050405020304" pitchFamily="18" charset="0"/>
              </a:rPr>
              <a:t>j++</a:t>
            </a:r>
            <a:r>
              <a:rPr lang="en-US" b="1"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Saisir</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une</a:t>
            </a:r>
            <a:r>
              <a:rPr lang="en-US" b="1" dirty="0">
                <a:latin typeface="Times New Roman" panose="02020603050405020304" pitchFamily="18" charset="0"/>
                <a:cs typeface="Times New Roman" panose="02020603050405020304" pitchFamily="18" charset="0"/>
              </a:rPr>
              <a:t> note : ”); </a:t>
            </a:r>
            <a:r>
              <a:rPr lang="en-US" b="1" dirty="0" err="1">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(“%lf”, &amp;notes[</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][j]);</a:t>
            </a:r>
          </a:p>
          <a:p>
            <a:r>
              <a:rPr lang="en-US" b="1"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Dans une ligne nous retrouvons les notes de tous les élèves dans un devoir. Dans une colonne, nous retrouvons toutes les notes d'un élève.</a:t>
            </a:r>
          </a:p>
          <a:p>
            <a:pPr algn="just"/>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14.</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Ecrivez</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programme</a:t>
            </a:r>
            <a:r>
              <a:rPr lang="en-US" dirty="0">
                <a:latin typeface="Times New Roman" panose="02020603050405020304" pitchFamily="18" charset="0"/>
                <a:cs typeface="Times New Roman" panose="02020603050405020304" pitchFamily="18" charset="0"/>
              </a:rPr>
              <a:t> C qui met à 0, les </a:t>
            </a:r>
            <a:r>
              <a:rPr lang="en-US" dirty="0" err="1">
                <a:latin typeface="Times New Roman" panose="02020603050405020304" pitchFamily="18" charset="0"/>
                <a:cs typeface="Times New Roman" panose="02020603050405020304" pitchFamily="18" charset="0"/>
              </a:rPr>
              <a:t>éléments</a:t>
            </a:r>
            <a:r>
              <a:rPr lang="en-US" dirty="0">
                <a:latin typeface="Times New Roman" panose="02020603050405020304" pitchFamily="18" charset="0"/>
                <a:cs typeface="Times New Roman" panose="02020603050405020304" pitchFamily="18" charset="0"/>
              </a:rPr>
              <a:t> de la </a:t>
            </a:r>
            <a:r>
              <a:rPr lang="en-US" dirty="0" err="1">
                <a:latin typeface="Times New Roman" panose="02020603050405020304" pitchFamily="18" charset="0"/>
                <a:cs typeface="Times New Roman" panose="02020603050405020304" pitchFamily="18" charset="0"/>
              </a:rPr>
              <a:t>diagonale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centrale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d’une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matrice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carrée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donnée</a:t>
            </a:r>
            <a:r>
              <a:rPr lang="en-US" dirty="0">
                <a:latin typeface="Times New Roman" panose="02020603050405020304" pitchFamily="18" charset="0"/>
                <a:cs typeface="Times New Roman" panose="02020603050405020304" pitchFamily="18" charset="0"/>
              </a:rPr>
              <a:t>.</a:t>
            </a: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15</a:t>
            </a:r>
            <a:r>
              <a:rPr lang="en-US"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réalise la multiplication d'une matrice </a:t>
            </a:r>
            <a:r>
              <a:rPr lang="fr-FR" b="1" dirty="0">
                <a:latin typeface="Times New Roman" panose="02020603050405020304" pitchFamily="18" charset="0"/>
                <a:cs typeface="Times New Roman" panose="02020603050405020304" pitchFamily="18" charset="0"/>
              </a:rPr>
              <a:t>mat</a:t>
            </a:r>
            <a:r>
              <a:rPr lang="fr-FR" dirty="0">
                <a:latin typeface="Times New Roman" panose="02020603050405020304" pitchFamily="18" charset="0"/>
                <a:cs typeface="Times New Roman" panose="02020603050405020304" pitchFamily="18" charset="0"/>
              </a:rPr>
              <a:t> par un réel </a:t>
            </a:r>
            <a:r>
              <a:rPr lang="fr-FR" b="1" dirty="0">
                <a:latin typeface="Times New Roman" panose="02020603050405020304" pitchFamily="18" charset="0"/>
                <a:cs typeface="Times New Roman" panose="02020603050405020304" pitchFamily="18" charset="0"/>
              </a:rPr>
              <a:t>X</a:t>
            </a:r>
            <a:r>
              <a:rPr lang="fr-FR" dirty="0">
                <a:latin typeface="Times New Roman" panose="02020603050405020304" pitchFamily="18" charset="0"/>
                <a:cs typeface="Times New Roman" panose="02020603050405020304" pitchFamily="18" charset="0"/>
              </a:rPr>
              <a:t>. </a:t>
            </a:r>
          </a:p>
          <a:p>
            <a:pPr algn="just"/>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16</a:t>
            </a:r>
            <a:r>
              <a:rPr lang="en-US"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C qui réalise l'addition de deux matrices </a:t>
            </a:r>
            <a:r>
              <a:rPr lang="fr-FR" b="1" dirty="0" err="1">
                <a:latin typeface="Times New Roman" panose="02020603050405020304" pitchFamily="18" charset="0"/>
                <a:cs typeface="Times New Roman" panose="02020603050405020304" pitchFamily="18" charset="0"/>
              </a:rPr>
              <a:t>matA</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matB</a:t>
            </a:r>
            <a:r>
              <a:rPr lang="fr-FR" dirty="0">
                <a:latin typeface="Times New Roman" panose="02020603050405020304" pitchFamily="18" charset="0"/>
                <a:cs typeface="Times New Roman" panose="02020603050405020304" pitchFamily="18" charset="0"/>
              </a:rPr>
              <a:t> de mêmes dimensions </a:t>
            </a:r>
            <a:r>
              <a:rPr lang="fr-FR" b="1" dirty="0">
                <a:latin typeface="Times New Roman" panose="02020603050405020304" pitchFamily="18" charset="0"/>
                <a:cs typeface="Times New Roman" panose="02020603050405020304" pitchFamily="18" charset="0"/>
              </a:rPr>
              <a:t>ligne</a:t>
            </a:r>
            <a:r>
              <a:rPr lang="fr-FR" dirty="0">
                <a:latin typeface="Times New Roman" panose="02020603050405020304" pitchFamily="18" charset="0"/>
                <a:cs typeface="Times New Roman" panose="02020603050405020304" pitchFamily="18" charset="0"/>
              </a:rPr>
              <a:t> et </a:t>
            </a:r>
            <a:r>
              <a:rPr lang="fr-FR" b="1" dirty="0">
                <a:latin typeface="Times New Roman" panose="02020603050405020304" pitchFamily="18" charset="0"/>
                <a:cs typeface="Times New Roman" panose="02020603050405020304" pitchFamily="18" charset="0"/>
              </a:rPr>
              <a:t>colonne</a:t>
            </a:r>
            <a:r>
              <a:rPr lang="fr-FR"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11.1.3. Tableaux et </a:t>
            </a:r>
            <a:r>
              <a:rPr lang="en-US" b="1" dirty="0" err="1">
                <a:latin typeface="Times New Roman" panose="02020603050405020304" pitchFamily="18" charset="0"/>
                <a:cs typeface="Times New Roman" panose="02020603050405020304" pitchFamily="18" charset="0"/>
              </a:rPr>
              <a:t>pointeurs</a:t>
            </a:r>
            <a:endParaRPr lang="en-US" b="1" dirty="0">
              <a:latin typeface="Times New Roman" panose="02020603050405020304" pitchFamily="18" charset="0"/>
              <a:cs typeface="Times New Roman" panose="02020603050405020304" pitchFamily="18" charset="0"/>
            </a:endParaRPr>
          </a:p>
          <a:p>
            <a:pPr algn="just"/>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declarant un tableau, on </a:t>
            </a:r>
            <a:r>
              <a:rPr lang="en-US" dirty="0" err="1">
                <a:latin typeface="Times New Roman" panose="02020603050405020304" pitchFamily="18" charset="0"/>
                <a:cs typeface="Times New Roman" panose="02020603050405020304" pitchFamily="18" charset="0"/>
              </a:rPr>
              <a:t>définit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automatiquement</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pointeur</a:t>
            </a:r>
            <a:r>
              <a:rPr lang="en-US" dirty="0">
                <a:latin typeface="Times New Roman" panose="02020603050405020304" pitchFamily="18" charset="0"/>
                <a:cs typeface="Times New Roman" panose="02020603050405020304" pitchFamily="18" charset="0"/>
              </a:rPr>
              <a:t> (on </a:t>
            </a:r>
            <a:r>
              <a:rPr lang="en-US" dirty="0" err="1">
                <a:latin typeface="Times New Roman" panose="02020603050405020304" pitchFamily="18" charset="0"/>
                <a:cs typeface="Times New Roman" panose="02020603050405020304" pitchFamily="18" charset="0"/>
              </a:rPr>
              <a:t>définit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fait </a:t>
            </a:r>
            <a:r>
              <a:rPr lang="en-US" dirty="0" err="1">
                <a:latin typeface="Times New Roman" panose="02020603050405020304" pitchFamily="18" charset="0"/>
                <a:cs typeface="Times New Roman" panose="02020603050405020304" pitchFamily="18" charset="0"/>
              </a:rPr>
              <a:t>l’adresse</a:t>
            </a:r>
            <a:r>
              <a:rPr lang="en-US" dirty="0">
                <a:latin typeface="Times New Roman" panose="02020603050405020304" pitchFamily="18" charset="0"/>
                <a:cs typeface="Times New Roman" panose="02020603050405020304" pitchFamily="18" charset="0"/>
              </a:rPr>
              <a:t> du premier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du tableau).</a:t>
            </a:r>
          </a:p>
          <a:p>
            <a:pPr algn="just"/>
            <a:r>
              <a:rPr lang="en-US" dirty="0">
                <a:latin typeface="Times New Roman" panose="02020603050405020304" pitchFamily="18" charset="0"/>
                <a:cs typeface="Times New Roman" panose="02020603050405020304" pitchFamily="18" charset="0"/>
              </a:rPr>
              <a:t>Tableau à </a:t>
            </a:r>
            <a:r>
              <a:rPr lang="en-US" dirty="0" err="1">
                <a:latin typeface="Times New Roman" panose="02020603050405020304" pitchFamily="18" charset="0"/>
                <a:cs typeface="Times New Roman" panose="02020603050405020304" pitchFamily="18" charset="0"/>
              </a:rPr>
              <a:t>une</a:t>
            </a:r>
            <a:r>
              <a:rPr lang="en-US" dirty="0">
                <a:latin typeface="Times New Roman" panose="02020603050405020304" pitchFamily="18" charset="0"/>
                <a:cs typeface="Times New Roman" panose="02020603050405020304" pitchFamily="18" charset="0"/>
              </a:rPr>
              <a:t> dimension : les </a:t>
            </a:r>
            <a:r>
              <a:rPr lang="en-US" dirty="0" err="1">
                <a:latin typeface="Times New Roman" panose="02020603050405020304" pitchFamily="18" charset="0"/>
                <a:cs typeface="Times New Roman" panose="02020603050405020304" pitchFamily="18" charset="0"/>
              </a:rPr>
              <a:t>écritures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suivantes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équivalentes</a:t>
            </a:r>
            <a:r>
              <a:rPr lang="en-US" dirty="0">
                <a:latin typeface="Times New Roman" panose="02020603050405020304" pitchFamily="18" charset="0"/>
                <a:cs typeface="Times New Roman" panose="02020603050405020304" pitchFamily="18" charset="0"/>
              </a:rPr>
              <a:t>.</a:t>
            </a:r>
          </a:p>
          <a:p>
            <a:pPr algn="just"/>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tableau;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tableau[10];		declaration</a:t>
            </a:r>
          </a:p>
          <a:p>
            <a:pPr algn="just"/>
            <a:r>
              <a:rPr lang="en-US" dirty="0">
                <a:latin typeface="Times New Roman" panose="02020603050405020304" pitchFamily="18" charset="0"/>
                <a:cs typeface="Times New Roman" panose="02020603050405020304" pitchFamily="18" charset="0"/>
              </a:rPr>
              <a:t>tableau=(</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malloc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sizeof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)*10);</a:t>
            </a:r>
          </a:p>
          <a:p>
            <a:pPr algn="just"/>
            <a:r>
              <a:rPr lang="en-US" dirty="0">
                <a:latin typeface="Times New Roman" panose="02020603050405020304" pitchFamily="18" charset="0"/>
                <a:cs typeface="Times New Roman" panose="02020603050405020304" pitchFamily="18" charset="0"/>
              </a:rPr>
              <a:t>*tableau				tableau[0]		   Le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tableau+i</a:t>
            </a:r>
            <a:r>
              <a:rPr lang="en-US" dirty="0">
                <a:latin typeface="Times New Roman" panose="02020603050405020304" pitchFamily="18" charset="0"/>
                <a:cs typeface="Times New Roman" panose="02020603050405020304" pitchFamily="18" charset="0"/>
              </a:rPr>
              <a:t>)			tableau[</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autre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tableau				&amp;tableau[0]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tableau+i</a:t>
            </a:r>
            <a:r>
              <a:rPr lang="en-US" dirty="0">
                <a:latin typeface="Times New Roman" panose="02020603050405020304" pitchFamily="18" charset="0"/>
                <a:cs typeface="Times New Roman" panose="02020603050405020304" pitchFamily="18" charset="0"/>
              </a:rPr>
              <a:t>)			&amp;(tableau[</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d’un </a:t>
            </a:r>
            <a:r>
              <a:rPr lang="en-US" dirty="0" err="1">
                <a:latin typeface="Times New Roman" panose="02020603050405020304" pitchFamily="18" charset="0"/>
                <a:cs typeface="Times New Roman" panose="02020603050405020304" pitchFamily="18" charset="0"/>
              </a:rPr>
              <a:t>autre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79091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74</a:t>
            </a:fld>
            <a:endParaRPr lang="fr-FR"/>
          </a:p>
        </p:txBody>
      </p:sp>
      <p:sp>
        <p:nvSpPr>
          <p:cNvPr id="3" name="Rectangle 2"/>
          <p:cNvSpPr/>
          <p:nvPr/>
        </p:nvSpPr>
        <p:spPr>
          <a:xfrm>
            <a:off x="179512" y="284455"/>
            <a:ext cx="8856984" cy="618630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Un tableau à </a:t>
            </a:r>
            <a:r>
              <a:rPr lang="en-US" dirty="0" err="1">
                <a:latin typeface="Times New Roman" panose="02020603050405020304" pitchFamily="18" charset="0"/>
                <a:cs typeface="Times New Roman" panose="02020603050405020304" pitchFamily="18" charset="0"/>
              </a:rPr>
              <a:t>plusieurs</a:t>
            </a:r>
            <a:r>
              <a:rPr lang="en-US" dirty="0">
                <a:latin typeface="Times New Roman" panose="02020603050405020304" pitchFamily="18" charset="0"/>
                <a:cs typeface="Times New Roman" panose="02020603050405020304" pitchFamily="18" charset="0"/>
              </a:rPr>
              <a:t> dimensions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pointeur</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pointeur</a:t>
            </a:r>
            <a:r>
              <a:rPr lang="en-US"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[3][4];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pointeur</a:t>
            </a:r>
            <a:r>
              <a:rPr lang="en-US" dirty="0">
                <a:latin typeface="Times New Roman" panose="02020603050405020304" pitchFamily="18" charset="0"/>
                <a:cs typeface="Times New Roman" panose="02020603050405020304" pitchFamily="18" charset="0"/>
              </a:rPr>
              <a:t> de 3 tableaux de 4 </a:t>
            </a:r>
            <a:r>
              <a:rPr lang="en-US" dirty="0" err="1">
                <a:latin typeface="Times New Roman" panose="02020603050405020304" pitchFamily="18" charset="0"/>
                <a:cs typeface="Times New Roman" panose="02020603050405020304" pitchFamily="18" charset="0"/>
              </a:rPr>
              <a:t>éléments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bien</a:t>
            </a:r>
            <a:r>
              <a:rPr lang="en-US" dirty="0">
                <a:latin typeface="Times New Roman" panose="02020603050405020304" pitchFamily="18" charset="0"/>
                <a:cs typeface="Times New Roman" panose="02020603050405020304" pitchFamily="18" charset="0"/>
              </a:rPr>
              <a:t> 3 </a:t>
            </a:r>
            <a:r>
              <a:rPr lang="en-US" dirty="0" err="1">
                <a:latin typeface="Times New Roman" panose="02020603050405020304" pitchFamily="18" charset="0"/>
                <a:cs typeface="Times New Roman" panose="02020603050405020304" pitchFamily="18" charset="0"/>
              </a:rPr>
              <a:t>lignes</a:t>
            </a:r>
            <a:r>
              <a:rPr lang="en-US" dirty="0">
                <a:latin typeface="Times New Roman" panose="02020603050405020304" pitchFamily="18" charset="0"/>
                <a:cs typeface="Times New Roman" panose="02020603050405020304" pitchFamily="18" charset="0"/>
              </a:rPr>
              <a:t> à 4 </a:t>
            </a:r>
            <a:r>
              <a:rPr lang="en-US" dirty="0" err="1">
                <a:latin typeface="Times New Roman" panose="02020603050405020304" pitchFamily="18" charset="0"/>
                <a:cs typeface="Times New Roman" panose="02020603050405020304" pitchFamily="18" charset="0"/>
              </a:rPr>
              <a:t>éléments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Les </a:t>
            </a:r>
            <a:r>
              <a:rPr lang="en-US" dirty="0" err="1">
                <a:latin typeface="Times New Roman" panose="02020603050405020304" pitchFamily="18" charset="0"/>
                <a:cs typeface="Times New Roman" panose="02020603050405020304" pitchFamily="18" charset="0"/>
              </a:rPr>
              <a:t>écritures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suivantes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équivalentes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t[0]	&amp;t[0][0]		t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t[1]	&amp;t[1][0]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de la 2</a:t>
            </a:r>
            <a:r>
              <a:rPr lang="en-US" baseline="30000" dirty="0">
                <a:latin typeface="Times New Roman" panose="02020603050405020304" pitchFamily="18" charset="0"/>
                <a:cs typeface="Times New Roman" panose="02020603050405020304" pitchFamily="18" charset="0"/>
              </a:rPr>
              <a:t>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ligne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&amp;t[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de la </a:t>
            </a:r>
            <a:r>
              <a:rPr lang="en-US" dirty="0" err="1">
                <a:latin typeface="Times New Roman" panose="02020603050405020304" pitchFamily="18" charset="0"/>
                <a:cs typeface="Times New Roman" panose="02020603050405020304" pitchFamily="18" charset="0"/>
              </a:rPr>
              <a:t>i</a:t>
            </a:r>
            <a:r>
              <a:rPr lang="en-US" baseline="30000" dirty="0" err="1">
                <a:latin typeface="Times New Roman" panose="02020603050405020304" pitchFamily="18" charset="0"/>
                <a:cs typeface="Times New Roman" panose="02020603050405020304" pitchFamily="18" charset="0"/>
              </a:rPr>
              <a:t>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ligne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&amp;(t[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][0])+1		</a:t>
            </a:r>
            <a:r>
              <a:rPr lang="en-US" dirty="0" err="1">
                <a:latin typeface="Times New Roman" panose="02020603050405020304" pitchFamily="18" charset="0"/>
                <a:cs typeface="Times New Roman" panose="02020603050405020304" pitchFamily="18" charset="0"/>
              </a:rPr>
              <a:t>adresse</a:t>
            </a:r>
            <a:r>
              <a:rPr lang="en-US" dirty="0">
                <a:latin typeface="Times New Roman" panose="02020603050405020304" pitchFamily="18" charset="0"/>
                <a:cs typeface="Times New Roman" panose="02020603050405020304" pitchFamily="18" charset="0"/>
              </a:rPr>
              <a:t> du 1</a:t>
            </a:r>
            <a:r>
              <a:rPr lang="en-US" baseline="30000" dirty="0">
                <a:latin typeface="Times New Roman" panose="02020603050405020304" pitchFamily="18" charset="0"/>
                <a:cs typeface="Times New Roman" panose="02020603050405020304" pitchFamily="18" charset="0"/>
              </a:rPr>
              <a:t>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élément</a:t>
            </a:r>
            <a:r>
              <a:rPr lang="en-US" dirty="0">
                <a:latin typeface="Times New Roman" panose="02020603050405020304" pitchFamily="18" charset="0"/>
                <a:cs typeface="Times New Roman" panose="02020603050405020304" pitchFamily="18" charset="0"/>
              </a:rPr>
              <a:t> de la </a:t>
            </a:r>
            <a:r>
              <a:rPr lang="en-US" dirty="0" err="1">
                <a:latin typeface="Times New Roman" panose="02020603050405020304" pitchFamily="18" charset="0"/>
                <a:cs typeface="Times New Roman" panose="02020603050405020304" pitchFamily="18" charset="0"/>
              </a:rPr>
              <a:t>i</a:t>
            </a:r>
            <a:r>
              <a:rPr lang="en-US" baseline="30000" dirty="0" err="1">
                <a:latin typeface="Times New Roman" panose="02020603050405020304" pitchFamily="18" charset="0"/>
                <a:cs typeface="Times New Roman" panose="02020603050405020304" pitchFamily="18" charset="0"/>
              </a:rPr>
              <a:t>ème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ligne</a:t>
            </a:r>
            <a:r>
              <a:rPr lang="en-US" dirty="0">
                <a:latin typeface="Times New Roman" panose="02020603050405020304" pitchFamily="18" charset="0"/>
                <a:cs typeface="Times New Roman" panose="02020603050405020304" pitchFamily="18" charset="0"/>
              </a:rPr>
              <a:t> + 1 </a:t>
            </a:r>
            <a:r>
              <a:rPr lang="en-US" dirty="0" err="1">
                <a:latin typeface="Times New Roman" panose="02020603050405020304" pitchFamily="18" charset="0"/>
                <a:cs typeface="Times New Roman" panose="02020603050405020304" pitchFamily="18" charset="0"/>
              </a:rPr>
              <a:t>ligne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11.2. </a:t>
            </a:r>
            <a:r>
              <a:rPr lang="en-US" b="1" dirty="0" err="1">
                <a:latin typeface="Times New Roman" panose="02020603050405020304" pitchFamily="18" charset="0"/>
                <a:cs typeface="Times New Roman" panose="02020603050405020304" pitchFamily="18" charset="0"/>
              </a:rPr>
              <a:t>Chaines</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caractères</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langage</a:t>
            </a:r>
            <a:r>
              <a:rPr lang="en-US" dirty="0">
                <a:latin typeface="Times New Roman" panose="02020603050405020304" pitchFamily="18" charset="0"/>
                <a:cs typeface="Times New Roman" panose="02020603050405020304" pitchFamily="18" charset="0"/>
              </a:rPr>
              <a:t> C, les </a:t>
            </a:r>
            <a:r>
              <a:rPr lang="en-US" dirty="0" err="1">
                <a:latin typeface="Times New Roman" panose="02020603050405020304" pitchFamily="18" charset="0"/>
                <a:cs typeface="Times New Roman" panose="02020603050405020304" pitchFamily="18" charset="0"/>
              </a:rPr>
              <a:t>chaines</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caractères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 tableaux de </a:t>
            </a:r>
            <a:r>
              <a:rPr lang="en-US" b="1" dirty="0" err="1">
                <a:latin typeface="Times New Roman" panose="02020603050405020304" pitchFamily="18" charset="0"/>
                <a:cs typeface="Times New Roman" panose="02020603050405020304" pitchFamily="18" charset="0"/>
              </a:rPr>
              <a:t>caractères</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Leur</a:t>
            </a:r>
            <a:r>
              <a:rPr lang="en-US" dirty="0">
                <a:latin typeface="Times New Roman" panose="02020603050405020304" pitchFamily="18" charset="0"/>
                <a:cs typeface="Times New Roman" panose="02020603050405020304" pitchFamily="18" charset="0"/>
              </a:rPr>
              <a:t> manipulation </a:t>
            </a:r>
            <a:r>
              <a:rPr lang="en-US" dirty="0" err="1">
                <a:latin typeface="Times New Roman" panose="02020603050405020304" pitchFamily="18" charset="0"/>
                <a:cs typeface="Times New Roman" panose="02020603050405020304" pitchFamily="18" charset="0"/>
              </a:rPr>
              <a:t>est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équivalente</a:t>
            </a:r>
            <a:r>
              <a:rPr lang="en-US" dirty="0">
                <a:latin typeface="Times New Roman" panose="02020603050405020304" pitchFamily="18" charset="0"/>
                <a:cs typeface="Times New Roman" panose="02020603050405020304" pitchFamily="18" charset="0"/>
              </a:rPr>
              <a:t> à un tableau à </a:t>
            </a:r>
            <a:r>
              <a:rPr lang="en-US" dirty="0" err="1">
                <a:latin typeface="Times New Roman" panose="02020603050405020304" pitchFamily="18" charset="0"/>
                <a:cs typeface="Times New Roman" panose="02020603050405020304" pitchFamily="18" charset="0"/>
              </a:rPr>
              <a:t>une</a:t>
            </a:r>
            <a:r>
              <a:rPr lang="en-US" dirty="0">
                <a:latin typeface="Times New Roman" panose="02020603050405020304" pitchFamily="18" charset="0"/>
                <a:cs typeface="Times New Roman" panose="02020603050405020304" pitchFamily="18" charset="0"/>
              </a:rPr>
              <a:t> dimension.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11.2.1. </a:t>
            </a:r>
            <a:r>
              <a:rPr lang="en-US" b="1" dirty="0" err="1">
                <a:latin typeface="Times New Roman" panose="02020603050405020304" pitchFamily="18" charset="0"/>
                <a:cs typeface="Times New Roman" panose="02020603050405020304" pitchFamily="18" charset="0"/>
              </a:rPr>
              <a:t>Création</a:t>
            </a:r>
            <a:r>
              <a:rPr lang="en-US" b="1" dirty="0">
                <a:latin typeface="Times New Roman" panose="02020603050405020304" pitchFamily="18" charset="0"/>
                <a:cs typeface="Times New Roman" panose="02020603050405020304" pitchFamily="18" charset="0"/>
              </a:rPr>
              <a:t> et </a:t>
            </a:r>
            <a:r>
              <a:rPr lang="en-US" b="1" dirty="0" err="1">
                <a:latin typeface="Times New Roman" panose="02020603050405020304" pitchFamily="18" charset="0"/>
                <a:cs typeface="Times New Roman" panose="02020603050405020304" pitchFamily="18" charset="0"/>
              </a:rPr>
              <a:t>initialisation</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chaines</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caractères</a:t>
            </a:r>
            <a:endParaRPr lang="en-US" b="1"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Déclaration</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char nom[dim]; </a:t>
            </a:r>
            <a:r>
              <a:rPr lang="en-US" dirty="0" err="1">
                <a:latin typeface="Times New Roman" panose="02020603050405020304" pitchFamily="18" charset="0"/>
                <a:cs typeface="Times New Roman" panose="02020603050405020304" pitchFamily="18" charset="0"/>
              </a:rPr>
              <a:t>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bien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char* nom;</a:t>
            </a:r>
          </a:p>
          <a:p>
            <a:r>
              <a:rPr lang="en-US" b="1" dirty="0">
                <a:latin typeface="Times New Roman" panose="02020603050405020304" pitchFamily="18" charset="0"/>
                <a:cs typeface="Times New Roman" panose="02020603050405020304" pitchFamily="18" charset="0"/>
              </a:rPr>
              <a:t>			nom=(char*)</a:t>
            </a:r>
            <a:r>
              <a:rPr lang="en-US" b="1" dirty="0" err="1">
                <a:latin typeface="Times New Roman" panose="02020603050405020304" pitchFamily="18" charset="0"/>
                <a:cs typeface="Times New Roman" panose="02020603050405020304" pitchFamily="18" charset="0"/>
              </a:rPr>
              <a:t>malloc</a:t>
            </a:r>
            <a:r>
              <a:rPr lang="en-US" b="1" dirty="0">
                <a:latin typeface="Times New Roman" panose="02020603050405020304" pitchFamily="18" charset="0"/>
                <a:cs typeface="Times New Roman" panose="02020603050405020304" pitchFamily="18" charset="0"/>
              </a:rPr>
              <a:t>(dim);</a:t>
            </a:r>
          </a:p>
          <a:p>
            <a:r>
              <a:rPr lang="en-US" dirty="0">
                <a:latin typeface="Times New Roman" panose="02020603050405020304" pitchFamily="18" charset="0"/>
                <a:cs typeface="Times New Roman" panose="02020603050405020304" pitchFamily="18" charset="0"/>
              </a:rPr>
              <a:t>Le </a:t>
            </a:r>
            <a:r>
              <a:rPr lang="en-US" dirty="0" err="1">
                <a:latin typeface="Times New Roman" panose="02020603050405020304" pitchFamily="18" charset="0"/>
                <a:cs typeface="Times New Roman" panose="02020603050405020304" pitchFamily="18" charset="0"/>
              </a:rPr>
              <a:t>compilateur</a:t>
            </a:r>
            <a:r>
              <a:rPr lang="en-US" dirty="0">
                <a:latin typeface="Times New Roman" panose="02020603050405020304" pitchFamily="18" charset="0"/>
                <a:cs typeface="Times New Roman" panose="02020603050405020304" pitchFamily="18" charset="0"/>
              </a:rPr>
              <a:t> reserve (dim-1) places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mémoire</a:t>
            </a:r>
            <a:r>
              <a:rPr lang="en-US" dirty="0">
                <a:latin typeface="Times New Roman" panose="02020603050405020304" pitchFamily="18" charset="0"/>
                <a:cs typeface="Times New Roman" panose="02020603050405020304" pitchFamily="18" charset="0"/>
              </a:rPr>
              <a:t> pour la </a:t>
            </a:r>
            <a:r>
              <a:rPr lang="en-US" dirty="0" err="1">
                <a:latin typeface="Times New Roman" panose="02020603050405020304" pitchFamily="18" charset="0"/>
                <a:cs typeface="Times New Roman" panose="02020603050405020304" pitchFamily="18" charset="0"/>
              </a:rPr>
              <a:t>chaine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caractères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effet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ajoute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toujours</a:t>
            </a:r>
            <a:r>
              <a:rPr lang="en-US" dirty="0">
                <a:latin typeface="Times New Roman" panose="02020603050405020304" pitchFamily="18" charset="0"/>
                <a:cs typeface="Times New Roman" panose="02020603050405020304" pitchFamily="18" charset="0"/>
              </a:rPr>
              <a:t> le </a:t>
            </a:r>
            <a:r>
              <a:rPr lang="en-US" dirty="0" err="1">
                <a:latin typeface="Times New Roman" panose="02020603050405020304" pitchFamily="18" charset="0"/>
                <a:cs typeface="Times New Roman" panose="02020603050405020304" pitchFamily="18" charset="0"/>
              </a:rPr>
              <a:t>caractère</a:t>
            </a:r>
            <a:r>
              <a:rPr lang="en-US" dirty="0">
                <a:latin typeface="Times New Roman" panose="02020603050405020304" pitchFamily="18" charset="0"/>
                <a:cs typeface="Times New Roman" panose="02020603050405020304" pitchFamily="18" charset="0"/>
              </a:rPr>
              <a:t> NUL (‘\0’) à la fin de la </a:t>
            </a:r>
            <a:r>
              <a:rPr lang="en-US" dirty="0" err="1">
                <a:latin typeface="Times New Roman" panose="02020603050405020304" pitchFamily="18" charset="0"/>
                <a:cs typeface="Times New Roman" panose="02020603050405020304" pitchFamily="18" charset="0"/>
              </a:rPr>
              <a:t>chaine</a:t>
            </a:r>
            <a:r>
              <a:rPr lang="en-US" dirty="0">
                <a:latin typeface="Times New Roman" panose="02020603050405020304" pitchFamily="18" charset="0"/>
                <a:cs typeface="Times New Roman" panose="02020603050405020304" pitchFamily="18" charset="0"/>
              </a:rPr>
              <a:t>.</a:t>
            </a:r>
          </a:p>
          <a:p>
            <a:r>
              <a:rPr lang="en-US" dirty="0" err="1">
                <a:latin typeface="Times New Roman" panose="02020603050405020304" pitchFamily="18" charset="0"/>
                <a:cs typeface="Times New Roman" panose="02020603050405020304" pitchFamily="18" charset="0"/>
              </a:rPr>
              <a:t>Exemple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char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[10]=“</a:t>
            </a:r>
            <a:r>
              <a:rPr lang="en-US" b="1" dirty="0" err="1">
                <a:latin typeface="Times New Roman" panose="02020603050405020304" pitchFamily="18" charset="0"/>
                <a:cs typeface="Times New Roman" panose="02020603050405020304" pitchFamily="18" charset="0"/>
              </a:rPr>
              <a:t>Saisie</a:t>
            </a:r>
            <a:r>
              <a:rPr lang="en-US" b="1" dirty="0">
                <a:latin typeface="Times New Roman" panose="02020603050405020304" pitchFamily="18" charset="0"/>
                <a:cs typeface="Times New Roman" panose="02020603050405020304" pitchFamily="18" charset="0"/>
              </a:rPr>
              <a:t> un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bien</a:t>
            </a:r>
            <a:r>
              <a:rPr lang="en-US" b="1" dirty="0">
                <a:latin typeface="Times New Roman" panose="02020603050405020304" pitchFamily="18" charset="0"/>
                <a:cs typeface="Times New Roman" panose="02020603050405020304" pitchFamily="18" charset="0"/>
              </a:rPr>
              <a:t>	char*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=(char*)</a:t>
            </a:r>
            <a:r>
              <a:rPr lang="en-US" b="1" dirty="0" err="1">
                <a:latin typeface="Times New Roman" panose="02020603050405020304" pitchFamily="18" charset="0"/>
                <a:cs typeface="Times New Roman" panose="02020603050405020304" pitchFamily="18" charset="0"/>
              </a:rPr>
              <a:t>malloc</a:t>
            </a:r>
            <a:r>
              <a:rPr lang="en-US" b="1" dirty="0">
                <a:latin typeface="Times New Roman" panose="02020603050405020304" pitchFamily="18" charset="0"/>
                <a:cs typeface="Times New Roman" panose="02020603050405020304" pitchFamily="18" charset="0"/>
              </a:rPr>
              <a:t>(10);</a:t>
            </a:r>
          </a:p>
          <a:p>
            <a:r>
              <a:rPr lang="fr-FR" dirty="0">
                <a:latin typeface="Times New Roman" panose="02020603050405020304" pitchFamily="18" charset="0"/>
                <a:cs typeface="Times New Roman" panose="02020603050405020304" pitchFamily="18" charset="0"/>
              </a:rPr>
              <a:t>L'accès à un élément d'une chaîne de caractères peut se faire de la même façon que l'accès à un élément d'un tableau.</a:t>
            </a:r>
          </a:p>
          <a:p>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 [0]</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permet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d’accéder</a:t>
            </a:r>
            <a:r>
              <a:rPr lang="en-US" dirty="0">
                <a:latin typeface="Times New Roman" panose="02020603050405020304" pitchFamily="18" charset="0"/>
                <a:cs typeface="Times New Roman" panose="02020603050405020304" pitchFamily="18" charset="0"/>
              </a:rPr>
              <a:t> à ‘</a:t>
            </a:r>
            <a:r>
              <a:rPr lang="en-US" b="1" dirty="0">
                <a:latin typeface="Times New Roman" panose="02020603050405020304" pitchFamily="18" charset="0"/>
                <a:cs typeface="Times New Roman" panose="02020603050405020304" pitchFamily="18" charset="0"/>
              </a:rPr>
              <a:t>S</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à ‘</a:t>
            </a: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texte</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à ‘</a:t>
            </a:r>
            <a:r>
              <a:rPr lang="en-US" b="1"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105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75</a:t>
            </a:fld>
            <a:endParaRPr lang="fr-FR"/>
          </a:p>
        </p:txBody>
      </p:sp>
      <p:sp>
        <p:nvSpPr>
          <p:cNvPr id="3" name="Rectangle 2"/>
          <p:cNvSpPr/>
          <p:nvPr/>
        </p:nvSpPr>
        <p:spPr>
          <a:xfrm>
            <a:off x="144016" y="260648"/>
            <a:ext cx="8676456" cy="6463308"/>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Conversions et tests</a:t>
            </a:r>
          </a:p>
          <a:p>
            <a:pPr algn="just"/>
            <a:r>
              <a:rPr lang="fr-FR" dirty="0">
                <a:latin typeface="Times New Roman" panose="02020603050405020304" pitchFamily="18" charset="0"/>
                <a:cs typeface="Times New Roman" panose="02020603050405020304" pitchFamily="18" charset="0"/>
              </a:rPr>
              <a:t>En tenant compte de l'ordre alphabétique des caractères, on peut contrôler le type du caractère (chiffre, majuscule, minuscule).</a:t>
            </a:r>
          </a:p>
          <a:p>
            <a:r>
              <a:rPr lang="fr-FR" dirty="0">
                <a:latin typeface="Times New Roman" panose="02020603050405020304" pitchFamily="18" charset="0"/>
                <a:cs typeface="Times New Roman" panose="02020603050405020304" pitchFamily="18" charset="0"/>
              </a:rPr>
              <a:t>Exemples</a:t>
            </a:r>
          </a:p>
          <a:p>
            <a:r>
              <a:rPr lang="fr-FR" b="1" dirty="0">
                <a:latin typeface="Times New Roman" panose="02020603050405020304" pitchFamily="18" charset="0"/>
                <a:cs typeface="Times New Roman" panose="02020603050405020304" pitchFamily="18" charset="0"/>
              </a:rPr>
              <a:t>if (C&gt;='0' &amp;&amp; C&lt;='9')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("Chiffre\n", C);</a:t>
            </a:r>
          </a:p>
          <a:p>
            <a:r>
              <a:rPr lang="fr-FR" b="1" dirty="0">
                <a:latin typeface="Times New Roman" panose="02020603050405020304" pitchFamily="18" charset="0"/>
                <a:cs typeface="Times New Roman" panose="02020603050405020304" pitchFamily="18" charset="0"/>
              </a:rPr>
              <a:t>if (C&gt;='A' &amp;&amp; C&lt;='Z')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("Majuscule\n", C);</a:t>
            </a:r>
          </a:p>
          <a:p>
            <a:r>
              <a:rPr lang="fr-FR" b="1" dirty="0">
                <a:latin typeface="Times New Roman" panose="02020603050405020304" pitchFamily="18" charset="0"/>
                <a:cs typeface="Times New Roman" panose="02020603050405020304" pitchFamily="18" charset="0"/>
              </a:rPr>
              <a:t>if (C&gt;='a' &amp;&amp; C&lt;='z')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("Minuscule\n", C);</a:t>
            </a:r>
          </a:p>
          <a:p>
            <a:r>
              <a:rPr lang="fr-FR" dirty="0">
                <a:latin typeface="Times New Roman" panose="02020603050405020304" pitchFamily="18" charset="0"/>
                <a:cs typeface="Times New Roman" panose="02020603050405020304" pitchFamily="18" charset="0"/>
              </a:rPr>
              <a:t>Il est facile, de convertir des lettres majuscules dans des minuscules:</a:t>
            </a:r>
          </a:p>
          <a:p>
            <a:r>
              <a:rPr lang="fr-FR" b="1" dirty="0">
                <a:latin typeface="Times New Roman" panose="02020603050405020304" pitchFamily="18" charset="0"/>
                <a:cs typeface="Times New Roman" panose="02020603050405020304" pitchFamily="18" charset="0"/>
              </a:rPr>
              <a:t>if (C&gt;='A' &amp;&amp; C&lt;='Z') C = </a:t>
            </a:r>
            <a:r>
              <a:rPr lang="fr-FR" b="1" dirty="0" err="1">
                <a:latin typeface="Times New Roman" panose="02020603050405020304" pitchFamily="18" charset="0"/>
                <a:cs typeface="Times New Roman" panose="02020603050405020304" pitchFamily="18" charset="0"/>
              </a:rPr>
              <a:t>C-'A'+'a</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ou vice-versa:</a:t>
            </a:r>
          </a:p>
          <a:p>
            <a:r>
              <a:rPr lang="fr-FR" b="1" dirty="0">
                <a:latin typeface="Times New Roman" panose="02020603050405020304" pitchFamily="18" charset="0"/>
                <a:cs typeface="Times New Roman" panose="02020603050405020304" pitchFamily="18" charset="0"/>
              </a:rPr>
              <a:t>if (C&gt;='a' &amp;&amp; C&lt;='z') C = </a:t>
            </a:r>
            <a:r>
              <a:rPr lang="fr-FR" b="1" dirty="0" err="1">
                <a:latin typeface="Times New Roman" panose="02020603050405020304" pitchFamily="18" charset="0"/>
                <a:cs typeface="Times New Roman" panose="02020603050405020304" pitchFamily="18" charset="0"/>
              </a:rPr>
              <a:t>C-'a'+'A</a:t>
            </a:r>
            <a:r>
              <a:rPr lang="fr-FR"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11.2.2. </a:t>
            </a:r>
            <a:r>
              <a:rPr lang="en-US" b="1" dirty="0" err="1">
                <a:latin typeface="Times New Roman" panose="02020603050405020304" pitchFamily="18" charset="0"/>
                <a:cs typeface="Times New Roman" panose="02020603050405020304" pitchFamily="18" charset="0"/>
              </a:rPr>
              <a:t>Fonctions</a:t>
            </a:r>
            <a:r>
              <a:rPr lang="en-US" b="1" dirty="0">
                <a:latin typeface="Times New Roman" panose="02020603050405020304" pitchFamily="18" charset="0"/>
                <a:cs typeface="Times New Roman" panose="02020603050405020304" pitchFamily="18" charset="0"/>
              </a:rPr>
              <a:t> de manipulation de </a:t>
            </a:r>
            <a:r>
              <a:rPr lang="en-US" b="1" dirty="0" err="1">
                <a:latin typeface="Times New Roman" panose="02020603050405020304" pitchFamily="18" charset="0"/>
                <a:cs typeface="Times New Roman" panose="02020603050405020304" pitchFamily="18" charset="0"/>
              </a:rPr>
              <a:t>chaines</a:t>
            </a:r>
            <a:r>
              <a:rPr lang="en-US" b="1" dirty="0">
                <a:latin typeface="Times New Roman" panose="02020603050405020304" pitchFamily="18" charset="0"/>
                <a:cs typeface="Times New Roman" panose="02020603050405020304" pitchFamily="18" charset="0"/>
              </a:rPr>
              <a:t> de </a:t>
            </a:r>
            <a:r>
              <a:rPr lang="en-US" b="1" dirty="0" err="1">
                <a:latin typeface="Times New Roman" panose="02020603050405020304" pitchFamily="18" charset="0"/>
                <a:cs typeface="Times New Roman" panose="02020603050405020304" pitchFamily="18" charset="0"/>
              </a:rPr>
              <a:t>caractères</a:t>
            </a:r>
            <a:endParaRPr lang="en-US" b="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Les bibliothèques de fonctions de C contiennent une série de fonctions spéciales pour le traitement de chaînes de caractères.</a:t>
            </a:r>
          </a:p>
          <a:p>
            <a:pPr marL="342900" indent="-342900" algn="just">
              <a:buAutoNum type="alphaUcParenR"/>
            </a:pPr>
            <a:r>
              <a:rPr lang="fr-FR" b="1" dirty="0">
                <a:latin typeface="Times New Roman" panose="02020603050405020304" pitchFamily="18" charset="0"/>
                <a:cs typeface="Times New Roman" panose="02020603050405020304" pitchFamily="18" charset="0"/>
              </a:rPr>
              <a:t>Bibliothèque </a:t>
            </a:r>
            <a:r>
              <a:rPr lang="fr-FR" b="1" i="1" dirty="0">
                <a:latin typeface="Times New Roman" panose="02020603050405020304" pitchFamily="18" charset="0"/>
                <a:cs typeface="Times New Roman" panose="02020603050405020304" pitchFamily="18" charset="0"/>
              </a:rPr>
              <a:t>&lt;</a:t>
            </a:r>
            <a:r>
              <a:rPr lang="fr-FR" b="1" dirty="0" err="1">
                <a:latin typeface="Times New Roman" panose="02020603050405020304" pitchFamily="18" charset="0"/>
                <a:cs typeface="Times New Roman" panose="02020603050405020304" pitchFamily="18" charset="0"/>
              </a:rPr>
              <a:t>stdio</a:t>
            </a:r>
            <a:r>
              <a:rPr lang="fr-FR" b="1" i="1" dirty="0">
                <a:latin typeface="Times New Roman" panose="02020603050405020304" pitchFamily="18" charset="0"/>
                <a:cs typeface="Times New Roman" panose="02020603050405020304" pitchFamily="18" charset="0"/>
              </a:rPr>
              <a:t>&gt;</a:t>
            </a:r>
            <a:endParaRPr lang="fr-FR" b="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Elle nous offre des fonctions qui effectuent l'entrée et la sortie des données. A côté des fonctions </a:t>
            </a:r>
            <a:r>
              <a:rPr lang="fr-FR" b="1" dirty="0" err="1">
                <a:latin typeface="Times New Roman" panose="02020603050405020304" pitchFamily="18" charset="0"/>
                <a:cs typeface="Times New Roman" panose="02020603050405020304" pitchFamily="18" charset="0"/>
              </a:rPr>
              <a:t>printf</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scanf</a:t>
            </a:r>
            <a:r>
              <a:rPr lang="fr-FR" dirty="0">
                <a:latin typeface="Times New Roman" panose="02020603050405020304" pitchFamily="18" charset="0"/>
                <a:cs typeface="Times New Roman" panose="02020603050405020304" pitchFamily="18" charset="0"/>
              </a:rPr>
              <a:t>, nous y trouvons les deux fonctions </a:t>
            </a:r>
            <a:r>
              <a:rPr lang="fr-FR" b="1" dirty="0" err="1">
                <a:latin typeface="Times New Roman" panose="02020603050405020304" pitchFamily="18" charset="0"/>
                <a:cs typeface="Times New Roman" panose="02020603050405020304" pitchFamily="18" charset="0"/>
              </a:rPr>
              <a:t>puts</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gets</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spécialement conçues pour l'écriture et la lecture de chaînes de caractères.</a:t>
            </a:r>
          </a:p>
          <a:p>
            <a:r>
              <a:rPr lang="fr-FR" b="1" dirty="0">
                <a:latin typeface="Times New Roman" panose="02020603050405020304" pitchFamily="18" charset="0"/>
                <a:cs typeface="Times New Roman" panose="02020603050405020304" pitchFamily="18" charset="0"/>
              </a:rPr>
              <a:t>Affichage de chaînes de caractères</a:t>
            </a:r>
            <a:endParaRPr lang="fr-FR"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printf</a:t>
            </a:r>
            <a:r>
              <a:rPr lang="fr-FR" dirty="0">
                <a:latin typeface="Times New Roman" panose="02020603050405020304" pitchFamily="18" charset="0"/>
                <a:cs typeface="Times New Roman" panose="02020603050405020304" pitchFamily="18" charset="0"/>
              </a:rPr>
              <a:t> avec le spécificateur de format </a:t>
            </a:r>
            <a:r>
              <a:rPr lang="fr-FR" b="1" dirty="0">
                <a:latin typeface="Times New Roman" panose="02020603050405020304" pitchFamily="18" charset="0"/>
                <a:cs typeface="Times New Roman" panose="02020603050405020304" pitchFamily="18" charset="0"/>
              </a:rPr>
              <a:t>%s</a:t>
            </a:r>
            <a:r>
              <a:rPr lang="fr-FR" dirty="0">
                <a:latin typeface="Times New Roman" panose="02020603050405020304" pitchFamily="18" charset="0"/>
                <a:cs typeface="Times New Roman" panose="02020603050405020304" pitchFamily="18" charset="0"/>
              </a:rPr>
              <a:t> permet d'intégrer une chaîne de caractères dans une phrase. </a:t>
            </a:r>
          </a:p>
          <a:p>
            <a:r>
              <a:rPr lang="fr-FR" b="1" dirty="0">
                <a:latin typeface="Times New Roman" panose="02020603050405020304" pitchFamily="18" charset="0"/>
                <a:cs typeface="Times New Roman" panose="02020603050405020304" pitchFamily="18" charset="0"/>
              </a:rPr>
              <a:t>char NOM[] = "hello, world";</a:t>
            </a:r>
          </a:p>
          <a:p>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(":%s:", NOM);</a:t>
            </a:r>
          </a:p>
        </p:txBody>
      </p:sp>
    </p:spTree>
    <p:extLst>
      <p:ext uri="{BB962C8B-B14F-4D97-AF65-F5344CB8AC3E}">
        <p14:creationId xmlns:p14="http://schemas.microsoft.com/office/powerpoint/2010/main" val="42224270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76</a:t>
            </a:fld>
            <a:endParaRPr lang="fr-FR"/>
          </a:p>
        </p:txBody>
      </p:sp>
      <p:sp>
        <p:nvSpPr>
          <p:cNvPr id="3" name="Rectangle 2"/>
          <p:cNvSpPr/>
          <p:nvPr/>
        </p:nvSpPr>
        <p:spPr>
          <a:xfrm>
            <a:off x="107504" y="260648"/>
            <a:ext cx="8928992"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puts</a:t>
            </a:r>
            <a:r>
              <a:rPr lang="fr-FR" dirty="0">
                <a:latin typeface="Times New Roman" panose="02020603050405020304" pitchFamily="18" charset="0"/>
                <a:cs typeface="Times New Roman" panose="02020603050405020304" pitchFamily="18" charset="0"/>
              </a:rPr>
              <a:t> écrit une chaîne constante ou le contenu d'une variable dans une ligne isolée.</a:t>
            </a:r>
          </a:p>
          <a:p>
            <a:r>
              <a:rPr lang="fr-FR" dirty="0">
                <a:latin typeface="Times New Roman" panose="02020603050405020304" pitchFamily="18" charset="0"/>
                <a:cs typeface="Times New Roman" panose="02020603050405020304" pitchFamily="18" charset="0"/>
              </a:rPr>
              <a:t>Syntaxe: 	</a:t>
            </a:r>
            <a:r>
              <a:rPr lang="fr-FR" b="1" dirty="0" err="1">
                <a:latin typeface="Times New Roman" panose="02020603050405020304" pitchFamily="18" charset="0"/>
                <a:cs typeface="Times New Roman" panose="02020603050405020304" pitchFamily="18" charset="0"/>
              </a:rPr>
              <a:t>puts</a:t>
            </a:r>
            <a:r>
              <a:rPr lang="fr-FR" b="1" dirty="0">
                <a:latin typeface="Times New Roman" panose="02020603050405020304" pitchFamily="18" charset="0"/>
                <a:cs typeface="Times New Roman" panose="02020603050405020304" pitchFamily="18" charset="0"/>
              </a:rPr>
              <a:t>(chaîne)</a:t>
            </a:r>
          </a:p>
          <a:p>
            <a:r>
              <a:rPr lang="fr-FR" b="1" dirty="0" err="1">
                <a:latin typeface="Times New Roman" panose="02020603050405020304" pitchFamily="18" charset="0"/>
                <a:cs typeface="Times New Roman" panose="02020603050405020304" pitchFamily="18" charset="0"/>
              </a:rPr>
              <a:t>puts</a:t>
            </a:r>
            <a:r>
              <a:rPr lang="fr-FR" dirty="0">
                <a:latin typeface="Times New Roman" panose="02020603050405020304" pitchFamily="18" charset="0"/>
                <a:cs typeface="Times New Roman" panose="02020603050405020304" pitchFamily="18" charset="0"/>
              </a:rPr>
              <a:t> écrit la chaîne de caractères désignée par </a:t>
            </a:r>
            <a:r>
              <a:rPr lang="fr-FR" b="1" dirty="0">
                <a:latin typeface="Times New Roman" panose="02020603050405020304" pitchFamily="18" charset="0"/>
                <a:cs typeface="Times New Roman" panose="02020603050405020304" pitchFamily="18" charset="0"/>
              </a:rPr>
              <a:t>chaîne</a:t>
            </a:r>
            <a:r>
              <a:rPr lang="fr-FR" dirty="0">
                <a:latin typeface="Times New Roman" panose="02020603050405020304" pitchFamily="18" charset="0"/>
                <a:cs typeface="Times New Roman" panose="02020603050405020304" pitchFamily="18" charset="0"/>
              </a:rPr>
              <a:t> sur </a:t>
            </a:r>
            <a:r>
              <a:rPr lang="fr-FR" b="1" dirty="0" err="1">
                <a:latin typeface="Times New Roman" panose="02020603050405020304" pitchFamily="18" charset="0"/>
                <a:cs typeface="Times New Roman" panose="02020603050405020304" pitchFamily="18" charset="0"/>
              </a:rPr>
              <a:t>stdout</a:t>
            </a:r>
            <a:r>
              <a:rPr lang="fr-FR" dirty="0">
                <a:latin typeface="Times New Roman" panose="02020603050405020304" pitchFamily="18" charset="0"/>
                <a:cs typeface="Times New Roman" panose="02020603050405020304" pitchFamily="18" charset="0"/>
              </a:rPr>
              <a:t> et provoque un retour à la ligne. En pratique, </a:t>
            </a:r>
            <a:r>
              <a:rPr lang="fr-FR" b="1" dirty="0" err="1">
                <a:latin typeface="Times New Roman" panose="02020603050405020304" pitchFamily="18" charset="0"/>
                <a:cs typeface="Times New Roman" panose="02020603050405020304" pitchFamily="18" charset="0"/>
              </a:rPr>
              <a:t>puts</a:t>
            </a:r>
            <a:r>
              <a:rPr lang="fr-FR" b="1" dirty="0">
                <a:latin typeface="Times New Roman" panose="02020603050405020304" pitchFamily="18" charset="0"/>
                <a:cs typeface="Times New Roman" panose="02020603050405020304" pitchFamily="18" charset="0"/>
              </a:rPr>
              <a:t>(TXT);</a:t>
            </a:r>
            <a:r>
              <a:rPr lang="fr-FR" dirty="0">
                <a:latin typeface="Times New Roman" panose="02020603050405020304" pitchFamily="18" charset="0"/>
                <a:cs typeface="Times New Roman" panose="02020603050405020304" pitchFamily="18" charset="0"/>
              </a:rPr>
              <a:t> est équivalent à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("%s\n", TXT);</a:t>
            </a:r>
          </a:p>
          <a:p>
            <a:r>
              <a:rPr lang="fr-FR" dirty="0">
                <a:latin typeface="Times New Roman" panose="02020603050405020304" pitchFamily="18" charset="0"/>
                <a:cs typeface="Times New Roman" panose="02020603050405020304" pitchFamily="18" charset="0"/>
              </a:rPr>
              <a:t>Exemples</a:t>
            </a:r>
          </a:p>
          <a:p>
            <a:r>
              <a:rPr lang="fr-FR" b="1" dirty="0">
                <a:latin typeface="Times New Roman" panose="02020603050405020304" pitchFamily="18" charset="0"/>
                <a:cs typeface="Times New Roman" panose="02020603050405020304" pitchFamily="18" charset="0"/>
              </a:rPr>
              <a:t>char TEXTE[] = "Voici une première ligne.";</a:t>
            </a:r>
          </a:p>
          <a:p>
            <a:r>
              <a:rPr lang="fr-FR" b="1" dirty="0" err="1">
                <a:latin typeface="Times New Roman" panose="02020603050405020304" pitchFamily="18" charset="0"/>
                <a:cs typeface="Times New Roman" panose="02020603050405020304" pitchFamily="18" charset="0"/>
              </a:rPr>
              <a:t>puts</a:t>
            </a:r>
            <a:r>
              <a:rPr lang="fr-FR" b="1" dirty="0">
                <a:latin typeface="Times New Roman" panose="02020603050405020304" pitchFamily="18" charset="0"/>
                <a:cs typeface="Times New Roman" panose="02020603050405020304" pitchFamily="18" charset="0"/>
              </a:rPr>
              <a:t>(TEXTE);</a:t>
            </a:r>
          </a:p>
          <a:p>
            <a:r>
              <a:rPr lang="fr-FR" b="1" dirty="0" err="1">
                <a:latin typeface="Times New Roman" panose="02020603050405020304" pitchFamily="18" charset="0"/>
                <a:cs typeface="Times New Roman" panose="02020603050405020304" pitchFamily="18" charset="0"/>
              </a:rPr>
              <a:t>puts</a:t>
            </a:r>
            <a:r>
              <a:rPr lang="fr-FR" b="1" dirty="0">
                <a:latin typeface="Times New Roman" panose="02020603050405020304" pitchFamily="18" charset="0"/>
                <a:cs typeface="Times New Roman" panose="02020603050405020304" pitchFamily="18" charset="0"/>
              </a:rPr>
              <a:t>("Voici une deuxième ligne.");</a:t>
            </a:r>
          </a:p>
          <a:p>
            <a:r>
              <a:rPr lang="fr-FR" b="1" dirty="0">
                <a:latin typeface="Times New Roman" panose="02020603050405020304" pitchFamily="18" charset="0"/>
                <a:cs typeface="Times New Roman" panose="02020603050405020304" pitchFamily="18" charset="0"/>
              </a:rPr>
              <a:t>Lecture de chaînes de caractères</a:t>
            </a:r>
          </a:p>
          <a:p>
            <a:r>
              <a:rPr lang="fr-FR" b="1" dirty="0" err="1">
                <a:latin typeface="Times New Roman" panose="02020603050405020304" pitchFamily="18" charset="0"/>
                <a:cs typeface="Times New Roman" panose="02020603050405020304" pitchFamily="18" charset="0"/>
              </a:rPr>
              <a:t>scanf</a:t>
            </a:r>
            <a:r>
              <a:rPr lang="fr-FR" dirty="0">
                <a:latin typeface="Times New Roman" panose="02020603050405020304" pitchFamily="18" charset="0"/>
                <a:cs typeface="Times New Roman" panose="02020603050405020304" pitchFamily="18" charset="0"/>
              </a:rPr>
              <a:t> avec le spécificateur %s permet de lire un mot isolé à l'intérieur d'une suite de données du même ou d'un autre type.</a:t>
            </a:r>
          </a:p>
          <a:p>
            <a:r>
              <a:rPr lang="fr-FR" b="1" dirty="0" err="1">
                <a:latin typeface="Times New Roman" panose="02020603050405020304" pitchFamily="18" charset="0"/>
                <a:cs typeface="Times New Roman" panose="02020603050405020304" pitchFamily="18" charset="0"/>
              </a:rPr>
              <a:t>scanf</a:t>
            </a:r>
            <a:r>
              <a:rPr lang="fr-FR" dirty="0">
                <a:latin typeface="Times New Roman" panose="02020603050405020304" pitchFamily="18" charset="0"/>
                <a:cs typeface="Times New Roman" panose="02020603050405020304" pitchFamily="18" charset="0"/>
              </a:rPr>
              <a:t> avec le spécificateur %s lit un mot du fichier d'entrée standard </a:t>
            </a:r>
            <a:r>
              <a:rPr lang="fr-FR" b="1" dirty="0" err="1">
                <a:latin typeface="Times New Roman" panose="02020603050405020304" pitchFamily="18" charset="0"/>
                <a:cs typeface="Times New Roman" panose="02020603050405020304" pitchFamily="18" charset="0"/>
              </a:rPr>
              <a:t>stdin</a:t>
            </a:r>
            <a:r>
              <a:rPr lang="fr-FR" dirty="0">
                <a:latin typeface="Times New Roman" panose="02020603050405020304" pitchFamily="18" charset="0"/>
                <a:cs typeface="Times New Roman" panose="02020603050405020304" pitchFamily="18" charset="0"/>
              </a:rPr>
              <a:t> et le mémorise à l'adresse qui est associée à %s.</a:t>
            </a:r>
          </a:p>
          <a:p>
            <a:r>
              <a:rPr lang="fr-FR" dirty="0">
                <a:latin typeface="Times New Roman" panose="02020603050405020304" pitchFamily="18" charset="0"/>
                <a:cs typeface="Times New Roman" panose="02020603050405020304" pitchFamily="18" charset="0"/>
              </a:rPr>
              <a:t>Exemple</a:t>
            </a:r>
          </a:p>
          <a:p>
            <a:r>
              <a:rPr lang="fr-FR" b="1" dirty="0">
                <a:latin typeface="Times New Roman" panose="02020603050405020304" pitchFamily="18" charset="0"/>
                <a:cs typeface="Times New Roman" panose="02020603050405020304" pitchFamily="18" charset="0"/>
              </a:rPr>
              <a:t>char LIEU[25];</a:t>
            </a: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JOUR, MOIS, ANNEE;</a:t>
            </a:r>
          </a:p>
          <a:p>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("Entrez lieu et date de naissance : \n");</a:t>
            </a:r>
          </a:p>
          <a:p>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%d %d %d", LIEU, &amp;JOUR, &amp;MOIS, &amp;ANNEE);</a:t>
            </a:r>
            <a:endParaRPr lang="fr-FR"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gets</a:t>
            </a:r>
            <a:r>
              <a:rPr lang="fr-FR" dirty="0">
                <a:latin typeface="Times New Roman" panose="02020603050405020304" pitchFamily="18" charset="0"/>
                <a:cs typeface="Times New Roman" panose="02020603050405020304" pitchFamily="18" charset="0"/>
              </a:rPr>
              <a:t> est idéale pour lire une ou plusieurs lignes de texte (des phrases) terminées par un retour à la ligne.</a:t>
            </a:r>
          </a:p>
          <a:p>
            <a:r>
              <a:rPr lang="fr-FR" dirty="0">
                <a:latin typeface="Times New Roman" panose="02020603050405020304" pitchFamily="18" charset="0"/>
                <a:cs typeface="Times New Roman" panose="02020603050405020304" pitchFamily="18" charset="0"/>
              </a:rPr>
              <a:t>Syntaxe: 	</a:t>
            </a:r>
            <a:r>
              <a:rPr lang="fr-FR" b="1" dirty="0" err="1">
                <a:latin typeface="Times New Roman" panose="02020603050405020304" pitchFamily="18" charset="0"/>
                <a:cs typeface="Times New Roman" panose="02020603050405020304" pitchFamily="18" charset="0"/>
              </a:rPr>
              <a:t>gets</a:t>
            </a:r>
            <a:r>
              <a:rPr lang="fr-FR" b="1" dirty="0">
                <a:latin typeface="Times New Roman" panose="02020603050405020304" pitchFamily="18" charset="0"/>
                <a:cs typeface="Times New Roman" panose="02020603050405020304" pitchFamily="18" charset="0"/>
              </a:rPr>
              <a:t>(chaîne)</a:t>
            </a:r>
          </a:p>
          <a:p>
            <a:r>
              <a:rPr lang="fr-FR" b="1" dirty="0" err="1">
                <a:latin typeface="Times New Roman" panose="02020603050405020304" pitchFamily="18" charset="0"/>
                <a:cs typeface="Times New Roman" panose="02020603050405020304" pitchFamily="18" charset="0"/>
              </a:rPr>
              <a:t>gets</a:t>
            </a:r>
            <a:r>
              <a:rPr lang="fr-FR" dirty="0">
                <a:latin typeface="Times New Roman" panose="02020603050405020304" pitchFamily="18" charset="0"/>
                <a:cs typeface="Times New Roman" panose="02020603050405020304" pitchFamily="18" charset="0"/>
              </a:rPr>
              <a:t> lit une ligne de caractères de </a:t>
            </a:r>
            <a:r>
              <a:rPr lang="fr-FR" b="1" dirty="0" err="1">
                <a:latin typeface="Times New Roman" panose="02020603050405020304" pitchFamily="18" charset="0"/>
                <a:cs typeface="Times New Roman" panose="02020603050405020304" pitchFamily="18" charset="0"/>
              </a:rPr>
              <a:t>stdin</a:t>
            </a:r>
            <a:r>
              <a:rPr lang="fr-FR" dirty="0">
                <a:latin typeface="Times New Roman" panose="02020603050405020304" pitchFamily="18" charset="0"/>
                <a:cs typeface="Times New Roman" panose="02020603050405020304" pitchFamily="18" charset="0"/>
              </a:rPr>
              <a:t> et la copie à l'adresse indiquée par </a:t>
            </a:r>
            <a:r>
              <a:rPr lang="fr-FR" b="1" dirty="0">
                <a:latin typeface="Times New Roman" panose="02020603050405020304" pitchFamily="18" charset="0"/>
                <a:cs typeface="Times New Roman" panose="02020603050405020304" pitchFamily="18" charset="0"/>
              </a:rPr>
              <a:t>chaîne</a:t>
            </a:r>
            <a:r>
              <a:rPr lang="fr-FR" dirty="0">
                <a:latin typeface="Times New Roman" panose="02020603050405020304" pitchFamily="18" charset="0"/>
                <a:cs typeface="Times New Roman" panose="02020603050405020304" pitchFamily="18" charset="0"/>
              </a:rPr>
              <a:t>. Le retour à la ligne finale est remplacé par le symbole de fin de chaîne '\0'.</a:t>
            </a:r>
          </a:p>
        </p:txBody>
      </p:sp>
    </p:spTree>
    <p:extLst>
      <p:ext uri="{BB962C8B-B14F-4D97-AF65-F5344CB8AC3E}">
        <p14:creationId xmlns:p14="http://schemas.microsoft.com/office/powerpoint/2010/main" val="3194382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77</a:t>
            </a:fld>
            <a:endParaRPr lang="fr-FR"/>
          </a:p>
        </p:txBody>
      </p:sp>
      <p:sp>
        <p:nvSpPr>
          <p:cNvPr id="3" name="Rectangle 2"/>
          <p:cNvSpPr/>
          <p:nvPr/>
        </p:nvSpPr>
        <p:spPr>
          <a:xfrm>
            <a:off x="179512" y="332656"/>
            <a:ext cx="8856984" cy="6186309"/>
          </a:xfrm>
          <a:prstGeom prst="rect">
            <a:avLst/>
          </a:prstGeom>
        </p:spPr>
        <p:txBody>
          <a:bodyPr wrap="square">
            <a:spAutoFit/>
          </a:bodyPr>
          <a:lstStyle/>
          <a:p>
            <a:r>
              <a:rPr lang="fr-FR" u="sng" dirty="0">
                <a:latin typeface="Times New Roman" panose="02020603050405020304" pitchFamily="18" charset="0"/>
                <a:cs typeface="Times New Roman" panose="02020603050405020304" pitchFamily="18" charset="0"/>
              </a:rPr>
              <a:t>Exemple</a:t>
            </a: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MAXI = 1000;</a:t>
            </a:r>
          </a:p>
          <a:p>
            <a:r>
              <a:rPr lang="fr-FR" b="1" dirty="0">
                <a:latin typeface="Times New Roman" panose="02020603050405020304" pitchFamily="18" charset="0"/>
                <a:cs typeface="Times New Roman" panose="02020603050405020304" pitchFamily="18" charset="0"/>
              </a:rPr>
              <a:t>char LIGNE[MAXI];</a:t>
            </a:r>
          </a:p>
          <a:p>
            <a:r>
              <a:rPr lang="fr-FR" b="1" dirty="0" err="1">
                <a:latin typeface="Times New Roman" panose="02020603050405020304" pitchFamily="18" charset="0"/>
                <a:cs typeface="Times New Roman" panose="02020603050405020304" pitchFamily="18" charset="0"/>
              </a:rPr>
              <a:t>gets</a:t>
            </a:r>
            <a:r>
              <a:rPr lang="fr-FR" b="1" dirty="0">
                <a:latin typeface="Times New Roman" panose="02020603050405020304" pitchFamily="18" charset="0"/>
                <a:cs typeface="Times New Roman" panose="02020603050405020304" pitchFamily="18" charset="0"/>
              </a:rPr>
              <a:t>(LIGNE);</a:t>
            </a: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17</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lit 5 mots, séparés par des espaces et qui les affiche ensuite dans une ligne, mais dans l'ordre inverse. Les mots sont mémorisés dans 5 variables M1, ... ,M5. Exemple.</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voici une petite phrase !</a:t>
            </a:r>
          </a:p>
          <a:p>
            <a:r>
              <a:rPr lang="fr-FR" b="1" dirty="0">
                <a:latin typeface="Times New Roman" panose="02020603050405020304" pitchFamily="18" charset="0"/>
                <a:cs typeface="Times New Roman" panose="02020603050405020304" pitchFamily="18" charset="0"/>
              </a:rPr>
              <a:t>   ! phrase petite une voici</a:t>
            </a: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18</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lit une ligne de texte (ne dépassant pas 200 caractères) la mémorise dans une variable TXT et affiche ensuite:</a:t>
            </a:r>
          </a:p>
          <a:p>
            <a:r>
              <a:rPr lang="fr-FR" dirty="0">
                <a:latin typeface="Times New Roman" panose="02020603050405020304" pitchFamily="18" charset="0"/>
                <a:cs typeface="Times New Roman" panose="02020603050405020304" pitchFamily="18" charset="0"/>
              </a:rPr>
              <a:t>a)	la longueur L de la chaîne.</a:t>
            </a:r>
          </a:p>
          <a:p>
            <a:r>
              <a:rPr lang="fr-FR" dirty="0">
                <a:latin typeface="Times New Roman" panose="02020603050405020304" pitchFamily="18" charset="0"/>
                <a:cs typeface="Times New Roman" panose="02020603050405020304" pitchFamily="18" charset="0"/>
              </a:rPr>
              <a:t>b)	le nombre de 'e' contenus dans le texte.</a:t>
            </a:r>
          </a:p>
          <a:p>
            <a:r>
              <a:rPr lang="fr-FR" dirty="0">
                <a:latin typeface="Times New Roman" panose="02020603050405020304" pitchFamily="18" charset="0"/>
                <a:cs typeface="Times New Roman" panose="02020603050405020304" pitchFamily="18" charset="0"/>
              </a:rPr>
              <a:t>c)	toute la phrase à rebours, sans changer le contenu de la variable TXT.</a:t>
            </a:r>
          </a:p>
          <a:p>
            <a:pPr marL="342900" indent="-342900">
              <a:buAutoNum type="alphaLcParenR" startAt="4"/>
            </a:pPr>
            <a:r>
              <a:rPr lang="fr-FR" dirty="0">
                <a:latin typeface="Times New Roman" panose="02020603050405020304" pitchFamily="18" charset="0"/>
                <a:cs typeface="Times New Roman" panose="02020603050405020304" pitchFamily="18" charset="0"/>
              </a:rPr>
              <a:t>toute la phrase à rebours, après avoir inversé l'ordre des caractères dans TXT: Exemple.</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voici une petite phrase !</a:t>
            </a:r>
          </a:p>
          <a:p>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esarhp</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etitep</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enu</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iciov</a:t>
            </a:r>
            <a:endParaRPr lang="en-US" b="1" dirty="0">
              <a:latin typeface="Times New Roman" panose="02020603050405020304" pitchFamily="18" charset="0"/>
              <a:cs typeface="Times New Roman" panose="02020603050405020304" pitchFamily="18" charset="0"/>
            </a:endParaRPr>
          </a:p>
          <a:p>
            <a:r>
              <a:rPr lang="en-US" u="sng" dirty="0" err="1">
                <a:latin typeface="Times New Roman" panose="02020603050405020304" pitchFamily="18" charset="0"/>
                <a:cs typeface="Times New Roman" panose="02020603050405020304" pitchFamily="18" charset="0"/>
              </a:rPr>
              <a:t>Exercice</a:t>
            </a:r>
            <a:r>
              <a:rPr lang="en-US" u="sng" dirty="0">
                <a:latin typeface="Times New Roman" panose="02020603050405020304" pitchFamily="18" charset="0"/>
                <a:cs typeface="Times New Roman" panose="02020603050405020304" pitchFamily="18" charset="0"/>
              </a:rPr>
              <a:t> 19</a:t>
            </a:r>
            <a:r>
              <a:rPr lang="en-US"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Ecrire un programme qui lit un texte TXT (de moins de 200 caractères) et qui enlève toutes les apparitions du </a:t>
            </a:r>
            <a:r>
              <a:rPr lang="fr-FR" dirty="0" err="1">
                <a:latin typeface="Times New Roman" panose="02020603050405020304" pitchFamily="18" charset="0"/>
                <a:cs typeface="Times New Roman" panose="02020603050405020304" pitchFamily="18" charset="0"/>
              </a:rPr>
              <a:t>charactère</a:t>
            </a:r>
            <a:r>
              <a:rPr lang="fr-FR" dirty="0">
                <a:latin typeface="Times New Roman" panose="02020603050405020304" pitchFamily="18" charset="0"/>
                <a:cs typeface="Times New Roman" panose="02020603050405020304" pitchFamily="18" charset="0"/>
              </a:rPr>
              <a:t> 'e' en tassant les éléments restants. Les modifications se feront dans la même variable TXT. Exemple:</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Cette ligne contient quelques lettres e.</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Ctt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lign</a:t>
            </a:r>
            <a:r>
              <a:rPr lang="fr-FR" b="1" dirty="0">
                <a:latin typeface="Times New Roman" panose="02020603050405020304" pitchFamily="18" charset="0"/>
                <a:cs typeface="Times New Roman" panose="02020603050405020304" pitchFamily="18" charset="0"/>
              </a:rPr>
              <a:t> contint </a:t>
            </a:r>
            <a:r>
              <a:rPr lang="fr-FR" b="1" dirty="0" err="1">
                <a:latin typeface="Times New Roman" panose="02020603050405020304" pitchFamily="18" charset="0"/>
                <a:cs typeface="Times New Roman" panose="02020603050405020304" pitchFamily="18" charset="0"/>
              </a:rPr>
              <a:t>qulqus</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lttrs</a:t>
            </a:r>
            <a:r>
              <a:rPr lang="fr-FR"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2818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78</a:t>
            </a:fld>
            <a:endParaRPr lang="fr-FR"/>
          </a:p>
        </p:txBody>
      </p:sp>
      <p:sp>
        <p:nvSpPr>
          <p:cNvPr id="3" name="Rectangle 2"/>
          <p:cNvSpPr/>
          <p:nvPr/>
        </p:nvSpPr>
        <p:spPr>
          <a:xfrm>
            <a:off x="179512" y="339035"/>
            <a:ext cx="8784976" cy="618630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B) Bibliothèque &lt;string&gt;</a:t>
            </a:r>
          </a:p>
          <a:p>
            <a:r>
              <a:rPr lang="fr-FR" dirty="0">
                <a:latin typeface="Times New Roman" panose="02020603050405020304" pitchFamily="18" charset="0"/>
                <a:cs typeface="Times New Roman" panose="02020603050405020304" pitchFamily="18" charset="0"/>
              </a:rPr>
              <a:t>Elle fournit une multitude de fonctions pratiques pour le traitement de chaînes de caractères. Nous allons présenter une brève description des fonctions les plus fréquemment utilisées.</a:t>
            </a:r>
          </a:p>
          <a:p>
            <a:r>
              <a:rPr lang="fr-FR" dirty="0">
                <a:latin typeface="Times New Roman" panose="02020603050405020304" pitchFamily="18" charset="0"/>
                <a:cs typeface="Times New Roman" panose="02020603050405020304" pitchFamily="18" charset="0"/>
              </a:rPr>
              <a:t>Dans la liste suivante, </a:t>
            </a:r>
            <a:r>
              <a:rPr lang="fr-FR" b="1" dirty="0">
                <a:latin typeface="Times New Roman" panose="02020603050405020304" pitchFamily="18" charset="0"/>
                <a:cs typeface="Times New Roman" panose="02020603050405020304" pitchFamily="18" charset="0"/>
              </a:rPr>
              <a:t>n</a:t>
            </a:r>
            <a:r>
              <a:rPr lang="fr-FR" dirty="0">
                <a:latin typeface="Times New Roman" panose="02020603050405020304" pitchFamily="18" charset="0"/>
                <a:cs typeface="Times New Roman" panose="02020603050405020304" pitchFamily="18" charset="0"/>
              </a:rPr>
              <a:t> représente un nombre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Les symboles </a:t>
            </a:r>
            <a:r>
              <a:rPr lang="fr-FR" b="1" dirty="0">
                <a:latin typeface="Times New Roman" panose="02020603050405020304" pitchFamily="18" charset="0"/>
                <a:cs typeface="Times New Roman" panose="02020603050405020304" pitchFamily="18" charset="0"/>
              </a:rPr>
              <a:t>s</a:t>
            </a:r>
            <a:r>
              <a:rPr lang="fr-FR" dirty="0">
                <a:latin typeface="Times New Roman" panose="02020603050405020304" pitchFamily="18" charset="0"/>
                <a:cs typeface="Times New Roman" panose="02020603050405020304" pitchFamily="18" charset="0"/>
              </a:rPr>
              <a:t> et </a:t>
            </a:r>
            <a:r>
              <a:rPr lang="fr-FR" b="1" dirty="0">
                <a:latin typeface="Times New Roman" panose="02020603050405020304" pitchFamily="18" charset="0"/>
                <a:cs typeface="Times New Roman" panose="02020603050405020304" pitchFamily="18" charset="0"/>
              </a:rPr>
              <a:t>t</a:t>
            </a:r>
            <a:r>
              <a:rPr lang="fr-FR" dirty="0">
                <a:latin typeface="Times New Roman" panose="02020603050405020304" pitchFamily="18" charset="0"/>
                <a:cs typeface="Times New Roman" panose="02020603050405020304" pitchFamily="18" charset="0"/>
              </a:rPr>
              <a:t> peuvent être remplacés par :</a:t>
            </a:r>
          </a:p>
          <a:p>
            <a:r>
              <a:rPr lang="fr-FR" dirty="0">
                <a:latin typeface="Times New Roman" panose="02020603050405020304" pitchFamily="18" charset="0"/>
                <a:cs typeface="Times New Roman" panose="02020603050405020304" pitchFamily="18" charset="0"/>
              </a:rPr>
              <a:t>* une </a:t>
            </a:r>
            <a:r>
              <a:rPr lang="fr-FR" b="1" dirty="0">
                <a:latin typeface="Times New Roman" panose="02020603050405020304" pitchFamily="18" charset="0"/>
                <a:cs typeface="Times New Roman" panose="02020603050405020304" pitchFamily="18" charset="0"/>
              </a:rPr>
              <a:t>chaîne de caractères</a:t>
            </a:r>
            <a:r>
              <a:rPr lang="fr-FR" dirty="0">
                <a:latin typeface="Times New Roman" panose="02020603050405020304" pitchFamily="18" charset="0"/>
                <a:cs typeface="Times New Roman" panose="02020603050405020304" pitchFamily="18" charset="0"/>
              </a:rPr>
              <a:t> constante</a:t>
            </a:r>
          </a:p>
          <a:p>
            <a:r>
              <a:rPr lang="fr-FR" dirty="0">
                <a:latin typeface="Times New Roman" panose="02020603050405020304" pitchFamily="18" charset="0"/>
                <a:cs typeface="Times New Roman" panose="02020603050405020304" pitchFamily="18" charset="0"/>
              </a:rPr>
              <a:t>* le nom d'une variable déclarée comme </a:t>
            </a:r>
            <a:r>
              <a:rPr lang="fr-FR" b="1" dirty="0">
                <a:latin typeface="Times New Roman" panose="02020603050405020304" pitchFamily="18" charset="0"/>
                <a:cs typeface="Times New Roman" panose="02020603050405020304" pitchFamily="18" charset="0"/>
              </a:rPr>
              <a:t>tableau de char</a:t>
            </a:r>
          </a:p>
          <a:p>
            <a:r>
              <a:rPr lang="fr-FR" dirty="0">
                <a:latin typeface="Times New Roman" panose="02020603050405020304" pitchFamily="18" charset="0"/>
                <a:cs typeface="Times New Roman" panose="02020603050405020304" pitchFamily="18" charset="0"/>
              </a:rPr>
              <a:t>* un pointeur sur </a:t>
            </a:r>
            <a:r>
              <a:rPr lang="fr-FR" b="1" dirty="0">
                <a:latin typeface="Times New Roman" panose="02020603050405020304" pitchFamily="18" charset="0"/>
                <a:cs typeface="Times New Roman" panose="02020603050405020304" pitchFamily="18" charset="0"/>
              </a:rPr>
              <a:t>char.</a:t>
            </a:r>
          </a:p>
          <a:p>
            <a:r>
              <a:rPr lang="fr-FR" dirty="0">
                <a:latin typeface="Times New Roman" panose="02020603050405020304" pitchFamily="18" charset="0"/>
                <a:cs typeface="Times New Roman" panose="02020603050405020304" pitchFamily="18" charset="0"/>
              </a:rPr>
              <a:t>Fonctions pour le traitement de chaînes de caractères sont :</a:t>
            </a:r>
          </a:p>
          <a:p>
            <a:r>
              <a:rPr lang="fr-FR" b="1" dirty="0" err="1">
                <a:latin typeface="Times New Roman" panose="02020603050405020304" pitchFamily="18" charset="0"/>
                <a:cs typeface="Times New Roman" panose="02020603050405020304" pitchFamily="18" charset="0"/>
              </a:rPr>
              <a:t>strlen</a:t>
            </a:r>
            <a:r>
              <a:rPr lang="fr-FR" b="1" dirty="0">
                <a:latin typeface="Times New Roman" panose="02020603050405020304" pitchFamily="18" charset="0"/>
                <a:cs typeface="Times New Roman" panose="02020603050405020304" pitchFamily="18" charset="0"/>
              </a:rPr>
              <a:t>(s)</a:t>
            </a:r>
            <a:r>
              <a:rPr lang="fr-FR" dirty="0">
                <a:latin typeface="Times New Roman" panose="02020603050405020304" pitchFamily="18" charset="0"/>
                <a:cs typeface="Times New Roman" panose="02020603050405020304" pitchFamily="18" charset="0"/>
              </a:rPr>
              <a:t> fournit la longueur de la chaîne sans compter le '\0' final</a:t>
            </a:r>
          </a:p>
          <a:p>
            <a:r>
              <a:rPr lang="fr-FR" b="1" dirty="0" err="1">
                <a:latin typeface="Times New Roman" panose="02020603050405020304" pitchFamily="18" charset="0"/>
                <a:cs typeface="Times New Roman" panose="02020603050405020304" pitchFamily="18" charset="0"/>
              </a:rPr>
              <a:t>strcpy</a:t>
            </a:r>
            <a:r>
              <a:rPr lang="fr-FR" b="1" dirty="0">
                <a:latin typeface="Times New Roman" panose="02020603050405020304" pitchFamily="18" charset="0"/>
                <a:cs typeface="Times New Roman" panose="02020603050405020304" pitchFamily="18" charset="0"/>
              </a:rPr>
              <a:t>(s, t)</a:t>
            </a:r>
            <a:r>
              <a:rPr lang="fr-FR" dirty="0">
                <a:latin typeface="Times New Roman" panose="02020603050405020304" pitchFamily="18" charset="0"/>
                <a:cs typeface="Times New Roman" panose="02020603050405020304" pitchFamily="18" charset="0"/>
              </a:rPr>
              <a:t>  copie &lt;t&gt; vers &lt;s&gt;</a:t>
            </a:r>
          </a:p>
          <a:p>
            <a:r>
              <a:rPr lang="fr-FR" b="1" dirty="0" err="1">
                <a:latin typeface="Times New Roman" panose="02020603050405020304" pitchFamily="18" charset="0"/>
                <a:cs typeface="Times New Roman" panose="02020603050405020304" pitchFamily="18" charset="0"/>
              </a:rPr>
              <a:t>strcat</a:t>
            </a:r>
            <a:r>
              <a:rPr lang="fr-FR" b="1" dirty="0">
                <a:latin typeface="Times New Roman" panose="02020603050405020304" pitchFamily="18" charset="0"/>
                <a:cs typeface="Times New Roman" panose="02020603050405020304" pitchFamily="18" charset="0"/>
              </a:rPr>
              <a:t>(s, t)</a:t>
            </a:r>
            <a:r>
              <a:rPr lang="fr-FR" dirty="0">
                <a:latin typeface="Times New Roman" panose="02020603050405020304" pitchFamily="18" charset="0"/>
                <a:cs typeface="Times New Roman" panose="02020603050405020304" pitchFamily="18" charset="0"/>
              </a:rPr>
              <a:t>   ajoute &lt;t&gt; à la fin de &lt;s&gt;</a:t>
            </a:r>
          </a:p>
          <a:p>
            <a:r>
              <a:rPr lang="fr-FR" b="1" dirty="0" err="1">
                <a:latin typeface="Times New Roman" panose="02020603050405020304" pitchFamily="18" charset="0"/>
                <a:cs typeface="Times New Roman" panose="02020603050405020304" pitchFamily="18" charset="0"/>
              </a:rPr>
              <a:t>strcmp</a:t>
            </a:r>
            <a:r>
              <a:rPr lang="fr-FR" b="1" dirty="0">
                <a:latin typeface="Times New Roman" panose="02020603050405020304" pitchFamily="18" charset="0"/>
                <a:cs typeface="Times New Roman" panose="02020603050405020304" pitchFamily="18" charset="0"/>
              </a:rPr>
              <a:t>(s, t)</a:t>
            </a:r>
            <a:r>
              <a:rPr lang="fr-FR" dirty="0">
                <a:latin typeface="Times New Roman" panose="02020603050405020304" pitchFamily="18" charset="0"/>
                <a:cs typeface="Times New Roman" panose="02020603050405020304" pitchFamily="18" charset="0"/>
              </a:rPr>
              <a:t> compare &lt;s&gt; et &lt;t&gt; </a:t>
            </a:r>
            <a:r>
              <a:rPr lang="fr-FR" dirty="0" err="1">
                <a:latin typeface="Times New Roman" panose="02020603050405020304" pitchFamily="18" charset="0"/>
                <a:cs typeface="Times New Roman" panose="02020603050405020304" pitchFamily="18" charset="0"/>
              </a:rPr>
              <a:t>lexicographiquement</a:t>
            </a:r>
            <a:r>
              <a:rPr lang="fr-FR" dirty="0">
                <a:latin typeface="Times New Roman" panose="02020603050405020304" pitchFamily="18" charset="0"/>
                <a:cs typeface="Times New Roman" panose="02020603050405020304" pitchFamily="18" charset="0"/>
              </a:rPr>
              <a:t> et fournit un résultat:</a:t>
            </a:r>
          </a:p>
          <a:p>
            <a:r>
              <a:rPr lang="fr-FR" dirty="0">
                <a:latin typeface="Times New Roman" panose="02020603050405020304" pitchFamily="18" charset="0"/>
                <a:cs typeface="Times New Roman" panose="02020603050405020304" pitchFamily="18" charset="0"/>
              </a:rPr>
              <a:t>	négatif 	si &lt;s&gt; précède &lt;t&gt;</a:t>
            </a:r>
          </a:p>
          <a:p>
            <a:r>
              <a:rPr lang="fr-FR" dirty="0">
                <a:latin typeface="Times New Roman" panose="02020603050405020304" pitchFamily="18" charset="0"/>
                <a:cs typeface="Times New Roman" panose="02020603050405020304" pitchFamily="18" charset="0"/>
              </a:rPr>
              <a:t>	zéro 	si &lt;s&gt; est égal à &lt;t&gt;</a:t>
            </a:r>
          </a:p>
          <a:p>
            <a:r>
              <a:rPr lang="fr-FR" dirty="0">
                <a:latin typeface="Times New Roman" panose="02020603050405020304" pitchFamily="18" charset="0"/>
                <a:cs typeface="Times New Roman" panose="02020603050405020304" pitchFamily="18" charset="0"/>
              </a:rPr>
              <a:t>	positif	si &lt;s&gt; suit &lt;t&gt;</a:t>
            </a:r>
          </a:p>
          <a:p>
            <a:r>
              <a:rPr lang="fr-FR" b="1" dirty="0" err="1">
                <a:latin typeface="Times New Roman" panose="02020603050405020304" pitchFamily="18" charset="0"/>
                <a:cs typeface="Times New Roman" panose="02020603050405020304" pitchFamily="18" charset="0"/>
              </a:rPr>
              <a:t>strncpy</a:t>
            </a:r>
            <a:r>
              <a:rPr lang="fr-FR" b="1" dirty="0">
                <a:latin typeface="Times New Roman" panose="02020603050405020304" pitchFamily="18" charset="0"/>
                <a:cs typeface="Times New Roman" panose="02020603050405020304" pitchFamily="18" charset="0"/>
              </a:rPr>
              <a:t>(&lt;s&gt;, &lt;t&gt;, &lt;n&gt;)  </a:t>
            </a:r>
            <a:r>
              <a:rPr lang="fr-FR" dirty="0">
                <a:latin typeface="Times New Roman" panose="02020603050405020304" pitchFamily="18" charset="0"/>
                <a:cs typeface="Times New Roman" panose="02020603050405020304" pitchFamily="18" charset="0"/>
              </a:rPr>
              <a:t>copie au plus &lt;n&gt; caractères de &lt;t&gt; vers &lt;s&gt;</a:t>
            </a:r>
          </a:p>
          <a:p>
            <a:r>
              <a:rPr lang="fr-FR" b="1" dirty="0" err="1">
                <a:latin typeface="Times New Roman" panose="02020603050405020304" pitchFamily="18" charset="0"/>
                <a:cs typeface="Times New Roman" panose="02020603050405020304" pitchFamily="18" charset="0"/>
              </a:rPr>
              <a:t>strncat</a:t>
            </a:r>
            <a:r>
              <a:rPr lang="fr-FR" b="1" dirty="0">
                <a:latin typeface="Times New Roman" panose="02020603050405020304" pitchFamily="18" charset="0"/>
                <a:cs typeface="Times New Roman" panose="02020603050405020304" pitchFamily="18" charset="0"/>
              </a:rPr>
              <a:t>(&lt;s&gt;, &lt;t&gt;, &lt;n&gt;)</a:t>
            </a:r>
            <a:r>
              <a:rPr lang="fr-FR" dirty="0">
                <a:latin typeface="Times New Roman" panose="02020603050405020304" pitchFamily="18" charset="0"/>
                <a:cs typeface="Times New Roman" panose="02020603050405020304" pitchFamily="18" charset="0"/>
              </a:rPr>
              <a:t>   ajoute au plus &lt;n&gt; caractères de &lt;t&gt; à la fin de &lt;s&gt;</a:t>
            </a:r>
          </a:p>
          <a:p>
            <a:endParaRPr lang="fr-FR" dirty="0">
              <a:latin typeface="Times New Roman" panose="02020603050405020304" pitchFamily="18" charset="0"/>
              <a:cs typeface="Times New Roman" panose="02020603050405020304" pitchFamily="18" charset="0"/>
            </a:endParaRPr>
          </a:p>
          <a:p>
            <a:pPr algn="just"/>
            <a:r>
              <a:rPr lang="fr-FR" u="sng" dirty="0">
                <a:latin typeface="Times New Roman" panose="02020603050405020304" pitchFamily="18" charset="0"/>
                <a:cs typeface="Times New Roman" panose="02020603050405020304" pitchFamily="18" charset="0"/>
              </a:rPr>
              <a:t>Exercice 20</a:t>
            </a:r>
            <a:r>
              <a:rPr lang="fr-FR" dirty="0">
                <a:latin typeface="Times New Roman" panose="02020603050405020304" pitchFamily="18" charset="0"/>
                <a:cs typeface="Times New Roman" panose="02020603050405020304" pitchFamily="18" charset="0"/>
              </a:rPr>
              <a:t>. Ecrire un programme qui demande l'introduction du nom et du prénom de l'utilisateur et qui affiche alors la longueur totale du nom sans compter les espaces. Employer la fonction </a:t>
            </a:r>
            <a:r>
              <a:rPr lang="fr-FR" b="1" dirty="0" err="1">
                <a:latin typeface="Times New Roman" panose="02020603050405020304" pitchFamily="18" charset="0"/>
                <a:cs typeface="Times New Roman" panose="02020603050405020304" pitchFamily="18" charset="0"/>
              </a:rPr>
              <a:t>strlen</a:t>
            </a:r>
            <a:r>
              <a:rPr lang="fr-FR"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59726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79</a:t>
            </a:fld>
            <a:endParaRPr lang="fr-FR"/>
          </a:p>
        </p:txBody>
      </p:sp>
      <p:sp>
        <p:nvSpPr>
          <p:cNvPr id="3" name="Rectangle 2"/>
          <p:cNvSpPr/>
          <p:nvPr/>
        </p:nvSpPr>
        <p:spPr>
          <a:xfrm>
            <a:off x="107504" y="188640"/>
            <a:ext cx="8856984"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Exemple:</a:t>
            </a:r>
          </a:p>
          <a:p>
            <a:r>
              <a:rPr lang="fr-FR" dirty="0">
                <a:latin typeface="Times New Roman" panose="02020603050405020304" pitchFamily="18" charset="0"/>
                <a:cs typeface="Times New Roman" panose="02020603050405020304" pitchFamily="18" charset="0"/>
              </a:rPr>
              <a:t>   Introduisez votre nom et votre prénom: </a:t>
            </a:r>
            <a:r>
              <a:rPr lang="fr-FR" b="1" dirty="0">
                <a:latin typeface="Times New Roman" panose="02020603050405020304" pitchFamily="18" charset="0"/>
                <a:cs typeface="Times New Roman" panose="02020603050405020304" pitchFamily="18" charset="0"/>
              </a:rPr>
              <a:t>Mickey Mouse</a:t>
            </a:r>
          </a:p>
          <a:p>
            <a:r>
              <a:rPr lang="fr-FR" dirty="0">
                <a:latin typeface="Times New Roman" panose="02020603050405020304" pitchFamily="18" charset="0"/>
                <a:cs typeface="Times New Roman" panose="02020603050405020304" pitchFamily="18" charset="0"/>
              </a:rPr>
              <a:t>   Bonjour Mickey Mouse !</a:t>
            </a:r>
          </a:p>
          <a:p>
            <a:r>
              <a:rPr lang="fr-FR" dirty="0">
                <a:latin typeface="Times New Roman" panose="02020603050405020304" pitchFamily="18" charset="0"/>
                <a:cs typeface="Times New Roman" panose="02020603050405020304" pitchFamily="18" charset="0"/>
              </a:rPr>
              <a:t>   Votre nom est composé de 11 lettres.</a:t>
            </a:r>
          </a:p>
          <a:p>
            <a:pPr algn="just"/>
            <a:r>
              <a:rPr lang="fr-FR" u="sng" dirty="0">
                <a:latin typeface="Times New Roman" panose="02020603050405020304" pitchFamily="18" charset="0"/>
                <a:cs typeface="Times New Roman" panose="02020603050405020304" pitchFamily="18" charset="0"/>
              </a:rPr>
              <a:t>Exercice 21</a:t>
            </a:r>
            <a:r>
              <a:rPr lang="fr-FR" dirty="0">
                <a:latin typeface="Times New Roman" panose="02020603050405020304" pitchFamily="18" charset="0"/>
                <a:cs typeface="Times New Roman" panose="02020603050405020304" pitchFamily="18" charset="0"/>
              </a:rPr>
              <a:t>. Ecrire un programme qui lit deux chaînes de caractères CH1 et CH2 et qui copie la première moitié de CH1 et la première moitié de CH2 dans une troisième chaîne CH3. Afficher le résultat.</a:t>
            </a:r>
          </a:p>
          <a:p>
            <a:pPr algn="just"/>
            <a:r>
              <a:rPr lang="fr-FR" u="sng" dirty="0">
                <a:latin typeface="Times New Roman" panose="02020603050405020304" pitchFamily="18" charset="0"/>
                <a:cs typeface="Times New Roman" panose="02020603050405020304" pitchFamily="18" charset="0"/>
              </a:rPr>
              <a:t>Exercice 22</a:t>
            </a:r>
            <a:r>
              <a:rPr lang="fr-FR" dirty="0">
                <a:latin typeface="Times New Roman" panose="02020603050405020304" pitchFamily="18" charset="0"/>
                <a:cs typeface="Times New Roman" panose="02020603050405020304" pitchFamily="18" charset="0"/>
              </a:rPr>
              <a:t>. Ecrire un programme qui lit deux chaînes de caractères CH1 et CH2 et qui copie la première moitié de CH1 et la première moitié de CH2 dans une troisième chaîne CH3. Afficher le résultat.</a:t>
            </a:r>
          </a:p>
          <a:p>
            <a:r>
              <a:rPr lang="fr-FR" dirty="0">
                <a:latin typeface="Times New Roman" panose="02020603050405020304" pitchFamily="18" charset="0"/>
                <a:cs typeface="Times New Roman" panose="02020603050405020304" pitchFamily="18" charset="0"/>
              </a:rPr>
              <a:t>a) Utiliser les fonctions spéciales de &lt;string&gt;.</a:t>
            </a:r>
          </a:p>
          <a:p>
            <a:r>
              <a:rPr lang="fr-FR" dirty="0">
                <a:latin typeface="Times New Roman" panose="02020603050405020304" pitchFamily="18" charset="0"/>
                <a:cs typeface="Times New Roman" panose="02020603050405020304" pitchFamily="18" charset="0"/>
              </a:rPr>
              <a:t>b) Utiliser uniquement les fonctions </a:t>
            </a:r>
            <a:r>
              <a:rPr lang="fr-FR" b="1" dirty="0" err="1">
                <a:latin typeface="Times New Roman" panose="02020603050405020304" pitchFamily="18" charset="0"/>
                <a:cs typeface="Times New Roman" panose="02020603050405020304" pitchFamily="18" charset="0"/>
              </a:rPr>
              <a:t>gets</a:t>
            </a:r>
            <a:r>
              <a:rPr lang="fr-FR" dirty="0">
                <a:latin typeface="Times New Roman" panose="02020603050405020304" pitchFamily="18" charset="0"/>
                <a:cs typeface="Times New Roman" panose="02020603050405020304" pitchFamily="18" charset="0"/>
              </a:rPr>
              <a:t> et </a:t>
            </a:r>
            <a:r>
              <a:rPr lang="fr-FR"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puts</a:t>
            </a:r>
            <a:r>
              <a:rPr lang="fr-FR" dirty="0">
                <a:latin typeface="Times New Roman" panose="02020603050405020304" pitchFamily="18" charset="0"/>
                <a:cs typeface="Times New Roman" panose="02020603050405020304" pitchFamily="18" charset="0"/>
              </a:rPr>
              <a:t>.</a:t>
            </a:r>
          </a:p>
          <a:p>
            <a:pPr algn="just"/>
            <a:r>
              <a:rPr lang="fr-FR" u="sng" dirty="0">
                <a:latin typeface="Times New Roman" panose="02020603050405020304" pitchFamily="18" charset="0"/>
                <a:cs typeface="Times New Roman" panose="02020603050405020304" pitchFamily="18" charset="0"/>
              </a:rPr>
              <a:t>Exercice 23</a:t>
            </a:r>
            <a:r>
              <a:rPr lang="fr-FR" dirty="0">
                <a:latin typeface="Times New Roman" panose="02020603050405020304" pitchFamily="18" charset="0"/>
                <a:cs typeface="Times New Roman" panose="02020603050405020304" pitchFamily="18" charset="0"/>
              </a:rPr>
              <a:t>. Ecrire un programme qui lit un verbe régulier en "er" au clavier et qui en affiche la conjugaison au présent de l'indicatif de ce verbe. Contrôlez s'il s'agit bien d'un verbe en "er" avant de conjuguer. Utiliser les fonctions </a:t>
            </a:r>
            <a:r>
              <a:rPr lang="fr-FR" b="1" dirty="0" err="1">
                <a:latin typeface="Times New Roman" panose="02020603050405020304" pitchFamily="18" charset="0"/>
                <a:cs typeface="Times New Roman" panose="02020603050405020304" pitchFamily="18" charset="0"/>
              </a:rPr>
              <a:t>gets</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puts</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strcat</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strlen</a:t>
            </a:r>
            <a:r>
              <a:rPr lang="fr-FR" dirty="0">
                <a:latin typeface="Times New Roman" panose="02020603050405020304" pitchFamily="18" charset="0"/>
                <a:cs typeface="Times New Roman" panose="02020603050405020304" pitchFamily="18" charset="0"/>
              </a:rPr>
              <a:t>.</a:t>
            </a:r>
          </a:p>
          <a:p>
            <a:r>
              <a:rPr lang="fr-FR" dirty="0" err="1">
                <a:latin typeface="Times New Roman" panose="02020603050405020304" pitchFamily="18" charset="0"/>
                <a:cs typeface="Times New Roman" panose="02020603050405020304" pitchFamily="18" charset="0"/>
              </a:rPr>
              <a:t>Exemple:Verbe</a:t>
            </a:r>
            <a:r>
              <a:rPr lang="fr-FR" dirty="0">
                <a:latin typeface="Times New Roman" panose="02020603050405020304" pitchFamily="18" charset="0"/>
                <a:cs typeface="Times New Roman" panose="02020603050405020304" pitchFamily="18" charset="0"/>
              </a:rPr>
              <a:t> : fêter</a:t>
            </a:r>
          </a:p>
          <a:p>
            <a:r>
              <a:rPr lang="fr-FR" dirty="0">
                <a:latin typeface="Times New Roman" panose="02020603050405020304" pitchFamily="18" charset="0"/>
                <a:cs typeface="Times New Roman" panose="02020603050405020304" pitchFamily="18" charset="0"/>
              </a:rPr>
              <a:t>      je fête</a:t>
            </a:r>
          </a:p>
          <a:p>
            <a:r>
              <a:rPr lang="fr-FR" dirty="0">
                <a:latin typeface="Times New Roman" panose="02020603050405020304" pitchFamily="18" charset="0"/>
                <a:cs typeface="Times New Roman" panose="02020603050405020304" pitchFamily="18" charset="0"/>
              </a:rPr>
              <a:t>      tu fêtes</a:t>
            </a:r>
          </a:p>
          <a:p>
            <a:r>
              <a:rPr lang="fr-FR" dirty="0">
                <a:latin typeface="Times New Roman" panose="02020603050405020304" pitchFamily="18" charset="0"/>
                <a:cs typeface="Times New Roman" panose="02020603050405020304" pitchFamily="18" charset="0"/>
              </a:rPr>
              <a:t>      il fête</a:t>
            </a:r>
          </a:p>
          <a:p>
            <a:r>
              <a:rPr lang="fr-FR" dirty="0">
                <a:latin typeface="Times New Roman" panose="02020603050405020304" pitchFamily="18" charset="0"/>
                <a:cs typeface="Times New Roman" panose="02020603050405020304" pitchFamily="18" charset="0"/>
              </a:rPr>
              <a:t>      nous fêtons</a:t>
            </a:r>
          </a:p>
          <a:p>
            <a:r>
              <a:rPr lang="fr-FR" dirty="0">
                <a:latin typeface="Times New Roman" panose="02020603050405020304" pitchFamily="18" charset="0"/>
                <a:cs typeface="Times New Roman" panose="02020603050405020304" pitchFamily="18" charset="0"/>
              </a:rPr>
              <a:t>      vous fêtez</a:t>
            </a:r>
          </a:p>
          <a:p>
            <a:r>
              <a:rPr lang="fr-FR" dirty="0">
                <a:latin typeface="Times New Roman" panose="02020603050405020304" pitchFamily="18" charset="0"/>
                <a:cs typeface="Times New Roman" panose="02020603050405020304" pitchFamily="18" charset="0"/>
              </a:rPr>
              <a:t>      ils fêtent</a:t>
            </a:r>
          </a:p>
        </p:txBody>
      </p:sp>
    </p:spTree>
    <p:extLst>
      <p:ext uri="{BB962C8B-B14F-4D97-AF65-F5344CB8AC3E}">
        <p14:creationId xmlns:p14="http://schemas.microsoft.com/office/powerpoint/2010/main" val="304529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a:t>
            </a:fld>
            <a:endParaRPr lang="fr-FR"/>
          </a:p>
        </p:txBody>
      </p:sp>
      <p:sp>
        <p:nvSpPr>
          <p:cNvPr id="3" name="Rectangle 2"/>
          <p:cNvSpPr/>
          <p:nvPr/>
        </p:nvSpPr>
        <p:spPr>
          <a:xfrm>
            <a:off x="179512" y="379685"/>
            <a:ext cx="8784976" cy="6001643"/>
          </a:xfrm>
          <a:prstGeom prst="rect">
            <a:avLst/>
          </a:prstGeom>
        </p:spPr>
        <p:txBody>
          <a:bodyPr wrap="square">
            <a:spAutoFit/>
          </a:bodyPr>
          <a:lstStyle/>
          <a:p>
            <a:pPr lvl="0" eaLnBrk="0" fontAlgn="base" hangingPunct="0">
              <a:spcBef>
                <a:spcPct val="0"/>
              </a:spcBef>
              <a:spcAft>
                <a:spcPct val="0"/>
              </a:spcAft>
            </a:pPr>
            <a:r>
              <a:rPr lang="fr-FR" sz="2400" b="1" dirty="0" err="1">
                <a:latin typeface="Times New Roman" pitchFamily="18" charset="0"/>
                <a:ea typeface="Times New Roman" pitchFamily="18" charset="0"/>
                <a:cs typeface="Times New Roman" pitchFamily="18" charset="0"/>
              </a:rPr>
              <a:t>void</a:t>
            </a:r>
            <a:r>
              <a:rPr lang="fr-FR" sz="2400" b="1" dirty="0">
                <a:latin typeface="Times New Roman" pitchFamily="18" charset="0"/>
                <a:ea typeface="Times New Roman" pitchFamily="18" charset="0"/>
                <a:cs typeface="Times New Roman" pitchFamily="18" charset="0"/>
              </a:rPr>
              <a:t> bonjour3(</a:t>
            </a:r>
            <a:r>
              <a:rPr lang="fr-FR" sz="2400" b="1" dirty="0" err="1">
                <a:latin typeface="Times New Roman" pitchFamily="18" charset="0"/>
                <a:ea typeface="Times New Roman" pitchFamily="18" charset="0"/>
                <a:cs typeface="Times New Roman" pitchFamily="18" charset="0"/>
              </a:rPr>
              <a:t>int</a:t>
            </a: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annee</a:t>
            </a:r>
            <a:r>
              <a:rPr lang="fr-FR" sz="2400" b="1" dirty="0">
                <a:latin typeface="Times New Roman" pitchFamily="18" charset="0"/>
                <a:ea typeface="Times New Roman" pitchFamily="18" charset="0"/>
                <a:cs typeface="Times New Roman" pitchFamily="18" charset="0"/>
              </a:rPr>
              <a:t>)</a:t>
            </a:r>
            <a:endParaRPr lang="fr-FR" sz="2400" dirty="0">
              <a:latin typeface="Times New Roman" pitchFamily="18" charset="0"/>
              <a:cs typeface="Times New Roman" pitchFamily="18" charset="0"/>
            </a:endParaRPr>
          </a:p>
          <a:p>
            <a:pPr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p>
          <a:p>
            <a:pPr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char nom[25];</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int</a:t>
            </a:r>
            <a:r>
              <a:rPr lang="fr-FR" sz="2400" b="1" dirty="0">
                <a:latin typeface="Times New Roman" pitchFamily="18" charset="0"/>
                <a:ea typeface="Times New Roman" pitchFamily="18" charset="0"/>
                <a:cs typeface="Times New Roman" pitchFamily="18" charset="0"/>
              </a:rPr>
              <a:t> naissance, </a:t>
            </a:r>
            <a:r>
              <a:rPr lang="fr-FR" sz="2400" b="1" dirty="0" err="1">
                <a:latin typeface="Times New Roman" pitchFamily="18" charset="0"/>
                <a:ea typeface="Times New Roman" pitchFamily="18" charset="0"/>
                <a:cs typeface="Times New Roman" pitchFamily="18" charset="0"/>
              </a:rPr>
              <a:t>age</a:t>
            </a:r>
            <a:r>
              <a:rPr lang="fr-FR" sz="2400" b="1" dirty="0">
                <a:latin typeface="Times New Roman" pitchFamily="18" charset="0"/>
                <a:ea typeface="Times New Roman" pitchFamily="18" charset="0"/>
                <a:cs typeface="Times New Roman" pitchFamily="18" charset="0"/>
              </a:rPr>
              <a:t>;</a:t>
            </a:r>
          </a:p>
          <a:p>
            <a:pPr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printf</a:t>
            </a:r>
            <a:r>
              <a:rPr lang="fr-FR" sz="2400" b="1" dirty="0">
                <a:latin typeface="Times New Roman" pitchFamily="18" charset="0"/>
                <a:ea typeface="Times New Roman" pitchFamily="18" charset="0"/>
                <a:cs typeface="Times New Roman" pitchFamily="18" charset="0"/>
              </a:rPr>
              <a:t>("Comment vous appelez-vous ?"); </a:t>
            </a:r>
            <a:r>
              <a:rPr lang="fr-FR" sz="2400" b="1" dirty="0" err="1">
                <a:latin typeface="Times New Roman" pitchFamily="18" charset="0"/>
                <a:ea typeface="Times New Roman" pitchFamily="18" charset="0"/>
                <a:cs typeface="Times New Roman" pitchFamily="18" charset="0"/>
              </a:rPr>
              <a:t>scanf</a:t>
            </a:r>
            <a:r>
              <a:rPr lang="fr-FR" sz="2400" b="1" dirty="0">
                <a:latin typeface="Times New Roman" pitchFamily="18" charset="0"/>
                <a:ea typeface="Times New Roman" pitchFamily="18" charset="0"/>
                <a:cs typeface="Times New Roman" pitchFamily="18" charset="0"/>
              </a:rPr>
              <a:t>("%s", nom);</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printf</a:t>
            </a:r>
            <a:r>
              <a:rPr lang="fr-FR" sz="2400" b="1" dirty="0">
                <a:latin typeface="Times New Roman" pitchFamily="18" charset="0"/>
                <a:ea typeface="Times New Roman" pitchFamily="18" charset="0"/>
                <a:cs typeface="Times New Roman" pitchFamily="18" charset="0"/>
              </a:rPr>
              <a:t>("Votre année de naissance ?");</a:t>
            </a:r>
            <a:r>
              <a:rPr lang="fr-FR" sz="2400" b="1" dirty="0" err="1">
                <a:latin typeface="Times New Roman" pitchFamily="18" charset="0"/>
                <a:ea typeface="Times New Roman" pitchFamily="18" charset="0"/>
                <a:cs typeface="Times New Roman" pitchFamily="18" charset="0"/>
              </a:rPr>
              <a:t>scanf</a:t>
            </a:r>
            <a:r>
              <a:rPr lang="fr-FR" sz="2400" b="1" dirty="0">
                <a:latin typeface="Times New Roman" pitchFamily="18" charset="0"/>
                <a:ea typeface="Times New Roman" pitchFamily="18" charset="0"/>
                <a:cs typeface="Times New Roman" pitchFamily="18" charset="0"/>
              </a:rPr>
              <a:t>("%d", &amp;naissance);</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printf</a:t>
            </a:r>
            <a:r>
              <a:rPr lang="fr-FR" sz="2400" b="1" dirty="0">
                <a:latin typeface="Times New Roman" pitchFamily="18" charset="0"/>
                <a:ea typeface="Times New Roman" pitchFamily="18" charset="0"/>
                <a:cs typeface="Times New Roman" pitchFamily="18" charset="0"/>
              </a:rPr>
              <a:t>("Bonjour %s ! ", nom);</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age</a:t>
            </a:r>
            <a:r>
              <a:rPr lang="fr-FR" sz="2400" b="1" dirty="0">
                <a:latin typeface="Times New Roman" pitchFamily="18" charset="0"/>
                <a:ea typeface="Times New Roman" pitchFamily="18" charset="0"/>
                <a:cs typeface="Times New Roman" pitchFamily="18" charset="0"/>
              </a:rPr>
              <a:t> := </a:t>
            </a:r>
            <a:r>
              <a:rPr lang="fr-FR" sz="2400" b="1" dirty="0" err="1">
                <a:latin typeface="Times New Roman" pitchFamily="18" charset="0"/>
                <a:ea typeface="Times New Roman" pitchFamily="18" charset="0"/>
                <a:cs typeface="Times New Roman" pitchFamily="18" charset="0"/>
              </a:rPr>
              <a:t>annee</a:t>
            </a:r>
            <a:r>
              <a:rPr lang="fr-FR" sz="2400" b="1" dirty="0">
                <a:latin typeface="Times New Roman" pitchFamily="18" charset="0"/>
                <a:ea typeface="Times New Roman" pitchFamily="18" charset="0"/>
                <a:cs typeface="Times New Roman" pitchFamily="18" charset="0"/>
              </a:rPr>
              <a:t>-naissance;</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fr-FR" sz="2400" b="1" dirty="0">
                <a:latin typeface="Times New Roman" pitchFamily="18" charset="0"/>
                <a:ea typeface="Times New Roman" pitchFamily="18" charset="0"/>
                <a:cs typeface="Times New Roman" pitchFamily="18" charset="0"/>
              </a:rPr>
              <a:t>   </a:t>
            </a:r>
            <a:r>
              <a:rPr lang="fr-FR" sz="2400" b="1" dirty="0" err="1">
                <a:latin typeface="Times New Roman" pitchFamily="18" charset="0"/>
                <a:ea typeface="Times New Roman" pitchFamily="18" charset="0"/>
                <a:cs typeface="Times New Roman" pitchFamily="18" charset="0"/>
              </a:rPr>
              <a:t>printf</a:t>
            </a:r>
            <a:r>
              <a:rPr lang="fr-FR" sz="2400" b="1" dirty="0">
                <a:latin typeface="Times New Roman" pitchFamily="18" charset="0"/>
                <a:ea typeface="Times New Roman" pitchFamily="18" charset="0"/>
                <a:cs typeface="Times New Roman" pitchFamily="18" charset="0"/>
              </a:rPr>
              <a:t>("Vous </a:t>
            </a:r>
            <a:r>
              <a:rPr lang="fr-FR" sz="2400" b="1" dirty="0" err="1">
                <a:latin typeface="Times New Roman" pitchFamily="18" charset="0"/>
                <a:ea typeface="Times New Roman" pitchFamily="18" charset="0"/>
                <a:cs typeface="Times New Roman" pitchFamily="18" charset="0"/>
              </a:rPr>
              <a:t>etes</a:t>
            </a:r>
            <a:r>
              <a:rPr lang="fr-FR" sz="2400" b="1" dirty="0">
                <a:latin typeface="Times New Roman" pitchFamily="18" charset="0"/>
                <a:ea typeface="Times New Roman" pitchFamily="18" charset="0"/>
                <a:cs typeface="Times New Roman" pitchFamily="18" charset="0"/>
              </a:rPr>
              <a:t> âgé de %d ans" , </a:t>
            </a:r>
            <a:r>
              <a:rPr lang="fr-FR" sz="2400" b="1" dirty="0" err="1">
                <a:latin typeface="Times New Roman" pitchFamily="18" charset="0"/>
                <a:ea typeface="Times New Roman" pitchFamily="18" charset="0"/>
                <a:cs typeface="Times New Roman" pitchFamily="18" charset="0"/>
              </a:rPr>
              <a:t>age</a:t>
            </a:r>
            <a:r>
              <a:rPr lang="fr-FR" sz="2400" b="1" dirty="0">
                <a:latin typeface="Times New Roman" pitchFamily="18" charset="0"/>
                <a:ea typeface="Times New Roman" pitchFamily="18" charset="0"/>
                <a:cs typeface="Times New Roman" pitchFamily="18" charset="0"/>
              </a:rPr>
              <a:t>); </a:t>
            </a:r>
            <a:endParaRPr lang="fr-FR" sz="2400" dirty="0">
              <a:latin typeface="Times New Roman" pitchFamily="18" charset="0"/>
              <a:cs typeface="Times New Roman" pitchFamily="18" charset="0"/>
            </a:endParaRPr>
          </a:p>
          <a:p>
            <a:pPr lvl="0" eaLnBrk="0" fontAlgn="base" hangingPunct="0">
              <a:spcBef>
                <a:spcPct val="0"/>
              </a:spcBef>
              <a:spcAft>
                <a:spcPct val="0"/>
              </a:spcAft>
            </a:pPr>
            <a:r>
              <a:rPr lang="en-US" sz="2400" b="1" dirty="0">
                <a:latin typeface="Times New Roman" pitchFamily="18" charset="0"/>
                <a:cs typeface="Times New Roman" pitchFamily="18" charset="0"/>
              </a:rPr>
              <a:t>}</a:t>
            </a:r>
          </a:p>
          <a:p>
            <a:pPr lvl="0" eaLnBrk="0" fontAlgn="base" hangingPunct="0">
              <a:spcBef>
                <a:spcPct val="0"/>
              </a:spcBef>
              <a:spcAft>
                <a:spcPct val="0"/>
              </a:spcAft>
            </a:pPr>
            <a:endParaRPr lang="en-US" sz="2400" b="1" dirty="0">
              <a:latin typeface="Times New Roman" pitchFamily="18" charset="0"/>
              <a:cs typeface="Times New Roman" pitchFamily="18" charset="0"/>
            </a:endParaRPr>
          </a:p>
          <a:p>
            <a:r>
              <a:rPr lang="fr-CA" sz="2400" dirty="0">
                <a:latin typeface="Times New Roman" pitchFamily="18" charset="0"/>
                <a:cs typeface="Times New Roman" pitchFamily="18" charset="0"/>
              </a:rPr>
              <a:t>Un programme C est composé de :</a:t>
            </a:r>
          </a:p>
          <a:p>
            <a:r>
              <a:rPr lang="fr-CA" sz="2400" dirty="0">
                <a:latin typeface="Times New Roman" pitchFamily="18" charset="0"/>
                <a:cs typeface="Times New Roman" pitchFamily="18" charset="0"/>
              </a:rPr>
              <a:t>- en-tête : </a:t>
            </a:r>
            <a:r>
              <a:rPr lang="fr-CA" sz="2400" b="1" dirty="0">
                <a:latin typeface="Times New Roman" pitchFamily="18" charset="0"/>
                <a:cs typeface="Times New Roman" pitchFamily="18" charset="0"/>
              </a:rPr>
              <a:t>#</a:t>
            </a:r>
            <a:r>
              <a:rPr lang="fr-CA" sz="2400" b="1" dirty="0" err="1">
                <a:latin typeface="Times New Roman" pitchFamily="18" charset="0"/>
                <a:cs typeface="Times New Roman" pitchFamily="18" charset="0"/>
              </a:rPr>
              <a:t>include</a:t>
            </a:r>
            <a:r>
              <a:rPr lang="fr-CA" sz="2400" b="1" dirty="0">
                <a:latin typeface="Times New Roman" pitchFamily="18" charset="0"/>
                <a:cs typeface="Times New Roman" pitchFamily="18" charset="0"/>
              </a:rPr>
              <a:t>&lt;</a:t>
            </a:r>
            <a:r>
              <a:rPr lang="fr-CA" sz="2400" b="1" dirty="0" err="1">
                <a:latin typeface="Times New Roman" pitchFamily="18" charset="0"/>
                <a:cs typeface="Times New Roman" pitchFamily="18" charset="0"/>
              </a:rPr>
              <a:t>stdio.h</a:t>
            </a:r>
            <a:r>
              <a:rPr lang="fr-CA" sz="2400" b="1" dirty="0">
                <a:latin typeface="Times New Roman" pitchFamily="18" charset="0"/>
                <a:cs typeface="Times New Roman" pitchFamily="18" charset="0"/>
              </a:rPr>
              <a:t>&gt;</a:t>
            </a:r>
            <a:r>
              <a:rPr lang="fr-CA" sz="2400" dirty="0">
                <a:latin typeface="Times New Roman" pitchFamily="18" charset="0"/>
                <a:cs typeface="Times New Roman" pitchFamily="18" charset="0"/>
              </a:rPr>
              <a:t>, </a:t>
            </a:r>
            <a:r>
              <a:rPr lang="fr-CA" sz="2400" b="1" dirty="0">
                <a:latin typeface="Times New Roman" pitchFamily="18" charset="0"/>
                <a:cs typeface="Times New Roman" pitchFamily="18" charset="0"/>
              </a:rPr>
              <a:t>#</a:t>
            </a:r>
            <a:r>
              <a:rPr lang="fr-CA" sz="2400" b="1" dirty="0" err="1">
                <a:latin typeface="Times New Roman" pitchFamily="18" charset="0"/>
                <a:cs typeface="Times New Roman" pitchFamily="18" charset="0"/>
              </a:rPr>
              <a:t>include</a:t>
            </a:r>
            <a:r>
              <a:rPr lang="fr-CA" sz="2400" b="1" dirty="0">
                <a:latin typeface="Times New Roman" pitchFamily="18" charset="0"/>
                <a:cs typeface="Times New Roman" pitchFamily="18" charset="0"/>
              </a:rPr>
              <a:t>&lt;</a:t>
            </a:r>
            <a:r>
              <a:rPr lang="fr-CA" sz="2400" b="1" dirty="0" err="1">
                <a:latin typeface="Times New Roman" pitchFamily="18" charset="0"/>
                <a:cs typeface="Times New Roman" pitchFamily="18" charset="0"/>
              </a:rPr>
              <a:t>stdlib.h</a:t>
            </a:r>
            <a:r>
              <a:rPr lang="fr-CA" sz="2400" b="1" dirty="0">
                <a:latin typeface="Times New Roman" pitchFamily="18" charset="0"/>
                <a:cs typeface="Times New Roman" pitchFamily="18" charset="0"/>
              </a:rPr>
              <a:t>&gt;</a:t>
            </a:r>
          </a:p>
          <a:p>
            <a:r>
              <a:rPr lang="fr-CA" sz="2400" dirty="0">
                <a:latin typeface="Times New Roman" pitchFamily="18" charset="0"/>
                <a:cs typeface="Times New Roman" pitchFamily="18" charset="0"/>
              </a:rPr>
              <a:t>- prototype de fonctions : </a:t>
            </a:r>
            <a:r>
              <a:rPr lang="fr-CA" sz="2400" b="1" dirty="0" err="1">
                <a:latin typeface="Times New Roman" pitchFamily="18" charset="0"/>
                <a:cs typeface="Times New Roman" pitchFamily="18" charset="0"/>
              </a:rPr>
              <a:t>void</a:t>
            </a:r>
            <a:r>
              <a:rPr lang="fr-CA" sz="2400" b="1" dirty="0">
                <a:latin typeface="Times New Roman" pitchFamily="18" charset="0"/>
                <a:cs typeface="Times New Roman" pitchFamily="18" charset="0"/>
              </a:rPr>
              <a:t> bonjour3(</a:t>
            </a:r>
            <a:r>
              <a:rPr lang="fr-CA" sz="2400" b="1" dirty="0" err="1">
                <a:latin typeface="Times New Roman" pitchFamily="18" charset="0"/>
                <a:cs typeface="Times New Roman" pitchFamily="18" charset="0"/>
              </a:rPr>
              <a:t>int</a:t>
            </a:r>
            <a:r>
              <a:rPr lang="fr-CA" sz="2400" b="1" dirty="0">
                <a:latin typeface="Times New Roman" pitchFamily="18" charset="0"/>
                <a:cs typeface="Times New Roman" pitchFamily="18" charset="0"/>
              </a:rPr>
              <a:t>)</a:t>
            </a:r>
            <a:r>
              <a:rPr lang="fr-CA" sz="2400" dirty="0">
                <a:latin typeface="Times New Roman" pitchFamily="18" charset="0"/>
                <a:cs typeface="Times New Roman" pitchFamily="18" charset="0"/>
              </a:rPr>
              <a:t> </a:t>
            </a:r>
          </a:p>
          <a:p>
            <a:r>
              <a:rPr lang="fr-CA" sz="2400" dirty="0">
                <a:latin typeface="Times New Roman" pitchFamily="18" charset="0"/>
                <a:cs typeface="Times New Roman" pitchFamily="18" charset="0"/>
              </a:rPr>
              <a:t>- programme principal : </a:t>
            </a:r>
            <a:r>
              <a:rPr lang="fr-CA" sz="2400" b="1" dirty="0" err="1">
                <a:latin typeface="Times New Roman" pitchFamily="18" charset="0"/>
                <a:cs typeface="Times New Roman" pitchFamily="18" charset="0"/>
              </a:rPr>
              <a:t>int</a:t>
            </a:r>
            <a:r>
              <a:rPr lang="fr-CA" sz="2400" b="1" dirty="0">
                <a:latin typeface="Times New Roman" pitchFamily="18" charset="0"/>
                <a:cs typeface="Times New Roman" pitchFamily="18" charset="0"/>
              </a:rPr>
              <a:t> main()</a:t>
            </a:r>
          </a:p>
          <a:p>
            <a:pPr lvl="0" eaLnBrk="0" fontAlgn="base" hangingPunct="0">
              <a:spcBef>
                <a:spcPct val="0"/>
              </a:spcBef>
              <a:spcAft>
                <a:spcPct val="0"/>
              </a:spcAft>
            </a:pP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définition</a:t>
            </a:r>
            <a:r>
              <a:rPr lang="en-US" sz="2400" dirty="0">
                <a:latin typeface="Times New Roman" pitchFamily="18" charset="0"/>
                <a:cs typeface="Times New Roman" pitchFamily="18" charset="0"/>
              </a:rPr>
              <a:t> de la </a:t>
            </a:r>
            <a:r>
              <a:rPr lang="en-US" sz="2400" dirty="0" err="1">
                <a:latin typeface="Times New Roman" pitchFamily="18" charset="0"/>
                <a:cs typeface="Times New Roman" pitchFamily="18" charset="0"/>
              </a:rPr>
              <a:t>fonction</a:t>
            </a:r>
            <a:r>
              <a:rPr lang="en-US" sz="2400" dirty="0">
                <a:latin typeface="Times New Roman" pitchFamily="18" charset="0"/>
                <a:cs typeface="Times New Roman" pitchFamily="18" charset="0"/>
              </a:rPr>
              <a:t> : </a:t>
            </a:r>
            <a:r>
              <a:rPr lang="en-US" sz="2400" b="1" dirty="0">
                <a:latin typeface="Times New Roman" pitchFamily="18" charset="0"/>
                <a:cs typeface="Times New Roman" pitchFamily="18" charset="0"/>
              </a:rPr>
              <a:t>bonjour3()</a:t>
            </a:r>
            <a:endParaRPr lang="fr-FR"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11995096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80</a:t>
            </a:fld>
            <a:endParaRPr lang="fr-FR"/>
          </a:p>
        </p:txBody>
      </p:sp>
      <p:sp>
        <p:nvSpPr>
          <p:cNvPr id="3" name="Rectangle 2"/>
          <p:cNvSpPr/>
          <p:nvPr/>
        </p:nvSpPr>
        <p:spPr>
          <a:xfrm>
            <a:off x="179512" y="332656"/>
            <a:ext cx="8784976" cy="6463308"/>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C) Bibliothèque &lt;</a:t>
            </a:r>
            <a:r>
              <a:rPr lang="fr-FR" b="1" dirty="0" err="1">
                <a:latin typeface="Times New Roman" panose="02020603050405020304" pitchFamily="18" charset="0"/>
                <a:cs typeface="Times New Roman" panose="02020603050405020304" pitchFamily="18" charset="0"/>
              </a:rPr>
              <a:t>stdlib</a:t>
            </a:r>
            <a:r>
              <a:rPr lang="fr-FR" b="1" dirty="0">
                <a:latin typeface="Times New Roman" panose="02020603050405020304" pitchFamily="18" charset="0"/>
                <a:cs typeface="Times New Roman" panose="02020603050405020304" pitchFamily="18" charset="0"/>
              </a:rPr>
              <a:t>&gt; </a:t>
            </a:r>
          </a:p>
          <a:p>
            <a:r>
              <a:rPr lang="fr-FR" dirty="0">
                <a:latin typeface="Times New Roman" panose="02020603050405020304" pitchFamily="18" charset="0"/>
                <a:cs typeface="Times New Roman" panose="02020603050405020304" pitchFamily="18" charset="0"/>
              </a:rPr>
              <a:t>Elle contient des déclarations de fonctions pour la conversion de nombres en chaînes de caractères et vice-versa : </a:t>
            </a:r>
            <a:r>
              <a:rPr lang="fr-FR" b="1" dirty="0">
                <a:latin typeface="Times New Roman" panose="02020603050405020304" pitchFamily="18" charset="0"/>
                <a:cs typeface="Times New Roman" panose="02020603050405020304" pitchFamily="18" charset="0"/>
              </a:rPr>
              <a:t>Chaîne --&gt;Nombre</a:t>
            </a:r>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Les trois fonctions définies ci-dessous correspondent au standard ANSI-C et sont portables. </a:t>
            </a:r>
          </a:p>
          <a:p>
            <a:r>
              <a:rPr lang="fr-FR" b="1" dirty="0">
                <a:latin typeface="Times New Roman" panose="02020603050405020304" pitchFamily="18" charset="0"/>
                <a:cs typeface="Times New Roman" panose="02020603050405020304" pitchFamily="18" charset="0"/>
              </a:rPr>
              <a:t>Conversion de chaînes de caractères en nombres</a:t>
            </a:r>
          </a:p>
          <a:p>
            <a:r>
              <a:rPr lang="fr-FR" b="1" dirty="0" err="1">
                <a:latin typeface="Times New Roman" panose="02020603050405020304" pitchFamily="18" charset="0"/>
                <a:cs typeface="Times New Roman" panose="02020603050405020304" pitchFamily="18" charset="0"/>
              </a:rPr>
              <a:t>atoi</a:t>
            </a:r>
            <a:r>
              <a:rPr lang="fr-FR" b="1" dirty="0">
                <a:latin typeface="Times New Roman" panose="02020603050405020304" pitchFamily="18" charset="0"/>
                <a:cs typeface="Times New Roman" panose="02020603050405020304" pitchFamily="18" charset="0"/>
              </a:rPr>
              <a:t>(s)</a:t>
            </a:r>
            <a:r>
              <a:rPr lang="fr-FR" dirty="0">
                <a:latin typeface="Times New Roman" panose="02020603050405020304" pitchFamily="18" charset="0"/>
                <a:cs typeface="Times New Roman" panose="02020603050405020304" pitchFamily="18" charset="0"/>
              </a:rPr>
              <a:t> retourne la valeur numérique représentée par &lt;s&gt; comme </a:t>
            </a:r>
            <a:r>
              <a:rPr lang="fr-FR" b="1" dirty="0" err="1">
                <a:latin typeface="Times New Roman" panose="02020603050405020304" pitchFamily="18" charset="0"/>
                <a:cs typeface="Times New Roman" panose="02020603050405020304" pitchFamily="18" charset="0"/>
              </a:rPr>
              <a:t>int</a:t>
            </a:r>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atol</a:t>
            </a:r>
            <a:r>
              <a:rPr lang="fr-FR" b="1" dirty="0">
                <a:latin typeface="Times New Roman" panose="02020603050405020304" pitchFamily="18" charset="0"/>
                <a:cs typeface="Times New Roman" panose="02020603050405020304" pitchFamily="18" charset="0"/>
              </a:rPr>
              <a:t>(s)</a:t>
            </a:r>
            <a:r>
              <a:rPr lang="fr-FR" dirty="0">
                <a:latin typeface="Times New Roman" panose="02020603050405020304" pitchFamily="18" charset="0"/>
                <a:cs typeface="Times New Roman" panose="02020603050405020304" pitchFamily="18" charset="0"/>
              </a:rPr>
              <a:t> retourne la valeur numérique représentée par &lt;s&gt; comme </a:t>
            </a:r>
            <a:r>
              <a:rPr lang="fr-FR" b="1" dirty="0">
                <a:latin typeface="Times New Roman" panose="02020603050405020304" pitchFamily="18" charset="0"/>
                <a:cs typeface="Times New Roman" panose="02020603050405020304" pitchFamily="18" charset="0"/>
              </a:rPr>
              <a:t>long</a:t>
            </a:r>
          </a:p>
          <a:p>
            <a:r>
              <a:rPr lang="fr-FR" b="1" dirty="0" err="1">
                <a:latin typeface="Times New Roman" panose="02020603050405020304" pitchFamily="18" charset="0"/>
                <a:cs typeface="Times New Roman" panose="02020603050405020304" pitchFamily="18" charset="0"/>
              </a:rPr>
              <a:t>atof</a:t>
            </a:r>
            <a:r>
              <a:rPr lang="fr-FR" b="1" dirty="0">
                <a:latin typeface="Times New Roman" panose="02020603050405020304" pitchFamily="18" charset="0"/>
                <a:cs typeface="Times New Roman" panose="02020603050405020304" pitchFamily="18" charset="0"/>
              </a:rPr>
              <a:t>(s) </a:t>
            </a:r>
            <a:r>
              <a:rPr lang="fr-FR" dirty="0">
                <a:latin typeface="Times New Roman" panose="02020603050405020304" pitchFamily="18" charset="0"/>
                <a:cs typeface="Times New Roman" panose="02020603050405020304" pitchFamily="18" charset="0"/>
              </a:rPr>
              <a:t>retourne la valeur numérique représentée par &lt;s&gt; comme </a:t>
            </a:r>
            <a:r>
              <a:rPr lang="fr-FR" b="1" dirty="0">
                <a:latin typeface="Times New Roman" panose="02020603050405020304" pitchFamily="18" charset="0"/>
                <a:cs typeface="Times New Roman" panose="02020603050405020304" pitchFamily="18" charset="0"/>
              </a:rPr>
              <a:t>double</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D) Fonctions de classification et de conversion</a:t>
            </a:r>
          </a:p>
          <a:p>
            <a:r>
              <a:rPr lang="fr-FR" dirty="0">
                <a:latin typeface="Times New Roman" panose="02020603050405020304" pitchFamily="18" charset="0"/>
                <a:cs typeface="Times New Roman" panose="02020603050405020304" pitchFamily="18" charset="0"/>
              </a:rPr>
              <a:t>Les fonctions de classification suivantes fournissent un résultat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différent de zéro, si la condition respective est remplie, sinon zéro.</a:t>
            </a:r>
          </a:p>
          <a:p>
            <a:r>
              <a:rPr lang="fr-FR" dirty="0">
                <a:latin typeface="Times New Roman" panose="02020603050405020304" pitchFamily="18" charset="0"/>
                <a:cs typeface="Times New Roman" panose="02020603050405020304" pitchFamily="18" charset="0"/>
              </a:rPr>
              <a:t>La fonction retourne une valeur différente de zéro,</a:t>
            </a:r>
          </a:p>
          <a:p>
            <a:r>
              <a:rPr lang="fr-FR" dirty="0" err="1">
                <a:latin typeface="Times New Roman" panose="02020603050405020304" pitchFamily="18" charset="0"/>
                <a:cs typeface="Times New Roman" panose="02020603050405020304" pitchFamily="18" charset="0"/>
              </a:rPr>
              <a:t>isupper</a:t>
            </a:r>
            <a:r>
              <a:rPr lang="fr-FR" dirty="0">
                <a:latin typeface="Times New Roman" panose="02020603050405020304" pitchFamily="18" charset="0"/>
                <a:cs typeface="Times New Roman" panose="02020603050405020304" pitchFamily="18" charset="0"/>
              </a:rPr>
              <a:t>(c) si &lt;c&gt; est une majuscule ('A'...'Z')</a:t>
            </a:r>
          </a:p>
          <a:p>
            <a:r>
              <a:rPr lang="fr-FR" dirty="0" err="1">
                <a:latin typeface="Times New Roman" panose="02020603050405020304" pitchFamily="18" charset="0"/>
                <a:cs typeface="Times New Roman" panose="02020603050405020304" pitchFamily="18" charset="0"/>
              </a:rPr>
              <a:t>islower</a:t>
            </a:r>
            <a:r>
              <a:rPr lang="fr-FR" dirty="0">
                <a:latin typeface="Times New Roman" panose="02020603050405020304" pitchFamily="18" charset="0"/>
                <a:cs typeface="Times New Roman" panose="02020603050405020304" pitchFamily="18" charset="0"/>
              </a:rPr>
              <a:t>(c) si &lt;c&gt; est une minuscule ('a'...'z')</a:t>
            </a:r>
          </a:p>
          <a:p>
            <a:r>
              <a:rPr lang="fr-FR" dirty="0" err="1">
                <a:latin typeface="Times New Roman" panose="02020603050405020304" pitchFamily="18" charset="0"/>
                <a:cs typeface="Times New Roman" panose="02020603050405020304" pitchFamily="18" charset="0"/>
              </a:rPr>
              <a:t>isdigit</a:t>
            </a:r>
            <a:r>
              <a:rPr lang="fr-FR" dirty="0">
                <a:latin typeface="Times New Roman" panose="02020603050405020304" pitchFamily="18" charset="0"/>
                <a:cs typeface="Times New Roman" panose="02020603050405020304" pitchFamily="18" charset="0"/>
              </a:rPr>
              <a:t>(c)   si &lt;c&gt; est un chiffre décimal ('0'...'9')</a:t>
            </a:r>
          </a:p>
          <a:p>
            <a:r>
              <a:rPr lang="fr-FR" dirty="0" err="1">
                <a:latin typeface="Times New Roman" panose="02020603050405020304" pitchFamily="18" charset="0"/>
                <a:cs typeface="Times New Roman" panose="02020603050405020304" pitchFamily="18" charset="0"/>
              </a:rPr>
              <a:t>isalpha</a:t>
            </a:r>
            <a:r>
              <a:rPr lang="fr-FR" dirty="0">
                <a:latin typeface="Times New Roman" panose="02020603050405020304" pitchFamily="18" charset="0"/>
                <a:cs typeface="Times New Roman" panose="02020603050405020304" pitchFamily="18" charset="0"/>
              </a:rPr>
              <a:t>(c)  si </a:t>
            </a:r>
            <a:r>
              <a:rPr lang="fr-FR" dirty="0" err="1">
                <a:latin typeface="Times New Roman" panose="02020603050405020304" pitchFamily="18" charset="0"/>
                <a:cs typeface="Times New Roman" panose="02020603050405020304" pitchFamily="18" charset="0"/>
              </a:rPr>
              <a:t>islower</a:t>
            </a:r>
            <a:r>
              <a:rPr lang="fr-FR" dirty="0">
                <a:latin typeface="Times New Roman" panose="02020603050405020304" pitchFamily="18" charset="0"/>
                <a:cs typeface="Times New Roman" panose="02020603050405020304" pitchFamily="18" charset="0"/>
              </a:rPr>
              <a:t>(c) ou </a:t>
            </a:r>
            <a:r>
              <a:rPr lang="fr-FR" dirty="0" err="1">
                <a:latin typeface="Times New Roman" panose="02020603050405020304" pitchFamily="18" charset="0"/>
                <a:cs typeface="Times New Roman" panose="02020603050405020304" pitchFamily="18" charset="0"/>
              </a:rPr>
              <a:t>isupper</a:t>
            </a:r>
            <a:r>
              <a:rPr lang="fr-FR" dirty="0">
                <a:latin typeface="Times New Roman" panose="02020603050405020304" pitchFamily="18" charset="0"/>
                <a:cs typeface="Times New Roman" panose="02020603050405020304" pitchFamily="18" charset="0"/>
              </a:rPr>
              <a:t>(c)</a:t>
            </a:r>
          </a:p>
          <a:p>
            <a:r>
              <a:rPr lang="fr-FR" dirty="0" err="1">
                <a:latin typeface="Times New Roman" panose="02020603050405020304" pitchFamily="18" charset="0"/>
                <a:cs typeface="Times New Roman" panose="02020603050405020304" pitchFamily="18" charset="0"/>
              </a:rPr>
              <a:t>isalnum</a:t>
            </a:r>
            <a:r>
              <a:rPr lang="fr-FR" dirty="0">
                <a:latin typeface="Times New Roman" panose="02020603050405020304" pitchFamily="18" charset="0"/>
                <a:cs typeface="Times New Roman" panose="02020603050405020304" pitchFamily="18" charset="0"/>
              </a:rPr>
              <a:t>(c) si </a:t>
            </a:r>
            <a:r>
              <a:rPr lang="fr-FR" dirty="0" err="1">
                <a:latin typeface="Times New Roman" panose="02020603050405020304" pitchFamily="18" charset="0"/>
                <a:cs typeface="Times New Roman" panose="02020603050405020304" pitchFamily="18" charset="0"/>
              </a:rPr>
              <a:t>isalpha</a:t>
            </a:r>
            <a:r>
              <a:rPr lang="fr-FR" dirty="0">
                <a:latin typeface="Times New Roman" panose="02020603050405020304" pitchFamily="18" charset="0"/>
                <a:cs typeface="Times New Roman" panose="02020603050405020304" pitchFamily="18" charset="0"/>
              </a:rPr>
              <a:t>(c) ou </a:t>
            </a:r>
            <a:r>
              <a:rPr lang="fr-FR" dirty="0" err="1">
                <a:latin typeface="Times New Roman" panose="02020603050405020304" pitchFamily="18" charset="0"/>
                <a:cs typeface="Times New Roman" panose="02020603050405020304" pitchFamily="18" charset="0"/>
              </a:rPr>
              <a:t>isdigit</a:t>
            </a:r>
            <a:r>
              <a:rPr lang="fr-FR" dirty="0">
                <a:latin typeface="Times New Roman" panose="02020603050405020304" pitchFamily="18" charset="0"/>
                <a:cs typeface="Times New Roman" panose="02020603050405020304" pitchFamily="18" charset="0"/>
              </a:rPr>
              <a:t>(c)</a:t>
            </a:r>
          </a:p>
          <a:p>
            <a:r>
              <a:rPr lang="fr-FR" dirty="0" err="1">
                <a:latin typeface="Times New Roman" panose="02020603050405020304" pitchFamily="18" charset="0"/>
                <a:cs typeface="Times New Roman" panose="02020603050405020304" pitchFamily="18" charset="0"/>
              </a:rPr>
              <a:t>isxdigit</a:t>
            </a:r>
            <a:r>
              <a:rPr lang="fr-FR" dirty="0">
                <a:latin typeface="Times New Roman" panose="02020603050405020304" pitchFamily="18" charset="0"/>
                <a:cs typeface="Times New Roman" panose="02020603050405020304" pitchFamily="18" charset="0"/>
              </a:rPr>
              <a:t>(c) si &lt;c&gt; est un chiffre hexadécimal ('0'...'9' ou 'A'...'F' ou 'a'...'f')</a:t>
            </a:r>
          </a:p>
          <a:p>
            <a:r>
              <a:rPr lang="fr-FR" dirty="0" err="1">
                <a:latin typeface="Times New Roman" panose="02020603050405020304" pitchFamily="18" charset="0"/>
                <a:cs typeface="Times New Roman" panose="02020603050405020304" pitchFamily="18" charset="0"/>
              </a:rPr>
              <a:t>isspace</a:t>
            </a:r>
            <a:r>
              <a:rPr lang="fr-FR" dirty="0">
                <a:latin typeface="Times New Roman" panose="02020603050405020304" pitchFamily="18" charset="0"/>
                <a:cs typeface="Times New Roman" panose="02020603050405020304" pitchFamily="18" charset="0"/>
              </a:rPr>
              <a:t>(c) si &lt;c&gt; est un signe d'espacement  (' ', '\t', '\n', '\r', '\f')</a:t>
            </a:r>
          </a:p>
          <a:p>
            <a:pPr algn="just"/>
            <a:r>
              <a:rPr lang="fr-FR" dirty="0">
                <a:latin typeface="Times New Roman" panose="02020603050405020304" pitchFamily="18" charset="0"/>
                <a:cs typeface="Times New Roman" panose="02020603050405020304" pitchFamily="18" charset="0"/>
              </a:rPr>
              <a:t>Les fonctions de conversion suivantes fournissent une valeur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qui peut être représentée comme caractère; la valeur originale de &lt;c&gt; reste inchangée:</a:t>
            </a:r>
          </a:p>
          <a:p>
            <a:r>
              <a:rPr lang="fr-FR" dirty="0" err="1">
                <a:latin typeface="Times New Roman" panose="02020603050405020304" pitchFamily="18" charset="0"/>
                <a:cs typeface="Times New Roman" panose="02020603050405020304" pitchFamily="18" charset="0"/>
              </a:rPr>
              <a:t>tolower</a:t>
            </a:r>
            <a:r>
              <a:rPr lang="fr-FR" dirty="0">
                <a:latin typeface="Times New Roman" panose="02020603050405020304" pitchFamily="18" charset="0"/>
                <a:cs typeface="Times New Roman" panose="02020603050405020304" pitchFamily="18" charset="0"/>
              </a:rPr>
              <a:t>(c) retourne &lt;c&gt; converti en minuscule si &lt;c&gt; est une majuscule</a:t>
            </a:r>
          </a:p>
          <a:p>
            <a:r>
              <a:rPr lang="fr-FR" dirty="0" err="1">
                <a:latin typeface="Times New Roman" panose="02020603050405020304" pitchFamily="18" charset="0"/>
                <a:cs typeface="Times New Roman" panose="02020603050405020304" pitchFamily="18" charset="0"/>
              </a:rPr>
              <a:t>toupper</a:t>
            </a:r>
            <a:r>
              <a:rPr lang="fr-FR" dirty="0">
                <a:latin typeface="Times New Roman" panose="02020603050405020304" pitchFamily="18" charset="0"/>
                <a:cs typeface="Times New Roman" panose="02020603050405020304" pitchFamily="18" charset="0"/>
              </a:rPr>
              <a:t>(c) retourne &lt;c&gt; converti en majuscule si &lt;c&gt; est une minuscule </a:t>
            </a:r>
          </a:p>
        </p:txBody>
      </p:sp>
    </p:spTree>
    <p:extLst>
      <p:ext uri="{BB962C8B-B14F-4D97-AF65-F5344CB8AC3E}">
        <p14:creationId xmlns:p14="http://schemas.microsoft.com/office/powerpoint/2010/main" val="28487302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81</a:t>
            </a:fld>
            <a:endParaRPr lang="fr-FR"/>
          </a:p>
        </p:txBody>
      </p:sp>
      <p:sp>
        <p:nvSpPr>
          <p:cNvPr id="3" name="Rectangle 2"/>
          <p:cNvSpPr/>
          <p:nvPr/>
        </p:nvSpPr>
        <p:spPr>
          <a:xfrm>
            <a:off x="107504" y="260648"/>
            <a:ext cx="8928992" cy="618630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Chapitre 12.  FICHIERS SEQUENTIELS</a:t>
            </a:r>
          </a:p>
          <a:p>
            <a:pPr algn="just"/>
            <a:r>
              <a:rPr lang="fr-FR" dirty="0">
                <a:latin typeface="Times New Roman" panose="02020603050405020304" pitchFamily="18" charset="0"/>
                <a:cs typeface="Times New Roman" panose="02020603050405020304" pitchFamily="18" charset="0"/>
              </a:rPr>
              <a:t>En langage C, les communications d'un programme avec son environnement se font par l'intermédiaire de fichiers. Pour le programmeur, tous les périphériques, même le clavier et l'écran, sont des fichiers. Nous allons voir, comment nous pouvons créer, lire et modifier nous-mêmes des fichiers sur les périphériques disponibles. </a:t>
            </a:r>
          </a:p>
          <a:p>
            <a:r>
              <a:rPr lang="fr-FR" b="1" dirty="0">
                <a:latin typeface="Times New Roman" panose="02020603050405020304" pitchFamily="18" charset="0"/>
                <a:cs typeface="Times New Roman" panose="02020603050405020304" pitchFamily="18" charset="0"/>
              </a:rPr>
              <a:t>12.1. Définitions et propriétés</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 </a:t>
            </a:r>
            <a:r>
              <a:rPr lang="fr-FR" b="1" dirty="0">
                <a:latin typeface="Times New Roman" panose="02020603050405020304" pitchFamily="18" charset="0"/>
                <a:cs typeface="Times New Roman" panose="02020603050405020304" pitchFamily="18" charset="0"/>
              </a:rPr>
              <a:t>fichier</a:t>
            </a:r>
            <a:r>
              <a:rPr lang="fr-FR" dirty="0">
                <a:latin typeface="Times New Roman" panose="02020603050405020304" pitchFamily="18" charset="0"/>
                <a:cs typeface="Times New Roman" panose="02020603050405020304" pitchFamily="18" charset="0"/>
              </a:rPr>
              <a:t> est un ensemble structuré de données stocké en général sur un support externe (flash, disque dur, disque optique, bande magnétique, ...). Un </a:t>
            </a:r>
            <a:r>
              <a:rPr lang="fr-FR" b="1" dirty="0">
                <a:latin typeface="Times New Roman" panose="02020603050405020304" pitchFamily="18" charset="0"/>
                <a:cs typeface="Times New Roman" panose="02020603050405020304" pitchFamily="18" charset="0"/>
              </a:rPr>
              <a:t>fichier structuré</a:t>
            </a:r>
            <a:r>
              <a:rPr lang="fr-FR" dirty="0">
                <a:latin typeface="Times New Roman" panose="02020603050405020304" pitchFamily="18" charset="0"/>
                <a:cs typeface="Times New Roman" panose="02020603050405020304" pitchFamily="18" charset="0"/>
              </a:rPr>
              <a:t> contient une suite d'</a:t>
            </a:r>
            <a:r>
              <a:rPr lang="fr-FR" b="1" dirty="0">
                <a:latin typeface="Times New Roman" panose="02020603050405020304" pitchFamily="18" charset="0"/>
                <a:cs typeface="Times New Roman" panose="02020603050405020304" pitchFamily="18" charset="0"/>
              </a:rPr>
              <a:t>enregistrements</a:t>
            </a:r>
            <a:r>
              <a:rPr lang="fr-FR" dirty="0">
                <a:latin typeface="Times New Roman" panose="02020603050405020304" pitchFamily="18" charset="0"/>
                <a:cs typeface="Times New Roman" panose="02020603050405020304" pitchFamily="18" charset="0"/>
              </a:rPr>
              <a:t> homogènes, qui regroupent le plus souvent plusieurs composantes appartenant ensemble</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t>
            </a:r>
            <a:r>
              <a:rPr lang="fr-FR" b="1" dirty="0">
                <a:latin typeface="Times New Roman" panose="02020603050405020304" pitchFamily="18" charset="0"/>
                <a:cs typeface="Times New Roman" panose="02020603050405020304" pitchFamily="18" charset="0"/>
              </a:rPr>
              <a:t>champs</a:t>
            </a:r>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Dans des </a:t>
            </a:r>
            <a:r>
              <a:rPr lang="fr-FR" b="1" dirty="0">
                <a:latin typeface="Times New Roman" panose="02020603050405020304" pitchFamily="18" charset="0"/>
                <a:cs typeface="Times New Roman" panose="02020603050405020304" pitchFamily="18" charset="0"/>
              </a:rPr>
              <a:t>fichiers séquentiels</a:t>
            </a:r>
            <a:r>
              <a:rPr lang="fr-FR" dirty="0">
                <a:latin typeface="Times New Roman" panose="02020603050405020304" pitchFamily="18" charset="0"/>
                <a:cs typeface="Times New Roman" panose="02020603050405020304" pitchFamily="18" charset="0"/>
              </a:rPr>
              <a:t>, les enregistrements sont mémorisés consécutivement dans l'ordre de leur entrée et peuvent seulement être lus dans cet ordre. Si on a besoin d'un enregistrement précis dans un fichier séquentiel, il faut lire tous les enregistrements qui le précèdent, en commençant par le premier. </a:t>
            </a:r>
          </a:p>
          <a:p>
            <a:pPr algn="just"/>
            <a:r>
              <a:rPr lang="fr-FR" dirty="0">
                <a:latin typeface="Times New Roman" panose="02020603050405020304" pitchFamily="18" charset="0"/>
                <a:cs typeface="Times New Roman" panose="02020603050405020304" pitchFamily="18" charset="0"/>
              </a:rPr>
              <a:t>En simplifiant, nous pouvons nous imaginer qu'un fichier séquentiel est enregistré sur une bande magnétique: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4509120"/>
            <a:ext cx="5904656" cy="1800200"/>
          </a:xfrm>
          <a:prstGeom prst="rect">
            <a:avLst/>
          </a:prstGeom>
        </p:spPr>
      </p:pic>
    </p:spTree>
    <p:extLst>
      <p:ext uri="{BB962C8B-B14F-4D97-AF65-F5344CB8AC3E}">
        <p14:creationId xmlns:p14="http://schemas.microsoft.com/office/powerpoint/2010/main" val="2825838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82</a:t>
            </a:fld>
            <a:endParaRPr lang="fr-FR"/>
          </a:p>
        </p:txBody>
      </p:sp>
      <p:sp>
        <p:nvSpPr>
          <p:cNvPr id="5" name="Rectangle 4"/>
          <p:cNvSpPr/>
          <p:nvPr/>
        </p:nvSpPr>
        <p:spPr>
          <a:xfrm>
            <a:off x="107504" y="116632"/>
            <a:ext cx="8856984"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Les fichiers séquentiels considérés dans ce cours auront les propriétés suivantes:</a:t>
            </a:r>
          </a:p>
          <a:p>
            <a:pPr algn="just"/>
            <a:r>
              <a:rPr lang="fr-FR" dirty="0">
                <a:latin typeface="Times New Roman" panose="02020603050405020304" pitchFamily="18" charset="0"/>
                <a:cs typeface="Times New Roman" panose="02020603050405020304" pitchFamily="18" charset="0"/>
              </a:rPr>
              <a:t>- les fichiers se trouvent en état d'</a:t>
            </a:r>
            <a:r>
              <a:rPr lang="fr-FR" b="1" dirty="0">
                <a:latin typeface="Times New Roman" panose="02020603050405020304" pitchFamily="18" charset="0"/>
                <a:cs typeface="Times New Roman" panose="02020603050405020304" pitchFamily="18" charset="0"/>
              </a:rPr>
              <a:t>écriture</a:t>
            </a:r>
            <a:r>
              <a:rPr lang="fr-FR" dirty="0">
                <a:latin typeface="Times New Roman" panose="02020603050405020304" pitchFamily="18" charset="0"/>
                <a:cs typeface="Times New Roman" panose="02020603050405020304" pitchFamily="18" charset="0"/>
              </a:rPr>
              <a:t> ou bien en état de </a:t>
            </a:r>
            <a:r>
              <a:rPr lang="fr-FR" b="1" dirty="0">
                <a:latin typeface="Times New Roman" panose="02020603050405020304" pitchFamily="18" charset="0"/>
                <a:cs typeface="Times New Roman" panose="02020603050405020304" pitchFamily="18" charset="0"/>
              </a:rPr>
              <a:t>lecture</a:t>
            </a:r>
            <a:r>
              <a:rPr lang="fr-FR" dirty="0">
                <a:latin typeface="Times New Roman" panose="02020603050405020304" pitchFamily="18" charset="0"/>
                <a:cs typeface="Times New Roman" panose="02020603050405020304" pitchFamily="18" charset="0"/>
              </a:rPr>
              <a:t>; nous ne pouvons pas simultanément lire et écrire dans le même fichier.</a:t>
            </a:r>
          </a:p>
          <a:p>
            <a:pPr algn="just"/>
            <a:r>
              <a:rPr lang="fr-FR" dirty="0">
                <a:latin typeface="Times New Roman" panose="02020603050405020304" pitchFamily="18" charset="0"/>
                <a:cs typeface="Times New Roman" panose="02020603050405020304" pitchFamily="18" charset="0"/>
              </a:rPr>
              <a:t>- A un moment donné, on peut uniquement accéder à un </a:t>
            </a:r>
            <a:r>
              <a:rPr lang="fr-FR" b="1" dirty="0">
                <a:latin typeface="Times New Roman" panose="02020603050405020304" pitchFamily="18" charset="0"/>
                <a:cs typeface="Times New Roman" panose="02020603050405020304" pitchFamily="18" charset="0"/>
              </a:rPr>
              <a:t>seul enregistrement</a:t>
            </a:r>
            <a:r>
              <a:rPr lang="fr-FR" dirty="0">
                <a:latin typeface="Times New Roman" panose="02020603050405020304" pitchFamily="18" charset="0"/>
                <a:cs typeface="Times New Roman" panose="02020603050405020304" pitchFamily="18" charset="0"/>
              </a:rPr>
              <a:t>; celui qui se trouve en face de la tête de </a:t>
            </a:r>
            <a:r>
              <a:rPr lang="fr-FR" b="1" dirty="0">
                <a:latin typeface="Times New Roman" panose="02020603050405020304" pitchFamily="18" charset="0"/>
                <a:cs typeface="Times New Roman" panose="02020603050405020304" pitchFamily="18" charset="0"/>
              </a:rPr>
              <a:t>lecture/écriture</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Après chaque accès, la tête de </a:t>
            </a:r>
            <a:r>
              <a:rPr lang="fr-FR" b="1" dirty="0">
                <a:latin typeface="Times New Roman" panose="02020603050405020304" pitchFamily="18" charset="0"/>
                <a:cs typeface="Times New Roman" panose="02020603050405020304" pitchFamily="18" charset="0"/>
              </a:rPr>
              <a:t>lecture/écriture</a:t>
            </a:r>
            <a:r>
              <a:rPr lang="fr-FR" dirty="0">
                <a:latin typeface="Times New Roman" panose="02020603050405020304" pitchFamily="18" charset="0"/>
                <a:cs typeface="Times New Roman" panose="02020603050405020304" pitchFamily="18" charset="0"/>
              </a:rPr>
              <a:t> est déplacée derrière la donnée lue en dernier lieu.</a:t>
            </a:r>
          </a:p>
          <a:p>
            <a:r>
              <a:rPr lang="fr-FR" b="1" dirty="0">
                <a:latin typeface="Times New Roman" panose="02020603050405020304" pitchFamily="18" charset="0"/>
                <a:cs typeface="Times New Roman" panose="02020603050405020304" pitchFamily="18" charset="0"/>
              </a:rPr>
              <a:t>Fichiers standards</a:t>
            </a:r>
          </a:p>
          <a:p>
            <a:r>
              <a:rPr lang="fr-FR" dirty="0">
                <a:latin typeface="Times New Roman" panose="02020603050405020304" pitchFamily="18" charset="0"/>
                <a:cs typeface="Times New Roman" panose="02020603050405020304" pitchFamily="18" charset="0"/>
              </a:rPr>
              <a:t>Il existe deux fichiers spéciaux qui sont définis par défaut pour tous les programmes :</a:t>
            </a:r>
          </a:p>
          <a:p>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stdin</a:t>
            </a:r>
            <a:r>
              <a:rPr lang="fr-FR" dirty="0">
                <a:latin typeface="Times New Roman" panose="02020603050405020304" pitchFamily="18" charset="0"/>
                <a:cs typeface="Times New Roman" panose="02020603050405020304" pitchFamily="18" charset="0"/>
              </a:rPr>
              <a:t>	le fichier d'entrée standard</a:t>
            </a:r>
          </a:p>
          <a:p>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stdout</a:t>
            </a:r>
            <a:r>
              <a:rPr lang="fr-FR" dirty="0">
                <a:latin typeface="Times New Roman" panose="02020603050405020304" pitchFamily="18" charset="0"/>
                <a:cs typeface="Times New Roman" panose="02020603050405020304" pitchFamily="18" charset="0"/>
              </a:rPr>
              <a:t>	le fichier de sortie standard</a:t>
            </a:r>
          </a:p>
          <a:p>
            <a:pPr algn="just"/>
            <a:r>
              <a:rPr lang="fr-FR" dirty="0">
                <a:latin typeface="Times New Roman" panose="02020603050405020304" pitchFamily="18" charset="0"/>
                <a:cs typeface="Times New Roman" panose="02020603050405020304" pitchFamily="18" charset="0"/>
              </a:rPr>
              <a:t>En général, </a:t>
            </a:r>
            <a:r>
              <a:rPr lang="fr-FR" b="1" dirty="0" err="1">
                <a:latin typeface="Times New Roman" panose="02020603050405020304" pitchFamily="18" charset="0"/>
                <a:cs typeface="Times New Roman" panose="02020603050405020304" pitchFamily="18" charset="0"/>
              </a:rPr>
              <a:t>stdin</a:t>
            </a:r>
            <a:r>
              <a:rPr lang="fr-FR" dirty="0">
                <a:latin typeface="Times New Roman" panose="02020603050405020304" pitchFamily="18" charset="0"/>
                <a:cs typeface="Times New Roman" panose="02020603050405020304" pitchFamily="18" charset="0"/>
              </a:rPr>
              <a:t> est lié au clavier et </a:t>
            </a:r>
            <a:r>
              <a:rPr lang="fr-FR" b="1" dirty="0" err="1">
                <a:latin typeface="Times New Roman" panose="02020603050405020304" pitchFamily="18" charset="0"/>
                <a:cs typeface="Times New Roman" panose="02020603050405020304" pitchFamily="18" charset="0"/>
              </a:rPr>
              <a:t>stdout</a:t>
            </a:r>
            <a:r>
              <a:rPr lang="fr-FR" dirty="0">
                <a:latin typeface="Times New Roman" panose="02020603050405020304" pitchFamily="18" charset="0"/>
                <a:cs typeface="Times New Roman" panose="02020603050405020304" pitchFamily="18" charset="0"/>
              </a:rPr>
              <a:t> est lié à l'écran, c’est à dire. les programmes lisent leurs données au clavier et écrivent les résultats sur l'écran.</a:t>
            </a:r>
          </a:p>
          <a:p>
            <a:r>
              <a:rPr lang="fr-FR" u="sng" dirty="0">
                <a:latin typeface="Times New Roman" panose="02020603050405020304" pitchFamily="18" charset="0"/>
                <a:cs typeface="Times New Roman" panose="02020603050405020304" pitchFamily="18" charset="0"/>
              </a:rPr>
              <a:t>Remarque avancée</a:t>
            </a:r>
          </a:p>
          <a:p>
            <a:pPr algn="just"/>
            <a:r>
              <a:rPr lang="fr-FR" dirty="0">
                <a:latin typeface="Times New Roman" panose="02020603050405020304" pitchFamily="18" charset="0"/>
                <a:cs typeface="Times New Roman" panose="02020603050405020304" pitchFamily="18" charset="0"/>
              </a:rPr>
              <a:t>En UNIX et en MS-DOS, il est possible de dévier l'entrée et la sortie standard vers d'autres fichiers ou périphériques à l'aide des symboles &lt; (pour </a:t>
            </a:r>
            <a:r>
              <a:rPr lang="fr-FR" b="1" dirty="0" err="1">
                <a:latin typeface="Times New Roman" panose="02020603050405020304" pitchFamily="18" charset="0"/>
                <a:cs typeface="Times New Roman" panose="02020603050405020304" pitchFamily="18" charset="0"/>
              </a:rPr>
              <a:t>stdin</a:t>
            </a:r>
            <a:r>
              <a:rPr lang="fr-FR" dirty="0">
                <a:latin typeface="Times New Roman" panose="02020603050405020304" pitchFamily="18" charset="0"/>
                <a:cs typeface="Times New Roman" panose="02020603050405020304" pitchFamily="18" charset="0"/>
              </a:rPr>
              <a:t> ) et &gt; (pour </a:t>
            </a:r>
            <a:r>
              <a:rPr lang="fr-FR" b="1" dirty="0" err="1">
                <a:latin typeface="Times New Roman" panose="02020603050405020304" pitchFamily="18" charset="0"/>
                <a:cs typeface="Times New Roman" panose="02020603050405020304" pitchFamily="18" charset="0"/>
              </a:rPr>
              <a:t>stdout</a:t>
            </a:r>
            <a:r>
              <a:rPr lang="fr-FR"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12.2. Mémoire tampon</a:t>
            </a:r>
          </a:p>
          <a:p>
            <a:pPr algn="just"/>
            <a:r>
              <a:rPr lang="fr-FR" dirty="0">
                <a:latin typeface="Times New Roman" panose="02020603050405020304" pitchFamily="18" charset="0"/>
                <a:cs typeface="Times New Roman" panose="02020603050405020304" pitchFamily="18" charset="0"/>
              </a:rPr>
              <a:t>Pour des raisons d'efficacité, les accès à un fichier se font par l'intermédiaire d'une mémoire </a:t>
            </a:r>
            <a:r>
              <a:rPr lang="fr-FR" b="1" dirty="0">
                <a:latin typeface="Times New Roman" panose="02020603050405020304" pitchFamily="18" charset="0"/>
                <a:cs typeface="Times New Roman" panose="02020603050405020304" pitchFamily="18" charset="0"/>
              </a:rPr>
              <a:t>tampon</a:t>
            </a:r>
            <a:r>
              <a:rPr lang="fr-FR" dirty="0">
                <a:latin typeface="Times New Roman" panose="02020603050405020304" pitchFamily="18" charset="0"/>
                <a:cs typeface="Times New Roman" panose="02020603050405020304" pitchFamily="18" charset="0"/>
              </a:rPr>
              <a:t> (buffer). La mémoire </a:t>
            </a:r>
            <a:r>
              <a:rPr lang="fr-FR" b="1" dirty="0">
                <a:latin typeface="Times New Roman" panose="02020603050405020304" pitchFamily="18" charset="0"/>
                <a:cs typeface="Times New Roman" panose="02020603050405020304" pitchFamily="18" charset="0"/>
              </a:rPr>
              <a:t>tampon</a:t>
            </a:r>
            <a:r>
              <a:rPr lang="fr-FR" dirty="0">
                <a:latin typeface="Times New Roman" panose="02020603050405020304" pitchFamily="18" charset="0"/>
                <a:cs typeface="Times New Roman" panose="02020603050405020304" pitchFamily="18" charset="0"/>
              </a:rPr>
              <a:t> est une zone de la mémoire centrale de la machine réservée à un ou plusieurs </a:t>
            </a:r>
            <a:r>
              <a:rPr lang="fr-FR" b="1" dirty="0">
                <a:latin typeface="Times New Roman" panose="02020603050405020304" pitchFamily="18" charset="0"/>
                <a:cs typeface="Times New Roman" panose="02020603050405020304" pitchFamily="18" charset="0"/>
              </a:rPr>
              <a:t>enregistrements</a:t>
            </a:r>
            <a:r>
              <a:rPr lang="fr-FR" dirty="0">
                <a:latin typeface="Times New Roman" panose="02020603050405020304" pitchFamily="18" charset="0"/>
                <a:cs typeface="Times New Roman" panose="02020603050405020304" pitchFamily="18" charset="0"/>
              </a:rPr>
              <a:t> du fichier. L'utilisation de la mémoire </a:t>
            </a:r>
            <a:r>
              <a:rPr lang="fr-FR" b="1" dirty="0">
                <a:latin typeface="Times New Roman" panose="02020603050405020304" pitchFamily="18" charset="0"/>
                <a:cs typeface="Times New Roman" panose="02020603050405020304" pitchFamily="18" charset="0"/>
              </a:rPr>
              <a:t>tampon</a:t>
            </a:r>
            <a:r>
              <a:rPr lang="fr-FR" dirty="0">
                <a:latin typeface="Times New Roman" panose="02020603050405020304" pitchFamily="18" charset="0"/>
                <a:cs typeface="Times New Roman" panose="02020603050405020304" pitchFamily="18" charset="0"/>
              </a:rPr>
              <a:t> a l'effet de réduire le nombre d'accès à la périphérie d'une part et le nombre des mouvements de la tête de </a:t>
            </a:r>
            <a:r>
              <a:rPr lang="fr-FR" b="1" dirty="0">
                <a:latin typeface="Times New Roman" panose="02020603050405020304" pitchFamily="18" charset="0"/>
                <a:cs typeface="Times New Roman" panose="02020603050405020304" pitchFamily="18" charset="0"/>
              </a:rPr>
              <a:t>lecture/écriture</a:t>
            </a:r>
            <a:r>
              <a:rPr lang="fr-FR" dirty="0">
                <a:latin typeface="Times New Roman" panose="02020603050405020304" pitchFamily="18" charset="0"/>
                <a:cs typeface="Times New Roman" panose="02020603050405020304" pitchFamily="18" charset="0"/>
              </a:rPr>
              <a:t> d'autre part.</a:t>
            </a:r>
          </a:p>
        </p:txBody>
      </p:sp>
    </p:spTree>
    <p:extLst>
      <p:ext uri="{BB962C8B-B14F-4D97-AF65-F5344CB8AC3E}">
        <p14:creationId xmlns:p14="http://schemas.microsoft.com/office/powerpoint/2010/main" val="24314782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83</a:t>
            </a:fld>
            <a:endParaRPr lang="fr-F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260648"/>
            <a:ext cx="3552825" cy="2581275"/>
          </a:xfrm>
          <a:prstGeom prst="rect">
            <a:avLst/>
          </a:prstGeom>
        </p:spPr>
      </p:pic>
      <p:sp>
        <p:nvSpPr>
          <p:cNvPr id="4" name="Rectangle 3"/>
          <p:cNvSpPr/>
          <p:nvPr/>
        </p:nvSpPr>
        <p:spPr>
          <a:xfrm>
            <a:off x="179512" y="3009141"/>
            <a:ext cx="8784976" cy="2585323"/>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Un fichier donné par son nom doit être créé, lu ou modifié. On doit relier le nom d'un fichier sur un support externe avec les instructions qui donnent accès au contenu du fichier.</a:t>
            </a:r>
          </a:p>
          <a:p>
            <a:pPr algn="just"/>
            <a:r>
              <a:rPr lang="fr-FR" u="sng" dirty="0">
                <a:latin typeface="Times New Roman" panose="02020603050405020304" pitchFamily="18" charset="0"/>
                <a:cs typeface="Times New Roman" panose="02020603050405020304" pitchFamily="18" charset="0"/>
              </a:rPr>
              <a:t>Méthode employée</a:t>
            </a:r>
            <a:r>
              <a:rPr lang="fr-FR"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Avant de lire ou d'écrire un fichier, l'accès est notifié par la fonction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accepte le nom du fichier ("A:\ADRESSES.DAT"), négocie avec le système d'exploitation et fournit un pointeur spécial qui sera utilisé ensuite lors de l'écriture ou la lecture du fichier. </a:t>
            </a:r>
          </a:p>
          <a:p>
            <a:pPr algn="just"/>
            <a:r>
              <a:rPr lang="fr-FR" dirty="0">
                <a:latin typeface="Times New Roman" panose="02020603050405020304" pitchFamily="18" charset="0"/>
                <a:cs typeface="Times New Roman" panose="02020603050405020304" pitchFamily="18" charset="0"/>
              </a:rPr>
              <a:t>Après les traitements, il faut annuler la liaison entre le nom du fichier et le pointeur à l'aide de l’instruction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On peut dire aussi qu'entre les événements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le fichier est ouvert. </a:t>
            </a:r>
          </a:p>
        </p:txBody>
      </p:sp>
    </p:spTree>
    <p:extLst>
      <p:ext uri="{BB962C8B-B14F-4D97-AF65-F5344CB8AC3E}">
        <p14:creationId xmlns:p14="http://schemas.microsoft.com/office/powerpoint/2010/main" val="6029989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84</a:t>
            </a:fld>
            <a:endParaRPr lang="fr-FR"/>
          </a:p>
        </p:txBody>
      </p:sp>
      <p:sp>
        <p:nvSpPr>
          <p:cNvPr id="3" name="Rectangle 2"/>
          <p:cNvSpPr/>
          <p:nvPr/>
        </p:nvSpPr>
        <p:spPr>
          <a:xfrm>
            <a:off x="179512" y="283870"/>
            <a:ext cx="8856984"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12.2.1. type FILE*</a:t>
            </a:r>
          </a:p>
          <a:p>
            <a:r>
              <a:rPr lang="fr-FR" dirty="0">
                <a:latin typeface="Times New Roman" panose="02020603050405020304" pitchFamily="18" charset="0"/>
                <a:cs typeface="Times New Roman" panose="02020603050405020304" pitchFamily="18" charset="0"/>
              </a:rPr>
              <a:t>Pour pouvoir travailler avec un fichier, un programme a besoin d'un certain nombre d'informations au sujet du fichier :</a:t>
            </a:r>
          </a:p>
          <a:p>
            <a:r>
              <a:rPr lang="fr-FR" dirty="0">
                <a:latin typeface="Times New Roman" panose="02020603050405020304" pitchFamily="18" charset="0"/>
                <a:cs typeface="Times New Roman" panose="02020603050405020304" pitchFamily="18" charset="0"/>
              </a:rPr>
              <a:t>- adresse de la mémoire tampon,</a:t>
            </a:r>
          </a:p>
          <a:p>
            <a:r>
              <a:rPr lang="fr-FR" dirty="0">
                <a:latin typeface="Times New Roman" panose="02020603050405020304" pitchFamily="18" charset="0"/>
                <a:cs typeface="Times New Roman" panose="02020603050405020304" pitchFamily="18" charset="0"/>
              </a:rPr>
              <a:t>- position actuelle de la tête de lecture/écriture,</a:t>
            </a:r>
          </a:p>
          <a:p>
            <a:r>
              <a:rPr lang="fr-FR" dirty="0">
                <a:latin typeface="Times New Roman" panose="02020603050405020304" pitchFamily="18" charset="0"/>
                <a:cs typeface="Times New Roman" panose="02020603050405020304" pitchFamily="18" charset="0"/>
              </a:rPr>
              <a:t>- type d'accès au fichier : écriture, lecture, ...</a:t>
            </a:r>
          </a:p>
          <a:p>
            <a:r>
              <a:rPr lang="fr-FR" dirty="0">
                <a:latin typeface="Times New Roman" panose="02020603050405020304" pitchFamily="18" charset="0"/>
                <a:cs typeface="Times New Roman" panose="02020603050405020304" pitchFamily="18" charset="0"/>
              </a:rPr>
              <a:t>- état d'erreur,</a:t>
            </a:r>
          </a:p>
          <a:p>
            <a:r>
              <a:rPr lang="fr-FR" dirty="0">
                <a:latin typeface="Times New Roman" panose="02020603050405020304" pitchFamily="18" charset="0"/>
                <a:cs typeface="Times New Roman" panose="02020603050405020304" pitchFamily="18" charset="0"/>
              </a:rPr>
              <a:t>- . . .</a:t>
            </a:r>
          </a:p>
          <a:p>
            <a:pPr algn="just"/>
            <a:r>
              <a:rPr lang="fr-FR" dirty="0">
                <a:latin typeface="Times New Roman" panose="02020603050405020304" pitchFamily="18" charset="0"/>
                <a:cs typeface="Times New Roman" panose="02020603050405020304" pitchFamily="18" charset="0"/>
              </a:rPr>
              <a:t>Ces informations sont rassemblées dans une structure du type spécial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Lorsque nous ouvrons un fichier avec la fonction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le système génère automatiquement un bloc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et nous fournit son adresse.</a:t>
            </a:r>
          </a:p>
          <a:p>
            <a:r>
              <a:rPr lang="fr-FR" dirty="0">
                <a:latin typeface="Times New Roman" panose="02020603050405020304" pitchFamily="18" charset="0"/>
                <a:cs typeface="Times New Roman" panose="02020603050405020304" pitchFamily="18" charset="0"/>
              </a:rPr>
              <a:t>Tout ce que nous avons à faire dans notre programme est:</a:t>
            </a:r>
          </a:p>
          <a:p>
            <a:r>
              <a:rPr lang="fr-FR" dirty="0">
                <a:latin typeface="Times New Roman" panose="02020603050405020304" pitchFamily="18" charset="0"/>
                <a:cs typeface="Times New Roman" panose="02020603050405020304" pitchFamily="18" charset="0"/>
              </a:rPr>
              <a:t>- déclarer un pointeur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pour chaque fichier dont nous avons besoin,</a:t>
            </a:r>
          </a:p>
          <a:p>
            <a:r>
              <a:rPr lang="fr-FR" dirty="0">
                <a:latin typeface="Times New Roman" panose="02020603050405020304" pitchFamily="18" charset="0"/>
                <a:cs typeface="Times New Roman" panose="02020603050405020304" pitchFamily="18" charset="0"/>
              </a:rPr>
              <a:t>- affecter l'adresse retournée par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à ce pointeur,</a:t>
            </a:r>
          </a:p>
          <a:p>
            <a:r>
              <a:rPr lang="fr-FR" dirty="0">
                <a:latin typeface="Times New Roman" panose="02020603050405020304" pitchFamily="18" charset="0"/>
                <a:cs typeface="Times New Roman" panose="02020603050405020304" pitchFamily="18" charset="0"/>
              </a:rPr>
              <a:t>- employer le pointeur à la place du nom du fichier dans toutes les instructions de lecture ou d'écriture,</a:t>
            </a:r>
          </a:p>
          <a:p>
            <a:r>
              <a:rPr lang="fr-FR" dirty="0">
                <a:latin typeface="Times New Roman" panose="02020603050405020304" pitchFamily="18" charset="0"/>
                <a:cs typeface="Times New Roman" panose="02020603050405020304" pitchFamily="18" charset="0"/>
              </a:rPr>
              <a:t>- libérer le pointeur à la fin du traitement à l'aide de </a:t>
            </a:r>
            <a:r>
              <a:rPr lang="fr-FR" b="1" dirty="0" err="1">
                <a:latin typeface="Times New Roman" panose="02020603050405020304" pitchFamily="18" charset="0"/>
                <a:cs typeface="Times New Roman" panose="02020603050405020304" pitchFamily="18" charset="0"/>
              </a:rPr>
              <a:t>fclose</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12.2.2. Exemple</a:t>
            </a:r>
          </a:p>
          <a:p>
            <a:r>
              <a:rPr lang="fr-FR" dirty="0">
                <a:latin typeface="Times New Roman" panose="02020603050405020304" pitchFamily="18" charset="0"/>
                <a:cs typeface="Times New Roman" panose="02020603050405020304" pitchFamily="18" charset="0"/>
              </a:rPr>
              <a:t>Créer et afficher un fichier séquentiel</a:t>
            </a:r>
          </a:p>
          <a:p>
            <a:pPr algn="just"/>
            <a:r>
              <a:rPr lang="fr-FR" u="sng" dirty="0">
                <a:latin typeface="Times New Roman" panose="02020603050405020304" pitchFamily="18" charset="0"/>
                <a:cs typeface="Times New Roman" panose="02020603050405020304" pitchFamily="18" charset="0"/>
              </a:rPr>
              <a:t>Problème</a:t>
            </a:r>
            <a:r>
              <a:rPr lang="fr-FR" dirty="0">
                <a:latin typeface="Times New Roman" panose="02020603050405020304" pitchFamily="18" charset="0"/>
                <a:cs typeface="Times New Roman" panose="02020603050405020304" pitchFamily="18" charset="0"/>
              </a:rPr>
              <a:t>. On se propose de créer un fichier qui est formé d'enregistrements contenant comme information le nom d'une personne. Chaque enregistrement est donc constitué d'une seule rubrique, à savoir, le nom de la personne.</a:t>
            </a:r>
          </a:p>
        </p:txBody>
      </p:sp>
    </p:spTree>
    <p:extLst>
      <p:ext uri="{BB962C8B-B14F-4D97-AF65-F5344CB8AC3E}">
        <p14:creationId xmlns:p14="http://schemas.microsoft.com/office/powerpoint/2010/main" val="39771957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85</a:t>
            </a:fld>
            <a:endParaRPr lang="fr-FR"/>
          </a:p>
        </p:txBody>
      </p:sp>
      <p:sp>
        <p:nvSpPr>
          <p:cNvPr id="3" name="Rectangle 2"/>
          <p:cNvSpPr/>
          <p:nvPr/>
        </p:nvSpPr>
        <p:spPr>
          <a:xfrm>
            <a:off x="107504" y="260648"/>
            <a:ext cx="8928992" cy="6186309"/>
          </a:xfrm>
          <a:prstGeom prst="rect">
            <a:avLst/>
          </a:prstGeom>
        </p:spPr>
        <p:txBody>
          <a:bodyPr wrap="square">
            <a:spAutoFit/>
          </a:bodyPr>
          <a:lstStyle/>
          <a:p>
            <a:pPr algn="just"/>
            <a:r>
              <a:rPr lang="fr-FR" dirty="0">
                <a:latin typeface="Times New Roman" panose="02020603050405020304" pitchFamily="18" charset="0"/>
                <a:cs typeface="Times New Roman" panose="02020603050405020304" pitchFamily="18" charset="0"/>
              </a:rPr>
              <a:t>L'utilisateur doit entrer au clavier le nom du fichier, le nombre de personnes et les noms des personnes. Le programme se chargera de créer le fichier correspondant sur disque dur ou sur disquette.</a:t>
            </a:r>
          </a:p>
          <a:p>
            <a:pPr algn="just"/>
            <a:r>
              <a:rPr lang="fr-FR" dirty="0">
                <a:latin typeface="Times New Roman" panose="02020603050405020304" pitchFamily="18" charset="0"/>
                <a:cs typeface="Times New Roman" panose="02020603050405020304" pitchFamily="18" charset="0"/>
              </a:rPr>
              <a:t>Après avoir écrit et fermé le fichier, le programme va rouvrir le même fichier en lecture et afficher son contenu, sans utiliser le nombre d'enregistrements introduit dans la première partie.</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#include&lt;</a:t>
            </a:r>
            <a:r>
              <a:rPr lang="en-US" b="1" dirty="0" err="1">
                <a:latin typeface="Times New Roman" panose="02020603050405020304" pitchFamily="18" charset="0"/>
                <a:cs typeface="Times New Roman" panose="02020603050405020304" pitchFamily="18" charset="0"/>
              </a:rPr>
              <a:t>stdlib.h</a:t>
            </a:r>
            <a:r>
              <a:rPr lang="en-US" b="1" dirty="0">
                <a:latin typeface="Times New Roman" panose="02020603050405020304" pitchFamily="18" charset="0"/>
                <a:cs typeface="Times New Roman" panose="02020603050405020304" pitchFamily="18" charset="0"/>
              </a:rPr>
              <a:t>&gt;</a:t>
            </a:r>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 </a:t>
            </a:r>
          </a:p>
          <a:p>
            <a:r>
              <a:rPr lang="fr-FR" b="1" dirty="0">
                <a:latin typeface="Times New Roman" panose="02020603050405020304" pitchFamily="18" charset="0"/>
                <a:cs typeface="Times New Roman" panose="02020603050405020304" pitchFamily="18" charset="0"/>
              </a:rPr>
              <a:t>{ FILE *P_FICHIER; </a:t>
            </a:r>
            <a:r>
              <a:rPr lang="fr-FR" dirty="0">
                <a:latin typeface="Times New Roman" panose="02020603050405020304" pitchFamily="18" charset="0"/>
                <a:cs typeface="Times New Roman" panose="02020603050405020304" pitchFamily="18" charset="0"/>
              </a:rPr>
              <a:t>/* pointeur sur FILE */</a:t>
            </a:r>
          </a:p>
          <a:p>
            <a:r>
              <a:rPr lang="fr-FR" b="1" dirty="0">
                <a:latin typeface="Times New Roman" panose="02020603050405020304" pitchFamily="18" charset="0"/>
                <a:cs typeface="Times New Roman" panose="02020603050405020304" pitchFamily="18" charset="0"/>
              </a:rPr>
              <a:t>  char NOM_FICHIER[30], NOM_PERS[30]; </a:t>
            </a:r>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i,NB_ENREG</a:t>
            </a:r>
            <a:r>
              <a:rPr lang="fr-FR" b="1"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Première partie : créer et remplir le fichier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("Entrez le nom du fichier à créer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NOM_FICHIER);</a:t>
            </a:r>
          </a:p>
          <a:p>
            <a:r>
              <a:rPr lang="fr-FR" b="1" dirty="0">
                <a:latin typeface="Times New Roman" panose="02020603050405020304" pitchFamily="18" charset="0"/>
                <a:cs typeface="Times New Roman" panose="02020603050405020304" pitchFamily="18" charset="0"/>
              </a:rPr>
              <a:t>  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"w");  </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write</a:t>
            </a:r>
            <a:r>
              <a:rPr lang="fr-FR"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("Nombre d'enregistrements à créer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("%d", &amp;NB_ENREG);</a:t>
            </a:r>
          </a:p>
          <a:p>
            <a:r>
              <a:rPr lang="fr-FR" b="1" dirty="0">
                <a:latin typeface="Times New Roman" panose="02020603050405020304" pitchFamily="18" charset="0"/>
                <a:cs typeface="Times New Roman" panose="02020603050405020304" pitchFamily="18" charset="0"/>
              </a:rPr>
              <a:t>  i = 0;</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(i&lt;NB_ENREG)</a:t>
            </a:r>
          </a:p>
          <a:p>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("Entrez le nom de la personne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NOM_PERS);</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(P_FICHIER, "%s\n", NOM_PERS); </a:t>
            </a:r>
          </a:p>
          <a:p>
            <a:r>
              <a:rPr lang="fr-FR" b="1" dirty="0">
                <a:latin typeface="Times New Roman" panose="02020603050405020304" pitchFamily="18" charset="0"/>
                <a:cs typeface="Times New Roman" panose="02020603050405020304" pitchFamily="18" charset="0"/>
              </a:rPr>
              <a:t>         i++;</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(P_FICHIER);</a:t>
            </a:r>
          </a:p>
        </p:txBody>
      </p:sp>
    </p:spTree>
    <p:extLst>
      <p:ext uri="{BB962C8B-B14F-4D97-AF65-F5344CB8AC3E}">
        <p14:creationId xmlns:p14="http://schemas.microsoft.com/office/powerpoint/2010/main" val="33937389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86</a:t>
            </a:fld>
            <a:endParaRPr lang="fr-FR"/>
          </a:p>
        </p:txBody>
      </p:sp>
      <p:sp>
        <p:nvSpPr>
          <p:cNvPr id="3" name="Rectangle 2"/>
          <p:cNvSpPr/>
          <p:nvPr/>
        </p:nvSpPr>
        <p:spPr>
          <a:xfrm>
            <a:off x="179512" y="188640"/>
            <a:ext cx="8784976"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Deuxième partie : Lire et afficher le contenu du fichier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"r"); </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read</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i = 0;</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(P_FICHIER))</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(P_FICHIER, "%s\n", NOM_PERS);</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 %s\n", NOM_PERS);</a:t>
            </a:r>
          </a:p>
          <a:p>
            <a:r>
              <a:rPr lang="fr-FR" b="1" dirty="0">
                <a:latin typeface="Times New Roman" panose="02020603050405020304" pitchFamily="18" charset="0"/>
                <a:cs typeface="Times New Roman" panose="02020603050405020304" pitchFamily="18" charset="0"/>
              </a:rPr>
              <a:t>      i++;</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(P_FICHIER);</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 </a:t>
            </a: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12.3.</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Ouverture et fermeture des fichiers séquentiels</a:t>
            </a:r>
          </a:p>
          <a:p>
            <a:r>
              <a:rPr lang="fr-FR" dirty="0">
                <a:latin typeface="Times New Roman" panose="02020603050405020304" pitchFamily="18" charset="0"/>
                <a:cs typeface="Times New Roman" panose="02020603050405020304" pitchFamily="18" charset="0"/>
              </a:rPr>
              <a:t>L'ouverture et la fermeture de fichiers se font à l'aide des fonctions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fclose</a:t>
            </a:r>
            <a:r>
              <a:rPr lang="fr-FR" dirty="0">
                <a:latin typeface="Times New Roman" panose="02020603050405020304" pitchFamily="18" charset="0"/>
                <a:cs typeface="Times New Roman" panose="02020603050405020304" pitchFamily="18" charset="0"/>
              </a:rPr>
              <a:t> définies dans la bibliothèque standard &lt;</a:t>
            </a:r>
            <a:r>
              <a:rPr lang="fr-FR" b="1" dirty="0" err="1">
                <a:latin typeface="Times New Roman" panose="02020603050405020304" pitchFamily="18" charset="0"/>
                <a:cs typeface="Times New Roman" panose="02020603050405020304" pitchFamily="18" charset="0"/>
              </a:rPr>
              <a:t>stdio</a:t>
            </a:r>
            <a:r>
              <a:rPr lang="fr-FR" dirty="0">
                <a:latin typeface="Times New Roman" panose="02020603050405020304" pitchFamily="18" charset="0"/>
                <a:cs typeface="Times New Roman" panose="02020603050405020304" pitchFamily="18" charset="0"/>
              </a:rPr>
              <a:t>&gt;.</a:t>
            </a:r>
          </a:p>
          <a:p>
            <a:r>
              <a:rPr lang="fr-FR" b="1" dirty="0">
                <a:latin typeface="Times New Roman" panose="02020603050405020304" pitchFamily="18" charset="0"/>
                <a:cs typeface="Times New Roman" panose="02020603050405020304" pitchFamily="18" charset="0"/>
              </a:rPr>
              <a:t>12.3.1. Ouvrir un fichier en C</a:t>
            </a: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fopen</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Lors de l'ouverture d'un fichier avec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le système s'occupe de la réservation de la mémoire tampon dans la mémoire centrale et génère les informations pour un nouvel élément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L'adresse de ce bloc est retournée comme résultat si l'ouverture s'est déroulée avec succès. La commande </a:t>
            </a:r>
            <a:r>
              <a:rPr lang="fr-FR" b="1"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 peut ouvrir des fichiers en écriture ou en lecture en dépendance de son deuxième paramètre ("</a:t>
            </a:r>
            <a:r>
              <a:rPr lang="fr-FR" b="1" dirty="0">
                <a:latin typeface="Times New Roman" panose="02020603050405020304" pitchFamily="18" charset="0"/>
                <a:cs typeface="Times New Roman" panose="02020603050405020304" pitchFamily="18" charset="0"/>
              </a:rPr>
              <a:t>r</a:t>
            </a:r>
            <a:r>
              <a:rPr lang="fr-FR" dirty="0">
                <a:latin typeface="Times New Roman" panose="02020603050405020304" pitchFamily="18" charset="0"/>
                <a:cs typeface="Times New Roman" panose="02020603050405020304" pitchFamily="18" charset="0"/>
              </a:rPr>
              <a:t>" ou "</a:t>
            </a:r>
            <a:r>
              <a:rPr lang="fr-FR" b="1" dirty="0">
                <a:latin typeface="Times New Roman" panose="02020603050405020304" pitchFamily="18" charset="0"/>
                <a:cs typeface="Times New Roman" panose="02020603050405020304" pitchFamily="18" charset="0"/>
              </a:rPr>
              <a:t>w</a:t>
            </a:r>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797176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87</a:t>
            </a:fld>
            <a:endParaRPr lang="fr-FR"/>
          </a:p>
        </p:txBody>
      </p:sp>
      <p:sp>
        <p:nvSpPr>
          <p:cNvPr id="3" name="Rectangle 2"/>
          <p:cNvSpPr/>
          <p:nvPr/>
        </p:nvSpPr>
        <p:spPr>
          <a:xfrm>
            <a:off x="179138" y="258167"/>
            <a:ext cx="8928992" cy="6247864"/>
          </a:xfrm>
          <a:prstGeom prst="rect">
            <a:avLst/>
          </a:prstGeom>
        </p:spPr>
        <p:txBody>
          <a:bodyPr wrap="square">
            <a:spAutoFit/>
          </a:bodyPr>
          <a:lstStyle/>
          <a:p>
            <a:r>
              <a:rPr lang="fr-FR" sz="2000" b="1" dirty="0">
                <a:latin typeface="Times New Roman" panose="02020603050405020304" pitchFamily="18" charset="0"/>
                <a:cs typeface="Times New Roman" panose="02020603050405020304" pitchFamily="18" charset="0"/>
              </a:rPr>
              <a:t>FP = </a:t>
            </a:r>
            <a:r>
              <a:rPr lang="fr-FR" sz="2000" b="1" dirty="0" err="1">
                <a:latin typeface="Times New Roman" panose="02020603050405020304" pitchFamily="18" charset="0"/>
                <a:cs typeface="Times New Roman" panose="02020603050405020304" pitchFamily="18" charset="0"/>
              </a:rPr>
              <a:t>fopen</a:t>
            </a:r>
            <a:r>
              <a:rPr lang="fr-FR" sz="2000" b="1" dirty="0">
                <a:latin typeface="Times New Roman" panose="02020603050405020304" pitchFamily="18" charset="0"/>
                <a:cs typeface="Times New Roman" panose="02020603050405020304" pitchFamily="18" charset="0"/>
              </a:rPr>
              <a:t> (Nom , "w" );</a:t>
            </a:r>
            <a:r>
              <a:rPr lang="fr-FR" sz="2000" dirty="0">
                <a:latin typeface="Times New Roman" panose="02020603050405020304" pitchFamily="18" charset="0"/>
                <a:cs typeface="Times New Roman" panose="02020603050405020304" pitchFamily="18" charset="0"/>
              </a:rPr>
              <a:t> "w" pour 'ouverture en écriture‘ 	- </a:t>
            </a:r>
            <a:r>
              <a:rPr lang="fr-FR" sz="2000" dirty="0" err="1">
                <a:latin typeface="Times New Roman" panose="02020603050405020304" pitchFamily="18" charset="0"/>
                <a:cs typeface="Times New Roman" panose="02020603050405020304" pitchFamily="18" charset="0"/>
              </a:rPr>
              <a:t>write</a:t>
            </a:r>
            <a:r>
              <a:rPr lang="fr-FR" sz="2000" dirty="0">
                <a:latin typeface="Times New Roman" panose="02020603050405020304" pitchFamily="18" charset="0"/>
                <a:cs typeface="Times New Roman" panose="02020603050405020304" pitchFamily="18" charset="0"/>
              </a:rPr>
              <a:t> -</a:t>
            </a:r>
          </a:p>
          <a:p>
            <a:r>
              <a:rPr lang="fr-FR" sz="2000" dirty="0">
                <a:latin typeface="Times New Roman" panose="02020603050405020304" pitchFamily="18" charset="0"/>
                <a:cs typeface="Times New Roman" panose="02020603050405020304" pitchFamily="18" charset="0"/>
              </a:rPr>
              <a:t>ou bien</a:t>
            </a:r>
          </a:p>
          <a:p>
            <a:r>
              <a:rPr lang="fr-FR" sz="2000" b="1" dirty="0">
                <a:latin typeface="Times New Roman" panose="02020603050405020304" pitchFamily="18" charset="0"/>
                <a:cs typeface="Times New Roman" panose="02020603050405020304" pitchFamily="18" charset="0"/>
              </a:rPr>
              <a:t>FP = </a:t>
            </a:r>
            <a:r>
              <a:rPr lang="fr-FR" sz="2000" b="1" dirty="0" err="1">
                <a:latin typeface="Times New Roman" panose="02020603050405020304" pitchFamily="18" charset="0"/>
                <a:cs typeface="Times New Roman" panose="02020603050405020304" pitchFamily="18" charset="0"/>
              </a:rPr>
              <a:t>fopen</a:t>
            </a:r>
            <a:r>
              <a:rPr lang="fr-FR" sz="2000" b="1" dirty="0">
                <a:latin typeface="Times New Roman" panose="02020603050405020304" pitchFamily="18" charset="0"/>
                <a:cs typeface="Times New Roman" panose="02020603050405020304" pitchFamily="18" charset="0"/>
              </a:rPr>
              <a:t> (Nom, "r" );</a:t>
            </a:r>
            <a:r>
              <a:rPr lang="fr-FR" sz="2000" dirty="0">
                <a:latin typeface="Times New Roman" panose="02020603050405020304" pitchFamily="18" charset="0"/>
                <a:cs typeface="Times New Roman" panose="02020603050405020304" pitchFamily="18" charset="0"/>
              </a:rPr>
              <a:t>    "r"   pour 'ouverture en lecture‘ 	- </a:t>
            </a:r>
            <a:r>
              <a:rPr lang="fr-FR" sz="2000" dirty="0" err="1">
                <a:latin typeface="Times New Roman" panose="02020603050405020304" pitchFamily="18" charset="0"/>
                <a:cs typeface="Times New Roman" panose="02020603050405020304" pitchFamily="18" charset="0"/>
              </a:rPr>
              <a:t>read</a:t>
            </a:r>
            <a:r>
              <a:rPr lang="fr-FR" sz="2000" dirty="0">
                <a:latin typeface="Times New Roman" panose="02020603050405020304" pitchFamily="18" charset="0"/>
                <a:cs typeface="Times New Roman" panose="02020603050405020304" pitchFamily="18" charset="0"/>
              </a:rPr>
              <a:t> -</a:t>
            </a:r>
          </a:p>
          <a:p>
            <a:pPr algn="just"/>
            <a:r>
              <a:rPr lang="fr-FR" sz="2000" dirty="0">
                <a:latin typeface="Times New Roman" panose="02020603050405020304" pitchFamily="18" charset="0"/>
                <a:cs typeface="Times New Roman" panose="02020603050405020304" pitchFamily="18" charset="0"/>
              </a:rPr>
              <a:t>&lt;Nom&gt; est une chaîne de caractères constante ou une variable de type chaîne qui représente le nom du fichier sur le médium de stockage.</a:t>
            </a:r>
          </a:p>
          <a:p>
            <a:pPr algn="just"/>
            <a:r>
              <a:rPr lang="fr-FR" sz="2000" dirty="0">
                <a:latin typeface="Times New Roman" panose="02020603050405020304" pitchFamily="18" charset="0"/>
                <a:cs typeface="Times New Roman" panose="02020603050405020304" pitchFamily="18" charset="0"/>
              </a:rPr>
              <a:t>&lt;FP&gt; est un pointeur du type </a:t>
            </a:r>
            <a:r>
              <a:rPr lang="fr-FR" sz="2000" b="1" dirty="0">
                <a:latin typeface="Times New Roman" panose="02020603050405020304" pitchFamily="18" charset="0"/>
                <a:cs typeface="Times New Roman" panose="02020603050405020304" pitchFamily="18" charset="0"/>
              </a:rPr>
              <a:t>FILE*</a:t>
            </a:r>
            <a:r>
              <a:rPr lang="fr-FR" sz="2000" dirty="0">
                <a:latin typeface="Times New Roman" panose="02020603050405020304" pitchFamily="18" charset="0"/>
                <a:cs typeface="Times New Roman" panose="02020603050405020304" pitchFamily="18" charset="0"/>
              </a:rPr>
              <a:t> qui sera relié au fichier sur le médium de stockage. Dans la suite du programme, il faut utiliser &lt;FP&gt; au lieu de &lt;Nom&gt; pour référencer le fichier.</a:t>
            </a:r>
          </a:p>
          <a:p>
            <a:r>
              <a:rPr lang="fr-FR" sz="2000" dirty="0">
                <a:latin typeface="Times New Roman" panose="02020603050405020304" pitchFamily="18" charset="0"/>
                <a:cs typeface="Times New Roman" panose="02020603050405020304" pitchFamily="18" charset="0"/>
              </a:rPr>
              <a:t>&lt;FP&gt; doit être déclaré : </a:t>
            </a:r>
            <a:r>
              <a:rPr lang="fr-FR" sz="2000" b="1" dirty="0">
                <a:latin typeface="Times New Roman" panose="02020603050405020304" pitchFamily="18" charset="0"/>
                <a:cs typeface="Times New Roman" panose="02020603050405020304" pitchFamily="18" charset="0"/>
              </a:rPr>
              <a:t>FILE *FP;</a:t>
            </a:r>
          </a:p>
          <a:p>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12.3.2. Fermer un fichier séquentiel</a:t>
            </a:r>
          </a:p>
          <a:p>
            <a:r>
              <a:rPr lang="en-US" sz="2000" dirty="0" err="1">
                <a:latin typeface="Times New Roman" panose="02020603050405020304" pitchFamily="18" charset="0"/>
                <a:cs typeface="Times New Roman" panose="02020603050405020304" pitchFamily="18" charset="0"/>
              </a:rPr>
              <a:t>Syntaxe</a:t>
            </a:r>
            <a:r>
              <a:rPr lang="en-US" sz="2000" dirty="0">
                <a:latin typeface="Times New Roman" panose="02020603050405020304" pitchFamily="18" charset="0"/>
                <a:cs typeface="Times New Roman" panose="02020603050405020304" pitchFamily="18" charset="0"/>
              </a:rPr>
              <a:t> :</a:t>
            </a:r>
            <a:endParaRPr lang="fr-FR" sz="2000"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fclose</a:t>
            </a:r>
            <a:r>
              <a:rPr lang="fr-FR" sz="2000" b="1" dirty="0">
                <a:latin typeface="Times New Roman" panose="02020603050405020304" pitchFamily="18" charset="0"/>
                <a:cs typeface="Times New Roman" panose="02020603050405020304" pitchFamily="18" charset="0"/>
              </a:rPr>
              <a:t>(FP);</a:t>
            </a:r>
          </a:p>
          <a:p>
            <a:r>
              <a:rPr lang="fr-FR" sz="2000" dirty="0">
                <a:latin typeface="Times New Roman" panose="02020603050405020304" pitchFamily="18" charset="0"/>
                <a:cs typeface="Times New Roman" panose="02020603050405020304" pitchFamily="18" charset="0"/>
              </a:rPr>
              <a:t>&lt;FP&gt; est un pointeur du type FILE* relié au nom du fichier que l'on désire fermer.</a:t>
            </a:r>
          </a:p>
          <a:p>
            <a:r>
              <a:rPr lang="fr-FR" sz="2000" dirty="0">
                <a:latin typeface="Times New Roman" panose="02020603050405020304" pitchFamily="18" charset="0"/>
                <a:cs typeface="Times New Roman" panose="02020603050405020304" pitchFamily="18" charset="0"/>
              </a:rPr>
              <a:t>La fonction </a:t>
            </a:r>
            <a:r>
              <a:rPr lang="fr-FR" sz="2000" b="1" dirty="0" err="1">
                <a:latin typeface="Times New Roman" panose="02020603050405020304" pitchFamily="18" charset="0"/>
                <a:cs typeface="Times New Roman" panose="02020603050405020304" pitchFamily="18" charset="0"/>
              </a:rPr>
              <a:t>fclose</a:t>
            </a:r>
            <a:r>
              <a:rPr lang="fr-FR" sz="2000" dirty="0">
                <a:latin typeface="Times New Roman" panose="02020603050405020304" pitchFamily="18" charset="0"/>
                <a:cs typeface="Times New Roman" panose="02020603050405020304" pitchFamily="18" charset="0"/>
              </a:rPr>
              <a:t> provoque le contraire de </a:t>
            </a:r>
            <a:r>
              <a:rPr lang="fr-FR" sz="2000" b="1" dirty="0" err="1">
                <a:latin typeface="Times New Roman" panose="02020603050405020304" pitchFamily="18" charset="0"/>
                <a:cs typeface="Times New Roman" panose="02020603050405020304" pitchFamily="18" charset="0"/>
              </a:rPr>
              <a:t>fopen</a:t>
            </a:r>
            <a:r>
              <a:rPr lang="fr-FR" sz="2000" dirty="0">
                <a:latin typeface="Times New Roman" panose="02020603050405020304" pitchFamily="18" charset="0"/>
                <a:cs typeface="Times New Roman" panose="02020603050405020304" pitchFamily="18" charset="0"/>
              </a:rPr>
              <a:t>.</a:t>
            </a:r>
          </a:p>
          <a:p>
            <a:endParaRPr lang="fr-FR" sz="2000"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Exemples: Ouvrir et fermer des fichiers</a:t>
            </a:r>
          </a:p>
          <a:p>
            <a:pPr algn="just"/>
            <a:r>
              <a:rPr lang="fr-FR" sz="2000" dirty="0">
                <a:latin typeface="Times New Roman" panose="02020603050405020304" pitchFamily="18" charset="0"/>
                <a:cs typeface="Times New Roman" panose="02020603050405020304" pitchFamily="18" charset="0"/>
              </a:rPr>
              <a:t>En pratique, il faut contrôler si l'ouverture d'un fichier a été accomplie avec succès avant de continuer les traitements. Pour le cas d'une erreur, nous allons envisager deux réactions différentes:</a:t>
            </a:r>
          </a:p>
        </p:txBody>
      </p:sp>
    </p:spTree>
    <p:extLst>
      <p:ext uri="{BB962C8B-B14F-4D97-AF65-F5344CB8AC3E}">
        <p14:creationId xmlns:p14="http://schemas.microsoft.com/office/powerpoint/2010/main" val="409552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88</a:t>
            </a:fld>
            <a:endParaRPr lang="fr-FR"/>
          </a:p>
        </p:txBody>
      </p:sp>
      <p:sp>
        <p:nvSpPr>
          <p:cNvPr id="3" name="Rectangle 2"/>
          <p:cNvSpPr/>
          <p:nvPr/>
        </p:nvSpPr>
        <p:spPr>
          <a:xfrm>
            <a:off x="179512" y="267027"/>
            <a:ext cx="8712968"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A) Répéter l'essai jusqu'à l'ouverture correcte du fichier</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r>
              <a:rPr lang="en-US" b="1" dirty="0">
                <a:latin typeface="Times New Roman" panose="02020603050405020304" pitchFamily="18" charset="0"/>
                <a:cs typeface="Times New Roman" panose="02020603050405020304" pitchFamily="18" charset="0"/>
              </a:rPr>
              <a:t>#include&lt;</a:t>
            </a:r>
            <a:r>
              <a:rPr lang="en-US" b="1" dirty="0" err="1">
                <a:latin typeface="Times New Roman" panose="02020603050405020304" pitchFamily="18" charset="0"/>
                <a:cs typeface="Times New Roman" panose="02020603050405020304" pitchFamily="18" charset="0"/>
              </a:rPr>
              <a:t>stdlib.h</a:t>
            </a:r>
            <a:r>
              <a:rPr lang="en-US" b="1" dirty="0">
                <a:latin typeface="Times New Roman" panose="02020603050405020304" pitchFamily="18" charset="0"/>
                <a:cs typeface="Times New Roman" panose="02020603050405020304" pitchFamily="18" charset="0"/>
              </a:rPr>
              <a:t>&gt;</a:t>
            </a:r>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a:t>
            </a:r>
          </a:p>
          <a:p>
            <a:r>
              <a:rPr lang="fr-FR" b="1"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FILE *P_FICHIER;      /* pointeur sur FILE */</a:t>
            </a:r>
          </a:p>
          <a:p>
            <a:r>
              <a:rPr lang="fr-FR" b="1" dirty="0">
                <a:latin typeface="Times New Roman" panose="02020603050405020304" pitchFamily="18" charset="0"/>
                <a:cs typeface="Times New Roman" panose="02020603050405020304" pitchFamily="18" charset="0"/>
              </a:rPr>
              <a:t>  char NOM_FICHIER[30]; /* nom du fichier */</a:t>
            </a:r>
          </a:p>
          <a:p>
            <a:r>
              <a:rPr lang="fr-FR" b="1" dirty="0">
                <a:latin typeface="Times New Roman" panose="02020603050405020304" pitchFamily="18" charset="0"/>
                <a:cs typeface="Times New Roman" panose="02020603050405020304" pitchFamily="18" charset="0"/>
              </a:rPr>
              <a:t>  . . .</a:t>
            </a:r>
          </a:p>
          <a:p>
            <a:r>
              <a:rPr lang="fr-FR" b="1" dirty="0">
                <a:latin typeface="Times New Roman" panose="02020603050405020304" pitchFamily="18" charset="0"/>
                <a:cs typeface="Times New Roman" panose="02020603050405020304" pitchFamily="18" charset="0"/>
              </a:rPr>
              <a:t>  do</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("Entrez le nom du fichier :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NOM_FICHIER);</a:t>
            </a:r>
          </a:p>
          <a:p>
            <a:r>
              <a:rPr lang="fr-FR" b="1" dirty="0">
                <a:latin typeface="Times New Roman" panose="02020603050405020304" pitchFamily="18" charset="0"/>
                <a:cs typeface="Times New Roman" panose="02020603050405020304" pitchFamily="18" charset="0"/>
              </a:rPr>
              <a:t>     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"w"); </a:t>
            </a:r>
          </a:p>
          <a:p>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ou bien */</a:t>
            </a:r>
          </a:p>
          <a:p>
            <a:r>
              <a:rPr lang="fr-FR" b="1" dirty="0">
                <a:latin typeface="Times New Roman" panose="02020603050405020304" pitchFamily="18" charset="0"/>
                <a:cs typeface="Times New Roman" panose="02020603050405020304" pitchFamily="18" charset="0"/>
              </a:rPr>
              <a:t>     /* 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"r"); */</a:t>
            </a:r>
          </a:p>
          <a:p>
            <a:r>
              <a:rPr lang="fr-FR" b="1" dirty="0">
                <a:latin typeface="Times New Roman" panose="02020603050405020304" pitchFamily="18" charset="0"/>
                <a:cs typeface="Times New Roman" panose="02020603050405020304" pitchFamily="18" charset="0"/>
              </a:rPr>
              <a:t>     if (!P_FICHIER)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NOM_FICHIER);</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(!P_FICHIER);</a:t>
            </a:r>
          </a:p>
          <a:p>
            <a:r>
              <a:rPr lang="fr-FR" b="1" dirty="0">
                <a:latin typeface="Times New Roman" panose="02020603050405020304" pitchFamily="18" charset="0"/>
                <a:cs typeface="Times New Roman" panose="02020603050405020304" pitchFamily="18" charset="0"/>
              </a:rPr>
              <a:t>  . . .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(P_FICHIER);</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830637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89</a:t>
            </a:fld>
            <a:endParaRPr lang="fr-FR"/>
          </a:p>
        </p:txBody>
      </p:sp>
      <p:sp>
        <p:nvSpPr>
          <p:cNvPr id="3" name="Rectangle 2"/>
          <p:cNvSpPr/>
          <p:nvPr/>
        </p:nvSpPr>
        <p:spPr>
          <a:xfrm>
            <a:off x="251520" y="197346"/>
            <a:ext cx="8712968"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B) Abandonner le programme en retournant un code d'erreur non nul - exit</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stdlib.h</a:t>
            </a:r>
            <a:r>
              <a:rPr lang="fr-FR" b="1" dirty="0">
                <a:latin typeface="Times New Roman" panose="02020603050405020304" pitchFamily="18" charset="0"/>
                <a:cs typeface="Times New Roman" panose="02020603050405020304" pitchFamily="18" charset="0"/>
              </a:rPr>
              <a:t>&gt;</a:t>
            </a: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a:t>
            </a:r>
          </a:p>
          <a:p>
            <a:r>
              <a:rPr lang="fr-FR" b="1"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FILE *P_FICHIER;      /* pointeur sur FILE */</a:t>
            </a:r>
          </a:p>
          <a:p>
            <a:r>
              <a:rPr lang="fr-FR" b="1" dirty="0">
                <a:latin typeface="Times New Roman" panose="02020603050405020304" pitchFamily="18" charset="0"/>
                <a:cs typeface="Times New Roman" panose="02020603050405020304" pitchFamily="18" charset="0"/>
              </a:rPr>
              <a:t>  char NOM_FICHIER[30]; /* nom du fichier */</a:t>
            </a:r>
          </a:p>
          <a:p>
            <a:r>
              <a:rPr lang="fr-FR" b="1" dirty="0">
                <a:latin typeface="Times New Roman" panose="02020603050405020304" pitchFamily="18" charset="0"/>
                <a:cs typeface="Times New Roman" panose="02020603050405020304" pitchFamily="18" charset="0"/>
              </a:rPr>
              <a:t>  . .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("Entrez le nom du fichier :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NOM_FICHIER);</a:t>
            </a:r>
          </a:p>
          <a:p>
            <a:r>
              <a:rPr lang="fr-FR" b="1" dirty="0">
                <a:latin typeface="Times New Roman" panose="02020603050405020304" pitchFamily="18" charset="0"/>
                <a:cs typeface="Times New Roman" panose="02020603050405020304" pitchFamily="18" charset="0"/>
              </a:rPr>
              <a:t>   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"w"); </a:t>
            </a:r>
          </a:p>
          <a:p>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ou bien */</a:t>
            </a:r>
          </a:p>
          <a:p>
            <a:r>
              <a:rPr lang="fr-FR" b="1" dirty="0">
                <a:latin typeface="Times New Roman" panose="02020603050405020304" pitchFamily="18" charset="0"/>
                <a:cs typeface="Times New Roman" panose="02020603050405020304" pitchFamily="18" charset="0"/>
              </a:rPr>
              <a:t>   /* P_FICHIER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(NOM_FICHIER, "r"); */</a:t>
            </a:r>
          </a:p>
          <a:p>
            <a:r>
              <a:rPr lang="fr-FR" b="1" dirty="0">
                <a:latin typeface="Times New Roman" panose="02020603050405020304" pitchFamily="18" charset="0"/>
                <a:cs typeface="Times New Roman" panose="02020603050405020304" pitchFamily="18" charset="0"/>
              </a:rPr>
              <a:t>   if (!P_FICHIER) </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NOM_FICHIER);</a:t>
            </a:r>
          </a:p>
          <a:p>
            <a:r>
              <a:rPr lang="fr-FR" b="1" dirty="0">
                <a:latin typeface="Times New Roman" panose="02020603050405020304" pitchFamily="18" charset="0"/>
                <a:cs typeface="Times New Roman" panose="02020603050405020304" pitchFamily="18" charset="0"/>
              </a:rPr>
              <a:t>          exit(-1);  </a:t>
            </a:r>
            <a:r>
              <a:rPr lang="fr-FR" dirty="0">
                <a:latin typeface="Times New Roman" panose="02020603050405020304" pitchFamily="18" charset="0"/>
                <a:cs typeface="Times New Roman" panose="02020603050405020304" pitchFamily="18" charset="0"/>
              </a:rPr>
              <a:t>/* Abandonner le programme en */</a:t>
            </a:r>
          </a:p>
          <a:p>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 retournant le code d'erreur -1 */</a:t>
            </a:r>
          </a:p>
          <a:p>
            <a:r>
              <a:rPr lang="fr-FR" b="1" dirty="0">
                <a:latin typeface="Times New Roman" panose="02020603050405020304" pitchFamily="18" charset="0"/>
                <a:cs typeface="Times New Roman" panose="02020603050405020304" pitchFamily="18" charset="0"/>
              </a:rPr>
              <a:t>  . . .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(P_FICHIER);</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8448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a:t>
            </a:fld>
            <a:endParaRPr lang="fr-FR"/>
          </a:p>
        </p:txBody>
      </p:sp>
      <p:sp>
        <p:nvSpPr>
          <p:cNvPr id="3" name="Rectangle 2"/>
          <p:cNvSpPr/>
          <p:nvPr/>
        </p:nvSpPr>
        <p:spPr>
          <a:xfrm>
            <a:off x="107504" y="316969"/>
            <a:ext cx="8928992" cy="5632311"/>
          </a:xfrm>
          <a:prstGeom prst="rect">
            <a:avLst/>
          </a:prstGeom>
        </p:spPr>
        <p:txBody>
          <a:bodyPr wrap="square">
            <a:spAutoFit/>
          </a:bodyPr>
          <a:lstStyle/>
          <a:p>
            <a:endParaRPr lang="fr-CA" sz="2400" b="1" dirty="0">
              <a:latin typeface="Times New Roman" pitchFamily="18" charset="0"/>
              <a:cs typeface="Times New Roman" pitchFamily="18" charset="0"/>
            </a:endParaRPr>
          </a:p>
          <a:p>
            <a:r>
              <a:rPr lang="fr-CA" sz="2400" b="1" dirty="0">
                <a:latin typeface="Times New Roman" pitchFamily="18" charset="0"/>
                <a:cs typeface="Times New Roman" pitchFamily="18" charset="0"/>
              </a:rPr>
              <a:t>2.2. Mise en œuvre </a:t>
            </a:r>
          </a:p>
          <a:p>
            <a:endParaRPr lang="fr-CA" sz="2400" dirty="0">
              <a:latin typeface="Times New Roman" pitchFamily="18" charset="0"/>
              <a:cs typeface="Times New Roman" pitchFamily="18" charset="0"/>
            </a:endParaRPr>
          </a:p>
          <a:p>
            <a:r>
              <a:rPr lang="fr-CA" sz="2400" dirty="0">
                <a:latin typeface="Times New Roman" pitchFamily="18" charset="0"/>
                <a:cs typeface="Times New Roman" pitchFamily="18" charset="0"/>
              </a:rPr>
              <a:t>Nous avons besoin de l’environnement de développement intégré (EDI ou IDE en anglais pour </a:t>
            </a:r>
            <a:r>
              <a:rPr lang="fr-CA" sz="2400" dirty="0" err="1">
                <a:latin typeface="Times New Roman" pitchFamily="18" charset="0"/>
                <a:cs typeface="Times New Roman" pitchFamily="18" charset="0"/>
              </a:rPr>
              <a:t>integrated</a:t>
            </a:r>
            <a:r>
              <a:rPr lang="fr-CA" sz="2400" dirty="0">
                <a:latin typeface="Times New Roman" pitchFamily="18" charset="0"/>
                <a:cs typeface="Times New Roman" pitchFamily="18" charset="0"/>
              </a:rPr>
              <a:t> </a:t>
            </a:r>
            <a:r>
              <a:rPr lang="fr-CA" sz="2400" dirty="0" err="1">
                <a:latin typeface="Times New Roman" pitchFamily="18" charset="0"/>
                <a:cs typeface="Times New Roman" pitchFamily="18" charset="0"/>
              </a:rPr>
              <a:t>development</a:t>
            </a:r>
            <a:r>
              <a:rPr lang="fr-CA" sz="2400" dirty="0">
                <a:latin typeface="Times New Roman" pitchFamily="18" charset="0"/>
                <a:cs typeface="Times New Roman" pitchFamily="18" charset="0"/>
              </a:rPr>
              <a:t> </a:t>
            </a:r>
            <a:r>
              <a:rPr lang="fr-CA" sz="2400" dirty="0" err="1">
                <a:latin typeface="Times New Roman" pitchFamily="18" charset="0"/>
                <a:cs typeface="Times New Roman" pitchFamily="18" charset="0"/>
              </a:rPr>
              <a:t>environment</a:t>
            </a:r>
            <a:r>
              <a:rPr lang="fr-CA" sz="2400" dirty="0">
                <a:latin typeface="Times New Roman" pitchFamily="18" charset="0"/>
                <a:cs typeface="Times New Roman" pitchFamily="18" charset="0"/>
              </a:rPr>
              <a:t>) </a:t>
            </a:r>
            <a:r>
              <a:rPr lang="fr-CA" sz="2400" b="1" dirty="0">
                <a:latin typeface="Times New Roman" pitchFamily="18" charset="0"/>
                <a:cs typeface="Times New Roman" pitchFamily="18" charset="0"/>
              </a:rPr>
              <a:t>CODE::BLOCKS.</a:t>
            </a:r>
          </a:p>
          <a:p>
            <a:endParaRPr lang="fr-CA" sz="2400" b="1" dirty="0">
              <a:latin typeface="Times New Roman" pitchFamily="18" charset="0"/>
              <a:cs typeface="Times New Roman" pitchFamily="18" charset="0"/>
            </a:endParaRPr>
          </a:p>
          <a:p>
            <a:r>
              <a:rPr lang="fr-CA" sz="2400" dirty="0">
                <a:latin typeface="Times New Roman" pitchFamily="18" charset="0"/>
                <a:cs typeface="Times New Roman" pitchFamily="18" charset="0"/>
              </a:rPr>
              <a:t>Il permet de créer un programme source en </a:t>
            </a:r>
            <a:r>
              <a:rPr lang="fr-CA" sz="2400" b="1" dirty="0">
                <a:latin typeface="Times New Roman" pitchFamily="18" charset="0"/>
                <a:cs typeface="Times New Roman" pitchFamily="18" charset="0"/>
              </a:rPr>
              <a:t>C/C++</a:t>
            </a:r>
            <a:r>
              <a:rPr lang="fr-CA" sz="2400" dirty="0">
                <a:latin typeface="Times New Roman" pitchFamily="18" charset="0"/>
                <a:cs typeface="Times New Roman" pitchFamily="18" charset="0"/>
              </a:rPr>
              <a:t>, le compiler puis l’exécuter et aussi de le déboguer.</a:t>
            </a:r>
          </a:p>
          <a:p>
            <a:endParaRPr lang="fr-CA" sz="2400" dirty="0">
              <a:latin typeface="Times New Roman" pitchFamily="18" charset="0"/>
              <a:cs typeface="Times New Roman" pitchFamily="18" charset="0"/>
            </a:endParaRPr>
          </a:p>
          <a:p>
            <a:r>
              <a:rPr lang="fr-CA" sz="2400" dirty="0">
                <a:latin typeface="Times New Roman" pitchFamily="18" charset="0"/>
                <a:cs typeface="Times New Roman" pitchFamily="18" charset="0"/>
              </a:rPr>
              <a:t>Déboguer un programme c’est détecter les bogues dans un programme.</a:t>
            </a:r>
          </a:p>
          <a:p>
            <a:r>
              <a:rPr lang="fr-CA" sz="2400" dirty="0">
                <a:latin typeface="Times New Roman" pitchFamily="18" charset="0"/>
                <a:cs typeface="Times New Roman" pitchFamily="18" charset="0"/>
              </a:rPr>
              <a:t> </a:t>
            </a:r>
          </a:p>
          <a:p>
            <a:r>
              <a:rPr lang="fr-CA" sz="2400" dirty="0">
                <a:latin typeface="Times New Roman" pitchFamily="18" charset="0"/>
                <a:cs typeface="Times New Roman" pitchFamily="18" charset="0"/>
              </a:rPr>
              <a:t>Télécharger le code blocks 17.12 avec le lien</a:t>
            </a:r>
            <a:r>
              <a:rPr lang="fr-CA" sz="2400" b="1" dirty="0">
                <a:latin typeface="Times New Roman" pitchFamily="18" charset="0"/>
                <a:cs typeface="Times New Roman" pitchFamily="18" charset="0"/>
              </a:rPr>
              <a:t> </a:t>
            </a:r>
          </a:p>
          <a:p>
            <a:r>
              <a:rPr lang="fr-CA" sz="2400" b="1" dirty="0">
                <a:latin typeface="Times New Roman" pitchFamily="18" charset="0"/>
                <a:cs typeface="Times New Roman" pitchFamily="18" charset="0"/>
              </a:rPr>
              <a:t>codeblocks-17.12mingw-setup.exe </a:t>
            </a:r>
          </a:p>
          <a:p>
            <a:r>
              <a:rPr lang="fr-CA" sz="2400" dirty="0">
                <a:latin typeface="Times New Roman" pitchFamily="18" charset="0"/>
                <a:cs typeface="Times New Roman" pitchFamily="18" charset="0"/>
              </a:rPr>
              <a:t>puis l’installer.</a:t>
            </a:r>
          </a:p>
        </p:txBody>
      </p:sp>
    </p:spTree>
    <p:extLst>
      <p:ext uri="{BB962C8B-B14F-4D97-AF65-F5344CB8AC3E}">
        <p14:creationId xmlns:p14="http://schemas.microsoft.com/office/powerpoint/2010/main" val="8669519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90</a:t>
            </a:fld>
            <a:endParaRPr lang="fr-FR"/>
          </a:p>
        </p:txBody>
      </p:sp>
      <p:sp>
        <p:nvSpPr>
          <p:cNvPr id="3" name="Rectangle 2"/>
          <p:cNvSpPr/>
          <p:nvPr/>
        </p:nvSpPr>
        <p:spPr>
          <a:xfrm>
            <a:off x="107504" y="260648"/>
            <a:ext cx="8856984" cy="618630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12.4. Lecture et écriture dans des fichiers séquentiels</a:t>
            </a:r>
          </a:p>
          <a:p>
            <a:r>
              <a:rPr lang="fr-FR" b="1" dirty="0">
                <a:latin typeface="Times New Roman" panose="02020603050405020304" pitchFamily="18" charset="0"/>
                <a:cs typeface="Times New Roman" panose="02020603050405020304" pitchFamily="18" charset="0"/>
              </a:rPr>
              <a:t>12.4.1. Fichiers texte</a:t>
            </a:r>
          </a:p>
          <a:p>
            <a:pPr algn="just"/>
            <a:r>
              <a:rPr lang="fr-FR" dirty="0">
                <a:latin typeface="Times New Roman" panose="02020603050405020304" pitchFamily="18" charset="0"/>
                <a:cs typeface="Times New Roman" panose="02020603050405020304" pitchFamily="18" charset="0"/>
              </a:rPr>
              <a:t>Les fichiers utilisés dans ce cours sont des fichiers texte c.-à-d. les informations dans les fichiers sont mémorisées sous forme de chaînes de caractères et sont organisées en lignes. Pour l'écriture et la lecture des fichiers, nous allons utiliser les fonctions standard </a:t>
            </a:r>
            <a:r>
              <a:rPr lang="fr-FR" b="1"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fputc</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fgetc</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Ecrire dans un fichier séquentiel : </a:t>
            </a:r>
            <a:r>
              <a:rPr lang="fr-FR" b="1" dirty="0" err="1">
                <a:latin typeface="Times New Roman" panose="02020603050405020304" pitchFamily="18" charset="0"/>
                <a:cs typeface="Times New Roman" panose="02020603050405020304" pitchFamily="18" charset="0"/>
              </a:rPr>
              <a:t>fprintf</a:t>
            </a: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(FP, "Form1\n", Expr1);</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(FP, "Form2\n", Expr2);</a:t>
            </a:r>
          </a:p>
          <a:p>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(FP, "</a:t>
            </a:r>
            <a:r>
              <a:rPr lang="fr-FR" dirty="0" err="1">
                <a:latin typeface="Times New Roman" panose="02020603050405020304" pitchFamily="18" charset="0"/>
                <a:cs typeface="Times New Roman" panose="02020603050405020304" pitchFamily="18" charset="0"/>
              </a:rPr>
              <a:t>FormN</a:t>
            </a:r>
            <a:r>
              <a:rPr lang="fr-FR" dirty="0">
                <a:latin typeface="Times New Roman" panose="02020603050405020304" pitchFamily="18" charset="0"/>
                <a:cs typeface="Times New Roman" panose="02020603050405020304" pitchFamily="18" charset="0"/>
              </a:rPr>
              <a:t>\n", </a:t>
            </a:r>
            <a:r>
              <a:rPr lang="fr-FR" dirty="0" err="1">
                <a:latin typeface="Times New Roman" panose="02020603050405020304" pitchFamily="18" charset="0"/>
                <a:cs typeface="Times New Roman" panose="02020603050405020304" pitchFamily="18" charset="0"/>
              </a:rPr>
              <a:t>ExprN</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ou bien</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(FP,"Form1\nForm2\n...\</a:t>
            </a:r>
            <a:r>
              <a:rPr lang="fr-FR" dirty="0" err="1">
                <a:latin typeface="Times New Roman" panose="02020603050405020304" pitchFamily="18" charset="0"/>
                <a:cs typeface="Times New Roman" panose="02020603050405020304" pitchFamily="18" charset="0"/>
              </a:rPr>
              <a:t>nFormN</a:t>
            </a:r>
            <a:r>
              <a:rPr lang="fr-FR" dirty="0">
                <a:latin typeface="Times New Roman" panose="02020603050405020304" pitchFamily="18" charset="0"/>
                <a:cs typeface="Times New Roman" panose="02020603050405020304" pitchFamily="18" charset="0"/>
              </a:rPr>
              <a:t>\n", Expr1, Expr2, ... , </a:t>
            </a:r>
            <a:r>
              <a:rPr lang="fr-FR" dirty="0" err="1">
                <a:latin typeface="Times New Roman" panose="02020603050405020304" pitchFamily="18" charset="0"/>
                <a:cs typeface="Times New Roman" panose="02020603050405020304" pitchFamily="18" charset="0"/>
              </a:rPr>
              <a:t>ExprN</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&lt;FP&gt; est un pointeur du type FILE* qui est relié au nom du fichier cible.</a:t>
            </a:r>
          </a:p>
          <a:p>
            <a:r>
              <a:rPr lang="fr-FR" dirty="0">
                <a:latin typeface="Times New Roman" panose="02020603050405020304" pitchFamily="18" charset="0"/>
                <a:cs typeface="Times New Roman" panose="02020603050405020304" pitchFamily="18" charset="0"/>
              </a:rPr>
              <a:t>- &lt;Expr1&gt;, &lt;Expr2&gt;, ... , &lt;</a:t>
            </a:r>
            <a:r>
              <a:rPr lang="fr-FR" dirty="0" err="1">
                <a:latin typeface="Times New Roman" panose="02020603050405020304" pitchFamily="18" charset="0"/>
                <a:cs typeface="Times New Roman" panose="02020603050405020304" pitchFamily="18" charset="0"/>
              </a:rPr>
              <a:t>ExprN</a:t>
            </a:r>
            <a:r>
              <a:rPr lang="fr-FR" dirty="0">
                <a:latin typeface="Times New Roman" panose="02020603050405020304" pitchFamily="18" charset="0"/>
                <a:cs typeface="Times New Roman" panose="02020603050405020304" pitchFamily="18" charset="0"/>
              </a:rPr>
              <a:t>&gt; représentent les rubriques qui forment un enregistrement et dont les valeurs respectives sont écrites dans le fichier.</a:t>
            </a:r>
          </a:p>
          <a:p>
            <a:r>
              <a:rPr lang="fr-FR" dirty="0">
                <a:latin typeface="Times New Roman" panose="02020603050405020304" pitchFamily="18" charset="0"/>
                <a:cs typeface="Times New Roman" panose="02020603050405020304" pitchFamily="18" charset="0"/>
              </a:rPr>
              <a:t>- &lt;Form1&gt;, &lt;Form2&gt;, ... , &lt;</a:t>
            </a:r>
            <a:r>
              <a:rPr lang="fr-FR" dirty="0" err="1">
                <a:latin typeface="Times New Roman" panose="02020603050405020304" pitchFamily="18" charset="0"/>
                <a:cs typeface="Times New Roman" panose="02020603050405020304" pitchFamily="18" charset="0"/>
              </a:rPr>
              <a:t>FormN</a:t>
            </a:r>
            <a:r>
              <a:rPr lang="fr-FR" dirty="0">
                <a:latin typeface="Times New Roman" panose="02020603050405020304" pitchFamily="18" charset="0"/>
                <a:cs typeface="Times New Roman" panose="02020603050405020304" pitchFamily="18" charset="0"/>
              </a:rPr>
              <a:t>&gt; représentent les spécificateurs de format pour l'écriture des différentes rubriques.</a:t>
            </a:r>
          </a:p>
          <a:p>
            <a:r>
              <a:rPr lang="fr-FR" u="sng" dirty="0">
                <a:latin typeface="Times New Roman" panose="02020603050405020304" pitchFamily="18" charset="0"/>
                <a:cs typeface="Times New Roman" panose="02020603050405020304" pitchFamily="18" charset="0"/>
              </a:rPr>
              <a:t>Remarque</a:t>
            </a:r>
          </a:p>
          <a:p>
            <a:r>
              <a:rPr lang="fr-FR" dirty="0">
                <a:latin typeface="Times New Roman" panose="02020603050405020304" pitchFamily="18" charset="0"/>
                <a:cs typeface="Times New Roman" panose="02020603050405020304" pitchFamily="18" charset="0"/>
              </a:rPr>
              <a:t>L'instruction :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stdout</a:t>
            </a:r>
            <a:r>
              <a:rPr lang="fr-FR" b="1" dirty="0">
                <a:latin typeface="Times New Roman" panose="02020603050405020304" pitchFamily="18" charset="0"/>
                <a:cs typeface="Times New Roman" panose="02020603050405020304" pitchFamily="18" charset="0"/>
              </a:rPr>
              <a:t>, "Bonjour\n");</a:t>
            </a:r>
          </a:p>
          <a:p>
            <a:r>
              <a:rPr lang="fr-FR" dirty="0">
                <a:latin typeface="Times New Roman" panose="02020603050405020304" pitchFamily="18" charset="0"/>
                <a:cs typeface="Times New Roman" panose="02020603050405020304" pitchFamily="18" charset="0"/>
              </a:rPr>
              <a:t>est identique à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("Bonjour\n");</a:t>
            </a:r>
          </a:p>
          <a:p>
            <a:r>
              <a:rPr lang="fr-FR" dirty="0">
                <a:latin typeface="Times New Roman" panose="02020603050405020304" pitchFamily="18" charset="0"/>
                <a:cs typeface="Times New Roman" panose="02020603050405020304" pitchFamily="18" charset="0"/>
              </a:rPr>
              <a:t>Dans les fichiers texte, il faut ajouter le symbole de fin de ligne '\n' pour séparer les données.</a:t>
            </a:r>
          </a:p>
        </p:txBody>
      </p:sp>
    </p:spTree>
    <p:extLst>
      <p:ext uri="{BB962C8B-B14F-4D97-AF65-F5344CB8AC3E}">
        <p14:creationId xmlns:p14="http://schemas.microsoft.com/office/powerpoint/2010/main" val="96578491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91</a:t>
            </a:fld>
            <a:endParaRPr lang="fr-FR"/>
          </a:p>
        </p:txBody>
      </p:sp>
      <p:sp>
        <p:nvSpPr>
          <p:cNvPr id="3" name="Rectangle 2"/>
          <p:cNvSpPr/>
          <p:nvPr/>
        </p:nvSpPr>
        <p:spPr>
          <a:xfrm>
            <a:off x="72008" y="260648"/>
            <a:ext cx="8964488"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Lire dans un fichier séquentiel - </a:t>
            </a:r>
            <a:r>
              <a:rPr lang="fr-FR" b="1" dirty="0" err="1">
                <a:latin typeface="Times New Roman" panose="02020603050405020304" pitchFamily="18" charset="0"/>
                <a:cs typeface="Times New Roman" panose="02020603050405020304" pitchFamily="18" charset="0"/>
              </a:rPr>
              <a:t>fscanf</a:t>
            </a:r>
            <a:endParaRPr lang="fr-FR" b="1"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(FP, "Form1\n", Adr1);</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(FP, "Form2\n", Adr2);</a:t>
            </a:r>
          </a:p>
          <a:p>
            <a:r>
              <a:rPr lang="fr-FR"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(FP, "</a:t>
            </a:r>
            <a:r>
              <a:rPr lang="fr-FR" dirty="0" err="1">
                <a:latin typeface="Times New Roman" panose="02020603050405020304" pitchFamily="18" charset="0"/>
                <a:cs typeface="Times New Roman" panose="02020603050405020304" pitchFamily="18" charset="0"/>
              </a:rPr>
              <a:t>FormN</a:t>
            </a:r>
            <a:r>
              <a:rPr lang="fr-FR" dirty="0">
                <a:latin typeface="Times New Roman" panose="02020603050405020304" pitchFamily="18" charset="0"/>
                <a:cs typeface="Times New Roman" panose="02020603050405020304" pitchFamily="18" charset="0"/>
              </a:rPr>
              <a:t>\n", </a:t>
            </a:r>
            <a:r>
              <a:rPr lang="fr-FR" dirty="0" err="1">
                <a:latin typeface="Times New Roman" panose="02020603050405020304" pitchFamily="18" charset="0"/>
                <a:cs typeface="Times New Roman" panose="02020603050405020304" pitchFamily="18" charset="0"/>
              </a:rPr>
              <a:t>AdrN</a:t>
            </a:r>
            <a:r>
              <a:rPr lang="fr-FR"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ou bien</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(FP,"Form1\nForm2\n...\</a:t>
            </a:r>
            <a:r>
              <a:rPr lang="fr-FR" dirty="0" err="1">
                <a:latin typeface="Times New Roman" panose="02020603050405020304" pitchFamily="18" charset="0"/>
                <a:cs typeface="Times New Roman" panose="02020603050405020304" pitchFamily="18" charset="0"/>
              </a:rPr>
              <a:t>nFormN</a:t>
            </a:r>
            <a:r>
              <a:rPr lang="fr-FR" dirty="0">
                <a:latin typeface="Times New Roman" panose="02020603050405020304" pitchFamily="18" charset="0"/>
                <a:cs typeface="Times New Roman" panose="02020603050405020304" pitchFamily="18" charset="0"/>
              </a:rPr>
              <a:t>\n", Adr1, Adr2, ... , </a:t>
            </a:r>
            <a:r>
              <a:rPr lang="fr-FR" dirty="0" err="1">
                <a:latin typeface="Times New Roman" panose="02020603050405020304" pitchFamily="18" charset="0"/>
                <a:cs typeface="Times New Roman" panose="02020603050405020304" pitchFamily="18" charset="0"/>
              </a:rPr>
              <a:t>AdrN</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&lt;FP&gt; est un pointeur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qui est relié au nom du fichier à lire.</a:t>
            </a:r>
          </a:p>
          <a:p>
            <a:pPr algn="just"/>
            <a:r>
              <a:rPr lang="fr-FR" dirty="0">
                <a:latin typeface="Times New Roman" panose="02020603050405020304" pitchFamily="18" charset="0"/>
                <a:cs typeface="Times New Roman" panose="02020603050405020304" pitchFamily="18" charset="0"/>
              </a:rPr>
              <a:t>- &lt;Adr1&gt;, &lt;Adr2&gt;, ... , &lt;</a:t>
            </a:r>
            <a:r>
              <a:rPr lang="fr-FR" dirty="0" err="1">
                <a:latin typeface="Times New Roman" panose="02020603050405020304" pitchFamily="18" charset="0"/>
                <a:cs typeface="Times New Roman" panose="02020603050405020304" pitchFamily="18" charset="0"/>
              </a:rPr>
              <a:t>AdrN</a:t>
            </a:r>
            <a:r>
              <a:rPr lang="fr-FR" dirty="0">
                <a:latin typeface="Times New Roman" panose="02020603050405020304" pitchFamily="18" charset="0"/>
                <a:cs typeface="Times New Roman" panose="02020603050405020304" pitchFamily="18" charset="0"/>
              </a:rPr>
              <a:t>&gt; représentent les adresses des variables qui vont recevoir les valeurs des différentes rubriques d'un enregistrement lu dans le fichier.</a:t>
            </a:r>
          </a:p>
          <a:p>
            <a:pPr algn="just"/>
            <a:r>
              <a:rPr lang="fr-FR" dirty="0">
                <a:latin typeface="Times New Roman" panose="02020603050405020304" pitchFamily="18" charset="0"/>
                <a:cs typeface="Times New Roman" panose="02020603050405020304" pitchFamily="18" charset="0"/>
              </a:rPr>
              <a:t>- &lt;Form1&gt;, &lt;Form2&gt;, ... , &lt;</a:t>
            </a:r>
            <a:r>
              <a:rPr lang="fr-FR" dirty="0" err="1">
                <a:latin typeface="Times New Roman" panose="02020603050405020304" pitchFamily="18" charset="0"/>
                <a:cs typeface="Times New Roman" panose="02020603050405020304" pitchFamily="18" charset="0"/>
              </a:rPr>
              <a:t>FormN</a:t>
            </a:r>
            <a:r>
              <a:rPr lang="fr-FR" dirty="0">
                <a:latin typeface="Times New Roman" panose="02020603050405020304" pitchFamily="18" charset="0"/>
                <a:cs typeface="Times New Roman" panose="02020603050405020304" pitchFamily="18" charset="0"/>
              </a:rPr>
              <a:t>&gt; représentent les spécificateurs de format pour la lecture des différentes rubriques.</a:t>
            </a:r>
          </a:p>
          <a:p>
            <a:r>
              <a:rPr lang="fr-FR" u="sng" dirty="0">
                <a:latin typeface="Times New Roman" panose="02020603050405020304" pitchFamily="18" charset="0"/>
                <a:cs typeface="Times New Roman" panose="02020603050405020304" pitchFamily="18" charset="0"/>
              </a:rPr>
              <a:t>Remarque</a:t>
            </a:r>
          </a:p>
          <a:p>
            <a:r>
              <a:rPr lang="fr-FR" dirty="0">
                <a:latin typeface="Times New Roman" panose="02020603050405020304" pitchFamily="18" charset="0"/>
                <a:cs typeface="Times New Roman" panose="02020603050405020304" pitchFamily="18" charset="0"/>
              </a:rPr>
              <a:t>L'instruction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stdin</a:t>
            </a:r>
            <a:r>
              <a:rPr lang="fr-FR" b="1" dirty="0">
                <a:latin typeface="Times New Roman" panose="02020603050405020304" pitchFamily="18" charset="0"/>
                <a:cs typeface="Times New Roman" panose="02020603050405020304" pitchFamily="18" charset="0"/>
              </a:rPr>
              <a:t>, "%d\n", &amp;N);</a:t>
            </a:r>
          </a:p>
          <a:p>
            <a:r>
              <a:rPr lang="fr-FR" dirty="0">
                <a:latin typeface="Times New Roman" panose="02020603050405020304" pitchFamily="18" charset="0"/>
                <a:cs typeface="Times New Roman" panose="02020603050405020304" pitchFamily="18" charset="0"/>
              </a:rPr>
              <a:t>est identique à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("%d", &amp;N);</a:t>
            </a:r>
          </a:p>
          <a:p>
            <a:r>
              <a:rPr lang="fr-FR" dirty="0">
                <a:latin typeface="Times New Roman" panose="02020603050405020304" pitchFamily="18" charset="0"/>
                <a:cs typeface="Times New Roman" panose="02020603050405020304" pitchFamily="18" charset="0"/>
              </a:rPr>
              <a:t>Pour les fonctions </a:t>
            </a:r>
            <a:r>
              <a:rPr lang="fr-FR" b="1" dirty="0" err="1">
                <a:latin typeface="Times New Roman" panose="02020603050405020304" pitchFamily="18" charset="0"/>
                <a:cs typeface="Times New Roman" panose="02020603050405020304" pitchFamily="18" charset="0"/>
              </a:rPr>
              <a:t>scanf</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 tous les signes d'espacement sont équivalents comme séparateurs.</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12.4.2. Traitement par caractères</a:t>
            </a:r>
          </a:p>
          <a:p>
            <a:pPr algn="just"/>
            <a:r>
              <a:rPr lang="fr-FR" dirty="0">
                <a:latin typeface="Times New Roman" panose="02020603050405020304" pitchFamily="18" charset="0"/>
                <a:cs typeface="Times New Roman" panose="02020603050405020304" pitchFamily="18" charset="0"/>
              </a:rPr>
              <a:t>La manipulation de fichiers avec les instructions </a:t>
            </a:r>
            <a:r>
              <a:rPr lang="fr-FR" b="1"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 et </a:t>
            </a:r>
            <a:r>
              <a:rPr lang="fr-FR" b="1"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 n'est pas assez flexible pour manipuler de façon confortable des textes écrits. Il est alors avantageux de traiter le fichier séquentiellement caractère par caractère.</a:t>
            </a:r>
          </a:p>
        </p:txBody>
      </p:sp>
    </p:spTree>
    <p:extLst>
      <p:ext uri="{BB962C8B-B14F-4D97-AF65-F5344CB8AC3E}">
        <p14:creationId xmlns:p14="http://schemas.microsoft.com/office/powerpoint/2010/main" val="30691935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92</a:t>
            </a:fld>
            <a:endParaRPr lang="fr-FR"/>
          </a:p>
        </p:txBody>
      </p:sp>
      <p:sp>
        <p:nvSpPr>
          <p:cNvPr id="3" name="Rectangle 2"/>
          <p:cNvSpPr/>
          <p:nvPr/>
        </p:nvSpPr>
        <p:spPr>
          <a:xfrm>
            <a:off x="107504" y="260648"/>
            <a:ext cx="8856984"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a:t>
            </a:r>
            <a:r>
              <a:rPr lang="fr-FR" dirty="0">
                <a:latin typeface="Times New Roman" panose="02020603050405020304" pitchFamily="18" charset="0"/>
                <a:cs typeface="Times New Roman" panose="02020603050405020304" pitchFamily="18" charset="0"/>
              </a:rPr>
              <a:t> Ecrire un caractère dans un fichier séquentiel - </a:t>
            </a:r>
            <a:r>
              <a:rPr lang="fr-FR" b="1" dirty="0" err="1">
                <a:latin typeface="Times New Roman" panose="02020603050405020304" pitchFamily="18" charset="0"/>
                <a:cs typeface="Times New Roman" panose="02020603050405020304" pitchFamily="18" charset="0"/>
              </a:rPr>
              <a:t>fputc</a:t>
            </a:r>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fputc</a:t>
            </a:r>
            <a:r>
              <a:rPr lang="fr-FR" b="1" dirty="0">
                <a:latin typeface="Times New Roman" panose="02020603050405020304" pitchFamily="18" charset="0"/>
                <a:cs typeface="Times New Roman" panose="02020603050405020304" pitchFamily="18" charset="0"/>
              </a:rPr>
              <a:t>( C , FP);</a:t>
            </a:r>
          </a:p>
          <a:p>
            <a:r>
              <a:rPr lang="fr-FR" b="1" dirty="0" err="1">
                <a:latin typeface="Times New Roman" panose="02020603050405020304" pitchFamily="18" charset="0"/>
                <a:cs typeface="Times New Roman" panose="02020603050405020304" pitchFamily="18" charset="0"/>
              </a:rPr>
              <a:t>fputc</a:t>
            </a:r>
            <a:r>
              <a:rPr lang="fr-FR" dirty="0">
                <a:latin typeface="Times New Roman" panose="02020603050405020304" pitchFamily="18" charset="0"/>
                <a:cs typeface="Times New Roman" panose="02020603050405020304" pitchFamily="18" charset="0"/>
              </a:rPr>
              <a:t> transfère le caractère indiqué par &lt;C&gt; dans le fichier référencé par &lt;FP&gt; et avance la position de la tête de lecture/écriture au caractère suivant.</a:t>
            </a:r>
          </a:p>
          <a:p>
            <a:r>
              <a:rPr lang="fr-FR" dirty="0">
                <a:latin typeface="Times New Roman" panose="02020603050405020304" pitchFamily="18" charset="0"/>
                <a:cs typeface="Times New Roman" panose="02020603050405020304" pitchFamily="18" charset="0"/>
              </a:rPr>
              <a:t>- &lt;C&gt; représente un caractère (valeur numérique de 0 à 255) ou le symbole de fin de fichier EOF.</a:t>
            </a:r>
          </a:p>
          <a:p>
            <a:r>
              <a:rPr lang="fr-FR" dirty="0">
                <a:latin typeface="Times New Roman" panose="02020603050405020304" pitchFamily="18" charset="0"/>
                <a:cs typeface="Times New Roman" panose="02020603050405020304" pitchFamily="18" charset="0"/>
              </a:rPr>
              <a:t>- &lt;FP&gt; est un pointeur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qui est relié au nom du fichier cible.</a:t>
            </a:r>
          </a:p>
          <a:p>
            <a:r>
              <a:rPr lang="fr-FR" dirty="0">
                <a:latin typeface="Times New Roman" panose="02020603050405020304" pitchFamily="18" charset="0"/>
                <a:cs typeface="Times New Roman" panose="02020603050405020304" pitchFamily="18" charset="0"/>
              </a:rPr>
              <a:t>Remarque</a:t>
            </a:r>
          </a:p>
          <a:p>
            <a:r>
              <a:rPr lang="fr-FR" dirty="0">
                <a:latin typeface="Times New Roman" panose="02020603050405020304" pitchFamily="18" charset="0"/>
                <a:cs typeface="Times New Roman" panose="02020603050405020304" pitchFamily="18" charset="0"/>
              </a:rPr>
              <a:t>L'instruction :  </a:t>
            </a:r>
            <a:r>
              <a:rPr lang="fr-FR" b="1" dirty="0" err="1">
                <a:latin typeface="Times New Roman" panose="02020603050405020304" pitchFamily="18" charset="0"/>
                <a:cs typeface="Times New Roman" panose="02020603050405020304" pitchFamily="18" charset="0"/>
              </a:rPr>
              <a:t>fputc</a:t>
            </a:r>
            <a:r>
              <a:rPr lang="fr-FR" b="1" dirty="0">
                <a:latin typeface="Times New Roman" panose="02020603050405020304" pitchFamily="18" charset="0"/>
                <a:cs typeface="Times New Roman" panose="02020603050405020304" pitchFamily="18" charset="0"/>
              </a:rPr>
              <a:t>('a', </a:t>
            </a:r>
            <a:r>
              <a:rPr lang="fr-FR" b="1" dirty="0" err="1">
                <a:latin typeface="Times New Roman" panose="02020603050405020304" pitchFamily="18" charset="0"/>
                <a:cs typeface="Times New Roman" panose="02020603050405020304" pitchFamily="18" charset="0"/>
              </a:rPr>
              <a:t>stdout</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est identique à </a:t>
            </a:r>
            <a:r>
              <a:rPr lang="fr-FR" b="1" dirty="0" err="1">
                <a:latin typeface="Times New Roman" panose="02020603050405020304" pitchFamily="18" charset="0"/>
                <a:cs typeface="Times New Roman" panose="02020603050405020304" pitchFamily="18" charset="0"/>
              </a:rPr>
              <a:t>putchar</a:t>
            </a:r>
            <a:r>
              <a:rPr lang="fr-FR" b="1" dirty="0">
                <a:latin typeface="Times New Roman" panose="02020603050405020304" pitchFamily="18" charset="0"/>
                <a:cs typeface="Times New Roman" panose="02020603050405020304" pitchFamily="18" charset="0"/>
              </a:rPr>
              <a:t>('a');</a:t>
            </a: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B)</a:t>
            </a:r>
            <a:r>
              <a:rPr lang="fr-FR" dirty="0">
                <a:latin typeface="Times New Roman" panose="02020603050405020304" pitchFamily="18" charset="0"/>
                <a:cs typeface="Times New Roman" panose="02020603050405020304" pitchFamily="18" charset="0"/>
              </a:rPr>
              <a:t> Lire un caractère dans un fichier séquentiel – </a:t>
            </a:r>
            <a:r>
              <a:rPr lang="fr-FR" b="1" dirty="0" err="1">
                <a:latin typeface="Times New Roman" panose="02020603050405020304" pitchFamily="18" charset="0"/>
                <a:cs typeface="Times New Roman" panose="02020603050405020304" pitchFamily="18" charset="0"/>
              </a:rPr>
              <a:t>fgetc</a:t>
            </a:r>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C = </a:t>
            </a:r>
            <a:r>
              <a:rPr lang="fr-FR" b="1" dirty="0" err="1">
                <a:latin typeface="Times New Roman" panose="02020603050405020304" pitchFamily="18" charset="0"/>
                <a:cs typeface="Times New Roman" panose="02020603050405020304" pitchFamily="18" charset="0"/>
              </a:rPr>
              <a:t>fgetc</a:t>
            </a:r>
            <a:r>
              <a:rPr lang="fr-FR" b="1" dirty="0">
                <a:latin typeface="Times New Roman" panose="02020603050405020304" pitchFamily="18" charset="0"/>
                <a:cs typeface="Times New Roman" panose="02020603050405020304" pitchFamily="18" charset="0"/>
              </a:rPr>
              <a:t>(FP);</a:t>
            </a:r>
          </a:p>
          <a:p>
            <a:r>
              <a:rPr lang="fr-FR" b="1" dirty="0" err="1">
                <a:latin typeface="Times New Roman" panose="02020603050405020304" pitchFamily="18" charset="0"/>
                <a:cs typeface="Times New Roman" panose="02020603050405020304" pitchFamily="18" charset="0"/>
              </a:rPr>
              <a:t>fgetc</a:t>
            </a:r>
            <a:r>
              <a:rPr lang="fr-FR" dirty="0">
                <a:latin typeface="Times New Roman" panose="02020603050405020304" pitchFamily="18" charset="0"/>
                <a:cs typeface="Times New Roman" panose="02020603050405020304" pitchFamily="18" charset="0"/>
              </a:rPr>
              <a:t> fournit comme résultat le prochain caractère du fichier référencé par &lt;FP&gt; et avance la position de la tête de lecture/écriture au caractère suivant. A la fin du fichier, </a:t>
            </a:r>
            <a:r>
              <a:rPr lang="fr-FR" b="1" dirty="0" err="1">
                <a:latin typeface="Times New Roman" panose="02020603050405020304" pitchFamily="18" charset="0"/>
                <a:cs typeface="Times New Roman" panose="02020603050405020304" pitchFamily="18" charset="0"/>
              </a:rPr>
              <a:t>fgets</a:t>
            </a:r>
            <a:r>
              <a:rPr lang="fr-FR" dirty="0">
                <a:latin typeface="Times New Roman" panose="02020603050405020304" pitchFamily="18" charset="0"/>
                <a:cs typeface="Times New Roman" panose="02020603050405020304" pitchFamily="18" charset="0"/>
              </a:rPr>
              <a:t> retourne </a:t>
            </a:r>
            <a:r>
              <a:rPr lang="fr-FR" b="1" dirty="0">
                <a:latin typeface="Times New Roman" panose="02020603050405020304" pitchFamily="18" charset="0"/>
                <a:cs typeface="Times New Roman" panose="02020603050405020304" pitchFamily="18" charset="0"/>
              </a:rPr>
              <a:t>EOF</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&lt;C&gt; représente une variable du type </a:t>
            </a:r>
            <a:r>
              <a:rPr lang="fr-FR" b="1" dirty="0" err="1">
                <a:latin typeface="Times New Roman" panose="02020603050405020304" pitchFamily="18" charset="0"/>
                <a:cs typeface="Times New Roman" panose="02020603050405020304" pitchFamily="18" charset="0"/>
              </a:rPr>
              <a:t>int</a:t>
            </a:r>
            <a:r>
              <a:rPr lang="fr-FR" dirty="0">
                <a:latin typeface="Times New Roman" panose="02020603050405020304" pitchFamily="18" charset="0"/>
                <a:cs typeface="Times New Roman" panose="02020603050405020304" pitchFamily="18" charset="0"/>
              </a:rPr>
              <a:t> qui peut accepter une valeur numérique de 0 à 255 ou le symbole de fin de fichier </a:t>
            </a:r>
            <a:r>
              <a:rPr lang="fr-FR" b="1" dirty="0">
                <a:latin typeface="Times New Roman" panose="02020603050405020304" pitchFamily="18" charset="0"/>
                <a:cs typeface="Times New Roman" panose="02020603050405020304" pitchFamily="18" charset="0"/>
              </a:rPr>
              <a:t>EOF</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&lt;FP</a:t>
            </a:r>
            <a:r>
              <a:rPr lang="fr-FR" b="1" dirty="0">
                <a:latin typeface="Times New Roman" panose="02020603050405020304" pitchFamily="18" charset="0"/>
                <a:cs typeface="Times New Roman" panose="02020603050405020304" pitchFamily="18" charset="0"/>
              </a:rPr>
              <a:t>&gt;</a:t>
            </a:r>
            <a:r>
              <a:rPr lang="fr-FR" dirty="0">
                <a:latin typeface="Times New Roman" panose="02020603050405020304" pitchFamily="18" charset="0"/>
                <a:cs typeface="Times New Roman" panose="02020603050405020304" pitchFamily="18" charset="0"/>
              </a:rPr>
              <a:t> est un pointeur du type FILE* qui est relié au nom du fichier à lire.</a:t>
            </a:r>
          </a:p>
          <a:p>
            <a:r>
              <a:rPr lang="fr-FR" u="sng" dirty="0">
                <a:latin typeface="Times New Roman" panose="02020603050405020304" pitchFamily="18" charset="0"/>
                <a:cs typeface="Times New Roman" panose="02020603050405020304" pitchFamily="18" charset="0"/>
              </a:rPr>
              <a:t>Remarque</a:t>
            </a:r>
          </a:p>
          <a:p>
            <a:r>
              <a:rPr lang="fr-FR" dirty="0">
                <a:latin typeface="Times New Roman" panose="02020603050405020304" pitchFamily="18" charset="0"/>
                <a:cs typeface="Times New Roman" panose="02020603050405020304" pitchFamily="18" charset="0"/>
              </a:rPr>
              <a:t>L'instruction :  </a:t>
            </a:r>
            <a:r>
              <a:rPr lang="fr-FR" b="1" dirty="0">
                <a:latin typeface="Times New Roman" panose="02020603050405020304" pitchFamily="18" charset="0"/>
                <a:cs typeface="Times New Roman" panose="02020603050405020304" pitchFamily="18" charset="0"/>
              </a:rPr>
              <a:t>C = </a:t>
            </a:r>
            <a:r>
              <a:rPr lang="fr-FR" b="1" dirty="0" err="1">
                <a:latin typeface="Times New Roman" panose="02020603050405020304" pitchFamily="18" charset="0"/>
                <a:cs typeface="Times New Roman" panose="02020603050405020304" pitchFamily="18" charset="0"/>
              </a:rPr>
              <a:t>fgetc</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stdin</a:t>
            </a:r>
            <a:r>
              <a:rPr lang="fr-FR" b="1"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est identique à </a:t>
            </a:r>
            <a:r>
              <a:rPr lang="fr-FR" b="1" dirty="0">
                <a:latin typeface="Times New Roman" panose="02020603050405020304" pitchFamily="18" charset="0"/>
                <a:cs typeface="Times New Roman" panose="02020603050405020304" pitchFamily="18" charset="0"/>
              </a:rPr>
              <a:t>C = </a:t>
            </a:r>
            <a:r>
              <a:rPr lang="fr-FR" b="1" dirty="0" err="1">
                <a:latin typeface="Times New Roman" panose="02020603050405020304" pitchFamily="18" charset="0"/>
                <a:cs typeface="Times New Roman" panose="02020603050405020304" pitchFamily="18" charset="0"/>
              </a:rPr>
              <a:t>getchar</a:t>
            </a:r>
            <a:r>
              <a:rPr lang="fr-FR"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54610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93</a:t>
            </a:fld>
            <a:endParaRPr lang="fr-FR"/>
          </a:p>
        </p:txBody>
      </p:sp>
      <p:sp>
        <p:nvSpPr>
          <p:cNvPr id="3" name="Rectangle 2"/>
          <p:cNvSpPr/>
          <p:nvPr/>
        </p:nvSpPr>
        <p:spPr>
          <a:xfrm>
            <a:off x="0" y="260648"/>
            <a:ext cx="8964488" cy="6186309"/>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12.4.3. Détection de la fin d'un fichier séquentiel</a:t>
            </a:r>
          </a:p>
          <a:p>
            <a:pPr algn="just"/>
            <a:r>
              <a:rPr lang="fr-FR" dirty="0">
                <a:latin typeface="Times New Roman" panose="02020603050405020304" pitchFamily="18" charset="0"/>
                <a:cs typeface="Times New Roman" panose="02020603050405020304" pitchFamily="18" charset="0"/>
              </a:rPr>
              <a:t>Lors de la fermeture d'un fichier ouvert en écriture, la fin du fichier est marquée automatiquement par le symbole de fin de fichier </a:t>
            </a:r>
            <a:r>
              <a:rPr lang="fr-FR" b="1" dirty="0">
                <a:latin typeface="Times New Roman" panose="02020603050405020304" pitchFamily="18" charset="0"/>
                <a:cs typeface="Times New Roman" panose="02020603050405020304" pitchFamily="18" charset="0"/>
              </a:rPr>
              <a:t>EOF</a:t>
            </a:r>
            <a:r>
              <a:rPr lang="fr-FR" dirty="0">
                <a:latin typeface="Times New Roman" panose="02020603050405020304" pitchFamily="18" charset="0"/>
                <a:cs typeface="Times New Roman" panose="02020603050405020304" pitchFamily="18" charset="0"/>
              </a:rPr>
              <a:t> (End Of File). Lors de la lecture d'un fichier, la fonction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(FP)</a:t>
            </a:r>
            <a:r>
              <a:rPr lang="fr-FR" dirty="0">
                <a:latin typeface="Times New Roman" panose="02020603050405020304" pitchFamily="18" charset="0"/>
                <a:cs typeface="Times New Roman" panose="02020603050405020304" pitchFamily="18" charset="0"/>
              </a:rPr>
              <a:t> nous permettent de détecter la fin du fichier:</a:t>
            </a:r>
          </a:p>
          <a:p>
            <a:r>
              <a:rPr lang="fr-FR" dirty="0">
                <a:latin typeface="Times New Roman" panose="02020603050405020304" pitchFamily="18" charset="0"/>
                <a:cs typeface="Times New Roman" panose="02020603050405020304" pitchFamily="18" charset="0"/>
              </a:rPr>
              <a:t>Syntaxe :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(FP);</a:t>
            </a:r>
          </a:p>
          <a:p>
            <a:pPr algn="just"/>
            <a:r>
              <a:rPr lang="fr-FR" b="1" dirty="0" err="1">
                <a:latin typeface="Times New Roman" panose="02020603050405020304" pitchFamily="18" charset="0"/>
                <a:cs typeface="Times New Roman" panose="02020603050405020304" pitchFamily="18" charset="0"/>
              </a:rPr>
              <a:t>feof</a:t>
            </a:r>
            <a:r>
              <a:rPr lang="fr-FR" dirty="0">
                <a:latin typeface="Times New Roman" panose="02020603050405020304" pitchFamily="18" charset="0"/>
                <a:cs typeface="Times New Roman" panose="02020603050405020304" pitchFamily="18" charset="0"/>
              </a:rPr>
              <a:t> retourne une valeur différente de zéro, si la tête de lecture du fichier référencé par &lt;FP&gt; est arrivée à la fin du fichier; sinon la valeur du résultat est zéro.</a:t>
            </a:r>
          </a:p>
          <a:p>
            <a:r>
              <a:rPr lang="fr-FR" b="1" dirty="0">
                <a:latin typeface="Times New Roman" panose="02020603050405020304" pitchFamily="18" charset="0"/>
                <a:cs typeface="Times New Roman" panose="02020603050405020304" pitchFamily="18" charset="0"/>
              </a:rPr>
              <a:t>&lt;FP&gt;</a:t>
            </a:r>
            <a:r>
              <a:rPr lang="fr-FR" dirty="0">
                <a:latin typeface="Times New Roman" panose="02020603050405020304" pitchFamily="18" charset="0"/>
                <a:cs typeface="Times New Roman" panose="02020603050405020304" pitchFamily="18" charset="0"/>
              </a:rPr>
              <a:t> est un pointeur du type </a:t>
            </a:r>
            <a:r>
              <a:rPr lang="fr-FR" b="1" dirty="0">
                <a:latin typeface="Times New Roman" panose="02020603050405020304" pitchFamily="18" charset="0"/>
                <a:cs typeface="Times New Roman" panose="02020603050405020304" pitchFamily="18" charset="0"/>
              </a:rPr>
              <a:t>FILE*</a:t>
            </a:r>
            <a:r>
              <a:rPr lang="fr-FR" dirty="0">
                <a:latin typeface="Times New Roman" panose="02020603050405020304" pitchFamily="18" charset="0"/>
                <a:cs typeface="Times New Roman" panose="02020603050405020304" pitchFamily="18" charset="0"/>
              </a:rPr>
              <a:t> qui est relié au nom du fichier à lire.</a:t>
            </a:r>
          </a:p>
          <a:p>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que la fonction </a:t>
            </a:r>
            <a:r>
              <a:rPr lang="fr-FR" b="1" dirty="0" err="1">
                <a:latin typeface="Times New Roman" panose="02020603050405020304" pitchFamily="18" charset="0"/>
                <a:cs typeface="Times New Roman" panose="02020603050405020304" pitchFamily="18" charset="0"/>
              </a:rPr>
              <a:t>feof</a:t>
            </a:r>
            <a:r>
              <a:rPr lang="fr-FR" dirty="0">
                <a:latin typeface="Times New Roman" panose="02020603050405020304" pitchFamily="18" charset="0"/>
                <a:cs typeface="Times New Roman" panose="02020603050405020304" pitchFamily="18" charset="0"/>
              </a:rPr>
              <a:t> détecte correctement la fin du fichier, il faut qu'après la lecture de la dernière donnée du fichier, la tête de lecture arrive jusqu'à la position de la marque </a:t>
            </a:r>
            <a:r>
              <a:rPr lang="fr-FR" b="1" dirty="0">
                <a:latin typeface="Times New Roman" panose="02020603050405020304" pitchFamily="18" charset="0"/>
                <a:cs typeface="Times New Roman" panose="02020603050405020304" pitchFamily="18" charset="0"/>
              </a:rPr>
              <a:t>EOF</a:t>
            </a:r>
            <a:r>
              <a:rPr lang="fr-FR" dirty="0">
                <a:latin typeface="Times New Roman" panose="02020603050405020304" pitchFamily="18" charset="0"/>
                <a:cs typeface="Times New Roman" panose="02020603050405020304" pitchFamily="18" charset="0"/>
              </a:rPr>
              <a:t>. Nous obtenons cet effet seulement si nous terminons aussi la chaîne de format de </a:t>
            </a:r>
            <a:r>
              <a:rPr lang="fr-FR" b="1"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 par un retour à la ligne '\n' (ou par un autre signe d'espacement).</a:t>
            </a:r>
          </a:p>
          <a:p>
            <a:pPr algn="just"/>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Exemple</a:t>
            </a:r>
          </a:p>
          <a:p>
            <a:pPr algn="just"/>
            <a:r>
              <a:rPr lang="fr-FR" dirty="0">
                <a:latin typeface="Times New Roman" panose="02020603050405020304" pitchFamily="18" charset="0"/>
                <a:cs typeface="Times New Roman" panose="02020603050405020304" pitchFamily="18" charset="0"/>
              </a:rPr>
              <a:t>Une boucle de lecture typique pour lire les enregistrements d'un fichier séquentiel référencé par un pointeur </a:t>
            </a:r>
            <a:r>
              <a:rPr lang="fr-FR" b="1" dirty="0">
                <a:latin typeface="Times New Roman" panose="02020603050405020304" pitchFamily="18" charset="0"/>
                <a:cs typeface="Times New Roman" panose="02020603050405020304" pitchFamily="18" charset="0"/>
              </a:rPr>
              <a:t>FP</a:t>
            </a:r>
            <a:r>
              <a:rPr lang="fr-FR" dirty="0">
                <a:latin typeface="Times New Roman" panose="02020603050405020304" pitchFamily="18" charset="0"/>
                <a:cs typeface="Times New Roman" panose="02020603050405020304" pitchFamily="18" charset="0"/>
              </a:rPr>
              <a:t> peut avoir la forme suivante:</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(FP))</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(FP, "%s\n ... \n", NOM, ... );</a:t>
            </a:r>
          </a:p>
          <a:p>
            <a:r>
              <a:rPr lang="fr-FR" b="1" dirty="0">
                <a:latin typeface="Times New Roman" panose="02020603050405020304" pitchFamily="18" charset="0"/>
                <a:cs typeface="Times New Roman" panose="02020603050405020304" pitchFamily="18" charset="0"/>
              </a:rPr>
              <a:t>      . . .</a:t>
            </a:r>
          </a:p>
          <a:p>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864130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94</a:t>
            </a:fld>
            <a:endParaRPr lang="fr-FR"/>
          </a:p>
        </p:txBody>
      </p:sp>
      <p:sp>
        <p:nvSpPr>
          <p:cNvPr id="3" name="Rectangle 2"/>
          <p:cNvSpPr/>
          <p:nvPr/>
        </p:nvSpPr>
        <p:spPr>
          <a:xfrm>
            <a:off x="0" y="267027"/>
            <a:ext cx="8964488" cy="5909310"/>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Exemple : l</a:t>
            </a:r>
            <a:r>
              <a:rPr lang="fr-FR" dirty="0">
                <a:latin typeface="Times New Roman" panose="02020603050405020304" pitchFamily="18" charset="0"/>
                <a:cs typeface="Times New Roman" panose="02020603050405020304" pitchFamily="18" charset="0"/>
              </a:rPr>
              <a:t>e programme suivant lit et affiche le fichier "C:\AUTOEXEC.BAT" en le parcourant caractère par caractère:</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stdlib.h</a:t>
            </a:r>
            <a:r>
              <a:rPr lang="fr-FR" b="1" dirty="0">
                <a:latin typeface="Times New Roman" panose="02020603050405020304" pitchFamily="18" charset="0"/>
                <a:cs typeface="Times New Roman" panose="02020603050405020304" pitchFamily="18" charset="0"/>
              </a:rPr>
              <a:t>&gt;</a:t>
            </a: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a:t>
            </a:r>
          </a:p>
          <a:p>
            <a:r>
              <a:rPr lang="fr-FR" b="1" dirty="0">
                <a:latin typeface="Times New Roman" panose="02020603050405020304" pitchFamily="18" charset="0"/>
                <a:cs typeface="Times New Roman" panose="02020603050405020304" pitchFamily="18" charset="0"/>
              </a:rPr>
              <a:t>{</a:t>
            </a:r>
          </a:p>
          <a:p>
            <a:r>
              <a:rPr lang="fr-FR" b="1" dirty="0">
                <a:latin typeface="Times New Roman" panose="02020603050405020304" pitchFamily="18" charset="0"/>
                <a:cs typeface="Times New Roman" panose="02020603050405020304" pitchFamily="18" charset="0"/>
              </a:rPr>
              <a:t> FILE *FP;</a:t>
            </a:r>
          </a:p>
          <a:p>
            <a:r>
              <a:rPr lang="fr-FR" b="1" dirty="0">
                <a:latin typeface="Times New Roman" panose="02020603050405020304" pitchFamily="18" charset="0"/>
                <a:cs typeface="Times New Roman" panose="02020603050405020304" pitchFamily="18" charset="0"/>
              </a:rPr>
              <a:t> FP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("C:\\AUTOEXEC.BAT", "r");</a:t>
            </a:r>
          </a:p>
          <a:p>
            <a:r>
              <a:rPr lang="fr-FR" b="1" dirty="0">
                <a:latin typeface="Times New Roman" panose="02020603050405020304" pitchFamily="18" charset="0"/>
                <a:cs typeface="Times New Roman" panose="02020603050405020304" pitchFamily="18" charset="0"/>
              </a:rPr>
              <a:t> if (!FP) </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("Impossible d'ouvrir le fichier\n");</a:t>
            </a:r>
          </a:p>
          <a:p>
            <a:r>
              <a:rPr lang="fr-FR" b="1" dirty="0">
                <a:latin typeface="Times New Roman" panose="02020603050405020304" pitchFamily="18" charset="0"/>
                <a:cs typeface="Times New Roman" panose="02020603050405020304" pitchFamily="18" charset="0"/>
              </a:rPr>
              <a:t>     exit(-1);</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(FP))</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putchar</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fgetc</a:t>
            </a:r>
            <a:r>
              <a:rPr lang="fr-FR" b="1" dirty="0">
                <a:latin typeface="Times New Roman" panose="02020603050405020304" pitchFamily="18" charset="0"/>
                <a:cs typeface="Times New Roman" panose="02020603050405020304" pitchFamily="18" charset="0"/>
              </a:rPr>
              <a:t>(FP));</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(FP);</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r>
              <a:rPr lang="fr-FR" dirty="0">
                <a:latin typeface="Times New Roman" panose="02020603050405020304" pitchFamily="18" charset="0"/>
                <a:cs typeface="Times New Roman" panose="02020603050405020304" pitchFamily="18" charset="0"/>
              </a:rPr>
              <a:t>Dans une chaîne de caractères constante, il faut indiquer le symbole '\' (back-slash) par '\\', pour qu'il ne soit pas confondu avec le début d'une séquence d'échappement (par ex: \n, \t, \a, ...).</a:t>
            </a:r>
          </a:p>
        </p:txBody>
      </p:sp>
    </p:spTree>
    <p:extLst>
      <p:ext uri="{BB962C8B-B14F-4D97-AF65-F5344CB8AC3E}">
        <p14:creationId xmlns:p14="http://schemas.microsoft.com/office/powerpoint/2010/main" val="35158694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95</a:t>
            </a:fld>
            <a:endParaRPr lang="fr-FR"/>
          </a:p>
        </p:txBody>
      </p:sp>
      <p:sp>
        <p:nvSpPr>
          <p:cNvPr id="3" name="Rectangle 2"/>
          <p:cNvSpPr/>
          <p:nvPr/>
        </p:nvSpPr>
        <p:spPr>
          <a:xfrm>
            <a:off x="93497" y="260648"/>
            <a:ext cx="8942999" cy="6463308"/>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12.5. Résumé sur les fichiers</a:t>
            </a:r>
          </a:p>
          <a:p>
            <a:r>
              <a:rPr lang="fr-FR" dirty="0">
                <a:latin typeface="Times New Roman" panose="02020603050405020304" pitchFamily="18" charset="0"/>
                <a:cs typeface="Times New Roman" panose="02020603050405020304" pitchFamily="18" charset="0"/>
              </a:rPr>
              <a:t>			Langage algorithmique		C</a:t>
            </a:r>
          </a:p>
          <a:p>
            <a:r>
              <a:rPr lang="fr-FR" dirty="0">
                <a:latin typeface="Times New Roman" panose="02020603050405020304" pitchFamily="18" charset="0"/>
                <a:cs typeface="Times New Roman" panose="02020603050405020304" pitchFamily="18" charset="0"/>
              </a:rPr>
              <a:t>Ouverture en écriture 	ouvrir &lt;Nom&gt; en écriture      FP = </a:t>
            </a:r>
            <a:r>
              <a:rPr lang="fr-FR"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Nom,"w</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Ouverture en lecture	ouvrir &lt;Nom&gt; en lecture 	FP = </a:t>
            </a:r>
            <a:r>
              <a:rPr lang="fr-FR" dirty="0" err="1">
                <a:latin typeface="Times New Roman" panose="02020603050405020304" pitchFamily="18" charset="0"/>
                <a:cs typeface="Times New Roman" panose="02020603050405020304" pitchFamily="18" charset="0"/>
              </a:rPr>
              <a:t>fopen</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Nom,"r</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Fermeture  		fermer &lt;Nom&gt;         	</a:t>
            </a:r>
            <a:r>
              <a:rPr lang="fr-FR" dirty="0" err="1">
                <a:latin typeface="Times New Roman" panose="02020603050405020304" pitchFamily="18" charset="0"/>
                <a:cs typeface="Times New Roman" panose="02020603050405020304" pitchFamily="18" charset="0"/>
              </a:rPr>
              <a:t>fclose</a:t>
            </a:r>
            <a:r>
              <a:rPr lang="fr-FR" dirty="0">
                <a:latin typeface="Times New Roman" panose="02020603050405020304" pitchFamily="18" charset="0"/>
                <a:cs typeface="Times New Roman" panose="02020603050405020304" pitchFamily="18" charset="0"/>
              </a:rPr>
              <a:t>(FP);</a:t>
            </a:r>
          </a:p>
          <a:p>
            <a:r>
              <a:rPr lang="fr-FR" dirty="0">
                <a:latin typeface="Times New Roman" panose="02020603050405020304" pitchFamily="18" charset="0"/>
                <a:cs typeface="Times New Roman" panose="02020603050405020304" pitchFamily="18" charset="0"/>
              </a:rPr>
              <a:t>Fonction fin de fichier 	</a:t>
            </a:r>
            <a:r>
              <a:rPr lang="fr-FR" dirty="0" err="1">
                <a:latin typeface="Times New Roman" panose="02020603050405020304" pitchFamily="18" charset="0"/>
                <a:cs typeface="Times New Roman" panose="02020603050405020304" pitchFamily="18" charset="0"/>
              </a:rPr>
              <a:t>finfichier</a:t>
            </a:r>
            <a:r>
              <a:rPr lang="fr-FR" dirty="0">
                <a:latin typeface="Times New Roman" panose="02020603050405020304" pitchFamily="18" charset="0"/>
                <a:cs typeface="Times New Roman" panose="02020603050405020304" pitchFamily="18" charset="0"/>
              </a:rPr>
              <a:t>(&lt;Nom&gt;) 		</a:t>
            </a:r>
            <a:r>
              <a:rPr lang="fr-FR" dirty="0" err="1">
                <a:latin typeface="Times New Roman" panose="02020603050405020304" pitchFamily="18" charset="0"/>
                <a:cs typeface="Times New Roman" panose="02020603050405020304" pitchFamily="18" charset="0"/>
              </a:rPr>
              <a:t>feof</a:t>
            </a:r>
            <a:r>
              <a:rPr lang="fr-FR" dirty="0">
                <a:latin typeface="Times New Roman" panose="02020603050405020304" pitchFamily="18" charset="0"/>
                <a:cs typeface="Times New Roman" panose="02020603050405020304" pitchFamily="18" charset="0"/>
              </a:rPr>
              <a:t>(FP)</a:t>
            </a:r>
          </a:p>
          <a:p>
            <a:r>
              <a:rPr lang="fr-FR" dirty="0">
                <a:latin typeface="Times New Roman" panose="02020603050405020304" pitchFamily="18" charset="0"/>
                <a:cs typeface="Times New Roman" panose="02020603050405020304" pitchFamily="18" charset="0"/>
              </a:rPr>
              <a:t>Ecriture			écrire &lt;Nom&gt;:&lt;</a:t>
            </a:r>
            <a:r>
              <a:rPr lang="fr-FR" dirty="0" err="1">
                <a:latin typeface="Times New Roman" panose="02020603050405020304" pitchFamily="18" charset="0"/>
                <a:cs typeface="Times New Roman" panose="02020603050405020304" pitchFamily="18" charset="0"/>
              </a:rPr>
              <a:t>Exp</a:t>
            </a:r>
            <a:r>
              <a:rPr lang="fr-FR" dirty="0">
                <a:latin typeface="Times New Roman" panose="02020603050405020304" pitchFamily="18" charset="0"/>
                <a:cs typeface="Times New Roman" panose="02020603050405020304" pitchFamily="18" charset="0"/>
              </a:rPr>
              <a:t>&gt;	</a:t>
            </a:r>
            <a:r>
              <a:rPr lang="fr-FR" dirty="0" err="1">
                <a:latin typeface="Times New Roman" panose="02020603050405020304" pitchFamily="18" charset="0"/>
                <a:cs typeface="Times New Roman" panose="02020603050405020304" pitchFamily="18" charset="0"/>
              </a:rPr>
              <a:t>fprintf</a:t>
            </a:r>
            <a:r>
              <a:rPr lang="fr-FR" dirty="0">
                <a:latin typeface="Times New Roman" panose="02020603050405020304" pitchFamily="18" charset="0"/>
                <a:cs typeface="Times New Roman" panose="02020603050405020304" pitchFamily="18" charset="0"/>
              </a:rPr>
              <a:t>(FP,"...", </a:t>
            </a:r>
            <a:r>
              <a:rPr lang="fr-FR" dirty="0" err="1">
                <a:latin typeface="Times New Roman" panose="02020603050405020304" pitchFamily="18" charset="0"/>
                <a:cs typeface="Times New Roman" panose="02020603050405020304" pitchFamily="18" charset="0"/>
              </a:rPr>
              <a:t>Expr</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fputc</a:t>
            </a:r>
            <a:r>
              <a:rPr lang="fr-FR" dirty="0">
                <a:latin typeface="Times New Roman" panose="02020603050405020304" pitchFamily="18" charset="0"/>
                <a:cs typeface="Times New Roman" panose="02020603050405020304" pitchFamily="18" charset="0"/>
              </a:rPr>
              <a:t>(C, FP);</a:t>
            </a:r>
          </a:p>
          <a:p>
            <a:r>
              <a:rPr lang="fr-FR" dirty="0">
                <a:latin typeface="Times New Roman" panose="02020603050405020304" pitchFamily="18" charset="0"/>
                <a:cs typeface="Times New Roman" panose="02020603050405020304" pitchFamily="18" charset="0"/>
              </a:rPr>
              <a:t>Lecture 			lire &lt;Nom&gt;:&lt;Var&gt; 		</a:t>
            </a:r>
            <a:r>
              <a:rPr lang="fr-FR" dirty="0" err="1">
                <a:latin typeface="Times New Roman" panose="02020603050405020304" pitchFamily="18" charset="0"/>
                <a:cs typeface="Times New Roman" panose="02020603050405020304" pitchFamily="18" charset="0"/>
              </a:rPr>
              <a:t>fscanf</a:t>
            </a:r>
            <a:r>
              <a:rPr lang="fr-FR" dirty="0">
                <a:latin typeface="Times New Roman" panose="02020603050405020304" pitchFamily="18" charset="0"/>
                <a:cs typeface="Times New Roman" panose="02020603050405020304" pitchFamily="18" charset="0"/>
              </a:rPr>
              <a:t>(FP,"...", </a:t>
            </a:r>
            <a:r>
              <a:rPr lang="fr-FR" dirty="0" err="1">
                <a:latin typeface="Times New Roman" panose="02020603050405020304" pitchFamily="18" charset="0"/>
                <a:cs typeface="Times New Roman" panose="02020603050405020304" pitchFamily="18" charset="0"/>
              </a:rPr>
              <a:t>Adr</a:t>
            </a:r>
            <a:r>
              <a:rPr lang="fr-FR"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						C = </a:t>
            </a:r>
            <a:r>
              <a:rPr lang="fr-FR" dirty="0" err="1">
                <a:latin typeface="Times New Roman" panose="02020603050405020304" pitchFamily="18" charset="0"/>
                <a:cs typeface="Times New Roman" panose="02020603050405020304" pitchFamily="18" charset="0"/>
              </a:rPr>
              <a:t>fgetc</a:t>
            </a:r>
            <a:r>
              <a:rPr lang="fr-FR" dirty="0">
                <a:latin typeface="Times New Roman" panose="02020603050405020304" pitchFamily="18" charset="0"/>
                <a:cs typeface="Times New Roman" panose="02020603050405020304" pitchFamily="18" charset="0"/>
              </a:rPr>
              <a:t>(FP);</a:t>
            </a:r>
          </a:p>
          <a:p>
            <a:r>
              <a:rPr lang="fr-FR" b="1" dirty="0">
                <a:latin typeface="Times New Roman" panose="02020603050405020304" pitchFamily="18" charset="0"/>
                <a:cs typeface="Times New Roman" panose="02020603050405020304" pitchFamily="18" charset="0"/>
              </a:rPr>
              <a:t>12.6. Mise à jour d'un fichier séquentiel</a:t>
            </a:r>
          </a:p>
          <a:p>
            <a:pPr algn="just"/>
            <a:r>
              <a:rPr lang="en-US" dirty="0">
                <a:latin typeface="Times New Roman" panose="02020603050405020304" pitchFamily="18" charset="0"/>
                <a:cs typeface="Times New Roman" panose="02020603050405020304" pitchFamily="18" charset="0"/>
              </a:rPr>
              <a:t>Les </a:t>
            </a:r>
            <a:r>
              <a:rPr lang="en-US" dirty="0" err="1">
                <a:latin typeface="Times New Roman" panose="02020603050405020304" pitchFamily="18" charset="0"/>
                <a:cs typeface="Times New Roman" panose="02020603050405020304" pitchFamily="18" charset="0"/>
              </a:rPr>
              <a:t>traitements</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mise</a:t>
            </a:r>
            <a:r>
              <a:rPr lang="en-US" dirty="0">
                <a:latin typeface="Times New Roman" panose="02020603050405020304" pitchFamily="18" charset="0"/>
                <a:cs typeface="Times New Roman" panose="02020603050405020304" pitchFamily="18" charset="0"/>
              </a:rPr>
              <a:t> à jour </a:t>
            </a:r>
            <a:r>
              <a:rPr lang="en-US" dirty="0" err="1">
                <a:latin typeface="Times New Roman" panose="02020603050405020304" pitchFamily="18" charset="0"/>
                <a:cs typeface="Times New Roman" panose="02020603050405020304" pitchFamily="18" charset="0"/>
              </a:rPr>
              <a:t>sont</a:t>
            </a:r>
            <a:r>
              <a:rPr lang="en-US"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ajout d'un enregistrement à un fichier, suppression et modification d'un enregistrement dans un fichier.</a:t>
            </a:r>
          </a:p>
          <a:p>
            <a:pPr algn="just"/>
            <a:r>
              <a:rPr lang="fr-FR" dirty="0">
                <a:latin typeface="Times New Roman" panose="02020603050405020304" pitchFamily="18" charset="0"/>
                <a:cs typeface="Times New Roman" panose="02020603050405020304" pitchFamily="18" charset="0"/>
              </a:rPr>
              <a:t>Comme il est impossible de lire et d'écrire en même temps dans un fichier séquentiel, les modifications doivent se faire à l'aide d'un fichier supplémentaire. Nous travaillons donc typiquement avec au moins deux fichiers: l'ancien fichier ouvert en lecture et le nouveau fichier ouvert en écriture.</a:t>
            </a:r>
          </a:p>
          <a:p>
            <a:r>
              <a:rPr lang="fr-FR" b="1" dirty="0">
                <a:latin typeface="Times New Roman" panose="02020603050405020304" pitchFamily="18" charset="0"/>
                <a:cs typeface="Times New Roman" panose="02020603050405020304" pitchFamily="18" charset="0"/>
              </a:rPr>
              <a:t>12.6.1. Ajouter un enregistrement à un fichier</a:t>
            </a:r>
          </a:p>
          <a:p>
            <a:r>
              <a:rPr lang="fr-FR" dirty="0">
                <a:latin typeface="Times New Roman" panose="02020603050405020304" pitchFamily="18" charset="0"/>
                <a:cs typeface="Times New Roman" panose="02020603050405020304" pitchFamily="18" charset="0"/>
              </a:rPr>
              <a:t>Nous pouvons ajouter le nouvel enregistrement à différentes positions dans le fichier:</a:t>
            </a:r>
          </a:p>
          <a:p>
            <a:r>
              <a:rPr lang="fr-FR" dirty="0">
                <a:latin typeface="Times New Roman" panose="02020603050405020304" pitchFamily="18" charset="0"/>
                <a:cs typeface="Times New Roman" panose="02020603050405020304" pitchFamily="18" charset="0"/>
              </a:rPr>
              <a:t>- Ajoute à la fin du fichier</a:t>
            </a:r>
          </a:p>
          <a:p>
            <a:r>
              <a:rPr lang="fr-FR" dirty="0">
                <a:latin typeface="Times New Roman" panose="02020603050405020304" pitchFamily="18" charset="0"/>
                <a:cs typeface="Times New Roman" panose="02020603050405020304" pitchFamily="18" charset="0"/>
              </a:rPr>
              <a:t>L'ancien fichier est entièrement copié dans le nouveau fichier, suivi du nouvel enregistrement.</a:t>
            </a:r>
          </a:p>
          <a:p>
            <a:r>
              <a:rPr lang="fr-FR" dirty="0">
                <a:latin typeface="Times New Roman" panose="02020603050405020304" pitchFamily="18" charset="0"/>
                <a:cs typeface="Times New Roman" panose="02020603050405020304" pitchFamily="18" charset="0"/>
              </a:rPr>
              <a:t>- Ajoute au début du fichier</a:t>
            </a:r>
          </a:p>
          <a:p>
            <a:r>
              <a:rPr lang="fr-FR" dirty="0">
                <a:latin typeface="Times New Roman" panose="02020603050405020304" pitchFamily="18" charset="0"/>
                <a:cs typeface="Times New Roman" panose="02020603050405020304" pitchFamily="18" charset="0"/>
              </a:rPr>
              <a:t>L'ancien fichier est copié derrière le nouvel enregistrement qui est écrit en premier lieu.</a:t>
            </a:r>
          </a:p>
        </p:txBody>
      </p:sp>
    </p:spTree>
    <p:extLst>
      <p:ext uri="{BB962C8B-B14F-4D97-AF65-F5344CB8AC3E}">
        <p14:creationId xmlns:p14="http://schemas.microsoft.com/office/powerpoint/2010/main" val="123521242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96</a:t>
            </a:fld>
            <a:endParaRPr lang="fr-FR"/>
          </a:p>
        </p:txBody>
      </p:sp>
      <p:sp>
        <p:nvSpPr>
          <p:cNvPr id="3" name="Rectangle 2"/>
          <p:cNvSpPr/>
          <p:nvPr/>
        </p:nvSpPr>
        <p:spPr>
          <a:xfrm>
            <a:off x="107504" y="260648"/>
            <a:ext cx="8856984"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Insertion dans un fichier trié relativement à une rubrique commune des enregistrements.</a:t>
            </a:r>
          </a:p>
          <a:p>
            <a:r>
              <a:rPr lang="fr-FR" dirty="0">
                <a:latin typeface="Times New Roman" panose="02020603050405020304" pitchFamily="18" charset="0"/>
                <a:cs typeface="Times New Roman" panose="02020603050405020304" pitchFamily="18" charset="0"/>
              </a:rPr>
              <a:t>Le nouveau fichier est créé en trois étapes:</a:t>
            </a:r>
          </a:p>
          <a:p>
            <a:r>
              <a:rPr lang="fr-FR" dirty="0">
                <a:latin typeface="Times New Roman" panose="02020603050405020304" pitchFamily="18" charset="0"/>
                <a:cs typeface="Times New Roman" panose="02020603050405020304" pitchFamily="18" charset="0"/>
              </a:rPr>
              <a:t>- copier les enregistrements de l'ancien fichier qui précèdent le nouvel enregistrement,</a:t>
            </a:r>
          </a:p>
          <a:p>
            <a:r>
              <a:rPr lang="fr-FR" dirty="0">
                <a:latin typeface="Times New Roman" panose="02020603050405020304" pitchFamily="18" charset="0"/>
                <a:cs typeface="Times New Roman" panose="02020603050405020304" pitchFamily="18" charset="0"/>
              </a:rPr>
              <a:t>- écrire le nouvel enregistrement,</a:t>
            </a:r>
          </a:p>
          <a:p>
            <a:r>
              <a:rPr lang="fr-FR" dirty="0">
                <a:latin typeface="Times New Roman" panose="02020603050405020304" pitchFamily="18" charset="0"/>
                <a:cs typeface="Times New Roman" panose="02020603050405020304" pitchFamily="18" charset="0"/>
              </a:rPr>
              <a:t>- copier le reste des enregistrements de l'ancien fichier.</a:t>
            </a:r>
          </a:p>
          <a:p>
            <a:pPr algn="just"/>
            <a:r>
              <a:rPr lang="fr-FR" dirty="0">
                <a:latin typeface="Times New Roman" panose="02020603050405020304" pitchFamily="18" charset="0"/>
                <a:cs typeface="Times New Roman" panose="02020603050405020304" pitchFamily="18" charset="0"/>
              </a:rPr>
              <a:t>Le programme suivant effectue l'insertion d'un enregistrement à introduire au clavier dans un fichier trié selon la seule rubrique de ses enregistrements: le </a:t>
            </a:r>
            <a:r>
              <a:rPr lang="fr-FR" b="1" dirty="0">
                <a:latin typeface="Times New Roman" panose="02020603050405020304" pitchFamily="18" charset="0"/>
                <a:cs typeface="Times New Roman" panose="02020603050405020304" pitchFamily="18" charset="0"/>
              </a:rPr>
              <a:t>nom</a:t>
            </a:r>
            <a:r>
              <a:rPr lang="fr-FR" dirty="0">
                <a:latin typeface="Times New Roman" panose="02020603050405020304" pitchFamily="18" charset="0"/>
                <a:cs typeface="Times New Roman" panose="02020603050405020304" pitchFamily="18" charset="0"/>
              </a:rPr>
              <a:t> d'une personne. La comparaison lexicographique des noms des personnes se fait à l'aide de la fonction </a:t>
            </a:r>
            <a:r>
              <a:rPr lang="fr-FR" b="1" dirty="0" err="1">
                <a:latin typeface="Times New Roman" panose="02020603050405020304" pitchFamily="18" charset="0"/>
                <a:cs typeface="Times New Roman" panose="02020603050405020304" pitchFamily="18" charset="0"/>
              </a:rPr>
              <a:t>strcmp</a:t>
            </a:r>
            <a:r>
              <a:rPr lang="fr-FR" dirty="0">
                <a:latin typeface="Times New Roman" panose="02020603050405020304" pitchFamily="18" charset="0"/>
                <a:cs typeface="Times New Roman" panose="02020603050405020304" pitchFamily="18" charset="0"/>
              </a:rPr>
              <a:t>.</a:t>
            </a:r>
          </a:p>
          <a:p>
            <a:pPr algn="just"/>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pPr algn="just"/>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string.h</a:t>
            </a:r>
            <a:r>
              <a:rPr lang="fr-FR" b="1" dirty="0">
                <a:latin typeface="Times New Roman" panose="02020603050405020304" pitchFamily="18" charset="0"/>
                <a:cs typeface="Times New Roman" panose="02020603050405020304" pitchFamily="18" charset="0"/>
              </a:rPr>
              <a:t>&gt;</a:t>
            </a:r>
          </a:p>
          <a:p>
            <a:pPr algn="just"/>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 { </a:t>
            </a:r>
            <a:r>
              <a:rPr lang="fr-FR" dirty="0">
                <a:latin typeface="Times New Roman" panose="02020603050405020304" pitchFamily="18" charset="0"/>
                <a:cs typeface="Times New Roman" panose="02020603050405020304" pitchFamily="18" charset="0"/>
              </a:rPr>
              <a:t>/* Déclarations : Noms des fichiers et pointeurs de référence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char ANCIEN[30], NOUVEAU[30]; </a:t>
            </a:r>
          </a:p>
          <a:p>
            <a:pPr algn="just"/>
            <a:r>
              <a:rPr lang="fr-FR" b="1" dirty="0">
                <a:latin typeface="Times New Roman" panose="02020603050405020304" pitchFamily="18" charset="0"/>
                <a:cs typeface="Times New Roman" panose="02020603050405020304" pitchFamily="18" charset="0"/>
              </a:rPr>
              <a:t>  FILE *INFILE, *OUTFILE;</a:t>
            </a:r>
          </a:p>
          <a:p>
            <a:pPr algn="just"/>
            <a:r>
              <a:rPr lang="fr-FR" dirty="0">
                <a:latin typeface="Times New Roman" panose="02020603050405020304" pitchFamily="18" charset="0"/>
                <a:cs typeface="Times New Roman" panose="02020603050405020304" pitchFamily="18" charset="0"/>
              </a:rPr>
              <a:t>  /* Autres variables */</a:t>
            </a:r>
          </a:p>
          <a:p>
            <a:pPr algn="just"/>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char NOM_PERS[30], NOM_AJOUT[30]; </a:t>
            </a:r>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TROUVE;</a:t>
            </a:r>
          </a:p>
          <a:p>
            <a:pPr algn="just"/>
            <a:r>
              <a:rPr lang="fr-FR" dirty="0">
                <a:latin typeface="Times New Roman" panose="02020603050405020304" pitchFamily="18" charset="0"/>
                <a:cs typeface="Times New Roman" panose="02020603050405020304" pitchFamily="18" charset="0"/>
              </a:rPr>
              <a:t>  /* Ouverture de l'ancien fichier en lecture */</a:t>
            </a:r>
          </a:p>
          <a:p>
            <a:pPr algn="just"/>
            <a:r>
              <a:rPr lang="fr-FR" b="1" dirty="0">
                <a:latin typeface="Times New Roman" panose="02020603050405020304" pitchFamily="18" charset="0"/>
                <a:cs typeface="Times New Roman" panose="02020603050405020304" pitchFamily="18" charset="0"/>
              </a:rPr>
              <a:t>  do</a:t>
            </a:r>
          </a:p>
          <a:p>
            <a:pPr algn="just"/>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de l'ancien fichier : ");</a:t>
            </a:r>
          </a:p>
          <a:p>
            <a:pPr algn="just"/>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ANCIEN);</a:t>
            </a:r>
          </a:p>
          <a:p>
            <a:pPr algn="just"/>
            <a:r>
              <a:rPr lang="fr-FR" b="1" dirty="0">
                <a:latin typeface="Times New Roman" panose="02020603050405020304" pitchFamily="18" charset="0"/>
                <a:cs typeface="Times New Roman" panose="02020603050405020304" pitchFamily="18" charset="0"/>
              </a:rPr>
              <a:t>       INFILE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(ANCIEN, "r"); </a:t>
            </a:r>
          </a:p>
          <a:p>
            <a:pPr algn="just"/>
            <a:r>
              <a:rPr lang="fr-FR" b="1" dirty="0">
                <a:latin typeface="Times New Roman" panose="02020603050405020304" pitchFamily="18" charset="0"/>
                <a:cs typeface="Times New Roman" panose="02020603050405020304" pitchFamily="18" charset="0"/>
              </a:rPr>
              <a:t>       if (!INFILE)</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ANCIEN);</a:t>
            </a:r>
          </a:p>
          <a:p>
            <a:pPr algn="just"/>
            <a:r>
              <a:rPr lang="fr-FR" b="1" dirty="0">
                <a:latin typeface="Times New Roman" panose="02020603050405020304" pitchFamily="18" charset="0"/>
                <a:cs typeface="Times New Roman" panose="02020603050405020304" pitchFamily="18" charset="0"/>
              </a:rPr>
              <a:t>    }</a:t>
            </a:r>
          </a:p>
          <a:p>
            <a:pPr algn="just"/>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(!INFILE);</a:t>
            </a:r>
          </a:p>
        </p:txBody>
      </p:sp>
    </p:spTree>
    <p:extLst>
      <p:ext uri="{BB962C8B-B14F-4D97-AF65-F5344CB8AC3E}">
        <p14:creationId xmlns:p14="http://schemas.microsoft.com/office/powerpoint/2010/main" val="40156273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97</a:t>
            </a:fld>
            <a:endParaRPr lang="fr-FR"/>
          </a:p>
        </p:txBody>
      </p:sp>
      <p:sp>
        <p:nvSpPr>
          <p:cNvPr id="3" name="Rectangle 2"/>
          <p:cNvSpPr/>
          <p:nvPr/>
        </p:nvSpPr>
        <p:spPr>
          <a:xfrm>
            <a:off x="179512" y="260648"/>
            <a:ext cx="8784976"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Ouverture du nouveau fichier en écriture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do</a:t>
            </a:r>
          </a:p>
          <a:p>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du nouveau fichier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NOUVEAU);</a:t>
            </a:r>
          </a:p>
          <a:p>
            <a:r>
              <a:rPr lang="fr-FR" b="1" dirty="0">
                <a:latin typeface="Times New Roman" panose="02020603050405020304" pitchFamily="18" charset="0"/>
                <a:cs typeface="Times New Roman" panose="02020603050405020304" pitchFamily="18" charset="0"/>
              </a:rPr>
              <a:t>        OUTFILE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(NOUVEAU, "w"); </a:t>
            </a:r>
          </a:p>
          <a:p>
            <a:r>
              <a:rPr lang="fr-FR" b="1" dirty="0">
                <a:latin typeface="Times New Roman" panose="02020603050405020304" pitchFamily="18" charset="0"/>
                <a:cs typeface="Times New Roman" panose="02020603050405020304" pitchFamily="18" charset="0"/>
              </a:rPr>
              <a:t>        if(!OUTFILE)</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a:t>
            </a:r>
          </a:p>
          <a:p>
            <a:r>
              <a:rPr lang="en-US" b="1"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                                    NOUVEAU);</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(!OUTFILE);</a:t>
            </a:r>
          </a:p>
          <a:p>
            <a:r>
              <a:rPr lang="fr-FR" dirty="0">
                <a:latin typeface="Times New Roman" panose="02020603050405020304" pitchFamily="18" charset="0"/>
                <a:cs typeface="Times New Roman" panose="02020603050405020304" pitchFamily="18" charset="0"/>
              </a:rPr>
              <a:t>  /* Saisie de l'enregistrement à insérer */</a:t>
            </a:r>
          </a:p>
          <a:p>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("Enregistrement à insérer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NOM_AJOUT);</a:t>
            </a:r>
          </a:p>
          <a:p>
            <a:r>
              <a:rPr lang="fr-FR" dirty="0">
                <a:latin typeface="Times New Roman" panose="02020603050405020304" pitchFamily="18" charset="0"/>
                <a:cs typeface="Times New Roman" panose="02020603050405020304" pitchFamily="18" charset="0"/>
              </a:rPr>
              <a:t> /* Traitement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TROUVE = 0;</a:t>
            </a:r>
          </a:p>
          <a:p>
            <a:r>
              <a:rPr lang="fr-FR" dirty="0">
                <a:latin typeface="Times New Roman" panose="02020603050405020304" pitchFamily="18" charset="0"/>
                <a:cs typeface="Times New Roman" panose="02020603050405020304" pitchFamily="18" charset="0"/>
              </a:rPr>
              <a:t>  /* Copie des enregistrements dont le nom précède </a:t>
            </a:r>
            <a:r>
              <a:rPr lang="fr-FR" dirty="0" err="1">
                <a:latin typeface="Times New Roman" panose="02020603050405020304" pitchFamily="18" charset="0"/>
                <a:cs typeface="Times New Roman" panose="02020603050405020304" pitchFamily="18" charset="0"/>
              </a:rPr>
              <a:t>lexicographiquement</a:t>
            </a:r>
            <a:r>
              <a:rPr lang="fr-FR" dirty="0">
                <a:latin typeface="Times New Roman" panose="02020603050405020304" pitchFamily="18" charset="0"/>
                <a:cs typeface="Times New Roman" panose="02020603050405020304" pitchFamily="18" charset="0"/>
              </a:rPr>
              <a:t> celui à insérer.*/</a:t>
            </a:r>
          </a:p>
          <a:p>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(INFILE) &amp;&amp; !TROUVE)</a:t>
            </a:r>
          </a:p>
          <a:p>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(INFILE, "%s\n", NOM_PERS);</a:t>
            </a:r>
          </a:p>
          <a:p>
            <a:r>
              <a:rPr lang="fr-FR" b="1" dirty="0">
                <a:latin typeface="Times New Roman" panose="02020603050405020304" pitchFamily="18" charset="0"/>
                <a:cs typeface="Times New Roman" panose="02020603050405020304" pitchFamily="18" charset="0"/>
              </a:rPr>
              <a:t>        if (</a:t>
            </a:r>
            <a:r>
              <a:rPr lang="fr-FR" b="1" dirty="0" err="1">
                <a:latin typeface="Times New Roman" panose="02020603050405020304" pitchFamily="18" charset="0"/>
                <a:cs typeface="Times New Roman" panose="02020603050405020304" pitchFamily="18" charset="0"/>
              </a:rPr>
              <a:t>strcmp</a:t>
            </a:r>
            <a:r>
              <a:rPr lang="fr-FR" b="1" dirty="0">
                <a:latin typeface="Times New Roman" panose="02020603050405020304" pitchFamily="18" charset="0"/>
                <a:cs typeface="Times New Roman" panose="02020603050405020304" pitchFamily="18" charset="0"/>
              </a:rPr>
              <a:t>(NOM_PERS, NOM_AJOUT) &gt; 0)TROUVE = 1;</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else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NOM_PERS);</a:t>
            </a:r>
          </a:p>
          <a:p>
            <a:r>
              <a:rPr lang="fr-FR" b="1" dirty="0">
                <a:latin typeface="Times New Roman" panose="02020603050405020304" pitchFamily="18" charset="0"/>
                <a:cs typeface="Times New Roman" panose="02020603050405020304" pitchFamily="18" charset="0"/>
              </a:rPr>
              <a:t>    }</a:t>
            </a:r>
          </a:p>
          <a:p>
            <a:r>
              <a:rPr lang="fr-FR" dirty="0">
                <a:latin typeface="Times New Roman" panose="02020603050405020304" pitchFamily="18" charset="0"/>
                <a:cs typeface="Times New Roman" panose="02020603050405020304" pitchFamily="18" charset="0"/>
              </a:rPr>
              <a:t>  /* Ecriture du nouvel enregistrement,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NOM_AJOUT);</a:t>
            </a:r>
          </a:p>
          <a:p>
            <a:r>
              <a:rPr lang="fr-FR" dirty="0">
                <a:latin typeface="Times New Roman" panose="02020603050405020304" pitchFamily="18" charset="0"/>
                <a:cs typeface="Times New Roman" panose="02020603050405020304" pitchFamily="18" charset="0"/>
              </a:rPr>
              <a:t>  /* suivi du dernier enregistrement lu.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if (TROUVE)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NOM_PERS);</a:t>
            </a:r>
          </a:p>
          <a:p>
            <a:r>
              <a:rPr lang="fr-FR"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839457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98</a:t>
            </a:fld>
            <a:endParaRPr lang="fr-FR"/>
          </a:p>
        </p:txBody>
      </p:sp>
      <p:sp>
        <p:nvSpPr>
          <p:cNvPr id="3" name="Rectangle 2"/>
          <p:cNvSpPr/>
          <p:nvPr/>
        </p:nvSpPr>
        <p:spPr>
          <a:xfrm>
            <a:off x="179512" y="289679"/>
            <a:ext cx="8856984" cy="6463308"/>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 Copie du reste des enregistrements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feof</a:t>
            </a:r>
            <a:r>
              <a:rPr lang="fr-FR" b="1" dirty="0">
                <a:latin typeface="Times New Roman" panose="02020603050405020304" pitchFamily="18" charset="0"/>
                <a:cs typeface="Times New Roman" panose="02020603050405020304" pitchFamily="18" charset="0"/>
              </a:rPr>
              <a:t>(INFILE)){  </a:t>
            </a:r>
            <a:r>
              <a:rPr lang="fr-FR" b="1" dirty="0" err="1">
                <a:latin typeface="Times New Roman" panose="02020603050405020304" pitchFamily="18" charset="0"/>
                <a:cs typeface="Times New Roman" panose="02020603050405020304" pitchFamily="18" charset="0"/>
              </a:rPr>
              <a:t>fscanf</a:t>
            </a:r>
            <a:r>
              <a:rPr lang="fr-FR" b="1" dirty="0">
                <a:latin typeface="Times New Roman" panose="02020603050405020304" pitchFamily="18" charset="0"/>
                <a:cs typeface="Times New Roman" panose="02020603050405020304" pitchFamily="18" charset="0"/>
              </a:rPr>
              <a:t>(INFILE, "%s\n", NOM_PERS);</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fprintf</a:t>
            </a:r>
            <a:r>
              <a:rPr lang="fr-FR" b="1" dirty="0">
                <a:latin typeface="Times New Roman" panose="02020603050405020304" pitchFamily="18" charset="0"/>
                <a:cs typeface="Times New Roman" panose="02020603050405020304" pitchFamily="18" charset="0"/>
              </a:rPr>
              <a:t>(OUTFILE, "%s\n", NOM_PERS);</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Fermeture des fichiers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(OUTFILE); </a:t>
            </a:r>
            <a:r>
              <a:rPr lang="fr-FR" b="1" dirty="0" err="1">
                <a:latin typeface="Times New Roman" panose="02020603050405020304" pitchFamily="18" charset="0"/>
                <a:cs typeface="Times New Roman" panose="02020603050405020304" pitchFamily="18" charset="0"/>
              </a:rPr>
              <a:t>fclose</a:t>
            </a:r>
            <a:r>
              <a:rPr lang="fr-FR" b="1" dirty="0">
                <a:latin typeface="Times New Roman" panose="02020603050405020304" pitchFamily="18" charset="0"/>
                <a:cs typeface="Times New Roman" panose="02020603050405020304" pitchFamily="18" charset="0"/>
              </a:rPr>
              <a:t>(INFILE);</a:t>
            </a:r>
          </a:p>
          <a:p>
            <a:r>
              <a:rPr lang="fr-FR" b="1" dirty="0">
                <a:latin typeface="Times New Roman" panose="02020603050405020304" pitchFamily="18" charset="0"/>
                <a:cs typeface="Times New Roman" panose="02020603050405020304" pitchFamily="18" charset="0"/>
              </a:rPr>
              <a:t>  return 0;</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12.6.2. Supprimer un enregistrement dans un fichier</a:t>
            </a:r>
          </a:p>
          <a:p>
            <a:r>
              <a:rPr lang="fr-FR" dirty="0">
                <a:latin typeface="Times New Roman" panose="02020603050405020304" pitchFamily="18" charset="0"/>
                <a:cs typeface="Times New Roman" panose="02020603050405020304" pitchFamily="18" charset="0"/>
              </a:rPr>
              <a:t>Le nouveau fichier est créé en copiant tous les enregistrements de l'ancien fichier qui précèdent l'enregistrement à supprimer et tous ceux qui le suivent.</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stdio.h</a:t>
            </a:r>
            <a:r>
              <a:rPr lang="fr-FR" b="1" dirty="0">
                <a:latin typeface="Times New Roman" panose="02020603050405020304" pitchFamily="18" charset="0"/>
                <a:cs typeface="Times New Roman" panose="02020603050405020304" pitchFamily="18" charset="0"/>
              </a:rPr>
              <a:t>&gt;</a:t>
            </a:r>
          </a:p>
          <a:p>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include</a:t>
            </a:r>
            <a:r>
              <a:rPr lang="fr-FR" b="1" dirty="0">
                <a:latin typeface="Times New Roman" panose="02020603050405020304" pitchFamily="18" charset="0"/>
                <a:cs typeface="Times New Roman" panose="02020603050405020304" pitchFamily="18" charset="0"/>
              </a:rPr>
              <a:t> &lt;</a:t>
            </a:r>
            <a:r>
              <a:rPr lang="fr-FR" b="1" dirty="0" err="1">
                <a:latin typeface="Times New Roman" panose="02020603050405020304" pitchFamily="18" charset="0"/>
                <a:cs typeface="Times New Roman" panose="02020603050405020304" pitchFamily="18" charset="0"/>
              </a:rPr>
              <a:t>string.h</a:t>
            </a:r>
            <a:r>
              <a:rPr lang="fr-FR" b="1" dirty="0">
                <a:latin typeface="Times New Roman" panose="02020603050405020304" pitchFamily="18" charset="0"/>
                <a:cs typeface="Times New Roman" panose="02020603050405020304" pitchFamily="18" charset="0"/>
              </a:rPr>
              <a:t>&gt;</a:t>
            </a:r>
          </a:p>
          <a:p>
            <a:r>
              <a:rPr lang="fr-FR" b="1" dirty="0" err="1">
                <a:latin typeface="Times New Roman" panose="02020603050405020304" pitchFamily="18" charset="0"/>
                <a:cs typeface="Times New Roman" panose="02020603050405020304" pitchFamily="18" charset="0"/>
              </a:rPr>
              <a:t>int</a:t>
            </a:r>
            <a:r>
              <a:rPr lang="fr-FR" b="1" dirty="0">
                <a:latin typeface="Times New Roman" panose="02020603050405020304" pitchFamily="18" charset="0"/>
                <a:cs typeface="Times New Roman" panose="02020603050405020304" pitchFamily="18" charset="0"/>
              </a:rPr>
              <a:t> main() </a:t>
            </a:r>
            <a:r>
              <a:rPr lang="fr-FR" dirty="0">
                <a:latin typeface="Times New Roman" panose="02020603050405020304" pitchFamily="18" charset="0"/>
                <a:cs typeface="Times New Roman" panose="02020603050405020304" pitchFamily="18" charset="0"/>
              </a:rPr>
              <a:t>{  /* Déclarations : Noms des fichiers et pointeurs de référence */</a:t>
            </a:r>
          </a:p>
          <a:p>
            <a:r>
              <a:rPr lang="fr-FR" b="1" dirty="0">
                <a:latin typeface="Times New Roman" panose="02020603050405020304" pitchFamily="18" charset="0"/>
                <a:cs typeface="Times New Roman" panose="02020603050405020304" pitchFamily="18" charset="0"/>
              </a:rPr>
              <a:t>  char ANCIEN[30], NOUVEAU[30]; FILE *INFILE, *OUTFILE;</a:t>
            </a:r>
          </a:p>
          <a:p>
            <a:r>
              <a:rPr lang="fr-FR" dirty="0">
                <a:latin typeface="Times New Roman" panose="02020603050405020304" pitchFamily="18" charset="0"/>
                <a:cs typeface="Times New Roman" panose="02020603050405020304" pitchFamily="18" charset="0"/>
              </a:rPr>
              <a:t>  /* Autres variables */</a:t>
            </a:r>
          </a:p>
          <a:p>
            <a:r>
              <a:rPr lang="fr-FR" b="1" dirty="0">
                <a:latin typeface="Times New Roman" panose="02020603050405020304" pitchFamily="18" charset="0"/>
                <a:cs typeface="Times New Roman" panose="02020603050405020304" pitchFamily="18" charset="0"/>
              </a:rPr>
              <a:t>  char NOM_PERS[30], NOM_SUPPR[30];</a:t>
            </a:r>
          </a:p>
          <a:p>
            <a:r>
              <a:rPr lang="fr-FR" dirty="0">
                <a:latin typeface="Times New Roman" panose="02020603050405020304" pitchFamily="18" charset="0"/>
                <a:cs typeface="Times New Roman" panose="02020603050405020304" pitchFamily="18" charset="0"/>
              </a:rPr>
              <a:t>/* Ouverture de l'ancien fichier en lecture */</a:t>
            </a:r>
          </a:p>
          <a:p>
            <a:r>
              <a:rPr lang="fr-FR" b="1" dirty="0">
                <a:latin typeface="Times New Roman" panose="02020603050405020304" pitchFamily="18" charset="0"/>
                <a:cs typeface="Times New Roman" panose="02020603050405020304" pitchFamily="18" charset="0"/>
              </a:rPr>
              <a:t>  do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de l'ancien fichier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ANCIEN);</a:t>
            </a:r>
          </a:p>
          <a:p>
            <a:r>
              <a:rPr lang="fr-FR" b="1" dirty="0">
                <a:latin typeface="Times New Roman" panose="02020603050405020304" pitchFamily="18" charset="0"/>
                <a:cs typeface="Times New Roman" panose="02020603050405020304" pitchFamily="18" charset="0"/>
              </a:rPr>
              <a:t>           INFILE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(ANCIEN, "r"); </a:t>
            </a:r>
          </a:p>
          <a:p>
            <a:r>
              <a:rPr lang="fr-FR" b="1" dirty="0">
                <a:latin typeface="Times New Roman" panose="02020603050405020304" pitchFamily="18" charset="0"/>
                <a:cs typeface="Times New Roman" panose="02020603050405020304" pitchFamily="18" charset="0"/>
              </a:rPr>
              <a:t>          if (!INFILE)</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ANCIEN);</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(!INFILE);</a:t>
            </a:r>
          </a:p>
        </p:txBody>
      </p:sp>
    </p:spTree>
    <p:extLst>
      <p:ext uri="{BB962C8B-B14F-4D97-AF65-F5344CB8AC3E}">
        <p14:creationId xmlns:p14="http://schemas.microsoft.com/office/powerpoint/2010/main" val="2993709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6C6F04E5-293B-47C2-9276-7F4586F141B9}" type="slidenum">
              <a:rPr lang="fr-FR" smtClean="0"/>
              <a:pPr/>
              <a:t>99</a:t>
            </a:fld>
            <a:endParaRPr lang="fr-FR"/>
          </a:p>
        </p:txBody>
      </p:sp>
      <p:sp>
        <p:nvSpPr>
          <p:cNvPr id="3" name="Rectangle 2"/>
          <p:cNvSpPr/>
          <p:nvPr/>
        </p:nvSpPr>
        <p:spPr>
          <a:xfrm>
            <a:off x="107504" y="328002"/>
            <a:ext cx="8784976" cy="5909310"/>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 Ouverture du nouveau fichier en écriture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do</a:t>
            </a:r>
          </a:p>
          <a:p>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("Nom du nouveau fichier : "); </a:t>
            </a:r>
            <a:r>
              <a:rPr lang="fr-FR" b="1" dirty="0" err="1">
                <a:latin typeface="Times New Roman" panose="02020603050405020304" pitchFamily="18" charset="0"/>
                <a:cs typeface="Times New Roman" panose="02020603050405020304" pitchFamily="18" charset="0"/>
              </a:rPr>
              <a:t>scanf</a:t>
            </a:r>
            <a:r>
              <a:rPr lang="fr-FR" b="1" dirty="0">
                <a:latin typeface="Times New Roman" panose="02020603050405020304" pitchFamily="18" charset="0"/>
                <a:cs typeface="Times New Roman" panose="02020603050405020304" pitchFamily="18" charset="0"/>
              </a:rPr>
              <a:t>("%s", NOUVEAU);</a:t>
            </a:r>
          </a:p>
          <a:p>
            <a:r>
              <a:rPr lang="fr-FR" b="1" dirty="0">
                <a:latin typeface="Times New Roman" panose="02020603050405020304" pitchFamily="18" charset="0"/>
                <a:cs typeface="Times New Roman" panose="02020603050405020304" pitchFamily="18" charset="0"/>
              </a:rPr>
              <a:t>       OUTFILE = </a:t>
            </a:r>
            <a:r>
              <a:rPr lang="fr-FR" b="1" dirty="0" err="1">
                <a:latin typeface="Times New Roman" panose="02020603050405020304" pitchFamily="18" charset="0"/>
                <a:cs typeface="Times New Roman" panose="02020603050405020304" pitchFamily="18" charset="0"/>
              </a:rPr>
              <a:t>fopen</a:t>
            </a:r>
            <a:r>
              <a:rPr lang="fr-FR" b="1" dirty="0">
                <a:latin typeface="Times New Roman" panose="02020603050405020304" pitchFamily="18" charset="0"/>
                <a:cs typeface="Times New Roman" panose="02020603050405020304" pitchFamily="18" charset="0"/>
              </a:rPr>
              <a:t>(NOUVEAU, "w"); </a:t>
            </a:r>
          </a:p>
          <a:p>
            <a:r>
              <a:rPr lang="fr-FR" b="1" dirty="0">
                <a:latin typeface="Times New Roman" panose="02020603050405020304" pitchFamily="18" charset="0"/>
                <a:cs typeface="Times New Roman" panose="02020603050405020304" pitchFamily="18" charset="0"/>
              </a:rPr>
              <a:t>       if (!OUTFILE)</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printf</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aERREUR</a:t>
            </a:r>
            <a:r>
              <a:rPr lang="fr-FR" b="1" dirty="0">
                <a:latin typeface="Times New Roman" panose="02020603050405020304" pitchFamily="18" charset="0"/>
                <a:cs typeface="Times New Roman" panose="02020603050405020304" pitchFamily="18" charset="0"/>
              </a:rPr>
              <a:t>: Impossible d'ouvrir le fichier: %s.\n", NOUVEAU);</a:t>
            </a:r>
          </a:p>
          <a:p>
            <a:r>
              <a:rPr lang="fr-FR" b="1" dirty="0">
                <a:latin typeface="Times New Roman" panose="02020603050405020304" pitchFamily="18" charset="0"/>
                <a:cs typeface="Times New Roman" panose="02020603050405020304" pitchFamily="18" charset="0"/>
              </a:rPr>
              <a:t>    }</a:t>
            </a:r>
          </a:p>
          <a:p>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while</a:t>
            </a:r>
            <a:r>
              <a:rPr lang="fr-FR" b="1" dirty="0">
                <a:latin typeface="Times New Roman" panose="02020603050405020304" pitchFamily="18" charset="0"/>
                <a:cs typeface="Times New Roman" panose="02020603050405020304" pitchFamily="18" charset="0"/>
              </a:rPr>
              <a:t> (!OUTFILE);</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Saisie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l'enregistrement</a:t>
            </a:r>
            <a:r>
              <a:rPr lang="en-US" dirty="0">
                <a:latin typeface="Times New Roman" panose="02020603050405020304" pitchFamily="18" charset="0"/>
                <a:cs typeface="Times New Roman" panose="02020603050405020304" pitchFamily="18" charset="0"/>
              </a:rPr>
              <a:t> à </a:t>
            </a:r>
            <a:r>
              <a:rPr lang="en-US" dirty="0" err="1">
                <a:latin typeface="Times New Roman" panose="02020603050405020304" pitchFamily="18" charset="0"/>
                <a:cs typeface="Times New Roman" panose="02020603050405020304" pitchFamily="18" charset="0"/>
              </a:rPr>
              <a:t>supprimer</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Enregistrement</a:t>
            </a:r>
            <a:r>
              <a:rPr lang="en-US" b="1" dirty="0">
                <a:latin typeface="Times New Roman" panose="02020603050405020304" pitchFamily="18" charset="0"/>
                <a:cs typeface="Times New Roman" panose="02020603050405020304" pitchFamily="18" charset="0"/>
              </a:rPr>
              <a:t> à </a:t>
            </a:r>
            <a:r>
              <a:rPr lang="en-US" b="1" dirty="0" err="1">
                <a:latin typeface="Times New Roman" panose="02020603050405020304" pitchFamily="18" charset="0"/>
                <a:cs typeface="Times New Roman" panose="02020603050405020304" pitchFamily="18" charset="0"/>
              </a:rPr>
              <a:t>supprimer</a:t>
            </a:r>
            <a:r>
              <a:rPr lang="en-US" b="1" dirty="0">
                <a:latin typeface="Times New Roman" panose="02020603050405020304" pitchFamily="18" charset="0"/>
                <a:cs typeface="Times New Roman" panose="02020603050405020304" pitchFamily="18" charset="0"/>
              </a:rPr>
              <a:t> : "); </a:t>
            </a:r>
            <a:r>
              <a:rPr lang="en-US" b="1" dirty="0" err="1">
                <a:latin typeface="Times New Roman" panose="02020603050405020304" pitchFamily="18" charset="0"/>
                <a:cs typeface="Times New Roman" panose="02020603050405020304" pitchFamily="18" charset="0"/>
              </a:rPr>
              <a:t>scanf</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s",NOM_SUPPR</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Traitement</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Copie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tous</a:t>
            </a:r>
            <a:r>
              <a:rPr lang="en-US" dirty="0">
                <a:latin typeface="Times New Roman" panose="02020603050405020304" pitchFamily="18" charset="0"/>
                <a:cs typeface="Times New Roman" panose="02020603050405020304" pitchFamily="18" charset="0"/>
              </a:rPr>
              <a:t> les </a:t>
            </a:r>
            <a:r>
              <a:rPr lang="en-US" dirty="0" err="1">
                <a:latin typeface="Times New Roman" panose="02020603050405020304" pitchFamily="18" charset="0"/>
                <a:cs typeface="Times New Roman" panose="02020603050405020304" pitchFamily="18" charset="0"/>
              </a:rPr>
              <a:t>enregistrements</a:t>
            </a:r>
            <a:r>
              <a:rPr lang="en-US" dirty="0">
                <a:latin typeface="Times New Roman" panose="02020603050405020304" pitchFamily="18" charset="0"/>
                <a:cs typeface="Times New Roman" panose="02020603050405020304" pitchFamily="18" charset="0"/>
              </a:rPr>
              <a:t> à </a:t>
            </a:r>
            <a:r>
              <a:rPr lang="en-US" dirty="0" err="1">
                <a:latin typeface="Times New Roman" panose="02020603050405020304" pitchFamily="18" charset="0"/>
                <a:cs typeface="Times New Roman" panose="02020603050405020304" pitchFamily="18" charset="0"/>
              </a:rPr>
              <a:t>l'exception</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celui</a:t>
            </a:r>
            <a:r>
              <a:rPr lang="en-US" dirty="0">
                <a:latin typeface="Times New Roman" panose="02020603050405020304" pitchFamily="18" charset="0"/>
                <a:cs typeface="Times New Roman" panose="02020603050405020304" pitchFamily="18" charset="0"/>
              </a:rPr>
              <a:t> à </a:t>
            </a:r>
            <a:r>
              <a:rPr lang="en-US" dirty="0" err="1">
                <a:latin typeface="Times New Roman" panose="02020603050405020304" pitchFamily="18" charset="0"/>
                <a:cs typeface="Times New Roman" panose="02020603050405020304" pitchFamily="18" charset="0"/>
              </a:rPr>
              <a:t>supprimer</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while (!</a:t>
            </a:r>
            <a:r>
              <a:rPr lang="en-US" b="1" dirty="0" err="1">
                <a:latin typeface="Times New Roman" panose="02020603050405020304" pitchFamily="18" charset="0"/>
                <a:cs typeface="Times New Roman" panose="02020603050405020304" pitchFamily="18" charset="0"/>
              </a:rPr>
              <a:t>feof</a:t>
            </a:r>
            <a:r>
              <a:rPr lang="en-US" b="1" dirty="0">
                <a:latin typeface="Times New Roman" panose="02020603050405020304" pitchFamily="18" charset="0"/>
                <a:cs typeface="Times New Roman" panose="02020603050405020304" pitchFamily="18" charset="0"/>
              </a:rPr>
              <a:t>(INFILE))</a:t>
            </a:r>
          </a:p>
          <a:p>
            <a:r>
              <a:rPr lang="en-US" b="1" dirty="0">
                <a:latin typeface="Times New Roman" panose="02020603050405020304" pitchFamily="18" charset="0"/>
                <a:cs typeface="Times New Roman" panose="02020603050405020304" pitchFamily="18" charset="0"/>
              </a:rPr>
              <a:t>    {  </a:t>
            </a:r>
            <a:r>
              <a:rPr lang="en-US" b="1" dirty="0" err="1">
                <a:latin typeface="Times New Roman" panose="02020603050405020304" pitchFamily="18" charset="0"/>
                <a:cs typeface="Times New Roman" panose="02020603050405020304" pitchFamily="18" charset="0"/>
              </a:rPr>
              <a:t>fscanf</a:t>
            </a:r>
            <a:r>
              <a:rPr lang="en-US" b="1" dirty="0">
                <a:latin typeface="Times New Roman" panose="02020603050405020304" pitchFamily="18" charset="0"/>
                <a:cs typeface="Times New Roman" panose="02020603050405020304" pitchFamily="18" charset="0"/>
              </a:rPr>
              <a:t>(INFILE, "%s\n", NOM_PERS);</a:t>
            </a:r>
          </a:p>
          <a:p>
            <a:r>
              <a:rPr lang="en-US" b="1" dirty="0">
                <a:latin typeface="Times New Roman" panose="02020603050405020304" pitchFamily="18" charset="0"/>
                <a:cs typeface="Times New Roman" panose="02020603050405020304" pitchFamily="18" charset="0"/>
              </a:rPr>
              <a:t>        if (</a:t>
            </a:r>
            <a:r>
              <a:rPr lang="en-US" b="1" dirty="0" err="1">
                <a:latin typeface="Times New Roman" panose="02020603050405020304" pitchFamily="18" charset="0"/>
                <a:cs typeface="Times New Roman" panose="02020603050405020304" pitchFamily="18" charset="0"/>
              </a:rPr>
              <a:t>strcmp</a:t>
            </a:r>
            <a:r>
              <a:rPr lang="en-US" b="1" dirty="0">
                <a:latin typeface="Times New Roman" panose="02020603050405020304" pitchFamily="18" charset="0"/>
                <a:cs typeface="Times New Roman" panose="02020603050405020304" pitchFamily="18" charset="0"/>
              </a:rPr>
              <a:t>(NOM_PERS, NOM_SUPPR) != 0)</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fprintf</a:t>
            </a:r>
            <a:r>
              <a:rPr lang="en-US" b="1" dirty="0">
                <a:latin typeface="Times New Roman" panose="02020603050405020304" pitchFamily="18" charset="0"/>
                <a:cs typeface="Times New Roman" panose="02020603050405020304" pitchFamily="18" charset="0"/>
              </a:rPr>
              <a:t>(OUTFILE, "%s\n", NOM_PERS);</a:t>
            </a:r>
          </a:p>
          <a:p>
            <a:r>
              <a:rPr lang="en-US" b="1"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Fermeture</a:t>
            </a:r>
            <a:r>
              <a:rPr lang="en-US" dirty="0">
                <a:latin typeface="Times New Roman" panose="02020603050405020304" pitchFamily="18" charset="0"/>
                <a:cs typeface="Times New Roman" panose="02020603050405020304" pitchFamily="18" charset="0"/>
              </a:rPr>
              <a:t> des </a:t>
            </a:r>
            <a:r>
              <a:rPr lang="en-US" dirty="0" err="1">
                <a:latin typeface="Times New Roman" panose="02020603050405020304" pitchFamily="18" charset="0"/>
                <a:cs typeface="Times New Roman" panose="02020603050405020304" pitchFamily="18" charset="0"/>
              </a:rPr>
              <a:t>fichiers</a:t>
            </a:r>
            <a:r>
              <a:rPr lang="en-US"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fclose</a:t>
            </a:r>
            <a:r>
              <a:rPr lang="en-US" b="1" dirty="0">
                <a:latin typeface="Times New Roman" panose="02020603050405020304" pitchFamily="18" charset="0"/>
                <a:cs typeface="Times New Roman" panose="02020603050405020304" pitchFamily="18" charset="0"/>
              </a:rPr>
              <a:t>(OUTFILE); </a:t>
            </a:r>
            <a:r>
              <a:rPr lang="en-US" b="1" dirty="0" err="1">
                <a:latin typeface="Times New Roman" panose="02020603050405020304" pitchFamily="18" charset="0"/>
                <a:cs typeface="Times New Roman" panose="02020603050405020304" pitchFamily="18" charset="0"/>
              </a:rPr>
              <a:t>fclose</a:t>
            </a:r>
            <a:r>
              <a:rPr lang="en-US" b="1" dirty="0">
                <a:latin typeface="Times New Roman" panose="02020603050405020304" pitchFamily="18" charset="0"/>
                <a:cs typeface="Times New Roman" panose="02020603050405020304" pitchFamily="18" charset="0"/>
              </a:rPr>
              <a:t>(INFILE);</a:t>
            </a:r>
          </a:p>
          <a:p>
            <a:r>
              <a:rPr lang="en-US" b="1" dirty="0">
                <a:latin typeface="Times New Roman" panose="02020603050405020304" pitchFamily="18" charset="0"/>
                <a:cs typeface="Times New Roman" panose="02020603050405020304" pitchFamily="18" charset="0"/>
              </a:rPr>
              <a:t>  return 0;</a:t>
            </a: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72729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3513</TotalTime>
  <Words>21099</Words>
  <Application>Microsoft Office PowerPoint</Application>
  <PresentationFormat>Affichage à l'écran (4:3)</PresentationFormat>
  <Paragraphs>1963</Paragraphs>
  <Slides>102</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102</vt:i4>
      </vt:variant>
    </vt:vector>
  </HeadingPairs>
  <TitlesOfParts>
    <vt:vector size="107" baseType="lpstr">
      <vt:lpstr>Arial</vt:lpstr>
      <vt:lpstr>Calibri</vt:lpstr>
      <vt:lpstr>Segoe UI Symbol</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Maison</dc:creator>
  <cp:lastModifiedBy>Rakotoasimbahoaka</cp:lastModifiedBy>
  <cp:revision>609</cp:revision>
  <dcterms:created xsi:type="dcterms:W3CDTF">2012-04-15T13:17:51Z</dcterms:created>
  <dcterms:modified xsi:type="dcterms:W3CDTF">2020-11-07T07:06:16Z</dcterms:modified>
</cp:coreProperties>
</file>