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77" r:id="rId4"/>
    <p:sldId id="291" r:id="rId5"/>
    <p:sldId id="292" r:id="rId6"/>
    <p:sldId id="293" r:id="rId7"/>
    <p:sldId id="294" r:id="rId8"/>
    <p:sldId id="301" r:id="rId9"/>
    <p:sldId id="295" r:id="rId10"/>
    <p:sldId id="296" r:id="rId11"/>
    <p:sldId id="297" r:id="rId12"/>
    <p:sldId id="268" r:id="rId13"/>
    <p:sldId id="298" r:id="rId14"/>
    <p:sldId id="299" r:id="rId15"/>
    <p:sldId id="300" r:id="rId16"/>
    <p:sldId id="272" r:id="rId17"/>
    <p:sldId id="276" r:id="rId18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15"/>
  </p:normalViewPr>
  <p:slideViewPr>
    <p:cSldViewPr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4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8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 XML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XML can be described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with many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&lt;song title="Hey Jude" artist="The Beatles"&gt;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&lt;musicians&gt;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name="John Lennon"/&gt;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name="Paul McCartney"/&gt;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name="George Harrison"/&gt;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name="Ringo Starr"/&gt;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&lt;/musicians&gt;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  <a:p>
            <a:pPr marL="27432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</a:t>
            </a:r>
          </a:p>
          <a:p>
            <a:pPr marL="27432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"song":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"@title": "Hey Jude",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"@artist": "The Beatles"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"musicians":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"musician": [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"#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"@name": "John Lennon"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"#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"@name": "Paul McCartney"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"#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"@name": "George Harrison"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"#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"@name": "Ringo Starr"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]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25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with many attributes documentation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31895"/>
              </p:ext>
            </p:extLst>
          </p:nvPr>
        </p:nvGraphicFramePr>
        <p:xfrm>
          <a:off x="533400" y="1504950"/>
          <a:ext cx="81534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 level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 data</a:t>
                      </a:r>
                      <a:r>
                        <a:rPr lang="en-US" sz="1600" baseline="0" dirty="0"/>
                        <a:t> object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  <a:r>
                        <a:rPr lang="en-US" sz="1600" baseline="0" dirty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Song 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musicians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 list of musicians who play on the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array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of musician objects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Musician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on the 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musician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name of the 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20205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all simple types are strings, but…</a:t>
            </a:r>
          </a:p>
          <a:p>
            <a:r>
              <a:rPr lang="en-US" dirty="0"/>
              <a:t>Software will convert from a string into number, </a:t>
            </a:r>
            <a:r>
              <a:rPr lang="en-US" dirty="0" err="1"/>
              <a:t>Booelan</a:t>
            </a:r>
            <a:r>
              <a:rPr lang="en-US" dirty="0"/>
              <a:t>, date, etc.</a:t>
            </a:r>
          </a:p>
          <a:p>
            <a:r>
              <a:rPr lang="en-US" dirty="0"/>
              <a:t>So document the type</a:t>
            </a:r>
          </a:p>
          <a:p>
            <a:pPr lvl="1"/>
            <a:r>
              <a:rPr lang="en-US" dirty="0"/>
              <a:t>Integer, float, Boolean, date, etc.</a:t>
            </a:r>
          </a:p>
          <a:p>
            <a:r>
              <a:rPr lang="en-US" dirty="0"/>
              <a:t>This applies to both content and 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types are other elements</a:t>
            </a:r>
          </a:p>
          <a:p>
            <a:r>
              <a:rPr lang="en-US" dirty="0"/>
              <a:t>List the element name in the type</a:t>
            </a:r>
          </a:p>
          <a:p>
            <a:r>
              <a:rPr lang="en-US" dirty="0"/>
              <a:t>If using multiple tables, then have a table for each element type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XML: Describing a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19150"/>
            <a:ext cx="6000081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&lt;menu&gt;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&lt;column&gt;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&lt;header&gt;File&lt;/header&gt;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&lt;id&gt;Open&lt;/id&gt;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&lt;label&gt;Open&lt;/label&gt;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&lt;id&gt;New&lt;/id&gt;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&lt;label&gt;New&lt;/label&gt;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&lt;/item&gt;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&lt;/column&gt;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&lt;/menu&gt;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681" y="1119418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6681" y="11194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5281" y="157384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5281" y="199294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5281" y="241204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5281" y="1573849"/>
            <a:ext cx="7620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38281" y="157384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Zoom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8281" y="199294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Zoom Out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8281" y="2412049"/>
            <a:ext cx="13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8281" y="1573849"/>
            <a:ext cx="14478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4781550"/>
            <a:ext cx="2286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XML Documentation (tables)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57730"/>
              </p:ext>
            </p:extLst>
          </p:nvPr>
        </p:nvGraphicFramePr>
        <p:xfrm>
          <a:off x="457200" y="2453104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 or more column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0070C0"/>
                          </a:solidFill>
                        </a:rPr>
                        <a:t>column</a:t>
                      </a:r>
                      <a:r>
                        <a:rPr lang="en-US" sz="1400" baseline="0" dirty="0"/>
                        <a:t>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64373"/>
              </p:ext>
            </p:extLst>
          </p:nvPr>
        </p:nvGraphicFramePr>
        <p:xfrm>
          <a:off x="457200" y="3592830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name of the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 or</a:t>
                      </a:r>
                      <a:r>
                        <a:rPr lang="en-US" sz="1400" baseline="0" dirty="0"/>
                        <a:t> more </a:t>
                      </a:r>
                      <a:r>
                        <a:rPr lang="en-US" sz="1400" dirty="0"/>
                        <a:t>menu items under the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u="sng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en-US" sz="1400" baseline="0" dirty="0"/>
                        <a:t>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114550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menu: Represents a menu in a user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99996"/>
            <a:ext cx="3972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column: Represents a column in a menu.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76931"/>
              </p:ext>
            </p:extLst>
          </p:nvPr>
        </p:nvGraphicFramePr>
        <p:xfrm>
          <a:off x="457200" y="1263356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menu in</a:t>
                      </a:r>
                      <a:r>
                        <a:rPr lang="en-US" sz="1400" baseline="0" dirty="0"/>
                        <a:t> a user interface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0070C0"/>
                          </a:solidFill>
                        </a:rPr>
                        <a:t>menu</a:t>
                      </a:r>
                      <a:r>
                        <a:rPr lang="en-US" sz="1400" baseline="0" dirty="0"/>
                        <a:t>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895350"/>
            <a:ext cx="992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15746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Request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and response tables are similar to JSON</a:t>
            </a:r>
          </a:p>
          <a:p>
            <a:r>
              <a:rPr lang="en-US" dirty="0"/>
              <a:t>They are the same except:</a:t>
            </a:r>
          </a:p>
          <a:p>
            <a:pPr lvl="1"/>
            <a:r>
              <a:rPr lang="en-US" dirty="0"/>
              <a:t>Required column that says "Required" or "Optional"</a:t>
            </a:r>
          </a:p>
          <a:p>
            <a:pPr lvl="1"/>
            <a:r>
              <a:rPr lang="en-US" dirty="0"/>
              <a:t>If optional, then put default value in the Notes column</a:t>
            </a:r>
          </a:p>
        </p:txBody>
      </p:sp>
    </p:spTree>
    <p:extLst>
      <p:ext uri="{BB962C8B-B14F-4D97-AF65-F5344CB8AC3E}">
        <p14:creationId xmlns:p14="http://schemas.microsoft.com/office/powerpoint/2010/main" val="19781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you want one set of tables that work for both JSON and XML</a:t>
            </a:r>
          </a:p>
          <a:p>
            <a:r>
              <a:rPr lang="en-US" dirty="0"/>
              <a:t>A few attributes: Use the Notes column</a:t>
            </a:r>
          </a:p>
          <a:p>
            <a:r>
              <a:rPr lang="en-US" dirty="0"/>
              <a:t>Many attributes: Add an attributes column</a:t>
            </a:r>
          </a:p>
          <a:p>
            <a:r>
              <a:rPr lang="en-US" dirty="0"/>
              <a:t>Describe type</a:t>
            </a:r>
          </a:p>
          <a:p>
            <a:r>
              <a:rPr lang="en-US" dirty="0"/>
              <a:t>One table per element type works well for XML</a:t>
            </a:r>
          </a:p>
          <a:p>
            <a:r>
              <a:rPr lang="en-US" dirty="0"/>
              <a:t>For requests, add a </a:t>
            </a:r>
            <a:r>
              <a:rPr lang="en-US"/>
              <a:t>Required column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Lecture Covers</a:t>
            </a:r>
          </a:p>
          <a:p>
            <a:pPr lvl="1"/>
            <a:r>
              <a:rPr lang="en-US" dirty="0"/>
              <a:t>Overall approach</a:t>
            </a:r>
          </a:p>
          <a:p>
            <a:pPr lvl="1"/>
            <a:r>
              <a:rPr lang="en-US" dirty="0"/>
              <a:t>Documenting attributes</a:t>
            </a:r>
          </a:p>
          <a:p>
            <a:pPr lvl="1"/>
            <a:r>
              <a:rPr lang="en-US" dirty="0"/>
              <a:t>How to document types</a:t>
            </a:r>
          </a:p>
          <a:p>
            <a:pPr lvl="1"/>
            <a:r>
              <a:rPr lang="en-US" dirty="0"/>
              <a:t>How to use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no one way to document XML files!</a:t>
            </a:r>
          </a:p>
          <a:p>
            <a:r>
              <a:rPr lang="en-US" dirty="0"/>
              <a:t>The video describes my personal preferences</a:t>
            </a:r>
          </a:p>
          <a:p>
            <a:r>
              <a:rPr lang="en-US" dirty="0"/>
              <a:t>Get approval from your team before writing all of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817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and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API requests can often use either JSON and XML</a:t>
            </a:r>
          </a:p>
          <a:p>
            <a:pPr lvl="1"/>
            <a:r>
              <a:rPr lang="en-US" dirty="0"/>
              <a:t>The request specifies which format to use</a:t>
            </a:r>
          </a:p>
          <a:p>
            <a:r>
              <a:rPr lang="en-US" dirty="0"/>
              <a:t>In this case, try to create one table that documents both formats</a:t>
            </a:r>
          </a:p>
          <a:p>
            <a:pPr lvl="1"/>
            <a:r>
              <a:rPr lang="en-US" dirty="0"/>
              <a:t>Table columns are the same</a:t>
            </a:r>
          </a:p>
          <a:p>
            <a:pPr lvl="1"/>
            <a:r>
              <a:rPr lang="en-US" dirty="0"/>
              <a:t>Key names and tag names should be identical</a:t>
            </a:r>
          </a:p>
          <a:p>
            <a:pPr lvl="1"/>
            <a:r>
              <a:rPr lang="en-US" dirty="0"/>
              <a:t>Types should be the identical</a:t>
            </a:r>
          </a:p>
        </p:txBody>
      </p:sp>
    </p:spTree>
    <p:extLst>
      <p:ext uri="{BB962C8B-B14F-4D97-AF65-F5344CB8AC3E}">
        <p14:creationId xmlns:p14="http://schemas.microsoft.com/office/powerpoint/2010/main" val="3613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biggest structural difference between JSON and XML is that XML has attributes and JSON does not</a:t>
            </a:r>
          </a:p>
          <a:p>
            <a:pPr lvl="1"/>
            <a:r>
              <a:rPr lang="en-US" dirty="0"/>
              <a:t>If an API uses both JSON and XML, then typically the XML does not have attributes</a:t>
            </a:r>
          </a:p>
          <a:p>
            <a:r>
              <a:rPr lang="en-US" dirty="0"/>
              <a:t>XML with only a few attributes</a:t>
            </a:r>
          </a:p>
          <a:p>
            <a:pPr lvl="1"/>
            <a:r>
              <a:rPr lang="en-US" dirty="0"/>
              <a:t>Document attributes in the Notes column</a:t>
            </a:r>
          </a:p>
          <a:p>
            <a:r>
              <a:rPr lang="en-US" dirty="0"/>
              <a:t>XML with many attributes</a:t>
            </a:r>
          </a:p>
          <a:p>
            <a:pPr lvl="1"/>
            <a:r>
              <a:rPr lang="en-US" dirty="0"/>
              <a:t>Add an attributes column</a:t>
            </a:r>
          </a:p>
        </p:txBody>
      </p:sp>
    </p:spTree>
    <p:extLst>
      <p:ext uri="{BB962C8B-B14F-4D97-AF65-F5344CB8AC3E}">
        <p14:creationId xmlns:p14="http://schemas.microsoft.com/office/powerpoint/2010/main" val="16558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with few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&lt;song language="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&lt;title&gt;Hey Jude&lt;/title&gt;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&lt;artist&gt;The Beatles&lt;/artist&gt;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&lt;musicians&gt;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&lt;musician&gt;John Lennon&lt;/musician&gt;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&lt;musician&gt;Paul McCartney&lt;/musician&gt;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&lt;musician&gt;George Harrison&lt;/musician&gt;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&lt;musician&gt;Ringo Starr&lt;/musician&gt;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&lt;/musicians&gt;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"song":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"@language":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"title": "Hey Jude",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"artist": "The Beatles",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"musicians":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"musician": [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"John Lennon",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"Paul McCartney",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"George Harrison",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"Ringo Starr"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]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21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XML Documentation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11679"/>
              </p:ext>
            </p:extLst>
          </p:nvPr>
        </p:nvGraphicFramePr>
        <p:xfrm>
          <a:off x="304800" y="1276350"/>
          <a:ext cx="86868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 level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 data</a:t>
                      </a:r>
                      <a:r>
                        <a:rPr lang="en-US" sz="1600" baseline="0" dirty="0"/>
                        <a:t> 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language:</a:t>
                      </a:r>
                      <a:r>
                        <a:rPr lang="en-US" sz="1600" baseline="0" dirty="0"/>
                        <a:t> Two letter language 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  <a:r>
                        <a:rPr lang="en-US" sz="1600" baseline="0" dirty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artist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 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musicians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list of musicians who play on the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JSON: array of string</a:t>
                      </a:r>
                    </a:p>
                    <a:p>
                      <a:r>
                        <a:rPr lang="en-US" sz="1600" dirty="0"/>
                        <a:t>XML: array of musician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name of</a:t>
                      </a:r>
                      <a:r>
                        <a:rPr lang="en-US" sz="1600" baseline="0" dirty="0"/>
                        <a:t> the </a:t>
                      </a:r>
                      <a:r>
                        <a:rPr lang="en-US" sz="1600" baseline="0" dirty="0" err="1"/>
                        <a:t>musican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11837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XML Documentation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3959"/>
              </p:ext>
            </p:extLst>
          </p:nvPr>
        </p:nvGraphicFramePr>
        <p:xfrm>
          <a:off x="304800" y="1276350"/>
          <a:ext cx="8686800" cy="3545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Record TV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on when TV should be recorded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Records of tv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Date format  YYYY-MM-DD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 of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: format = 24, Hours </a:t>
                      </a:r>
                      <a:r>
                        <a:rPr lang="en-US" sz="1600" dirty="0" err="1"/>
                        <a:t>hh:ss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length in the program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numebr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</a:t>
                      </a:r>
                      <a:endParaRPr lang="pl-PL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Chanel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Homework exercise part 1 </a:t>
            </a:r>
          </a:p>
        </p:txBody>
      </p:sp>
    </p:spTree>
    <p:extLst>
      <p:ext uri="{BB962C8B-B14F-4D97-AF65-F5344CB8AC3E}">
        <p14:creationId xmlns:p14="http://schemas.microsoft.com/office/powerpoint/2010/main" val="11336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XML Documentation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9785"/>
              </p:ext>
            </p:extLst>
          </p:nvPr>
        </p:nvGraphicFramePr>
        <p:xfrm>
          <a:off x="533400" y="1276350"/>
          <a:ext cx="83058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 level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 data</a:t>
                      </a:r>
                      <a:r>
                        <a:rPr lang="en-US" sz="1600" baseline="0" dirty="0"/>
                        <a:t> 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Attributes: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language:</a:t>
                      </a:r>
                      <a:r>
                        <a:rPr lang="en-US" sz="1600" baseline="0" dirty="0" err="1">
                          <a:solidFill>
                            <a:srgbClr val="FF0000"/>
                          </a:solidFill>
                        </a:rPr>
                        <a:t>Two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letter language code.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  <a:r>
                        <a:rPr lang="en-US" sz="1600" baseline="0" dirty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artist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 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musicians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list of musicians who play on the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JSON: </a:t>
                      </a:r>
                      <a:r>
                        <a:rPr lang="en-US" sz="1600" dirty="0"/>
                        <a:t>array of string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XML: array of musician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musician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The name of a musician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30107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30239</TotalTime>
  <Words>1219</Words>
  <Application>Microsoft Macintosh PowerPoint</Application>
  <PresentationFormat>Pokaz na ekranie (16:9)</PresentationFormat>
  <Paragraphs>287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Documenting XML</vt:lpstr>
      <vt:lpstr>Introduction</vt:lpstr>
      <vt:lpstr>Caveat</vt:lpstr>
      <vt:lpstr>JSON and XML</vt:lpstr>
      <vt:lpstr>Attributes</vt:lpstr>
      <vt:lpstr>XML with few attributes</vt:lpstr>
      <vt:lpstr>Song XML Documentation</vt:lpstr>
      <vt:lpstr>Song XML Documentation</vt:lpstr>
      <vt:lpstr>Song XML Documentation</vt:lpstr>
      <vt:lpstr>XML with many attributes</vt:lpstr>
      <vt:lpstr>XML with many attributes documentation</vt:lpstr>
      <vt:lpstr>Simple Types</vt:lpstr>
      <vt:lpstr>Complex Types</vt:lpstr>
      <vt:lpstr>Example XML: Describing a menu</vt:lpstr>
      <vt:lpstr>Menu XML Documentation (tables)</vt:lpstr>
      <vt:lpstr> Request and Response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Andrzej Kozlowski</cp:lastModifiedBy>
  <cp:revision>85</cp:revision>
  <cp:lastPrinted>2015-01-13T23:21:57Z</cp:lastPrinted>
  <dcterms:created xsi:type="dcterms:W3CDTF">2014-12-23T16:50:33Z</dcterms:created>
  <dcterms:modified xsi:type="dcterms:W3CDTF">2022-01-15T15:32:54Z</dcterms:modified>
</cp:coreProperties>
</file>