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Garamond" panose="02020404030301010803" pitchFamily="18" charset="0"/>
      <p:regular r:id="rId41"/>
      <p:bold r:id="rId42"/>
      <p: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jMUOWUyvU+PY/cYLppFKX6cTj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286AD-8C4E-4062-B5C8-883C48F93979}">
  <a:tblStyle styleId="{0EB286AD-8C4E-4062-B5C8-883C48F9397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EE8"/>
          </a:solidFill>
        </a:fill>
      </a:tcStyle>
    </a:wholeTbl>
    <a:band1H>
      <a:tcTxStyle/>
      <a:tcStyle>
        <a:tcBdr/>
        <a:fill>
          <a:solidFill>
            <a:srgbClr val="D0D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3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3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37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5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5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45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5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5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3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3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3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3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" name="Google Shape;61;p36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4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4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4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4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4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extseq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Крупный план логотип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СТРОКИ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925482" y="2040497"/>
            <a:ext cx="11002936" cy="15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№4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Творческое задание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Придумать свою задачу на тему занятия. Обязательно использовать несколько вложений if-else(elif)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1187669" y="2154621"/>
            <a:ext cx="8818179" cy="22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Строки. Их реализация в Питоне.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Срезы. Подстроки.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Форматированный вывод строк.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Строки. Их реализация в Питоне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799170" y="1388415"/>
            <a:ext cx="10861288" cy="215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Строки </a:t>
            </a:r>
            <a:r>
              <a:rPr lang="ru-RU" sz="2400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упорядоченные неизменяемые последовательности символов, 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8666" y="3070595"/>
            <a:ext cx="3794667" cy="319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/>
        </p:nvSpPr>
        <p:spPr>
          <a:xfrm>
            <a:off x="669072" y="780585"/>
            <a:ext cx="9779619" cy="555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 можно создать несколькими способами: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С помощью одинарных и двойных кавычек.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first_string = 'Я текст в одинарных кавычках'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second_string = "Я текст в двойных кавычках"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 в одинарных и двойных кавычках - одно и то же. Причина наличия двух вариантов в том, чтобы позволить вставлять в строки символы кавычек, не используя экранирование. Например вот так(обратите внимание на кавычки внутри строки):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first_string = 'Слово "Python" обычно подразумевает змею'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second_string = "I'm learning Python"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129" y="780585"/>
            <a:ext cx="5257769" cy="258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390699" y="555970"/>
            <a:ext cx="11454938" cy="660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С помощью тройных кавычек.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Главное достоинство строк в тройных кавычках в том, что их можно использовать для записи многострочных блоков текста. Внутри такой строки возможно присутствие кавычек и апострофов, главное, чтобы не было трех кавычек подряд. Пример: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b="1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b="1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С помощью метода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str()</a:t>
            </a: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это работает: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my_num = 12345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my_str = str(my_num)</a:t>
            </a:r>
            <a:endParaRPr sz="2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случае мы создали новую строку путем конвертации переменной другого типа(например,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619" y="2006808"/>
            <a:ext cx="8214685" cy="88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19" y="3029989"/>
            <a:ext cx="4044446" cy="79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/>
        </p:nvSpPr>
        <p:spPr>
          <a:xfrm>
            <a:off x="460916" y="211873"/>
            <a:ext cx="11530362" cy="680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Базовые операции</a:t>
            </a:r>
            <a:r>
              <a:rPr lang="ru-RU" sz="18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8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700" b="1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Оператор сложения строк </a:t>
            </a:r>
            <a:r>
              <a:rPr lang="ru-RU" sz="1700" b="1" dirty="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оператор конкатенации строк. Он возвращает строку, состоящую из совокупности других строк.</a:t>
            </a:r>
            <a:b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</a:t>
            </a:r>
            <a:r>
              <a:rPr lang="ru-RU" sz="1600" dirty="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'Вот так работает'</a:t>
            </a:r>
            <a:r>
              <a:rPr lang="ru-RU" sz="1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</a:t>
            </a:r>
            <a:r>
              <a:rPr lang="ru-RU" sz="1600" dirty="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конкатенация строк'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 b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'Вот так работает конкатенация строк'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Оператор умножения строк </a:t>
            </a:r>
            <a:r>
              <a:rPr lang="ru-RU" sz="1700" b="1" dirty="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оператор создает несколько копий строки. Если </a:t>
            </a:r>
            <a:r>
              <a:rPr lang="ru-RU" sz="1600" dirty="0" err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это строка, а </a:t>
            </a:r>
            <a:r>
              <a:rPr lang="ru-RU" sz="1600" dirty="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целое число, то будет создано </a:t>
            </a:r>
            <a:r>
              <a:rPr lang="ru-RU" sz="1600" dirty="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копий строки </a:t>
            </a:r>
            <a:r>
              <a:rPr lang="ru-RU" sz="1600" dirty="0" err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ru-RU" sz="16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ru-RU" sz="1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ru-RU" sz="1600" dirty="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'Строка'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 dirty="0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ru-RU" sz="1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lang="ru-RU" sz="16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lang="ru-RU" sz="1600" dirty="0" err="1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СтрокаСтрокаСтрокаСтрокаСтрока</a:t>
            </a:r>
            <a:r>
              <a:rPr lang="ru-RU" sz="1600" dirty="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3.Длина строки (функция </a:t>
            </a:r>
            <a:r>
              <a:rPr lang="ru-RU" sz="1700" b="1" dirty="0" err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ru-RU" sz="1700" b="1" dirty="0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ru-RU" sz="1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ru-RU" sz="1600" dirty="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'Строка'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 dirty="0" err="1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ru-RU" sz="1600" dirty="0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u-RU" sz="1600" dirty="0" err="1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ru-RU" sz="1600" dirty="0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DD1144"/>
                </a:solidFill>
                <a:latin typeface="Times New Roman"/>
                <a:ea typeface="Calibri"/>
                <a:cs typeface="Times New Roman"/>
                <a:sym typeface="Times New Roman"/>
              </a:rPr>
              <a:t>6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937125" y="19064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Решение: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766" y="1863691"/>
            <a:ext cx="8270467" cy="337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1066800" y="-14388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Срезы. Подстроки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548268" y="936703"/>
            <a:ext cx="1136387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Срезы так же относятся к группе </a:t>
            </a:r>
            <a:r>
              <a:rPr lang="ru-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общих операций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они используются для всех последовательностей, а значит и для строковых переменных.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b="1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 (slice)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извлечение из данной строки одного символа или некоторого фрагмента подстроки или подпоследовательности.</a:t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b="1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Индекс</a:t>
            </a:r>
            <a:r>
              <a:rPr lang="ru-RU" sz="2000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номер символа в строке (а также в других структурах данных: списках, кортежах, массивах). Обратите внимание, что нумерация начинается с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Если указать отрицательное значение индекса, то номер будет отсчитываться с конца, начиная с номера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1228" y="3799025"/>
            <a:ext cx="5757377" cy="260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1048215" y="657921"/>
            <a:ext cx="10649414" cy="115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400"/>
              <a:buFont typeface="Century Gothic"/>
              <a:buAutoNum type="arabicPeriod"/>
            </a:pPr>
            <a:r>
              <a:rPr lang="ru-RU" sz="24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Самая простая форма среза - взятие одного символа строки - </a:t>
            </a:r>
            <a:r>
              <a:rPr lang="ru-RU" sz="24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S[i]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где </a:t>
            </a:r>
            <a:r>
              <a:rPr lang="ru-RU" sz="24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строка, </a:t>
            </a:r>
            <a:r>
              <a:rPr lang="ru-RU" sz="24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индекс.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464" y="1895278"/>
            <a:ext cx="6007072" cy="153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2464" y="4243616"/>
            <a:ext cx="6007071" cy="153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066800" y="3798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пройденного на занятии №2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802226" y="1751435"/>
            <a:ext cx="10720500" cy="3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операторы сравнения вы знаете и их описание?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оператор if. 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надо выделять блок кода в операторах ветвления? 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Раccкажите про конструкцию if – else. В каких ситуациях применяется else?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Расcкажите про конструкцию if – elif – else.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Сколько раз можно применить elif ?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тип данных bool.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ли разница писать true и false c маленькой или большой буквы?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оператор or, and, not и их особенности.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1048215" y="657921"/>
            <a:ext cx="10649414" cy="113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Второй тип - срез с двумя параметрами.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Т. е.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S[a:b]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возвращает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подстроку, начиная с символа c индексом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до символа с индексом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не включая его. Если опустить второй параметр (но поставить двоеточие), то срез берется до конца строки.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368" y="2239833"/>
            <a:ext cx="6305264" cy="180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3368" y="4348362"/>
            <a:ext cx="6305264" cy="171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/>
        </p:nvSpPr>
        <p:spPr>
          <a:xfrm>
            <a:off x="1048215" y="657921"/>
            <a:ext cx="10649414" cy="123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 с тремя параметрами -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S[a:b:d]</a:t>
            </a: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Третий параметр задает шаг(как в случае с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функцией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то есть будут взяты символы с индексами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a + d, a + 2 * d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Например, при задании значения третьего параметра, равному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 срез попадет каждый второй символ: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1182" y="2188827"/>
            <a:ext cx="6296892" cy="173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1182" y="4441736"/>
            <a:ext cx="6296892" cy="173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4007006" y="2352895"/>
            <a:ext cx="766224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еще раз: строки в Python - это неизменяемый тип данных!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0" i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Любые операции среза со строкой создают новые строки и никогда не меняют исходную строку. В Питоне строки вообще являются неизменяемыми, их невозможно изменить. Можно лишь в старую переменную присвоить новую строку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748" y="1795345"/>
            <a:ext cx="3313272" cy="3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Вычислить сумму цифр случайного трёхзначного числа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3598" y="1648199"/>
            <a:ext cx="5204804" cy="443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200"/>
              <a:buFont typeface="Times New Roman"/>
              <a:buNone/>
            </a:pPr>
            <a:r>
              <a:rPr lang="ru-RU" sz="3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Операции со строками. Дополнительные методы.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769434" y="1997147"/>
            <a:ext cx="1100625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Далее давайте рассмотрим методы второй группы, которые были созданы специально для работы с данными типа </a:t>
            </a:r>
            <a:r>
              <a:rPr lang="ru-RU" sz="2800" b="1">
                <a:solidFill>
                  <a:srgbClr val="007C7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</a:t>
            </a:r>
            <a:r>
              <a:rPr lang="ru-RU" sz="2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Полный и актуальный список методов можно посмотреть на странице </a:t>
            </a:r>
            <a:r>
              <a:rPr lang="ru-RU" sz="2800" u="sng" strike="noStrike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официальной документации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2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как вы сможете заметить, их там немало. Мы же с вами перечислим самые полезные из них и популярные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6"/>
          <p:cNvGraphicFramePr/>
          <p:nvPr/>
        </p:nvGraphicFramePr>
        <p:xfrm>
          <a:off x="542693" y="594416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{0EB286AD-8C4E-4062-B5C8-883C48F93979}</a:tableStyleId>
              </a:tblPr>
              <a:tblGrid>
                <a:gridCol w="16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1. Работа с регистром строки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s.capitalize()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первую букву первого слова строки s в букву в верхнем регистре, все остальные буквы преобразуются в буквы в нижнем регистре.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s.title()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первые буквы всех слов строки s в буквы верхнего регистра, все остальные буквы слов преобразует в буквы нижнего регистра.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s.upper()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все буквы строки s в буквы верхнего регистра.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s.lower()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все буквы строки s в буквы нижнего регистра.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s.swapcase()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все буквы верхнего регистра в буквы нижнего регистра, а буквы нижнего регистра преобразует в буквы верхнего регистра.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s.isupper()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Возвращает True, если все символы строки, поддерживающие приведение к регистру, приведены к верхнему, иначе — False.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s.islower()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Возвращает True, если все символы строки, поддерживающие приведение к регистру, приведены к нижнему, иначе — False.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s.istitle()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Определяет, начинаются ли слова строки с заглавной буквы. Возвращает True, когда s не пустая строка и первый алфавитный символ каждого слова в верхнем регистре, а все остальные буквенные символы в каждом слове строчные. Иначе - False.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1752" y="462126"/>
            <a:ext cx="4908496" cy="593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1066800" y="253070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подается непустая строка S. В строке хотя бы два символа.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В первой строке распечатайте каждый 3-й символ, начиная с нулевого (подряд, не разделяя символы пробелами).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Во второй строке распечатайте первый и последний символы (подряд, не разделяя символы пробелами).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В третей строке распечатайте S в верхнем регистре.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В четвертой строке распечатайте S в обратном порядке.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 пятой строке напечатайте True, если все символы в строке S — цифры и False в противном случае.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634" y="2032967"/>
            <a:ext cx="10563098" cy="305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1066800" y="17290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73578" y="1150396"/>
            <a:ext cx="11421687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Форматированный ввод/вывод – это совокупность операций, обеспечивающая ввод/вывод высокого уровня переменных с применением определённого формата ввода/вывода.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8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Питоне имеется несколько способов форматированного ввода/вывода. Самый простой из них – оператор print, печатающий переменные и строковые константы, применяя формат по умолчанию.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 </a:t>
            </a:r>
            <a:r>
              <a:rPr lang="ru-RU" sz="1800" i="1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r>
              <a:rPr lang="ru-RU" sz="180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по отношению к строкам выполняет операцию форматирования и вставки таким образом, что объект, стоящий справа от него, встраивается согласно определенным правилам в строку слева от него:</a:t>
            </a:r>
            <a:endParaRPr sz="1800">
              <a:solidFill>
                <a:srgbClr val="38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% value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573578" y="3920385"/>
            <a:ext cx="112471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Такой способ форматирования считается старым видимо потому, что заимствован из функции printf() языка C, а в Python.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578" y="4683404"/>
            <a:ext cx="3977985" cy="145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1437" y="4683404"/>
            <a:ext cx="3977986" cy="145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/>
          <p:nvPr/>
        </p:nvSpPr>
        <p:spPr>
          <a:xfrm>
            <a:off x="778625" y="1152344"/>
            <a:ext cx="851500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S.isdigit()	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 Состоит ли строка из цифр.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S.isalpha()  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Состоит ли строка из букв.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625" y="2808585"/>
            <a:ext cx="4588357" cy="181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2776" y="2808585"/>
            <a:ext cx="5390599" cy="181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" name="Google Shape;321;p31"/>
          <p:cNvGraphicFramePr/>
          <p:nvPr/>
        </p:nvGraphicFramePr>
        <p:xfrm>
          <a:off x="1081668" y="925551"/>
          <a:ext cx="10255425" cy="2810750"/>
        </p:xfrm>
        <a:graphic>
          <a:graphicData uri="http://schemas.openxmlformats.org/drawingml/2006/table">
            <a:tbl>
              <a:tblPr firstRow="1" firstCol="1" bandRow="1">
                <a:noFill/>
                <a:tableStyleId>{0EB286AD-8C4E-4062-B5C8-883C48F93979}</a:tableStyleId>
              </a:tblPr>
              <a:tblGrid>
                <a:gridCol w="29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2. Объединение и разбивка строк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x.join(iterable)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Возвращает строку, собранную из элементов указанного объекта, поддерживающего итерирование(например, список строк).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s.split(x)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Разбивает строку s на части, используя специальный разделитель x, и возвращает эти части в виде списка.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22" name="Google Shape;32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667" y="4101956"/>
            <a:ext cx="5014333" cy="13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5801" y="4101956"/>
            <a:ext cx="4564532" cy="139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№4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1066800" y="3005254"/>
            <a:ext cx="994688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Вводиться строка. Удалить из неё все пробелы. После этого определить, является ли она палиндромом(перевертышем), т.е. одинаково пишется, как сначала, так и с конца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1033345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ru-RU" sz="44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b="1"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35" name="Google Shape;335;p33"/>
          <p:cNvSpPr txBox="1"/>
          <p:nvPr/>
        </p:nvSpPr>
        <p:spPr>
          <a:xfrm>
            <a:off x="684687" y="982553"/>
            <a:ext cx="10612243" cy="53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Дана строка.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Сначала выведите третий символ этой строки.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 второй строке выведите предпоследний символ этой строки.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третьей строке выведите первые пять символов этой строки.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четвертой строке выведите всю строку, кроме последних двух символов.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пятой строке выведите все символы с четными индексами (считая, что индексация начинается с 0, поэтому символы выводятся начиная с первого).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шестой строке выведите все символы с нечетными индексами, то есть начиная со второго символа строки.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седьмой строке выведите все символы в обратном порядке.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восьмой строке выведите все символы строки через один в обратном порядке, начиная с последнего.</a:t>
            </a:r>
            <a:endParaRPr/>
          </a:p>
          <a:p>
            <a:pPr marL="0" marR="0" lvl="0" indent="0" algn="l" rtl="0">
              <a:spcBef>
                <a:spcPts val="192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девятой строке выведите длину данной строки.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9021" y="1251033"/>
            <a:ext cx="3487095" cy="255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842701" y="3044061"/>
            <a:ext cx="10506597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№1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Определить, является ли год високосным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2964" y="1226821"/>
            <a:ext cx="3788645" cy="51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742517" y="8920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42701" y="3044061"/>
            <a:ext cx="10506597" cy="112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№2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Определить существование треугольника и его тип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72" y="1526035"/>
            <a:ext cx="6254416" cy="4843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943238" y="28828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1066799" y="2250728"/>
            <a:ext cx="11002936" cy="235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№3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Определить принадлежность точки кругу с  центром в начале координат.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Вводятся координаты (x,y) точки и радиус круга r.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Определить принадлежит ли данная точка кругу, если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его центр находится в начале координат.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724" y="1420001"/>
            <a:ext cx="6452551" cy="50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898634" y="37584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Широкоэкранный</PresentationFormat>
  <Paragraphs>130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Century Gothic</vt:lpstr>
      <vt:lpstr>Times New Roman</vt:lpstr>
      <vt:lpstr>Arial</vt:lpstr>
      <vt:lpstr>Garamond</vt:lpstr>
      <vt:lpstr>Calibri</vt:lpstr>
      <vt:lpstr>СавонVTI</vt:lpstr>
      <vt:lpstr>СавонVTI</vt:lpstr>
      <vt:lpstr>СТРОКИ</vt:lpstr>
      <vt:lpstr>Проверка пройденного на занятии №2</vt:lpstr>
      <vt:lpstr>Проверка домашнего задания</vt:lpstr>
      <vt:lpstr>Проверка домашнего задания</vt:lpstr>
      <vt:lpstr>Решение</vt:lpstr>
      <vt:lpstr>Проверка домашнего задания</vt:lpstr>
      <vt:lpstr>Решение</vt:lpstr>
      <vt:lpstr>Проверка домашнего задания</vt:lpstr>
      <vt:lpstr>Решение</vt:lpstr>
      <vt:lpstr>Проверка домашнего задания</vt:lpstr>
      <vt:lpstr>План занятия</vt:lpstr>
      <vt:lpstr>Строки. Их реализация в Питоне</vt:lpstr>
      <vt:lpstr>Презентация PowerPoint</vt:lpstr>
      <vt:lpstr>Презентация PowerPoint</vt:lpstr>
      <vt:lpstr>Презентация PowerPoint</vt:lpstr>
      <vt:lpstr>Задание №1  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vt:lpstr>
      <vt:lpstr>Решение:</vt:lpstr>
      <vt:lpstr>Срезы. Подстроки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№2  Вычислить сумму цифр случайного трёхзначного числа</vt:lpstr>
      <vt:lpstr>Решение</vt:lpstr>
      <vt:lpstr>Операции со строками. Дополнительные методы.</vt:lpstr>
      <vt:lpstr>Презентация PowerPoint</vt:lpstr>
      <vt:lpstr>Презентация PowerPoint</vt:lpstr>
      <vt:lpstr>Задание №3  На вход подается непустая строка S. В строке хотя бы два символа. 1) В первой строке распечатайте каждый 3-й символ, начиная с нулевого (подряд, не разделяя символы пробелами). 2) Во второй строке распечатайте первый и последний символы (подряд, не разделяя символы пробелами). 3) В третей строке распечатайте S в верхнем регистре. 4) В четвертой строке распечатайте S в обратном порядке. 5) В пятой строке напечатайте True, если все символы в строке S — цифры и False в противном случае.</vt:lpstr>
      <vt:lpstr>Решение</vt:lpstr>
      <vt:lpstr>Презентация PowerPoint</vt:lpstr>
      <vt:lpstr>Презентация PowerPoint</vt:lpstr>
      <vt:lpstr>Задание №4  </vt:lpstr>
      <vt:lpstr> Домашнее задание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Яна Шавель</dc:creator>
  <cp:lastModifiedBy>Артём Микулич</cp:lastModifiedBy>
  <cp:revision>2</cp:revision>
  <dcterms:created xsi:type="dcterms:W3CDTF">2021-03-29T09:03:33Z</dcterms:created>
  <dcterms:modified xsi:type="dcterms:W3CDTF">2022-04-01T09:30:31Z</dcterms:modified>
</cp:coreProperties>
</file>