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 SemiBold"/>
      <p:regular r:id="rId50"/>
      <p:bold r:id="rId51"/>
      <p:italic r:id="rId52"/>
      <p:boldItalic r:id="rId53"/>
    </p:embeddedFont>
    <p:embeddedFont>
      <p:font typeface="Century Gothic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g7ZsbCJpzOnHqjf0tE6mWhsWO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SemiBold-bold.fntdata"/><Relationship Id="rId50" Type="http://schemas.openxmlformats.org/officeDocument/2006/relationships/font" Target="fonts/OpenSansSemiBold-regular.fntdata"/><Relationship Id="rId53" Type="http://schemas.openxmlformats.org/officeDocument/2006/relationships/font" Target="fonts/OpenSansSemiBold-boldItalic.fntdata"/><Relationship Id="rId52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55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54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57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56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4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4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4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4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44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4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2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52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5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2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5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4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4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5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4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4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4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4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" name="Google Shape;61;p43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43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3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4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7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4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4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4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4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" name="Google Shape;76;p47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3" name="Google Shape;83;p48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4" name="Google Shape;84;p4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49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1" name="Google Shape;91;p49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49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93" name="Google Shape;93;p4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1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51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51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4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4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4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4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4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4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рупный план логотипа&#10;&#10;Автоматически созданное описание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КОЛЛЕКЦИИ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4000"/>
              <a:buFont typeface="Times New Roman"/>
              <a:buNone/>
            </a:pPr>
            <a:r>
              <a:rPr b="0" i="0" lang="ru-RU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Обращение к элементу списка в Python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755" y="1486316"/>
            <a:ext cx="4752841" cy="1615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809296" y="3217895"/>
            <a:ext cx="10573407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Некоторые операции, имеют два варианта выбора элемента: либо выбор непосредственно его по имени, либо обращение по индексу. Индексом называют его порядковый номер, начиная с нуля.</a:t>
            </a:r>
            <a:endParaRPr b="0" i="0"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также </a:t>
            </a:r>
            <a:r>
              <a:rPr b="1" i="0" lang="ru-RU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отрицательный</a:t>
            </a:r>
            <a:r>
              <a:rPr b="0" i="0"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индекс.</a:t>
            </a:r>
            <a:r>
              <a:rPr b="0" i="0" lang="ru-RU" sz="2000">
                <a:solidFill>
                  <a:srgbClr val="3939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Отрицательными индексами называют расположение элементов в списке справа налево</a:t>
            </a:r>
            <a:endParaRPr b="0" i="0"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Отрицательным индексом удобно пользоваться, когда необходимо обратиться к последнему в списке элементу, не высчитывая его номер. Любой конечный элемент будет с индексом, равным -1</a:t>
            </a:r>
            <a:endParaRPr b="0" i="0"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1066800" y="55755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Пример программы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973" y="1572985"/>
            <a:ext cx="7594054" cy="414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Times New Roman"/>
              <a:buNone/>
            </a:pPr>
            <a:r>
              <a:rPr b="0" i="0" lang="ru-RU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 список</a:t>
            </a:r>
            <a:br>
              <a:rPr b="0" i="0" lang="ru-RU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ru-RU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добавить новый элемент в список, используется list.append(x) , где list – список, x – нужное значение.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807" y="1328394"/>
            <a:ext cx="4648384" cy="145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96" y="3954463"/>
            <a:ext cx="3313817" cy="235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Times New Roman"/>
              <a:buNone/>
            </a:pPr>
            <a:r>
              <a:rPr b="0" i="0" lang="ru-RU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в список </a:t>
            </a:r>
            <a:r>
              <a:rPr b="0" i="0" lang="ru-RU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указанную позицию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Немаловажно обратить внимание на метод </a:t>
            </a:r>
            <a:r>
              <a:rPr b="1"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list.insert(i, x) </a:t>
            </a: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где list – список, i – позиция, x – нужное значение.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824" y="1366011"/>
            <a:ext cx="4330352" cy="154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1841" y="4118524"/>
            <a:ext cx="6268317" cy="199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Изменение элементов списка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809296" y="3217895"/>
            <a:ext cx="10573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элементов списка происходит следующим образом: нужно выбрать элемент по индексу (порядковому номеру элемента) и присвоить новое значение</a:t>
            </a:r>
            <a:r>
              <a:rPr b="0" i="0"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442" y="1279473"/>
            <a:ext cx="4485687" cy="176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4355" y="4635389"/>
            <a:ext cx="5855860" cy="165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Удаление элемента из списка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33" name="Google Shape;233;p15"/>
          <p:cNvSpPr txBox="1"/>
          <p:nvPr/>
        </p:nvSpPr>
        <p:spPr>
          <a:xfrm>
            <a:off x="551793" y="2662484"/>
            <a:ext cx="1057340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удаление из списка используют инструкцию del list[i] , где list – список, i – индекс (позиция) элемента в списке.</a:t>
            </a:r>
            <a:endParaRPr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Еще один способ удаления из списка – list.remove(x) , где list – список, x – значение, которое нужно удалить.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377" y="1214249"/>
            <a:ext cx="4497244" cy="126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793" y="4431851"/>
            <a:ext cx="5432361" cy="175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7848" y="4431851"/>
            <a:ext cx="5432359" cy="175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725213" y="756745"/>
            <a:ext cx="109728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Удалять можно как из текущего списка, так и из вложенных списков: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удалять целыми диапазонами: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415" y="1267422"/>
            <a:ext cx="4445169" cy="134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213" y="3429000"/>
            <a:ext cx="7281226" cy="267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1504" y="4249973"/>
            <a:ext cx="3566509" cy="140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Как проверить наличие элемента в списке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809294" y="3344020"/>
            <a:ext cx="1057340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того, чтобы проверить существование какого-либо элемента в списке, нужно воспользоваться оператором </a:t>
            </a:r>
            <a:r>
              <a:rPr b="1"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Рассмотрим на примере: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788" y="1328394"/>
            <a:ext cx="5482421" cy="193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5097" y="4641272"/>
            <a:ext cx="5661806" cy="157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Объединение списков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809293" y="2941683"/>
            <a:ext cx="105734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 в Python можно объединят с помощью оператора + или метода extend . Выглядит это так: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1392" y="1277257"/>
            <a:ext cx="6409215" cy="13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282" y="3895790"/>
            <a:ext cx="5935436" cy="249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Копирование списка в Python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809292" y="2951946"/>
            <a:ext cx="105734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вы захотите скопировать список оператором = , вы скопируете не сам список, а только его ссылку.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632" y="1328394"/>
            <a:ext cx="693473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292" y="4654376"/>
            <a:ext cx="4968671" cy="135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4039" y="4654376"/>
            <a:ext cx="4849793" cy="135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066800" y="3064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пройденного на занятии №4.2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735724" y="1828255"/>
            <a:ext cx="10720552" cy="395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каких двух частей состоит цикл while?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каком случае используются циклы?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прописывать условие цикла while?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выполняется цикл while?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вы знаете о бесконечном цикле?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Расскажите о конструкции for-else, while-else.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Выполняется ли условие else, если завершить цикл принудительно?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555805" y="1428451"/>
            <a:ext cx="4823785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копирования списков можно использовать несколько вариантов: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elements.copy() – встроенный метод copy (доступен с Python 3.3);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list(elements) – через встроенную функцию list() 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copy.copy(elements) – функция copy() из пакета copy;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elements[:] – через создание среза (устаревший синтаксис);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2967" y="630865"/>
            <a:ext cx="3805085" cy="559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809297" y="662152"/>
            <a:ext cx="1055238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Скопировать часть списка можно с помощью срезов. Есть несколько вариантов использования: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77" y="1493149"/>
            <a:ext cx="6722625" cy="484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Open Sans SemiBold"/>
              <a:buNone/>
            </a:pPr>
            <a:r>
              <a:rPr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Цикл по списку</a:t>
            </a: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b="0" i="0" lang="ru-RU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751" y="1328394"/>
            <a:ext cx="4434498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746234" y="2890345"/>
            <a:ext cx="108256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перебора списков в Python есть два цикла: for и while.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 примеров ниже можем сделать вывод, что конструкция for выглядит заметно компактнее, чем while  </a:t>
            </a:r>
            <a:endParaRPr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234" y="4443905"/>
            <a:ext cx="4517311" cy="139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0819" y="3874650"/>
            <a:ext cx="3554947" cy="234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1066800" y="176437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Методы списков</a:t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564800" y="1407378"/>
            <a:ext cx="8849711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list.append(x) – позволяет добавлять элемент в конец списка;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list1.extend(list2) – предназначен для сложения списков;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list.insert(i, x) – служит для добавления элемента на указанную позицию( i – позиция, x – элемент);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list.remove(x) – удаляет элемент из списка (только первое вхождение);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list.clear() – предназначен для удаления всех элементов (после этой операции список становится пустым []);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list.copy() – служит для копирования списков.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list.count(x) – посчитает количество элементов x в списке;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list.index(x) – вернет позицию первого найденного элемента x в списке;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list.pop(i) - удалит элемент из позиции i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list.reverse() – меняет порядок элементов в списке на противоположный;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list.sort() – сортирует список;</a:t>
            </a:r>
            <a:endParaRPr/>
          </a:p>
        </p:txBody>
      </p:sp>
      <p:pic>
        <p:nvPicPr>
          <p:cNvPr id="297" name="Google Shape;2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867375" y="2626630"/>
            <a:ext cx="5149306" cy="205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032" y="597309"/>
            <a:ext cx="5855935" cy="566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896" y="629700"/>
            <a:ext cx="5068207" cy="55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790" y="1363259"/>
            <a:ext cx="6204420" cy="413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4400"/>
              <a:buFont typeface="Times New Roman"/>
              <a:buNone/>
            </a:pPr>
            <a:r>
              <a:rPr b="0" i="0" lang="ru-RU" sz="44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Вложенные списки</a:t>
            </a:r>
            <a:br>
              <a:rPr b="0" i="0" lang="ru-RU" sz="44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567559" y="1629103"/>
            <a:ext cx="110568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может содержать объекты разных типов: числовые, буквенные, а также списки. Список списков выглядит следующим образом:</a:t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567559" y="3288084"/>
            <a:ext cx="109622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обращения к элементу вложенного списка нужно использовать два индекса: первый указывает на индекс главного списка, второй — индекс элемента во вложенном списке. Вот пример:</a:t>
            </a:r>
            <a:endParaRPr/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81" y="2487328"/>
            <a:ext cx="6330307" cy="773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81" y="4488413"/>
            <a:ext cx="6940471" cy="185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title"/>
          </p:nvPr>
        </p:nvSpPr>
        <p:spPr>
          <a:xfrm>
            <a:off x="1066800" y="54729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4400"/>
              <a:buFont typeface="Times New Roman"/>
              <a:buNone/>
            </a:pPr>
            <a:r>
              <a:rPr lang="ru-RU" sz="44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Срезы</a:t>
            </a:r>
            <a:br>
              <a:rPr b="0" i="0" lang="ru-RU" sz="440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567559" y="1567253"/>
            <a:ext cx="1105688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Срезы (slices) </a:t>
            </a:r>
            <a:r>
              <a:rPr b="0" i="0"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это подмножества элементов списка. Срезу нужны, когда необходимо извлечь часть списка из полного списка.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них есть свой собственный синтаксис. Записывается срез так же, как обращение к элементу, используя индекс. </a:t>
            </a:r>
            <a:endParaRPr b="0" i="0" sz="28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39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Пример:</a:t>
            </a:r>
            <a:endParaRPr/>
          </a:p>
        </p:txBody>
      </p:sp>
      <p:pic>
        <p:nvPicPr>
          <p:cNvPr id="328" name="Google Shape;3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880" y="4700316"/>
            <a:ext cx="6184791" cy="93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/>
        </p:nvSpPr>
        <p:spPr>
          <a:xfrm>
            <a:off x="567558" y="841956"/>
            <a:ext cx="1096228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этом случае берётся срез от номера start (включительно) до stop (не включая его), а step – это шаг. По умолчанию start и stop равны 0, step равен 1.</a:t>
            </a:r>
            <a:endParaRPr/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172" y="2212651"/>
            <a:ext cx="8841655" cy="34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988739" y="34913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Проверка домашнего задания</a:t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64641" y="1878255"/>
            <a:ext cx="10506597" cy="3785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№1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№1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36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 произвольный список. Представьте его в обратном порядке.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898634" y="489005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1945" y="1860605"/>
            <a:ext cx="6211778" cy="413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№2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867103" y="39441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858790" y="2077887"/>
            <a:ext cx="439016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можем использовать метод index(), который позволит получить индекс первого вхождения некоторого объекта (в нашем случае числа 20). Затем просто изменим элемент списка с этим индексом до нужного нам значения (то есть 200)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9624" y="2267933"/>
            <a:ext cx="4965273" cy="283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917171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Задание №3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endParaRPr sz="3600"/>
          </a:p>
        </p:txBody>
      </p:sp>
      <p:sp>
        <p:nvSpPr>
          <p:cNvPr id="363" name="Google Shape;363;p34"/>
          <p:cNvSpPr/>
          <p:nvPr/>
        </p:nvSpPr>
        <p:spPr>
          <a:xfrm>
            <a:off x="917172" y="2014194"/>
            <a:ext cx="1088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917172" y="2275804"/>
            <a:ext cx="108870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/>
          <p:nvPr/>
        </p:nvSpPr>
        <p:spPr>
          <a:xfrm>
            <a:off x="4574237" y="456582"/>
            <a:ext cx="30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13" y="2666903"/>
            <a:ext cx="4288407" cy="152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080" y="918247"/>
            <a:ext cx="4849615" cy="529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1066800" y="224016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№4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1066800" y="2385849"/>
            <a:ext cx="1014773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совпадающие элементы двух списков.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[5,[1,2],2,'r',4,'ee']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[4,'we','ee',3,[1,2]]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Эти значения записать в новый список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888124" y="36288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124" y="2039072"/>
            <a:ext cx="5054283" cy="277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5749" y="3463533"/>
            <a:ext cx="4270775" cy="135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1066800" y="137831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Задание №5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1066800" y="1587063"/>
            <a:ext cx="1014773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Даны 2 списка: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[4,6,'pу','tell',78]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[44,'hello’,56,'exept’,3]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Выполнить следующие операции: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Сложить два списка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Добавьте элемент 6 на 3 позицию.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Удалите все текстовые переменные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Посчитайте количество элементов списка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888124" y="362881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/>
          </a:p>
        </p:txBody>
      </p:sp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0820" y="1884798"/>
            <a:ext cx="4330360" cy="400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4096991" y="456889"/>
            <a:ext cx="39980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и результат :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850" y="936335"/>
            <a:ext cx="4226472" cy="54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546" y="5184271"/>
            <a:ext cx="4427604" cy="115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1033345" y="10432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b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  <a:t>Домашнее задание</a:t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02" name="Google Shape;402;p40"/>
          <p:cNvSpPr txBox="1"/>
          <p:nvPr/>
        </p:nvSpPr>
        <p:spPr>
          <a:xfrm>
            <a:off x="716369" y="946642"/>
            <a:ext cx="10692352" cy="281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Прочитать про заполнение списков с помощью random.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№1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 список list=[15,48,'hello',6,19,'world’].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числа этого списка проверить на чётность. Если число чётное, то посчитать сумму его цифр. Если нечётное, то заменить  его на 1 в списке.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слова: посчитать количество гласных и согласных.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Вывести всё на экран. 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9696" y="3656156"/>
            <a:ext cx="3487095" cy="255362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0"/>
          <p:cNvSpPr txBox="1"/>
          <p:nvPr/>
        </p:nvSpPr>
        <p:spPr>
          <a:xfrm>
            <a:off x="907479" y="3466949"/>
            <a:ext cx="6721107" cy="2991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Подготовиться к экзамену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Повторить темы: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 в программирование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операторы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Строки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Циклы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250731" y="2319081"/>
            <a:ext cx="8818179" cy="2219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Что такое коллекции.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AutoNum type="arabicParenR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Списки. Особенности, реализация, встроенные  функции для работы со списками.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066800" y="190649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Что такое коллекции?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665355" y="1197223"/>
            <a:ext cx="10861288" cy="253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Коллекция в Python </a:t>
            </a: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Стандартные встроенные коллекционные типы данных в Python: список (list), кортеж (tuple), строку (string), множества (set, frozenset), словарь (dict). </a:t>
            </a:r>
            <a:endParaRPr sz="240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721" y="3803074"/>
            <a:ext cx="2990555" cy="251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208" y="850897"/>
            <a:ext cx="8139440" cy="515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Списки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693682" y="1217225"/>
            <a:ext cx="11077904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Списки в Python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списка – самый первый и главный этап его создания. Для объявления списка в Python существует несколько способов.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450" y="3760142"/>
            <a:ext cx="4695100" cy="180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714704" y="3215468"/>
            <a:ext cx="9480331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 №2: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функцию list():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этом примере создается пустой список</a:t>
            </a:r>
            <a:r>
              <a:rPr b="0" i="0" lang="ru-RU" sz="1800">
                <a:solidFill>
                  <a:srgbClr val="39393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714704" y="414701"/>
            <a:ext cx="9490841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 №1: </a:t>
            </a:r>
            <a:r>
              <a:rPr b="0" i="0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литерал (выражение, создающее объект):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примере мы создали список с заранее известными данными. Если нужен пустой список, в квадратных скобках ничего не указывается – elements = []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807" y="1070322"/>
            <a:ext cx="4834104" cy="12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07" y="3871089"/>
            <a:ext cx="3558764" cy="155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2021-04-07T14:36:15Z</dcterms:created>
  <dc:creator>Яна Шавель</dc:creator>
</cp:coreProperties>
</file>