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8" r:id="rId5"/>
    <p:sldId id="257" r:id="rId6"/>
    <p:sldId id="262" r:id="rId7"/>
    <p:sldId id="260" r:id="rId8"/>
    <p:sldId id="267" r:id="rId9"/>
    <p:sldId id="263" r:id="rId10"/>
    <p:sldId id="265" r:id="rId11"/>
    <p:sldId id="286" r:id="rId12"/>
    <p:sldId id="266" r:id="rId13"/>
    <p:sldId id="281" r:id="rId14"/>
    <p:sldId id="282" r:id="rId15"/>
    <p:sldId id="283" r:id="rId16"/>
    <p:sldId id="264" r:id="rId17"/>
    <p:sldId id="269" r:id="rId18"/>
    <p:sldId id="270" r:id="rId19"/>
    <p:sldId id="271" r:id="rId20"/>
    <p:sldId id="284" r:id="rId21"/>
    <p:sldId id="272" r:id="rId22"/>
    <p:sldId id="273" r:id="rId23"/>
    <p:sldId id="275" r:id="rId24"/>
    <p:sldId id="276" r:id="rId25"/>
    <p:sldId id="285" r:id="rId26"/>
    <p:sldId id="277" r:id="rId27"/>
    <p:sldId id="287" r:id="rId28"/>
    <p:sldId id="278"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E7512B-AA2D-41B7-AAC5-678EB3811D5D}">
          <p14:sldIdLst>
            <p14:sldId id="256"/>
            <p14:sldId id="261"/>
            <p14:sldId id="259"/>
            <p14:sldId id="258"/>
            <p14:sldId id="257"/>
            <p14:sldId id="262"/>
            <p14:sldId id="260"/>
            <p14:sldId id="267"/>
            <p14:sldId id="263"/>
            <p14:sldId id="265"/>
            <p14:sldId id="286"/>
            <p14:sldId id="266"/>
            <p14:sldId id="281"/>
            <p14:sldId id="282"/>
            <p14:sldId id="283"/>
            <p14:sldId id="264"/>
            <p14:sldId id="269"/>
            <p14:sldId id="270"/>
            <p14:sldId id="271"/>
            <p14:sldId id="284"/>
            <p14:sldId id="272"/>
            <p14:sldId id="273"/>
            <p14:sldId id="275"/>
            <p14:sldId id="276"/>
            <p14:sldId id="285"/>
            <p14:sldId id="277"/>
            <p14:sldId id="28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0000FF"/>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1" d="100"/>
          <a:sy n="91" d="100"/>
        </p:scale>
        <p:origin x="53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24678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6383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60438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84244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4020CE-6A52-4DF0-A8BD-47789400BDAC}" type="datetimeFigureOut">
              <a:rPr lang="en-GB" smtClean="0"/>
              <a:t>17/02/2019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82553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4020CE-6A52-4DF0-A8BD-47789400BDAC}" type="datetimeFigureOut">
              <a:rPr lang="en-GB" smtClean="0"/>
              <a:t>17/02/2019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44596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4020CE-6A52-4DF0-A8BD-47789400BDAC}" type="datetimeFigureOut">
              <a:rPr lang="en-GB" smtClean="0"/>
              <a:t>17/02/2019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6354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4020CE-6A52-4DF0-A8BD-47789400BDAC}" type="datetimeFigureOut">
              <a:rPr lang="en-GB" smtClean="0"/>
              <a:t>17/02/2019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29951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020CE-6A52-4DF0-A8BD-47789400BDAC}" type="datetimeFigureOut">
              <a:rPr lang="en-GB" smtClean="0"/>
              <a:t>17/02/2019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166030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020CE-6A52-4DF0-A8BD-47789400BDAC}" type="datetimeFigureOut">
              <a:rPr lang="en-GB" smtClean="0"/>
              <a:t>17/02/2019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38412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020CE-6A52-4DF0-A8BD-47789400BDAC}" type="datetimeFigureOut">
              <a:rPr lang="en-GB" smtClean="0"/>
              <a:t>17/02/2019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6322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020CE-6A52-4DF0-A8BD-47789400BDAC}" type="datetimeFigureOut">
              <a:rPr lang="en-GB" smtClean="0"/>
              <a:t>17/02/2019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F5472-4717-4C05-818C-A46FC826DCBD}" type="slidenum">
              <a:rPr lang="en-GB" smtClean="0"/>
              <a:t>‹#›</a:t>
            </a:fld>
            <a:endParaRPr lang="en-GB"/>
          </a:p>
        </p:txBody>
      </p:sp>
    </p:spTree>
    <p:extLst>
      <p:ext uri="{BB962C8B-B14F-4D97-AF65-F5344CB8AC3E}">
        <p14:creationId xmlns:p14="http://schemas.microsoft.com/office/powerpoint/2010/main" val="22933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Refine/OpenRefine/wiki/Faceting" TargetMode="External"/><Relationship Id="rId2" Type="http://schemas.openxmlformats.org/officeDocument/2006/relationships/hyperlink" Target="http://www.datacarpentry.org/OpenRefine-ecology-lesson/03-numb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github.com/OpenRefine/OpenRefine/wiki/Clustering-In-Dept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gloriousgeneralist.com/2014/12/notes-on-measuring-and-calculating-impact-in-institutional-repositories/" TargetMode="External"/><Relationship Id="rId3" Type="http://schemas.openxmlformats.org/officeDocument/2006/relationships/hyperlink" Target="https://github.com/OpenRefine/OpenRefine/wiki/Documentation-For-Users" TargetMode="External"/><Relationship Id="rId7" Type="http://schemas.openxmlformats.org/officeDocument/2006/relationships/hyperlink" Target="http://www.gloriousgeneralist.com/" TargetMode="External"/><Relationship Id="rId2" Type="http://schemas.openxmlformats.org/officeDocument/2006/relationships/hyperlink" Target="http://openrefine.org/" TargetMode="External"/><Relationship Id="rId1" Type="http://schemas.openxmlformats.org/officeDocument/2006/relationships/slideLayout" Target="../slideLayouts/slideLayout2.xml"/><Relationship Id="rId6" Type="http://schemas.openxmlformats.org/officeDocument/2006/relationships/hyperlink" Target="https://github.com/scottythered/gratefuldata/wiki" TargetMode="External"/><Relationship Id="rId11" Type="http://schemas.openxmlformats.org/officeDocument/2006/relationships/image" Target="../media/image25.jpeg"/><Relationship Id="rId5" Type="http://schemas.openxmlformats.org/officeDocument/2006/relationships/hyperlink" Target="https://en.wikipedia.org/wiki/OpenRefine" TargetMode="External"/><Relationship Id="rId10" Type="http://schemas.openxmlformats.org/officeDocument/2006/relationships/hyperlink" Target="http://enipedia.tudelft.nl/wiki/OpenRefine_Tutorial" TargetMode="External"/><Relationship Id="rId4" Type="http://schemas.openxmlformats.org/officeDocument/2006/relationships/hyperlink" Target="http://www.worldcat.org/title/using-openrefine-the-essential-openrefine-guide-that-takes-you-from-data-analysis-and-error-fixing-to-linking-your-dataset-to-the-web/oclc/889271264" TargetMode="External"/><Relationship Id="rId9" Type="http://schemas.openxmlformats.org/officeDocument/2006/relationships/hyperlink" Target="http://www.intersect.org.au/course-resour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openrefin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openrefin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Refine/OpenRefine/wiki/Importer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3537"/>
            <a:ext cx="9144000" cy="2387600"/>
          </a:xfrm>
        </p:spPr>
        <p:txBody>
          <a:bodyPr>
            <a:normAutofit fontScale="90000"/>
          </a:bodyPr>
          <a:lstStyle/>
          <a:p>
            <a:r>
              <a:rPr lang="en-GB" dirty="0" smtClean="0"/>
              <a:t>Open Refine</a:t>
            </a:r>
            <a:br>
              <a:rPr lang="en-GB" dirty="0" smtClean="0"/>
            </a:br>
            <a:r>
              <a:rPr lang="en-GB" dirty="0" smtClean="0"/>
              <a:t>for Social Sciences  </a:t>
            </a:r>
            <a:r>
              <a:rPr lang="en-GB" dirty="0"/>
              <a:t/>
            </a:r>
            <a:br>
              <a:rPr lang="en-GB" dirty="0"/>
            </a:br>
            <a:r>
              <a:rPr lang="en-GB" dirty="0" smtClean="0"/>
              <a:t>18-19 Feb 2019</a:t>
            </a:r>
            <a:endParaRPr lang="en-GB" dirty="0"/>
          </a:p>
        </p:txBody>
      </p:sp>
      <p:sp>
        <p:nvSpPr>
          <p:cNvPr id="5" name="TextBox 4"/>
          <p:cNvSpPr txBox="1"/>
          <p:nvPr/>
        </p:nvSpPr>
        <p:spPr>
          <a:xfrm>
            <a:off x="9265227" y="5763560"/>
            <a:ext cx="2805546" cy="923330"/>
          </a:xfrm>
          <a:prstGeom prst="rect">
            <a:avLst/>
          </a:prstGeom>
          <a:noFill/>
        </p:spPr>
        <p:txBody>
          <a:bodyPr wrap="square" rtlCol="0">
            <a:spAutoFit/>
          </a:bodyPr>
          <a:lstStyle/>
          <a:p>
            <a:pPr algn="r"/>
            <a:r>
              <a:rPr lang="en-GB" dirty="0" smtClean="0"/>
              <a:t>Lucia Michielin</a:t>
            </a:r>
          </a:p>
          <a:p>
            <a:pPr algn="r"/>
            <a:r>
              <a:rPr lang="en-GB" dirty="0" smtClean="0"/>
              <a:t>Edinburgh University</a:t>
            </a:r>
          </a:p>
          <a:p>
            <a:pPr algn="r"/>
            <a:r>
              <a:rPr lang="en-GB" dirty="0" smtClean="0"/>
              <a:t>L.Michielin@sms.ed.ac.uk</a:t>
            </a:r>
            <a:endParaRPr lang="en-GB" dirty="0"/>
          </a:p>
        </p:txBody>
      </p:sp>
      <p:pic>
        <p:nvPicPr>
          <p:cNvPr id="1026" name="Picture 2" descr="Image result for open ref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7" y="7778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data carpen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7" y="5512074"/>
            <a:ext cx="1974561" cy="12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562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TextBox 4"/>
          <p:cNvSpPr txBox="1"/>
          <p:nvPr/>
        </p:nvSpPr>
        <p:spPr>
          <a:xfrm>
            <a:off x="113942" y="818377"/>
            <a:ext cx="5715000" cy="584775"/>
          </a:xfrm>
          <a:prstGeom prst="rect">
            <a:avLst/>
          </a:prstGeom>
          <a:noFill/>
        </p:spPr>
        <p:txBody>
          <a:bodyPr wrap="square" rtlCol="0">
            <a:spAutoFit/>
          </a:bodyPr>
          <a:lstStyle/>
          <a:p>
            <a:r>
              <a:rPr lang="en-GB" sz="3200" dirty="0" smtClean="0"/>
              <a:t>Exercise: 1</a:t>
            </a:r>
            <a:endParaRPr lang="en-GB" sz="32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1555" y="3980462"/>
            <a:ext cx="3764778" cy="2877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1" y="1403152"/>
            <a:ext cx="8167613" cy="4801314"/>
          </a:xfrm>
          <a:prstGeom prst="rect">
            <a:avLst/>
          </a:prstGeom>
          <a:noFill/>
        </p:spPr>
        <p:txBody>
          <a:bodyPr wrap="square" rtlCol="0">
            <a:spAutoFit/>
          </a:bodyPr>
          <a:lstStyle/>
          <a:p>
            <a:pPr marL="342900" indent="-342900">
              <a:buAutoNum type="arabicPeriod"/>
            </a:pPr>
            <a:r>
              <a:rPr lang="en-GB" sz="2400" dirty="0" smtClean="0"/>
              <a:t>Using </a:t>
            </a:r>
            <a:r>
              <a:rPr lang="en-GB" sz="2400" dirty="0"/>
              <a:t>faceting, find out </a:t>
            </a:r>
            <a:r>
              <a:rPr lang="en-GB" sz="2400" b="1" dirty="0"/>
              <a:t>how many </a:t>
            </a:r>
            <a:r>
              <a:rPr lang="en-GB" sz="2400" b="1" dirty="0" smtClean="0"/>
              <a:t>different </a:t>
            </a:r>
            <a:r>
              <a:rPr lang="en-GB" sz="2400" b="1" dirty="0" err="1" smtClean="0"/>
              <a:t>interview_date</a:t>
            </a:r>
            <a:r>
              <a:rPr lang="en-GB" sz="2400" b="1" dirty="0" smtClean="0"/>
              <a:t> values </a:t>
            </a:r>
            <a:r>
              <a:rPr lang="en-GB" sz="2400" dirty="0" smtClean="0"/>
              <a:t>there are in the survey results.</a:t>
            </a:r>
          </a:p>
          <a:p>
            <a:pPr marL="342900" indent="-342900">
              <a:buAutoNum type="arabicPeriod"/>
            </a:pPr>
            <a:endParaRPr lang="en-GB" sz="2400" dirty="0"/>
          </a:p>
          <a:p>
            <a:pPr marL="342900" indent="-342900">
              <a:buAutoNum type="arabicPeriod"/>
            </a:pPr>
            <a:r>
              <a:rPr lang="en-GB" sz="2400" dirty="0" smtClean="0"/>
              <a:t>Is </a:t>
            </a:r>
            <a:r>
              <a:rPr lang="en-GB" sz="2400" dirty="0"/>
              <a:t>the column formatted as Number, Date, or Text? How does changing the format change the faceting </a:t>
            </a:r>
            <a:r>
              <a:rPr lang="en-GB" sz="2400" dirty="0" smtClean="0"/>
              <a:t>display?</a:t>
            </a:r>
          </a:p>
          <a:p>
            <a:pPr marL="342900" indent="-342900">
              <a:buAutoNum type="arabicPeriod"/>
            </a:pPr>
            <a:endParaRPr lang="en-GB" sz="2400" dirty="0" smtClean="0"/>
          </a:p>
          <a:p>
            <a:pPr marL="342900" indent="-342900">
              <a:buAutoNum type="arabicPeriod"/>
            </a:pPr>
            <a:r>
              <a:rPr lang="en-GB" sz="2400" dirty="0" smtClean="0"/>
              <a:t>Use </a:t>
            </a:r>
            <a:r>
              <a:rPr lang="en-GB" sz="2400" b="1" dirty="0" smtClean="0"/>
              <a:t>faceting to produce a timeline display </a:t>
            </a:r>
            <a:r>
              <a:rPr lang="en-GB" sz="2400" dirty="0" smtClean="0"/>
              <a:t>f</a:t>
            </a:r>
            <a:r>
              <a:rPr lang="en-GB" altLang="en-US" sz="2400" dirty="0" smtClean="0">
                <a:ea typeface="Times New Roman" panose="02020603050405020304" pitchFamily="18" charset="0"/>
              </a:rPr>
              <a:t>or</a:t>
            </a:r>
            <a:r>
              <a:rPr lang="en-GB" altLang="en-US" sz="2400" dirty="0">
                <a:ea typeface="Times New Roman" panose="02020603050405020304" pitchFamily="18" charset="0"/>
              </a:rPr>
              <a:t> </a:t>
            </a:r>
            <a:r>
              <a:rPr lang="en-GB" altLang="en-US" sz="2400" dirty="0" err="1">
                <a:ea typeface="Times New Roman" panose="02020603050405020304" pitchFamily="18" charset="0"/>
                <a:cs typeface="Courier New" panose="02070309020205020404" pitchFamily="49" charset="0"/>
              </a:rPr>
              <a:t>interview_date</a:t>
            </a:r>
            <a:r>
              <a:rPr lang="en-GB" altLang="en-US" sz="2400" dirty="0">
                <a:ea typeface="Times New Roman" panose="02020603050405020304" pitchFamily="18" charset="0"/>
              </a:rPr>
              <a:t>. You will need to use </a:t>
            </a:r>
            <a:r>
              <a:rPr lang="en-GB" altLang="en-US" sz="2400" dirty="0">
                <a:ea typeface="Times New Roman" panose="02020603050405020304" pitchFamily="18" charset="0"/>
                <a:cs typeface="Courier New" panose="02070309020205020404" pitchFamily="49" charset="0"/>
              </a:rPr>
              <a:t>Edit cells</a:t>
            </a:r>
            <a:r>
              <a:rPr lang="en-GB" altLang="en-US" sz="2400" dirty="0">
                <a:ea typeface="Times New Roman" panose="02020603050405020304" pitchFamily="18" charset="0"/>
              </a:rPr>
              <a:t> &gt; </a:t>
            </a:r>
            <a:r>
              <a:rPr lang="en-GB" altLang="en-US" sz="2400" dirty="0">
                <a:ea typeface="Times New Roman" panose="02020603050405020304" pitchFamily="18" charset="0"/>
                <a:cs typeface="Courier New" panose="02070309020205020404" pitchFamily="49" charset="0"/>
              </a:rPr>
              <a:t>Common transforms</a:t>
            </a:r>
            <a:r>
              <a:rPr lang="en-GB" altLang="en-US" sz="2400" dirty="0">
                <a:ea typeface="Times New Roman" panose="02020603050405020304" pitchFamily="18" charset="0"/>
              </a:rPr>
              <a:t> &gt; </a:t>
            </a:r>
            <a:r>
              <a:rPr lang="en-GB" altLang="en-US" sz="2400" dirty="0">
                <a:ea typeface="Times New Roman" panose="02020603050405020304" pitchFamily="18" charset="0"/>
                <a:cs typeface="Courier New" panose="02070309020205020404" pitchFamily="49" charset="0"/>
              </a:rPr>
              <a:t>To date</a:t>
            </a:r>
            <a:r>
              <a:rPr lang="en-GB" altLang="en-US" sz="2400" dirty="0">
                <a:ea typeface="Times New Roman" panose="02020603050405020304" pitchFamily="18" charset="0"/>
              </a:rPr>
              <a:t> to </a:t>
            </a:r>
            <a:r>
              <a:rPr lang="en-GB" altLang="en-US" sz="2400" b="1" dirty="0">
                <a:ea typeface="Times New Roman" panose="02020603050405020304" pitchFamily="18" charset="0"/>
              </a:rPr>
              <a:t>convert this column to </a:t>
            </a:r>
            <a:r>
              <a:rPr lang="en-GB" altLang="en-US" sz="2400" b="1" dirty="0" smtClean="0">
                <a:ea typeface="Times New Roman" panose="02020603050405020304" pitchFamily="18" charset="0"/>
              </a:rPr>
              <a:t>dates</a:t>
            </a:r>
          </a:p>
          <a:p>
            <a:pPr marL="342900" indent="-342900">
              <a:buAutoNum type="arabicPeriod"/>
            </a:pPr>
            <a:endParaRPr lang="en-GB" altLang="en-US" sz="2400" dirty="0" smtClean="0">
              <a:ea typeface="Times New Roman" panose="02020603050405020304" pitchFamily="18" charset="0"/>
            </a:endParaRPr>
          </a:p>
          <a:p>
            <a:pPr marL="342900" indent="-342900">
              <a:buAutoNum type="arabicPeriod"/>
            </a:pPr>
            <a:r>
              <a:rPr lang="en-GB" altLang="en-US" sz="2400" dirty="0" smtClean="0">
                <a:ea typeface="Times New Roman" panose="02020603050405020304" pitchFamily="18" charset="0"/>
              </a:rPr>
              <a:t>During </a:t>
            </a:r>
            <a:r>
              <a:rPr lang="en-GB" altLang="en-US" sz="2400" dirty="0">
                <a:ea typeface="Times New Roman" panose="02020603050405020304" pitchFamily="18" charset="0"/>
              </a:rPr>
              <a:t>what period were </a:t>
            </a:r>
            <a:r>
              <a:rPr lang="en-GB" altLang="en-US" sz="2400" b="1" dirty="0">
                <a:ea typeface="Times New Roman" panose="02020603050405020304" pitchFamily="18" charset="0"/>
              </a:rPr>
              <a:t>most of the interviews collected</a:t>
            </a:r>
            <a:r>
              <a:rPr lang="en-GB" altLang="en-US" sz="2400" dirty="0">
                <a:ea typeface="Times New Roman" panose="02020603050405020304" pitchFamily="18" charset="0"/>
              </a:rPr>
              <a:t>?</a:t>
            </a:r>
            <a:endParaRPr lang="en-GB" altLang="en-US" sz="2400" dirty="0"/>
          </a:p>
          <a:p>
            <a:pPr marL="342900" indent="-342900">
              <a:buAutoNum type="arabicPeriod"/>
            </a:pPr>
            <a:endParaRPr lang="en-GB" sz="2400" dirty="0"/>
          </a:p>
          <a:p>
            <a:endParaRPr lang="en-GB" dirty="0"/>
          </a:p>
        </p:txBody>
      </p:sp>
      <p:pic>
        <p:nvPicPr>
          <p:cNvPr id="8"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426" y="5961462"/>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621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2" name="Rectangle 1"/>
          <p:cNvSpPr/>
          <p:nvPr/>
        </p:nvSpPr>
        <p:spPr>
          <a:xfrm>
            <a:off x="0" y="629687"/>
            <a:ext cx="12192000" cy="6001643"/>
          </a:xfrm>
          <a:prstGeom prst="rect">
            <a:avLst/>
          </a:prstGeom>
        </p:spPr>
        <p:txBody>
          <a:bodyPr wrap="square">
            <a:spAutoFit/>
          </a:bodyPr>
          <a:lstStyle/>
          <a:p>
            <a:r>
              <a:rPr lang="en-GB" sz="2400" b="1" dirty="0" smtClean="0"/>
              <a:t>More on Faceting</a:t>
            </a:r>
          </a:p>
          <a:p>
            <a:endParaRPr lang="en-GB" dirty="0" smtClean="0"/>
          </a:p>
          <a:p>
            <a:r>
              <a:rPr lang="en-GB" dirty="0" smtClean="0"/>
              <a:t>As </a:t>
            </a:r>
            <a:r>
              <a:rPr lang="en-GB" dirty="0"/>
              <a:t>well as ‘Text facets’ Refine also supports a range of other types of facet. These include:</a:t>
            </a:r>
          </a:p>
          <a:p>
            <a:pPr>
              <a:buFont typeface="Arial" panose="020B0604020202020204" pitchFamily="34" charset="0"/>
              <a:buChar char="•"/>
            </a:pPr>
            <a:r>
              <a:rPr lang="en-GB" b="1" dirty="0"/>
              <a:t>Numeric facets</a:t>
            </a:r>
          </a:p>
          <a:p>
            <a:pPr>
              <a:buFont typeface="Arial" panose="020B0604020202020204" pitchFamily="34" charset="0"/>
              <a:buChar char="•"/>
            </a:pPr>
            <a:r>
              <a:rPr lang="en-GB" b="1" dirty="0"/>
              <a:t>Timeline facets </a:t>
            </a:r>
            <a:r>
              <a:rPr lang="en-GB" dirty="0"/>
              <a:t>(for dates)</a:t>
            </a:r>
          </a:p>
          <a:p>
            <a:pPr>
              <a:buFont typeface="Arial" panose="020B0604020202020204" pitchFamily="34" charset="0"/>
              <a:buChar char="•"/>
            </a:pPr>
            <a:r>
              <a:rPr lang="en-GB" b="1" dirty="0"/>
              <a:t>Custom facets</a:t>
            </a:r>
          </a:p>
          <a:p>
            <a:pPr>
              <a:buFont typeface="Arial" panose="020B0604020202020204" pitchFamily="34" charset="0"/>
              <a:buChar char="•"/>
            </a:pPr>
            <a:r>
              <a:rPr lang="en-GB" b="1" dirty="0"/>
              <a:t>Scatterplot </a:t>
            </a:r>
            <a:r>
              <a:rPr lang="en-GB" b="1" dirty="0" smtClean="0"/>
              <a:t>facets</a:t>
            </a:r>
          </a:p>
          <a:p>
            <a:pPr>
              <a:buFont typeface="Arial" panose="020B0604020202020204" pitchFamily="34" charset="0"/>
              <a:buChar char="•"/>
            </a:pPr>
            <a:endParaRPr lang="en-GB" b="1" dirty="0"/>
          </a:p>
          <a:p>
            <a:r>
              <a:rPr lang="en-GB" b="1" dirty="0"/>
              <a:t>Numeric and Scatterplot facets</a:t>
            </a:r>
            <a:r>
              <a:rPr lang="en-GB" dirty="0"/>
              <a:t> display graphs instead of lists of values. The numeric facet graph includes ‘drag and drop’ controls you can use to set a start and end range to filter the data displayed. These facets are explored further in </a:t>
            </a:r>
            <a:r>
              <a:rPr lang="en-GB" dirty="0">
                <a:hlinkClick r:id="rId2"/>
              </a:rPr>
              <a:t>Examining Numbers in </a:t>
            </a:r>
            <a:r>
              <a:rPr lang="en-GB" dirty="0" err="1" smtClean="0">
                <a:hlinkClick r:id="rId2"/>
              </a:rPr>
              <a:t>OpenRefine</a:t>
            </a:r>
            <a:endParaRPr lang="en-GB" dirty="0" smtClean="0"/>
          </a:p>
          <a:p>
            <a:endParaRPr lang="en-GB" dirty="0"/>
          </a:p>
          <a:p>
            <a:r>
              <a:rPr lang="en-GB" b="1" dirty="0"/>
              <a:t>Custom facets</a:t>
            </a:r>
            <a:r>
              <a:rPr lang="en-GB" dirty="0"/>
              <a:t> are a range of different types of facets. Some of the default custom facets are:</a:t>
            </a:r>
          </a:p>
          <a:p>
            <a:pPr>
              <a:buFont typeface="Arial" panose="020B0604020202020204" pitchFamily="34" charset="0"/>
              <a:buChar char="•"/>
            </a:pPr>
            <a:r>
              <a:rPr lang="en-GB" b="1" dirty="0"/>
              <a:t>Word facet </a:t>
            </a:r>
            <a:r>
              <a:rPr lang="en-GB" dirty="0"/>
              <a:t>- this breaks down text into words and counts the number of records each word appears in</a:t>
            </a:r>
          </a:p>
          <a:p>
            <a:pPr>
              <a:buFont typeface="Arial" panose="020B0604020202020204" pitchFamily="34" charset="0"/>
              <a:buChar char="•"/>
            </a:pPr>
            <a:r>
              <a:rPr lang="en-GB" b="1" dirty="0"/>
              <a:t>Duplicates facet </a:t>
            </a:r>
            <a:r>
              <a:rPr lang="en-GB" dirty="0"/>
              <a:t>- this results in a binary facet of ‘true’ or ‘false’. Rows appear in the ‘true’ facet if the value in the selected column is an exact match for a value in the same column in another row</a:t>
            </a:r>
          </a:p>
          <a:p>
            <a:pPr>
              <a:buFont typeface="Arial" panose="020B0604020202020204" pitchFamily="34" charset="0"/>
              <a:buChar char="•"/>
            </a:pPr>
            <a:r>
              <a:rPr lang="en-GB" b="1" dirty="0"/>
              <a:t>Text length facet</a:t>
            </a:r>
            <a:r>
              <a:rPr lang="en-GB" dirty="0"/>
              <a:t> - creates a numeric facet based on the length (number of characters) of the text in each row for the selected column. This can be useful for spotting incorrect or unusual data in a field where specific lengths are expected (e.g. if the values are expected to be years, any row with a text length more than 4 for that column is likely to be incorrect)</a:t>
            </a:r>
          </a:p>
          <a:p>
            <a:pPr>
              <a:buFont typeface="Arial" panose="020B0604020202020204" pitchFamily="34" charset="0"/>
              <a:buChar char="•"/>
            </a:pPr>
            <a:r>
              <a:rPr lang="en-GB" b="1" dirty="0" smtClean="0"/>
              <a:t>Facet by blank </a:t>
            </a:r>
            <a:r>
              <a:rPr lang="en-GB" dirty="0" smtClean="0"/>
              <a:t>- a binary facet of ‘true’ or ‘false’. Rows appear in the ‘true’ facet if they have no data present in that column. This is useful when looking for rows missing key data.</a:t>
            </a:r>
            <a:endParaRPr lang="en-GB" b="0" i="0" dirty="0">
              <a:effectLst/>
            </a:endParaRPr>
          </a:p>
        </p:txBody>
      </p:sp>
      <p:sp>
        <p:nvSpPr>
          <p:cNvPr id="3" name="Rectangle 2"/>
          <p:cNvSpPr/>
          <p:nvPr/>
        </p:nvSpPr>
        <p:spPr>
          <a:xfrm>
            <a:off x="8821559" y="652315"/>
            <a:ext cx="2929007" cy="369332"/>
          </a:xfrm>
          <a:prstGeom prst="rect">
            <a:avLst/>
          </a:prstGeom>
        </p:spPr>
        <p:txBody>
          <a:bodyPr wrap="none">
            <a:spAutoFit/>
          </a:bodyPr>
          <a:lstStyle/>
          <a:p>
            <a:r>
              <a:rPr lang="en-GB" dirty="0" err="1">
                <a:solidFill>
                  <a:srgbClr val="337AB7"/>
                </a:solidFill>
                <a:latin typeface="Helvetica Neue"/>
                <a:hlinkClick r:id="rId3"/>
              </a:rPr>
              <a:t>OpenRefine</a:t>
            </a:r>
            <a:r>
              <a:rPr lang="en-GB" dirty="0">
                <a:solidFill>
                  <a:srgbClr val="337AB7"/>
                </a:solidFill>
                <a:latin typeface="Helvetica Neue"/>
                <a:hlinkClick r:id="rId3"/>
              </a:rPr>
              <a:t> Wiki: Faceting</a:t>
            </a:r>
            <a:endParaRPr lang="en-GB" dirty="0">
              <a:solidFill>
                <a:srgbClr val="333333"/>
              </a:solidFill>
              <a:latin typeface="Helvetica Neue"/>
            </a:endParaRPr>
          </a:p>
        </p:txBody>
      </p:sp>
    </p:spTree>
    <p:extLst>
      <p:ext uri="{BB962C8B-B14F-4D97-AF65-F5344CB8AC3E}">
        <p14:creationId xmlns:p14="http://schemas.microsoft.com/office/powerpoint/2010/main" val="2968973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4" y="1140055"/>
            <a:ext cx="9802091" cy="1193511"/>
          </a:xfrm>
        </p:spPr>
        <p:txBody>
          <a:bodyPr>
            <a:noAutofit/>
          </a:bodyPr>
          <a:lstStyle/>
          <a:p>
            <a:pPr>
              <a:lnSpc>
                <a:spcPct val="150000"/>
              </a:lnSpc>
            </a:pPr>
            <a:r>
              <a:rPr lang="en-GB" sz="3200" dirty="0" smtClean="0">
                <a:latin typeface="+mn-lt"/>
              </a:rPr>
              <a:t>Clustering</a:t>
            </a:r>
            <a:br>
              <a:rPr lang="en-GB" sz="3200" dirty="0" smtClean="0">
                <a:latin typeface="+mn-lt"/>
              </a:rPr>
            </a:br>
            <a:r>
              <a:rPr lang="en-GB" sz="2400" dirty="0" smtClean="0">
                <a:latin typeface="+mn-lt"/>
              </a:rPr>
              <a:t>(Finding groups of different values that might be the same thing)</a:t>
            </a:r>
            <a:r>
              <a:rPr lang="en-GB" sz="2600" dirty="0">
                <a:latin typeface="Calibri "/>
              </a:rPr>
              <a:t/>
            </a:r>
            <a:br>
              <a:rPr lang="en-GB" sz="2600" dirty="0">
                <a:latin typeface="Calibri "/>
              </a:rPr>
            </a:br>
            <a:endParaRPr lang="en-GB" sz="2400" dirty="0">
              <a:latin typeface="Calibri "/>
            </a:endParaRPr>
          </a:p>
        </p:txBody>
      </p:sp>
      <p:sp>
        <p:nvSpPr>
          <p:cNvPr id="3" name="Content Placeholder 2"/>
          <p:cNvSpPr>
            <a:spLocks noGrp="1"/>
          </p:cNvSpPr>
          <p:nvPr>
            <p:ph idx="1"/>
          </p:nvPr>
        </p:nvSpPr>
        <p:spPr>
          <a:xfrm>
            <a:off x="183574" y="2843934"/>
            <a:ext cx="5822371" cy="4351338"/>
          </a:xfrm>
        </p:spPr>
        <p:txBody>
          <a:bodyPr>
            <a:normAutofit/>
          </a:bodyPr>
          <a:lstStyle/>
          <a:p>
            <a:pPr>
              <a:lnSpc>
                <a:spcPct val="125000"/>
              </a:lnSpc>
            </a:pPr>
            <a:r>
              <a:rPr lang="en-GB" dirty="0" smtClean="0"/>
              <a:t>Edit and control typos and different style of representing the same concept  (e.g. </a:t>
            </a:r>
            <a:r>
              <a:rPr lang="en-GB" dirty="0" err="1" smtClean="0"/>
              <a:t>Ruaca</a:t>
            </a:r>
            <a:r>
              <a:rPr lang="en-GB" dirty="0" smtClean="0"/>
              <a:t>, </a:t>
            </a:r>
            <a:r>
              <a:rPr lang="en-GB" dirty="0" err="1" smtClean="0"/>
              <a:t>Ruca</a:t>
            </a:r>
            <a:r>
              <a:rPr lang="en-GB" dirty="0" smtClean="0"/>
              <a:t>, </a:t>
            </a:r>
            <a:r>
              <a:rPr lang="en-GB" dirty="0" err="1" smtClean="0"/>
              <a:t>Ruca-Nhamuenda</a:t>
            </a:r>
            <a:r>
              <a:rPr lang="en-GB" dirty="0" smtClean="0"/>
              <a:t>…)</a:t>
            </a:r>
          </a:p>
        </p:txBody>
      </p:sp>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pic>
        <p:nvPicPr>
          <p:cNvPr id="10242" name="Picture 2" descr="Image result for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787" y="3564082"/>
            <a:ext cx="5528307" cy="3164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95" y="6031291"/>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31792" y="1060279"/>
            <a:ext cx="2082621" cy="369332"/>
          </a:xfrm>
          <a:prstGeom prst="rect">
            <a:avLst/>
          </a:prstGeom>
        </p:spPr>
        <p:txBody>
          <a:bodyPr wrap="none">
            <a:spAutoFit/>
          </a:bodyPr>
          <a:lstStyle/>
          <a:p>
            <a:r>
              <a:rPr lang="en-GB" dirty="0">
                <a:solidFill>
                  <a:srgbClr val="337AB7"/>
                </a:solidFill>
                <a:latin typeface="Helvetica Neue"/>
                <a:hlinkClick r:id="rId4"/>
              </a:rPr>
              <a:t>More on clustering</a:t>
            </a:r>
            <a:endParaRPr lang="en-GB" dirty="0"/>
          </a:p>
        </p:txBody>
      </p:sp>
    </p:spTree>
    <p:extLst>
      <p:ext uri="{BB962C8B-B14F-4D97-AF65-F5344CB8AC3E}">
        <p14:creationId xmlns:p14="http://schemas.microsoft.com/office/powerpoint/2010/main" val="3675145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 y="495989"/>
            <a:ext cx="11661585" cy="2307510"/>
          </a:xfrm>
        </p:spPr>
        <p:txBody>
          <a:bodyPr>
            <a:noAutofit/>
          </a:bodyPr>
          <a:lstStyle/>
          <a:p>
            <a:pPr lvl="0" eaLnBrk="0" fontAlgn="base" hangingPunct="0">
              <a:lnSpc>
                <a:spcPct val="100000"/>
              </a:lnSpc>
              <a:spcAft>
                <a:spcPct val="0"/>
              </a:spcAft>
            </a:pPr>
            <a:r>
              <a:rPr lang="en-GB" sz="2800" b="1" dirty="0" smtClean="0">
                <a:latin typeface="+mn-lt"/>
              </a:rPr>
              <a:t>Transforming data</a:t>
            </a:r>
            <a:br>
              <a:rPr lang="en-GB" sz="2800" b="1" dirty="0" smtClean="0">
                <a:latin typeface="+mn-lt"/>
              </a:rPr>
            </a:br>
            <a:r>
              <a:rPr lang="en-GB" sz="2000" dirty="0" smtClean="0">
                <a:latin typeface="+mn-lt"/>
              </a:rPr>
              <a:t/>
            </a:r>
            <a:br>
              <a:rPr lang="en-GB" sz="2000" dirty="0" smtClean="0">
                <a:latin typeface="+mn-lt"/>
              </a:rPr>
            </a:br>
            <a:r>
              <a:rPr lang="en-GB" altLang="zh-CN" sz="2000" dirty="0">
                <a:latin typeface="+mn-lt"/>
                <a:ea typeface="Times New Roman" panose="02020603050405020304" pitchFamily="18" charset="0"/>
                <a:cs typeface="Times New Roman" panose="02020603050405020304" pitchFamily="18" charset="0"/>
              </a:rPr>
              <a:t>he data in the </a:t>
            </a:r>
            <a:r>
              <a:rPr lang="en-GB" altLang="zh-CN" sz="2000" b="1" dirty="0" err="1">
                <a:latin typeface="+mn-lt"/>
                <a:ea typeface="Times New Roman" panose="02020603050405020304" pitchFamily="18" charset="0"/>
                <a:cs typeface="Courier New" panose="02070309020205020404" pitchFamily="49" charset="0"/>
              </a:rPr>
              <a:t>items_owned</a:t>
            </a:r>
            <a:r>
              <a:rPr lang="en-GB" altLang="zh-CN" sz="2000" dirty="0">
                <a:latin typeface="+mn-lt"/>
                <a:ea typeface="Times New Roman" panose="02020603050405020304" pitchFamily="18" charset="0"/>
                <a:cs typeface="Times New Roman" panose="02020603050405020304" pitchFamily="18" charset="0"/>
              </a:rPr>
              <a:t> column is a set of items in a </a:t>
            </a:r>
            <a:r>
              <a:rPr lang="en-GB" altLang="zh-CN" sz="2000" b="1" dirty="0">
                <a:latin typeface="+mn-lt"/>
                <a:ea typeface="Times New Roman" panose="02020603050405020304" pitchFamily="18" charset="0"/>
                <a:cs typeface="Times New Roman" panose="02020603050405020304" pitchFamily="18" charset="0"/>
              </a:rPr>
              <a:t>list</a:t>
            </a:r>
            <a:r>
              <a:rPr lang="en-GB" altLang="zh-CN" sz="2000" dirty="0">
                <a:latin typeface="+mn-lt"/>
                <a:ea typeface="Times New Roman" panose="02020603050405020304" pitchFamily="18" charset="0"/>
                <a:cs typeface="Times New Roman" panose="02020603050405020304" pitchFamily="18" charset="0"/>
              </a:rPr>
              <a:t>. The list is in </a:t>
            </a:r>
            <a:r>
              <a:rPr lang="en-GB" altLang="zh-CN" sz="2000" b="1" dirty="0">
                <a:latin typeface="+mn-lt"/>
                <a:ea typeface="Times New Roman" panose="02020603050405020304" pitchFamily="18" charset="0"/>
                <a:cs typeface="Times New Roman" panose="02020603050405020304" pitchFamily="18" charset="0"/>
              </a:rPr>
              <a:t>square brackets </a:t>
            </a:r>
            <a:r>
              <a:rPr lang="en-GB" altLang="zh-CN" sz="2000" dirty="0">
                <a:latin typeface="+mn-lt"/>
                <a:ea typeface="Times New Roman" panose="02020603050405020304" pitchFamily="18" charset="0"/>
                <a:cs typeface="Times New Roman" panose="02020603050405020304" pitchFamily="18" charset="0"/>
              </a:rPr>
              <a:t>and each item is in single quotes. Before we split the list into individual items in the next section, we first want to remove the brackets and the quotes.</a:t>
            </a:r>
            <a:endParaRPr lang="en-GB" altLang="zh-CN" sz="2000" dirty="0">
              <a:latin typeface="+mn-lt"/>
            </a:endParaRPr>
          </a:p>
        </p:txBody>
      </p:sp>
      <p:sp>
        <p:nvSpPr>
          <p:cNvPr id="3" name="Content Placeholder 2"/>
          <p:cNvSpPr>
            <a:spLocks noGrp="1"/>
          </p:cNvSpPr>
          <p:nvPr>
            <p:ph idx="1"/>
          </p:nvPr>
        </p:nvSpPr>
        <p:spPr>
          <a:xfrm>
            <a:off x="166730" y="2426647"/>
            <a:ext cx="5822371" cy="3625897"/>
          </a:xfrm>
        </p:spPr>
        <p:txBody>
          <a:bodyPr>
            <a:normAutofit/>
          </a:bodyPr>
          <a:lstStyle/>
          <a:p>
            <a:pPr marL="0" lvl="0" indent="0" eaLnBrk="0" fontAlgn="base" hangingPunct="0">
              <a:lnSpc>
                <a:spcPct val="120000"/>
              </a:lnSpc>
              <a:spcBef>
                <a:spcPct val="0"/>
              </a:spcBef>
              <a:spcAft>
                <a:spcPct val="0"/>
              </a:spcAft>
              <a:buNone/>
            </a:pPr>
            <a:endParaRPr lang="en-US" altLang="en-US" sz="2000" dirty="0"/>
          </a:p>
          <a:p>
            <a:pPr marL="0" lvl="0" indent="0" eaLnBrk="0" fontAlgn="base" hangingPunct="0">
              <a:lnSpc>
                <a:spcPct val="120000"/>
              </a:lnSpc>
              <a:spcBef>
                <a:spcPct val="0"/>
              </a:spcBef>
              <a:spcAft>
                <a:spcPct val="0"/>
              </a:spcAft>
              <a:buFontTx/>
              <a:buAutoNum type="arabicPeriod"/>
            </a:pPr>
            <a:r>
              <a:rPr lang="en-US" altLang="en-US" sz="2000" dirty="0"/>
              <a:t>First we will remove all of the left square brackets ([). In the Expression box type </a:t>
            </a:r>
            <a:r>
              <a:rPr lang="en-US" altLang="en-US" sz="2000" dirty="0" err="1"/>
              <a:t>value.replace</a:t>
            </a:r>
            <a:r>
              <a:rPr lang="en-US" altLang="en-US" sz="2000" dirty="0"/>
              <a:t>("[", "") and click OK.</a:t>
            </a:r>
          </a:p>
          <a:p>
            <a:pPr marL="0" lvl="0" indent="0" eaLnBrk="0" fontAlgn="base" hangingPunct="0">
              <a:lnSpc>
                <a:spcPct val="120000"/>
              </a:lnSpc>
              <a:spcBef>
                <a:spcPct val="0"/>
              </a:spcBef>
              <a:spcAft>
                <a:spcPct val="0"/>
              </a:spcAft>
              <a:buFontTx/>
              <a:buAutoNum type="arabicPeriod" startAt="2"/>
            </a:pPr>
            <a:r>
              <a:rPr lang="en-US" altLang="en-US" sz="2000" dirty="0"/>
              <a:t>What the expression means is this: Take the value in each cell in the selected column and replace all of the “[” with “” (i.e. nothing - delete).</a:t>
            </a:r>
          </a:p>
          <a:p>
            <a:pPr marL="0" lvl="0" indent="0" eaLnBrk="0" fontAlgn="base" hangingPunct="0">
              <a:lnSpc>
                <a:spcPct val="120000"/>
              </a:lnSpc>
              <a:spcBef>
                <a:spcPct val="0"/>
              </a:spcBef>
              <a:spcAft>
                <a:spcPct val="0"/>
              </a:spcAft>
              <a:buFontTx/>
              <a:buAutoNum type="arabicPeriod" startAt="3"/>
            </a:pPr>
            <a:r>
              <a:rPr lang="en-US" altLang="en-US" sz="2000" dirty="0"/>
              <a:t>Click OK. You should see in the </a:t>
            </a:r>
            <a:r>
              <a:rPr lang="en-US" altLang="en-US" sz="2000" dirty="0" err="1"/>
              <a:t>items_owned</a:t>
            </a:r>
            <a:r>
              <a:rPr lang="en-US" altLang="en-US" sz="2000" dirty="0"/>
              <a:t> column that there are no longer any left square brackets.</a:t>
            </a:r>
          </a:p>
          <a:p>
            <a:pPr marL="0" lvl="0" indent="0" eaLnBrk="0" fontAlgn="base" hangingPunct="0">
              <a:lnSpc>
                <a:spcPct val="120000"/>
              </a:lnSpc>
              <a:spcBef>
                <a:spcPct val="0"/>
              </a:spcBef>
              <a:spcAft>
                <a:spcPct val="0"/>
              </a:spcAft>
              <a:buNone/>
            </a:pPr>
            <a:endParaRPr lang="en-US" altLang="en-US" sz="2000" dirty="0"/>
          </a:p>
        </p:txBody>
      </p:sp>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pic>
        <p:nvPicPr>
          <p:cNvPr id="2055" name="Picture 7" descr="Image result for transform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804" y="2669800"/>
            <a:ext cx="5083355" cy="33827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74" y="6052544"/>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17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TextBox 4"/>
          <p:cNvSpPr txBox="1"/>
          <p:nvPr/>
        </p:nvSpPr>
        <p:spPr>
          <a:xfrm>
            <a:off x="113942" y="818377"/>
            <a:ext cx="5715000" cy="584775"/>
          </a:xfrm>
          <a:prstGeom prst="rect">
            <a:avLst/>
          </a:prstGeom>
          <a:noFill/>
        </p:spPr>
        <p:txBody>
          <a:bodyPr wrap="square" rtlCol="0">
            <a:spAutoFit/>
          </a:bodyPr>
          <a:lstStyle/>
          <a:p>
            <a:r>
              <a:rPr lang="en-GB" sz="3200" dirty="0" smtClean="0"/>
              <a:t>Exercise: 2</a:t>
            </a:r>
            <a:endParaRPr lang="en-GB" sz="32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717" y="4116370"/>
            <a:ext cx="3417132" cy="26118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2" y="1660333"/>
            <a:ext cx="6486556" cy="1477328"/>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t>Use this same strategy to remove the single quote marks (</a:t>
            </a:r>
            <a:r>
              <a:rPr lang="en-US" altLang="en-US" sz="2000" dirty="0"/>
              <a:t>'</a:t>
            </a:r>
            <a:r>
              <a:rPr lang="en-US" altLang="en-US" sz="2400" dirty="0"/>
              <a:t>), the right square brackets (</a:t>
            </a:r>
            <a:r>
              <a:rPr lang="en-US" altLang="en-US" sz="2000" dirty="0"/>
              <a:t>]</a:t>
            </a:r>
            <a:r>
              <a:rPr lang="en-US" altLang="en-US" sz="2400" dirty="0"/>
              <a:t>), and spaces from the </a:t>
            </a:r>
            <a:r>
              <a:rPr lang="en-US" altLang="en-US" sz="2000" dirty="0" err="1"/>
              <a:t>items_owned</a:t>
            </a:r>
            <a:r>
              <a:rPr lang="en-US" altLang="en-US" sz="2400" dirty="0"/>
              <a:t> column.</a:t>
            </a:r>
            <a:r>
              <a:rPr lang="en-US" altLang="en-US" sz="2000" dirty="0"/>
              <a:t> </a:t>
            </a:r>
            <a:endParaRPr lang="en-US" altLang="en-US" sz="4800" dirty="0"/>
          </a:p>
          <a:p>
            <a:endParaRPr lang="en-GB" dirty="0"/>
          </a:p>
        </p:txBody>
      </p:sp>
      <p:sp>
        <p:nvSpPr>
          <p:cNvPr id="3" name="TextBox 2"/>
          <p:cNvSpPr txBox="1"/>
          <p:nvPr/>
        </p:nvSpPr>
        <p:spPr>
          <a:xfrm>
            <a:off x="1082565" y="3380125"/>
            <a:ext cx="4021163" cy="3477875"/>
          </a:xfrm>
          <a:prstGeom prst="rect">
            <a:avLst/>
          </a:prstGeom>
          <a:noFill/>
        </p:spPr>
        <p:txBody>
          <a:bodyPr wrap="square" rtlCol="0">
            <a:spAutoFit/>
          </a:bodyPr>
          <a:lstStyle/>
          <a:p>
            <a:pPr lvl="0" algn="ctr" eaLnBrk="0" fontAlgn="base" hangingPunct="0">
              <a:spcBef>
                <a:spcPct val="0"/>
              </a:spcBef>
              <a:spcAft>
                <a:spcPct val="0"/>
              </a:spcAft>
            </a:pPr>
            <a:r>
              <a:rPr lang="en-US" altLang="en-US" sz="2400" b="1" dirty="0" smtClean="0"/>
              <a:t>Solution</a:t>
            </a:r>
          </a:p>
          <a:p>
            <a:pPr lvl="0" algn="ctr" eaLnBrk="0" fontAlgn="base" hangingPunct="0">
              <a:spcBef>
                <a:spcPct val="0"/>
              </a:spcBef>
              <a:spcAft>
                <a:spcPct val="0"/>
              </a:spcAft>
            </a:pPr>
            <a:endParaRPr lang="en-US" altLang="en-US" sz="2400" b="1" dirty="0"/>
          </a:p>
          <a:p>
            <a:pPr lvl="0" eaLnBrk="0" fontAlgn="base" hangingPunct="0">
              <a:spcBef>
                <a:spcPct val="0"/>
              </a:spcBef>
              <a:spcAft>
                <a:spcPct val="0"/>
              </a:spcAft>
              <a:buFontTx/>
              <a:buAutoNum type="arabicPeriod"/>
            </a:pPr>
            <a:r>
              <a:rPr lang="en-US" altLang="en-US" sz="2000" dirty="0" err="1">
                <a:solidFill>
                  <a:srgbClr val="3D90D9"/>
                </a:solidFill>
              </a:rPr>
              <a:t>value.replace</a:t>
            </a:r>
            <a:r>
              <a:rPr lang="en-US" altLang="en-US" sz="2000" dirty="0">
                <a:solidFill>
                  <a:srgbClr val="3D90D9"/>
                </a:solidFill>
              </a:rPr>
              <a:t>("'", "")</a:t>
            </a:r>
            <a:endParaRPr lang="en-US" altLang="en-US" sz="2400" dirty="0">
              <a:solidFill>
                <a:srgbClr val="333333"/>
              </a:solidFill>
            </a:endParaRPr>
          </a:p>
          <a:p>
            <a:pPr lvl="0" eaLnBrk="0" fontAlgn="base" hangingPunct="0">
              <a:spcBef>
                <a:spcPct val="0"/>
              </a:spcBef>
              <a:spcAft>
                <a:spcPct val="0"/>
              </a:spcAft>
              <a:buFontTx/>
              <a:buAutoNum type="arabicPeriod" startAt="2"/>
            </a:pPr>
            <a:r>
              <a:rPr lang="en-US" altLang="en-US" sz="2000" dirty="0" err="1">
                <a:solidFill>
                  <a:srgbClr val="3D90D9"/>
                </a:solidFill>
              </a:rPr>
              <a:t>value.replace</a:t>
            </a:r>
            <a:r>
              <a:rPr lang="en-US" altLang="en-US" sz="2000" dirty="0">
                <a:solidFill>
                  <a:srgbClr val="3D90D9"/>
                </a:solidFill>
              </a:rPr>
              <a:t>("]", "")</a:t>
            </a:r>
            <a:endParaRPr lang="en-US" altLang="en-US" sz="2400" dirty="0">
              <a:solidFill>
                <a:srgbClr val="333333"/>
              </a:solidFill>
            </a:endParaRPr>
          </a:p>
          <a:p>
            <a:pPr lvl="0" eaLnBrk="0" fontAlgn="base" hangingPunct="0">
              <a:spcBef>
                <a:spcPct val="0"/>
              </a:spcBef>
              <a:spcAft>
                <a:spcPct val="0"/>
              </a:spcAft>
              <a:buFontTx/>
              <a:buAutoNum type="arabicPeriod" startAt="3"/>
            </a:pPr>
            <a:r>
              <a:rPr lang="en-US" altLang="en-US" sz="2000" dirty="0" err="1">
                <a:solidFill>
                  <a:srgbClr val="3D90D9"/>
                </a:solidFill>
              </a:rPr>
              <a:t>value.replace</a:t>
            </a:r>
            <a:r>
              <a:rPr lang="en-US" altLang="en-US" sz="2000" dirty="0">
                <a:solidFill>
                  <a:srgbClr val="3D90D9"/>
                </a:solidFill>
              </a:rPr>
              <a:t>(" ", "")</a:t>
            </a:r>
            <a:r>
              <a:rPr lang="en-US" altLang="en-US" sz="2400" dirty="0">
                <a:solidFill>
                  <a:srgbClr val="333333"/>
                </a:solidFill>
              </a:rPr>
              <a:t/>
            </a:r>
            <a:br>
              <a:rPr lang="en-US" altLang="en-US" sz="2400" dirty="0">
                <a:solidFill>
                  <a:srgbClr val="333333"/>
                </a:solidFill>
              </a:rPr>
            </a:br>
            <a:r>
              <a:rPr lang="en-US" altLang="en-US" sz="2400" dirty="0">
                <a:solidFill>
                  <a:srgbClr val="333333"/>
                </a:solidFill>
              </a:rPr>
              <a:t>You should now have a list of items separated by semi-colons (</a:t>
            </a:r>
            <a:r>
              <a:rPr lang="en-US" altLang="en-US" sz="2000" dirty="0">
                <a:solidFill>
                  <a:srgbClr val="3D90D9"/>
                </a:solidFill>
              </a:rPr>
              <a:t>;</a:t>
            </a:r>
            <a:r>
              <a:rPr lang="en-US" altLang="en-US" sz="2400" dirty="0">
                <a:solidFill>
                  <a:srgbClr val="333333"/>
                </a:solidFill>
              </a:rPr>
              <a:t>).</a:t>
            </a:r>
          </a:p>
          <a:p>
            <a:pPr lvl="0" eaLnBrk="0" fontAlgn="base" hangingPunct="0">
              <a:spcBef>
                <a:spcPct val="0"/>
              </a:spcBef>
              <a:spcAft>
                <a:spcPct val="0"/>
              </a:spcAft>
            </a:pPr>
            <a:endParaRPr lang="en-US" altLang="en-US" sz="4000" dirty="0">
              <a:latin typeface="Arial" panose="020B0604020202020204" pitchFamily="34" charset="0"/>
            </a:endParaRPr>
          </a:p>
        </p:txBody>
      </p:sp>
      <p:sp>
        <p:nvSpPr>
          <p:cNvPr id="10" name="Rectangle 9"/>
          <p:cNvSpPr/>
          <p:nvPr/>
        </p:nvSpPr>
        <p:spPr>
          <a:xfrm>
            <a:off x="6789683" y="940245"/>
            <a:ext cx="5076497" cy="3139321"/>
          </a:xfrm>
          <a:prstGeom prst="rect">
            <a:avLst/>
          </a:prstGeom>
          <a:solidFill>
            <a:schemeClr val="accent2">
              <a:lumMod val="20000"/>
              <a:lumOff val="80000"/>
            </a:schemeClr>
          </a:solidFill>
        </p:spPr>
        <p:txBody>
          <a:bodyPr wrap="square">
            <a:spAutoFit/>
          </a:bodyPr>
          <a:lstStyle/>
          <a:p>
            <a:pPr lvl="0" eaLnBrk="0" fontAlgn="base" hangingPunct="0">
              <a:spcBef>
                <a:spcPct val="0"/>
              </a:spcBef>
              <a:spcAft>
                <a:spcPct val="0"/>
              </a:spcAft>
            </a:pPr>
            <a:r>
              <a:rPr lang="en-US" altLang="en-US" sz="2000" dirty="0">
                <a:solidFill>
                  <a:srgbClr val="333333"/>
                </a:solidFill>
              </a:rPr>
              <a:t>Now that we have cleaned out extraneous characters from our </a:t>
            </a:r>
            <a:r>
              <a:rPr lang="en-US" altLang="en-US" dirty="0" err="1">
                <a:solidFill>
                  <a:srgbClr val="3D90D9"/>
                </a:solidFill>
              </a:rPr>
              <a:t>items_owned</a:t>
            </a:r>
            <a:r>
              <a:rPr lang="en-US" altLang="en-US" sz="2000" dirty="0">
                <a:solidFill>
                  <a:srgbClr val="333333"/>
                </a:solidFill>
              </a:rPr>
              <a:t> column, we can use a text facet to see which items were commonly owned or rarely owned by the interview respondents.</a:t>
            </a:r>
            <a:endParaRPr lang="en-US" altLang="en-US" dirty="0"/>
          </a:p>
          <a:p>
            <a:pPr lvl="0" eaLnBrk="0" fontAlgn="base" hangingPunct="0">
              <a:spcBef>
                <a:spcPct val="0"/>
              </a:spcBef>
              <a:spcAft>
                <a:spcPct val="0"/>
              </a:spcAft>
              <a:buFontTx/>
              <a:buAutoNum type="arabicPeriod"/>
            </a:pPr>
            <a:r>
              <a:rPr lang="en-US" altLang="en-US" sz="2000" dirty="0">
                <a:solidFill>
                  <a:srgbClr val="333333"/>
                </a:solidFill>
              </a:rPr>
              <a:t>Click the down arrow at the top of the </a:t>
            </a:r>
            <a:r>
              <a:rPr lang="en-US" altLang="en-US" dirty="0" err="1">
                <a:solidFill>
                  <a:srgbClr val="3D90D9"/>
                </a:solidFill>
              </a:rPr>
              <a:t>items_owned</a:t>
            </a:r>
            <a:r>
              <a:rPr lang="en-US" altLang="en-US" sz="2000" dirty="0">
                <a:solidFill>
                  <a:srgbClr val="333333"/>
                </a:solidFill>
              </a:rPr>
              <a:t> column. Choose </a:t>
            </a:r>
            <a:r>
              <a:rPr lang="en-US" altLang="en-US" dirty="0">
                <a:solidFill>
                  <a:srgbClr val="3D90D9"/>
                </a:solidFill>
              </a:rPr>
              <a:t>Facet</a:t>
            </a:r>
            <a:r>
              <a:rPr lang="en-US" altLang="en-US" sz="2000" dirty="0">
                <a:solidFill>
                  <a:srgbClr val="333333"/>
                </a:solidFill>
              </a:rPr>
              <a:t> &gt; </a:t>
            </a:r>
            <a:r>
              <a:rPr lang="en-US" altLang="en-US" dirty="0">
                <a:solidFill>
                  <a:srgbClr val="3D90D9"/>
                </a:solidFill>
              </a:rPr>
              <a:t>Custom text facet...</a:t>
            </a:r>
            <a:endParaRPr lang="en-US" altLang="en-US" sz="2000" dirty="0">
              <a:solidFill>
                <a:srgbClr val="333333"/>
              </a:solidFill>
            </a:endParaRPr>
          </a:p>
          <a:p>
            <a:pPr lvl="0" eaLnBrk="0" fontAlgn="base" hangingPunct="0">
              <a:spcBef>
                <a:spcPct val="0"/>
              </a:spcBef>
              <a:spcAft>
                <a:spcPct val="0"/>
              </a:spcAft>
              <a:buFontTx/>
              <a:buAutoNum type="arabicPeriod" startAt="2"/>
            </a:pPr>
            <a:r>
              <a:rPr lang="en-US" altLang="en-US" sz="2000" dirty="0">
                <a:solidFill>
                  <a:srgbClr val="333333"/>
                </a:solidFill>
              </a:rPr>
              <a:t>In the </a:t>
            </a:r>
            <a:r>
              <a:rPr lang="en-US" altLang="en-US" dirty="0">
                <a:solidFill>
                  <a:srgbClr val="3D90D9"/>
                </a:solidFill>
              </a:rPr>
              <a:t>Expression</a:t>
            </a:r>
            <a:r>
              <a:rPr lang="en-US" altLang="en-US" sz="2000" dirty="0">
                <a:solidFill>
                  <a:srgbClr val="333333"/>
                </a:solidFill>
              </a:rPr>
              <a:t> box, type </a:t>
            </a:r>
            <a:r>
              <a:rPr lang="en-US" altLang="en-US" dirty="0" err="1">
                <a:solidFill>
                  <a:srgbClr val="3D90D9"/>
                </a:solidFill>
              </a:rPr>
              <a:t>value.split</a:t>
            </a:r>
            <a:r>
              <a:rPr lang="en-US" altLang="en-US" dirty="0">
                <a:solidFill>
                  <a:srgbClr val="3D90D9"/>
                </a:solidFill>
              </a:rPr>
              <a:t>(";")</a:t>
            </a:r>
            <a:r>
              <a:rPr lang="en-US" altLang="en-US" sz="2000" dirty="0">
                <a:solidFill>
                  <a:srgbClr val="333333"/>
                </a:solidFill>
              </a:rPr>
              <a:t>.</a:t>
            </a:r>
          </a:p>
          <a:p>
            <a:pPr lvl="0" eaLnBrk="0" fontAlgn="base" hangingPunct="0">
              <a:spcBef>
                <a:spcPct val="0"/>
              </a:spcBef>
              <a:spcAft>
                <a:spcPct val="0"/>
              </a:spcAft>
              <a:buFontTx/>
              <a:buAutoNum type="arabicPeriod" startAt="3"/>
            </a:pPr>
            <a:r>
              <a:rPr lang="en-US" altLang="en-US" sz="2000" dirty="0">
                <a:solidFill>
                  <a:srgbClr val="333333"/>
                </a:solidFill>
              </a:rPr>
              <a:t>Click </a:t>
            </a:r>
            <a:r>
              <a:rPr lang="en-US" altLang="en-US" dirty="0">
                <a:solidFill>
                  <a:srgbClr val="3D90D9"/>
                </a:solidFill>
              </a:rPr>
              <a:t>OK</a:t>
            </a:r>
            <a:r>
              <a:rPr lang="en-US" altLang="en-US" sz="2000" dirty="0" smtClean="0">
                <a:solidFill>
                  <a:srgbClr val="333333"/>
                </a:solidFill>
              </a:rPr>
              <a:t>.</a:t>
            </a:r>
            <a:endParaRPr lang="en-US" altLang="en-US" sz="2000" dirty="0">
              <a:solidFill>
                <a:srgbClr val="333333"/>
              </a:solidFill>
            </a:endParaRPr>
          </a:p>
        </p:txBody>
      </p:sp>
    </p:spTree>
    <p:extLst>
      <p:ext uri="{BB962C8B-B14F-4D97-AF65-F5344CB8AC3E}">
        <p14:creationId xmlns:p14="http://schemas.microsoft.com/office/powerpoint/2010/main" val="33049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TextBox 4"/>
          <p:cNvSpPr txBox="1"/>
          <p:nvPr/>
        </p:nvSpPr>
        <p:spPr>
          <a:xfrm>
            <a:off x="113941" y="757101"/>
            <a:ext cx="5715000" cy="584775"/>
          </a:xfrm>
          <a:prstGeom prst="rect">
            <a:avLst/>
          </a:prstGeom>
          <a:noFill/>
        </p:spPr>
        <p:txBody>
          <a:bodyPr wrap="square" rtlCol="0">
            <a:spAutoFit/>
          </a:bodyPr>
          <a:lstStyle/>
          <a:p>
            <a:r>
              <a:rPr lang="en-GB" sz="3200" dirty="0" smtClean="0"/>
              <a:t>Exercise: 3</a:t>
            </a:r>
            <a:endParaRPr lang="en-GB" sz="32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1555" y="3980462"/>
            <a:ext cx="3764778" cy="2877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1" y="1403152"/>
            <a:ext cx="8167613" cy="4062651"/>
          </a:xfrm>
          <a:prstGeom prst="rect">
            <a:avLst/>
          </a:prstGeom>
          <a:noFill/>
        </p:spPr>
        <p:txBody>
          <a:bodyPr wrap="square" rtlCol="0">
            <a:spAutoFit/>
          </a:bodyPr>
          <a:lstStyle/>
          <a:p>
            <a:pPr marL="342900" indent="-342900">
              <a:buAutoNum type="arabicPeriod"/>
            </a:pPr>
            <a:r>
              <a:rPr lang="en-GB" sz="2400" dirty="0"/>
              <a:t>Which </a:t>
            </a:r>
            <a:r>
              <a:rPr lang="en-GB" sz="2400" b="1" dirty="0"/>
              <a:t>two items are the most commonly owned</a:t>
            </a:r>
            <a:r>
              <a:rPr lang="en-GB" sz="2400" dirty="0"/>
              <a:t>? Which are the two least commonly </a:t>
            </a:r>
            <a:r>
              <a:rPr lang="en-GB" sz="2400" dirty="0" smtClean="0"/>
              <a:t>owned?</a:t>
            </a:r>
          </a:p>
          <a:p>
            <a:pPr marL="342900" indent="-342900">
              <a:buAutoNum type="arabicPeriod"/>
            </a:pPr>
            <a:endParaRPr lang="en-GB" sz="2400" dirty="0" smtClean="0"/>
          </a:p>
          <a:p>
            <a:pPr marL="342900" indent="-342900">
              <a:buAutoNum type="arabicPeriod"/>
            </a:pPr>
            <a:r>
              <a:rPr lang="en-US" altLang="en-US" sz="2400" dirty="0" smtClean="0"/>
              <a:t>Perform </a:t>
            </a:r>
            <a:r>
              <a:rPr lang="en-US" altLang="en-US" sz="2400" dirty="0"/>
              <a:t>the same clean up steps and customized text faceting for the </a:t>
            </a:r>
            <a:r>
              <a:rPr lang="en-US" altLang="en-US" sz="2400" b="1" dirty="0" err="1"/>
              <a:t>months_lack_food</a:t>
            </a:r>
            <a:r>
              <a:rPr lang="en-US" altLang="en-US" sz="2400" dirty="0"/>
              <a:t> column. Which month(s) were farmers more likely to lack food? </a:t>
            </a:r>
            <a:r>
              <a:rPr lang="en-US" altLang="en-US" sz="2400" b="1" dirty="0" smtClean="0"/>
              <a:t>Hint</a:t>
            </a:r>
            <a:r>
              <a:rPr lang="en-US" altLang="en-US" sz="2400" b="1" dirty="0"/>
              <a:t>:</a:t>
            </a:r>
            <a:r>
              <a:rPr lang="en-US" altLang="en-US" sz="2400" dirty="0"/>
              <a:t> To reuse a GREL command, click the History tab and then click Reuse next to the command you would like to apply to that column. </a:t>
            </a:r>
          </a:p>
          <a:p>
            <a:endParaRPr lang="en-GB" altLang="en-US" sz="2400" dirty="0"/>
          </a:p>
          <a:p>
            <a:endParaRPr lang="en-GB" sz="2400" dirty="0"/>
          </a:p>
          <a:p>
            <a:endParaRPr lang="en-GB" dirty="0"/>
          </a:p>
        </p:txBody>
      </p:sp>
    </p:spTree>
    <p:extLst>
      <p:ext uri="{BB962C8B-B14F-4D97-AF65-F5344CB8AC3E}">
        <p14:creationId xmlns:p14="http://schemas.microsoft.com/office/powerpoint/2010/main" val="107233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206" y="1171918"/>
            <a:ext cx="3074368" cy="1015663"/>
          </a:xfrm>
          <a:prstGeom prst="rect">
            <a:avLst/>
          </a:prstGeom>
        </p:spPr>
        <p:txBody>
          <a:bodyPr wrap="none">
            <a:spAutoFit/>
          </a:bodyPr>
          <a:lstStyle/>
          <a:p>
            <a:r>
              <a:rPr lang="en-GB" sz="3200" b="0" i="0" dirty="0" smtClean="0">
                <a:effectLst/>
                <a:cs typeface="Arial" panose="020B0604020202020204" pitchFamily="34" charset="0"/>
              </a:rPr>
              <a:t>Undo / Redo</a:t>
            </a:r>
          </a:p>
          <a:p>
            <a:r>
              <a:rPr lang="en-GB" sz="2800" dirty="0" smtClean="0">
                <a:cs typeface="Arial" panose="020B0604020202020204" pitchFamily="34" charset="0"/>
              </a:rPr>
              <a:t>(Control your steps)</a:t>
            </a:r>
            <a:endParaRPr lang="en-GB" sz="2800" b="0" i="0" dirty="0">
              <a:effectLst/>
              <a:cs typeface="Arial" panose="020B0604020202020204" pitchFamily="34" charset="0"/>
            </a:endParaRPr>
          </a:p>
        </p:txBody>
      </p:sp>
      <p:sp>
        <p:nvSpPr>
          <p:cNvPr id="6" name="TextBox 5"/>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7" name="Rectangle 6"/>
          <p:cNvSpPr/>
          <p:nvPr/>
        </p:nvSpPr>
        <p:spPr>
          <a:xfrm>
            <a:off x="7023773" y="1171918"/>
            <a:ext cx="4937856" cy="1938992"/>
          </a:xfrm>
          <a:prstGeom prst="rect">
            <a:avLst/>
          </a:prstGeom>
        </p:spPr>
        <p:txBody>
          <a:bodyPr wrap="square">
            <a:spAutoFit/>
          </a:bodyPr>
          <a:lstStyle/>
          <a:p>
            <a:r>
              <a:rPr lang="en-GB" sz="3200" b="0" i="0" dirty="0" smtClean="0">
                <a:effectLst/>
                <a:latin typeface="Calibri "/>
              </a:rPr>
              <a:t>Trim Leading and Trailing Whitespace</a:t>
            </a:r>
          </a:p>
          <a:p>
            <a:r>
              <a:rPr lang="en-GB" sz="2800" dirty="0" smtClean="0"/>
              <a:t>(Remove </a:t>
            </a:r>
            <a:r>
              <a:rPr lang="en-GB" sz="2800" dirty="0"/>
              <a:t>blank characters from the beginning and </a:t>
            </a:r>
            <a:r>
              <a:rPr lang="en-GB" sz="2800" dirty="0" smtClean="0"/>
              <a:t>end)</a:t>
            </a:r>
            <a:endParaRPr lang="en-GB" sz="2800" b="0" dirty="0">
              <a:effectLst/>
              <a:latin typeface="Calibri "/>
            </a:endParaRPr>
          </a:p>
        </p:txBody>
      </p:sp>
      <p:pic>
        <p:nvPicPr>
          <p:cNvPr id="13316" name="Picture 4" descr="Image result for mind the step 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29812"/>
            <a:ext cx="3802704" cy="380270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mage result for clea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196" y="3333939"/>
            <a:ext cx="4796367" cy="31985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8236" y="982001"/>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495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5" name="Rectangle 4"/>
          <p:cNvSpPr/>
          <p:nvPr/>
        </p:nvSpPr>
        <p:spPr>
          <a:xfrm>
            <a:off x="387928" y="1197602"/>
            <a:ext cx="7820890" cy="4939814"/>
          </a:xfrm>
          <a:prstGeom prst="rect">
            <a:avLst/>
          </a:prstGeom>
        </p:spPr>
        <p:txBody>
          <a:bodyPr wrap="square">
            <a:spAutoFit/>
          </a:bodyPr>
          <a:lstStyle/>
          <a:p>
            <a:pPr>
              <a:lnSpc>
                <a:spcPct val="125000"/>
              </a:lnSpc>
            </a:pPr>
            <a:r>
              <a:rPr lang="en-GB" sz="2800" b="1" i="0" dirty="0" smtClean="0">
                <a:effectLst/>
                <a:latin typeface="Calibri "/>
              </a:rPr>
              <a:t>Questions</a:t>
            </a:r>
          </a:p>
          <a:p>
            <a:pPr marL="457200" indent="-457200">
              <a:lnSpc>
                <a:spcPct val="125000"/>
              </a:lnSpc>
              <a:buFont typeface="Arial" panose="020B0604020202020204" pitchFamily="34" charset="0"/>
              <a:buChar char="•"/>
            </a:pPr>
            <a:r>
              <a:rPr lang="en-GB" sz="2400" b="0" i="0" dirty="0" smtClean="0">
                <a:effectLst/>
                <a:latin typeface="Calibri "/>
              </a:rPr>
              <a:t>How can we select only a subset of our data to work with?</a:t>
            </a:r>
          </a:p>
          <a:p>
            <a:pPr marL="457200" indent="-457200">
              <a:lnSpc>
                <a:spcPct val="125000"/>
              </a:lnSpc>
              <a:buFont typeface="Arial" panose="020B0604020202020204" pitchFamily="34" charset="0"/>
              <a:buChar char="•"/>
            </a:pPr>
            <a:r>
              <a:rPr lang="en-GB" sz="2400" b="0" i="0" dirty="0" smtClean="0">
                <a:effectLst/>
                <a:latin typeface="Calibri "/>
              </a:rPr>
              <a:t>How can we sort our data?</a:t>
            </a:r>
          </a:p>
          <a:p>
            <a:pPr>
              <a:lnSpc>
                <a:spcPct val="125000"/>
              </a:lnSpc>
              <a:buFont typeface="Arial" panose="020B0604020202020204" pitchFamily="34" charset="0"/>
              <a:buChar char="•"/>
            </a:pPr>
            <a:endParaRPr lang="en-GB" sz="2800" b="0" i="0" dirty="0" smtClean="0">
              <a:effectLst/>
              <a:latin typeface="Calibri "/>
            </a:endParaRPr>
          </a:p>
          <a:p>
            <a:pPr>
              <a:lnSpc>
                <a:spcPct val="125000"/>
              </a:lnSpc>
            </a:pPr>
            <a:r>
              <a:rPr lang="en-GB" sz="2800" b="1" i="0" dirty="0" smtClean="0">
                <a:effectLst/>
                <a:latin typeface="Calibri "/>
              </a:rPr>
              <a:t>Objectives</a:t>
            </a:r>
          </a:p>
          <a:p>
            <a:pPr marL="457200" indent="-457200">
              <a:lnSpc>
                <a:spcPct val="125000"/>
              </a:lnSpc>
              <a:buFont typeface="Arial" panose="020B0604020202020204" pitchFamily="34" charset="0"/>
              <a:buChar char="•"/>
            </a:pPr>
            <a:r>
              <a:rPr lang="en-GB" sz="2400" b="0" i="0" dirty="0" smtClean="0">
                <a:effectLst/>
                <a:latin typeface="Calibri "/>
              </a:rPr>
              <a:t>Filter to a subset of rows by text filter or include/exclude.</a:t>
            </a:r>
          </a:p>
          <a:p>
            <a:pPr marL="457200" indent="-457200">
              <a:lnSpc>
                <a:spcPct val="125000"/>
              </a:lnSpc>
              <a:buFont typeface="Arial" panose="020B0604020202020204" pitchFamily="34" charset="0"/>
              <a:buChar char="•"/>
            </a:pPr>
            <a:r>
              <a:rPr lang="en-GB" sz="2400" b="0" i="0" dirty="0" smtClean="0">
                <a:effectLst/>
                <a:latin typeface="Calibri "/>
              </a:rPr>
              <a:t>Sort table by a column.</a:t>
            </a:r>
          </a:p>
          <a:p>
            <a:pPr marL="457200" indent="-457200">
              <a:lnSpc>
                <a:spcPct val="125000"/>
              </a:lnSpc>
              <a:buFont typeface="Arial" panose="020B0604020202020204" pitchFamily="34" charset="0"/>
              <a:buChar char="•"/>
            </a:pPr>
            <a:r>
              <a:rPr lang="en-GB" sz="2400" b="0" i="0" dirty="0" smtClean="0">
                <a:effectLst/>
                <a:latin typeface="Calibri "/>
              </a:rPr>
              <a:t>Sort by multiple columns.</a:t>
            </a:r>
            <a:endParaRPr lang="en-GB" sz="2400" b="0" i="0" dirty="0">
              <a:effectLst/>
              <a:latin typeface="Calibri "/>
            </a:endParaRPr>
          </a:p>
        </p:txBody>
      </p:sp>
      <p:pic>
        <p:nvPicPr>
          <p:cNvPr id="1433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5699" y="3647210"/>
            <a:ext cx="4622783" cy="3081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521537" y="2672321"/>
            <a:ext cx="2576945" cy="954107"/>
          </a:xfrm>
          <a:prstGeom prst="rect">
            <a:avLst/>
          </a:prstGeom>
          <a:noFill/>
        </p:spPr>
        <p:txBody>
          <a:bodyPr wrap="square" rtlCol="0">
            <a:spAutoFit/>
          </a:bodyPr>
          <a:lstStyle/>
          <a:p>
            <a:pPr algn="r"/>
            <a:r>
              <a:rPr lang="en-GB" sz="2800" dirty="0" smtClean="0"/>
              <a:t>Tidying Up your Data!</a:t>
            </a:r>
            <a:endParaRPr lang="en-GB" sz="2800" dirty="0"/>
          </a:p>
        </p:txBody>
      </p:sp>
    </p:spTree>
    <p:extLst>
      <p:ext uri="{BB962C8B-B14F-4D97-AF65-F5344CB8AC3E}">
        <p14:creationId xmlns:p14="http://schemas.microsoft.com/office/powerpoint/2010/main" val="423480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5" name="Rectangle 4"/>
          <p:cNvSpPr/>
          <p:nvPr/>
        </p:nvSpPr>
        <p:spPr>
          <a:xfrm>
            <a:off x="322765" y="755950"/>
            <a:ext cx="3191130" cy="954107"/>
          </a:xfrm>
          <a:prstGeom prst="rect">
            <a:avLst/>
          </a:prstGeom>
        </p:spPr>
        <p:txBody>
          <a:bodyPr wrap="none">
            <a:spAutoFit/>
          </a:bodyPr>
          <a:lstStyle/>
          <a:p>
            <a:r>
              <a:rPr lang="en-GB" sz="3200" b="0" i="0" dirty="0" smtClean="0">
                <a:effectLst/>
                <a:latin typeface="Calibri "/>
              </a:rPr>
              <a:t>Filtering</a:t>
            </a:r>
          </a:p>
          <a:p>
            <a:r>
              <a:rPr lang="en-GB" sz="2400" dirty="0" smtClean="0">
                <a:latin typeface="Calibri "/>
              </a:rPr>
              <a:t>(Working on a subset)</a:t>
            </a:r>
            <a:endParaRPr lang="en-GB" sz="2400" b="0" i="0" dirty="0">
              <a:effectLst/>
              <a:latin typeface="Calibri "/>
            </a:endParaRPr>
          </a:p>
        </p:txBody>
      </p:sp>
      <p:pic>
        <p:nvPicPr>
          <p:cNvPr id="15362" name="Picture 2" descr="Image result for sottoinsi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01" y="1615725"/>
            <a:ext cx="3229493" cy="23067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35782" y="1662704"/>
            <a:ext cx="6456218" cy="1938992"/>
          </a:xfrm>
          <a:prstGeom prst="rect">
            <a:avLst/>
          </a:prstGeom>
        </p:spPr>
        <p:txBody>
          <a:bodyPr wrap="square">
            <a:spAutoFit/>
          </a:bodyPr>
          <a:lstStyle/>
          <a:p>
            <a:pPr>
              <a:buFont typeface="+mj-lt"/>
              <a:buAutoNum type="arabicPeriod"/>
            </a:pPr>
            <a:r>
              <a:rPr lang="en-GB" sz="2400" b="1" i="0" dirty="0" smtClean="0">
                <a:effectLst/>
                <a:latin typeface="Helvetica Neue"/>
              </a:rPr>
              <a:t>What roof type </a:t>
            </a:r>
            <a:r>
              <a:rPr lang="en-GB" sz="2400" b="0" i="0" dirty="0" smtClean="0">
                <a:effectLst/>
                <a:latin typeface="Helvetica Neue"/>
              </a:rPr>
              <a:t>are selected by this procedure?</a:t>
            </a:r>
          </a:p>
          <a:p>
            <a:endParaRPr lang="en-GB" sz="2400" b="0" i="0" dirty="0" smtClean="0">
              <a:effectLst/>
              <a:latin typeface="Helvetica Neue"/>
            </a:endParaRPr>
          </a:p>
          <a:p>
            <a:r>
              <a:rPr lang="en-GB" sz="2400" b="0" i="0" dirty="0" smtClean="0">
                <a:effectLst/>
                <a:latin typeface="Helvetica Neue"/>
              </a:rPr>
              <a:t>2. How would you </a:t>
            </a:r>
            <a:r>
              <a:rPr lang="en-GB" sz="2400" b="1" i="0" dirty="0" smtClean="0">
                <a:effectLst/>
                <a:latin typeface="Helvetica Neue"/>
              </a:rPr>
              <a:t>restrict this to one </a:t>
            </a:r>
            <a:r>
              <a:rPr lang="en-GB" sz="2400" b="0" i="0" dirty="0" smtClean="0">
                <a:effectLst/>
                <a:latin typeface="Helvetica Neue"/>
              </a:rPr>
              <a:t>of the roof types?</a:t>
            </a:r>
            <a:endParaRPr lang="en-GB" sz="2400" b="0" i="0" dirty="0">
              <a:effectLst/>
              <a:latin typeface="Helvetica Neue"/>
            </a:endParaRPr>
          </a:p>
        </p:txBody>
      </p:sp>
      <p:pic>
        <p:nvPicPr>
          <p:cNvPr id="8"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413" y="3223975"/>
            <a:ext cx="2297517" cy="17560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35782" y="851450"/>
            <a:ext cx="4312227" cy="584775"/>
          </a:xfrm>
          <a:prstGeom prst="rect">
            <a:avLst/>
          </a:prstGeom>
          <a:noFill/>
        </p:spPr>
        <p:txBody>
          <a:bodyPr wrap="square" rtlCol="0">
            <a:spAutoFit/>
          </a:bodyPr>
          <a:lstStyle/>
          <a:p>
            <a:r>
              <a:rPr lang="en-GB" sz="3200" b="1" dirty="0" smtClean="0"/>
              <a:t>Exercise</a:t>
            </a:r>
            <a:r>
              <a:rPr lang="en-GB" sz="3200" dirty="0" smtClean="0"/>
              <a:t> 1 </a:t>
            </a:r>
            <a:endParaRPr lang="en-GB" sz="3200" dirty="0"/>
          </a:p>
        </p:txBody>
      </p:sp>
      <p:sp>
        <p:nvSpPr>
          <p:cNvPr id="10" name="TextBox 9"/>
          <p:cNvSpPr txBox="1"/>
          <p:nvPr/>
        </p:nvSpPr>
        <p:spPr>
          <a:xfrm>
            <a:off x="5735782" y="4756206"/>
            <a:ext cx="4706604" cy="1785104"/>
          </a:xfrm>
          <a:prstGeom prst="rect">
            <a:avLst/>
          </a:prstGeom>
          <a:noFill/>
        </p:spPr>
        <p:txBody>
          <a:bodyPr wrap="square" rtlCol="0">
            <a:spAutoFit/>
          </a:bodyPr>
          <a:lstStyle/>
          <a:p>
            <a:r>
              <a:rPr lang="en-GB" sz="3200" b="1" dirty="0" smtClean="0"/>
              <a:t>Exercise</a:t>
            </a:r>
            <a:r>
              <a:rPr lang="en-GB" sz="3200" dirty="0" smtClean="0"/>
              <a:t> 2</a:t>
            </a:r>
          </a:p>
          <a:p>
            <a:endParaRPr lang="en-GB" sz="2600" dirty="0" smtClean="0"/>
          </a:p>
          <a:p>
            <a:r>
              <a:rPr lang="en-GB" sz="2600" dirty="0" smtClean="0"/>
              <a:t>Use include/exclude to select just one of these roof types</a:t>
            </a:r>
            <a:endParaRPr lang="en-GB" sz="2600" dirty="0"/>
          </a:p>
        </p:txBody>
      </p:sp>
      <p:pic>
        <p:nvPicPr>
          <p:cNvPr id="11"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580" y="5829418"/>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13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6" name="Rectangle 5"/>
          <p:cNvSpPr/>
          <p:nvPr/>
        </p:nvSpPr>
        <p:spPr>
          <a:xfrm>
            <a:off x="106412" y="985747"/>
            <a:ext cx="5523179" cy="1015663"/>
          </a:xfrm>
          <a:prstGeom prst="rect">
            <a:avLst/>
          </a:prstGeom>
        </p:spPr>
        <p:txBody>
          <a:bodyPr wrap="none">
            <a:spAutoFit/>
          </a:bodyPr>
          <a:lstStyle/>
          <a:p>
            <a:r>
              <a:rPr lang="en-GB" sz="3200" b="1" i="0" dirty="0" smtClean="0">
                <a:effectLst/>
              </a:rPr>
              <a:t>Sorting Data </a:t>
            </a:r>
          </a:p>
          <a:p>
            <a:r>
              <a:rPr lang="en-GB" sz="2800" dirty="0" smtClean="0"/>
              <a:t>(Single column and multiple column)</a:t>
            </a:r>
            <a:endParaRPr lang="en-GB" sz="2800" b="0" dirty="0">
              <a:effectLst/>
            </a:endParaRPr>
          </a:p>
        </p:txBody>
      </p:sp>
      <p:pic>
        <p:nvPicPr>
          <p:cNvPr id="1638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338" y="4881061"/>
            <a:ext cx="2522483" cy="18918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412" y="2445730"/>
            <a:ext cx="8186497" cy="2092881"/>
          </a:xfrm>
          <a:prstGeom prst="rect">
            <a:avLst/>
          </a:prstGeom>
          <a:noFill/>
        </p:spPr>
        <p:txBody>
          <a:bodyPr wrap="square" rtlCol="0">
            <a:spAutoFit/>
          </a:bodyPr>
          <a:lstStyle/>
          <a:p>
            <a:r>
              <a:rPr lang="en-GB" sz="3200" b="1" dirty="0" smtClean="0"/>
              <a:t>Exercise </a:t>
            </a:r>
            <a:r>
              <a:rPr lang="en-GB" sz="3200" dirty="0" smtClean="0"/>
              <a:t>3</a:t>
            </a:r>
          </a:p>
          <a:p>
            <a:endParaRPr lang="en-GB" sz="3200" dirty="0" smtClean="0"/>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Helvetica Neue"/>
              </a:rPr>
              <a:t>Sort the data by </a:t>
            </a:r>
            <a:r>
              <a:rPr lang="en-US" altLang="en-US" sz="2000" dirty="0" err="1">
                <a:latin typeface="Helvetica Neue"/>
              </a:rPr>
              <a:t>gps_Altitude</a:t>
            </a:r>
            <a:r>
              <a:rPr lang="en-US" altLang="en-US" sz="2400" dirty="0">
                <a:latin typeface="Helvetica Neue"/>
              </a:rPr>
              <a:t>. Do you think the first few entries may have incorrect altitudes?</a:t>
            </a:r>
            <a:r>
              <a:rPr lang="en-US" altLang="en-US" sz="2000" dirty="0">
                <a:latin typeface="Helvetica Neue"/>
              </a:rPr>
              <a:t> </a:t>
            </a:r>
            <a:endParaRPr lang="en-US" altLang="en-US" sz="4800" dirty="0">
              <a:latin typeface="Helvetica Neue"/>
            </a:endParaRPr>
          </a:p>
          <a:p>
            <a:endParaRPr lang="en-GB" dirty="0"/>
          </a:p>
        </p:txBody>
      </p:sp>
      <p:sp>
        <p:nvSpPr>
          <p:cNvPr id="8" name="Rectangle 7"/>
          <p:cNvSpPr/>
          <p:nvPr/>
        </p:nvSpPr>
        <p:spPr>
          <a:xfrm>
            <a:off x="357353" y="4603280"/>
            <a:ext cx="6096000" cy="1754326"/>
          </a:xfrm>
          <a:prstGeom prst="rect">
            <a:avLst/>
          </a:prstGeom>
          <a:solidFill>
            <a:schemeClr val="accent4">
              <a:lumMod val="20000"/>
              <a:lumOff val="80000"/>
            </a:schemeClr>
          </a:solidFill>
        </p:spPr>
        <p:txBody>
          <a:bodyPr>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Menlo"/>
              </a:rPr>
              <a:t>Sort</a:t>
            </a:r>
            <a:r>
              <a:rPr lang="en-US" altLang="en-US" dirty="0">
                <a:latin typeface="Helvetica Neue"/>
              </a:rPr>
              <a:t> &gt; </a:t>
            </a:r>
            <a:r>
              <a:rPr lang="en-US" altLang="en-US" dirty="0">
                <a:latin typeface="Menlo"/>
              </a:rPr>
              <a:t>Sort...</a:t>
            </a:r>
            <a:r>
              <a:rPr lang="en-US" altLang="en-US" dirty="0">
                <a:latin typeface="Helvetica Neue"/>
              </a:rPr>
              <a:t> - This option enables you to modify your original </a:t>
            </a:r>
            <a:r>
              <a:rPr lang="en-US" altLang="en-US" dirty="0" smtClean="0">
                <a:latin typeface="Helvetica Neue"/>
              </a:rPr>
              <a:t>sort.</a:t>
            </a: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Menlo"/>
              </a:rPr>
              <a:t>Sort</a:t>
            </a:r>
            <a:r>
              <a:rPr lang="en-US" altLang="en-US" dirty="0">
                <a:latin typeface="Helvetica Neue"/>
              </a:rPr>
              <a:t> &gt; </a:t>
            </a:r>
            <a:r>
              <a:rPr lang="en-US" altLang="en-US" dirty="0">
                <a:latin typeface="Menlo"/>
              </a:rPr>
              <a:t>Reverse</a:t>
            </a:r>
            <a:r>
              <a:rPr lang="en-US" altLang="en-US" dirty="0">
                <a:latin typeface="Helvetica Neue"/>
              </a:rPr>
              <a:t> - This option allows you to reverse the order of the </a:t>
            </a:r>
            <a:r>
              <a:rPr lang="en-US" altLang="en-US" dirty="0" smtClean="0">
                <a:latin typeface="Helvetica Neue"/>
              </a:rPr>
              <a:t>sort.</a:t>
            </a: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Menlo"/>
              </a:rPr>
              <a:t>Sort</a:t>
            </a:r>
            <a:r>
              <a:rPr lang="en-US" altLang="en-US" dirty="0">
                <a:latin typeface="Helvetica Neue"/>
              </a:rPr>
              <a:t> &gt; </a:t>
            </a:r>
            <a:r>
              <a:rPr lang="en-US" altLang="en-US" dirty="0">
                <a:latin typeface="Menlo"/>
              </a:rPr>
              <a:t>Remove sort</a:t>
            </a:r>
            <a:r>
              <a:rPr lang="en-US" altLang="en-US" dirty="0">
                <a:latin typeface="Helvetica Neue"/>
              </a:rPr>
              <a:t> - This option allows you to undo your sort</a:t>
            </a:r>
            <a:r>
              <a:rPr lang="en-US" altLang="en-US" dirty="0" smtClean="0">
                <a:latin typeface="Helvetica Neue"/>
              </a:rPr>
              <a:t>.</a:t>
            </a:r>
            <a:endParaRPr lang="en-US" altLang="en-US" dirty="0">
              <a:latin typeface="Helvetica Neue"/>
            </a:endParaRPr>
          </a:p>
        </p:txBody>
      </p:sp>
      <p:pic>
        <p:nvPicPr>
          <p:cNvPr id="9"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0870" y="847229"/>
            <a:ext cx="745980" cy="6977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1593" y="903429"/>
            <a:ext cx="2297517" cy="17560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056178" y="2674607"/>
            <a:ext cx="3815255" cy="2308324"/>
          </a:xfrm>
          <a:prstGeom prst="rect">
            <a:avLst/>
          </a:prstGeom>
          <a:noFill/>
        </p:spPr>
        <p:txBody>
          <a:bodyPr wrap="square" rtlCol="0">
            <a:spAutoFit/>
          </a:bodyPr>
          <a:lstStyle/>
          <a:p>
            <a:r>
              <a:rPr lang="en-GB" dirty="0"/>
              <a:t>The first few values are all 0. The altitudes are more likely ‘missing’ than incorrect. The survey is delivered by Smartphone with the </a:t>
            </a:r>
            <a:r>
              <a:rPr lang="en-GB" dirty="0" err="1"/>
              <a:t>gps</a:t>
            </a:r>
            <a:r>
              <a:rPr lang="en-GB" dirty="0"/>
              <a:t> information added automatically by the app. The lack of an altitude value suggests that the smartphone was unable to provide it and it defaulted to 0.</a:t>
            </a:r>
          </a:p>
        </p:txBody>
      </p:sp>
    </p:spTree>
    <p:extLst>
      <p:ext uri="{BB962C8B-B14F-4D97-AF65-F5344CB8AC3E}">
        <p14:creationId xmlns:p14="http://schemas.microsoft.com/office/powerpoint/2010/main" val="300486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209262"/>
            <a:ext cx="6632864" cy="1325563"/>
          </a:xfrm>
        </p:spPr>
        <p:txBody>
          <a:bodyPr/>
          <a:lstStyle/>
          <a:p>
            <a:r>
              <a:rPr lang="en-GB" dirty="0" smtClean="0"/>
              <a:t>Before starting …some practical info</a:t>
            </a:r>
            <a:endParaRPr lang="en-GB" dirty="0"/>
          </a:p>
        </p:txBody>
      </p:sp>
      <p:sp>
        <p:nvSpPr>
          <p:cNvPr id="3" name="Content Placeholder 2"/>
          <p:cNvSpPr>
            <a:spLocks noGrp="1"/>
          </p:cNvSpPr>
          <p:nvPr>
            <p:ph idx="1"/>
          </p:nvPr>
        </p:nvSpPr>
        <p:spPr>
          <a:xfrm>
            <a:off x="152400" y="1950316"/>
            <a:ext cx="3499211" cy="4351338"/>
          </a:xfrm>
        </p:spPr>
        <p:txBody>
          <a:bodyPr>
            <a:normAutofit/>
          </a:bodyPr>
          <a:lstStyle/>
          <a:p>
            <a:r>
              <a:rPr lang="en-GB" sz="3600" dirty="0" err="1" smtClean="0"/>
              <a:t>Coffe</a:t>
            </a:r>
            <a:r>
              <a:rPr lang="en-GB" sz="3600" dirty="0" smtClean="0"/>
              <a:t> break </a:t>
            </a:r>
          </a:p>
          <a:p>
            <a:endParaRPr lang="en-GB" sz="3600" dirty="0" smtClean="0"/>
          </a:p>
          <a:p>
            <a:r>
              <a:rPr lang="en-GB" sz="3600" dirty="0" smtClean="0"/>
              <a:t>Restrooms</a:t>
            </a:r>
          </a:p>
          <a:p>
            <a:endParaRPr lang="en-GB" sz="3600" dirty="0" smtClean="0"/>
          </a:p>
          <a:p>
            <a:r>
              <a:rPr lang="en-GB" sz="3600" dirty="0" smtClean="0"/>
              <a:t>Stickers</a:t>
            </a:r>
          </a:p>
        </p:txBody>
      </p:sp>
      <p:pic>
        <p:nvPicPr>
          <p:cNvPr id="3074" name="Picture 2" descr="Image result for pausa caff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592"/>
          <a:stretch/>
        </p:blipFill>
        <p:spPr bwMode="auto">
          <a:xfrm>
            <a:off x="7762008" y="105352"/>
            <a:ext cx="4327323" cy="38777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rest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611" y="1410784"/>
            <a:ext cx="3909363" cy="390936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5560" y="4045094"/>
            <a:ext cx="3680218" cy="281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0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6" name="Rectangle 5"/>
          <p:cNvSpPr/>
          <p:nvPr/>
        </p:nvSpPr>
        <p:spPr>
          <a:xfrm>
            <a:off x="105757" y="706632"/>
            <a:ext cx="2338332" cy="584775"/>
          </a:xfrm>
          <a:prstGeom prst="rect">
            <a:avLst/>
          </a:prstGeom>
        </p:spPr>
        <p:txBody>
          <a:bodyPr wrap="none">
            <a:spAutoFit/>
          </a:bodyPr>
          <a:lstStyle/>
          <a:p>
            <a:r>
              <a:rPr lang="en-GB" sz="3200" b="0" i="0" dirty="0" smtClean="0">
                <a:effectLst/>
              </a:rPr>
              <a:t>Sorting Data </a:t>
            </a:r>
          </a:p>
        </p:txBody>
      </p:sp>
      <p:sp>
        <p:nvSpPr>
          <p:cNvPr id="7" name="TextBox 6"/>
          <p:cNvSpPr txBox="1"/>
          <p:nvPr/>
        </p:nvSpPr>
        <p:spPr>
          <a:xfrm>
            <a:off x="105757" y="1802365"/>
            <a:ext cx="11665175" cy="1815882"/>
          </a:xfrm>
          <a:prstGeom prst="rect">
            <a:avLst/>
          </a:prstGeom>
          <a:noFill/>
        </p:spPr>
        <p:txBody>
          <a:bodyPr wrap="square" rtlCol="0">
            <a:spAutoFit/>
          </a:bodyPr>
          <a:lstStyle/>
          <a:p>
            <a:r>
              <a:rPr lang="en-GB" sz="3200" b="1" dirty="0" smtClean="0"/>
              <a:t>Exercise </a:t>
            </a:r>
            <a:r>
              <a:rPr lang="en-GB" sz="3200" dirty="0" smtClean="0"/>
              <a:t>4</a:t>
            </a:r>
          </a:p>
          <a:p>
            <a:pPr lvl="0" eaLnBrk="0" fontAlgn="base" hangingPunct="0">
              <a:spcBef>
                <a:spcPct val="0"/>
              </a:spcBef>
              <a:spcAft>
                <a:spcPct val="0"/>
              </a:spcAft>
            </a:pPr>
            <a:r>
              <a:rPr lang="en-US" altLang="en-US" sz="2000" dirty="0">
                <a:latin typeface="Helvetica Neue"/>
              </a:rPr>
              <a:t>We discovered in an earlier lesson that the value for one of the </a:t>
            </a:r>
            <a:r>
              <a:rPr lang="en-US" altLang="en-US" dirty="0">
                <a:latin typeface="Menlo"/>
              </a:rPr>
              <a:t>village</a:t>
            </a:r>
            <a:r>
              <a:rPr lang="en-US" altLang="en-US" sz="2000" dirty="0">
                <a:latin typeface="Helvetica Neue"/>
              </a:rPr>
              <a:t> entries was given as 49. This is clearly wrong. By looking at the GPS coordinates for the entries of the other villages can we decide what village the data in that column was collected from</a:t>
            </a:r>
            <a:r>
              <a:rPr lang="en-US" altLang="en-US" sz="2000" dirty="0" smtClean="0">
                <a:latin typeface="Helvetica Neue"/>
              </a:rPr>
              <a:t>?</a:t>
            </a:r>
          </a:p>
          <a:p>
            <a:pPr lvl="0" eaLnBrk="0" fontAlgn="base" hangingPunct="0">
              <a:spcBef>
                <a:spcPct val="0"/>
              </a:spcBef>
              <a:spcAft>
                <a:spcPct val="0"/>
              </a:spcAft>
            </a:pPr>
            <a:endParaRPr lang="en-US" altLang="en-US" sz="2000" dirty="0" smtClean="0">
              <a:latin typeface="Helvetica Neue"/>
            </a:endParaRPr>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483" y="706632"/>
            <a:ext cx="2297517" cy="175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7352" y="3773409"/>
            <a:ext cx="9621214" cy="2862322"/>
          </a:xfrm>
          <a:prstGeom prst="rect">
            <a:avLst/>
          </a:prstGeom>
        </p:spPr>
        <p:txBody>
          <a:bodyPr wrap="square">
            <a:spAutoFit/>
          </a:bodyPr>
          <a:lstStyle/>
          <a:p>
            <a:pPr lvl="0" eaLnBrk="0" fontAlgn="base" hangingPunct="0">
              <a:spcBef>
                <a:spcPct val="0"/>
              </a:spcBef>
              <a:spcAft>
                <a:spcPct val="0"/>
              </a:spcAft>
            </a:pPr>
            <a:endParaRPr lang="en-US" altLang="en-US" dirty="0"/>
          </a:p>
          <a:p>
            <a:pPr lvl="0" eaLnBrk="0" fontAlgn="base" hangingPunct="0">
              <a:spcBef>
                <a:spcPct val="0"/>
              </a:spcBef>
              <a:spcAft>
                <a:spcPct val="0"/>
              </a:spcAft>
              <a:buFontTx/>
              <a:buAutoNum type="arabicPeriod"/>
            </a:pPr>
            <a:r>
              <a:rPr lang="en-US" altLang="en-US" b="1" dirty="0">
                <a:latin typeface="Helvetica Neue"/>
              </a:rPr>
              <a:t>Sort on </a:t>
            </a:r>
            <a:r>
              <a:rPr lang="en-US" altLang="en-US" b="1" dirty="0" err="1">
                <a:latin typeface="Menlo"/>
              </a:rPr>
              <a:t>gps_Longitude</a:t>
            </a:r>
            <a:r>
              <a:rPr lang="en-US" altLang="en-US" dirty="0">
                <a:latin typeface="Helvetica Neue"/>
              </a:rPr>
              <a:t> as a number with the largest first.</a:t>
            </a:r>
          </a:p>
          <a:p>
            <a:pPr lvl="0" eaLnBrk="0" fontAlgn="base" hangingPunct="0">
              <a:spcBef>
                <a:spcPct val="0"/>
              </a:spcBef>
              <a:spcAft>
                <a:spcPct val="0"/>
              </a:spcAft>
              <a:buFontTx/>
              <a:buAutoNum type="arabicPeriod" startAt="2"/>
            </a:pPr>
            <a:r>
              <a:rPr lang="en-US" altLang="en-US" dirty="0">
                <a:latin typeface="Helvetica Neue"/>
              </a:rPr>
              <a:t>Add a sort on </a:t>
            </a:r>
            <a:r>
              <a:rPr lang="en-US" altLang="en-US" b="1" dirty="0" err="1">
                <a:latin typeface="Menlo"/>
              </a:rPr>
              <a:t>gps_Latitude</a:t>
            </a:r>
            <a:r>
              <a:rPr lang="en-US" altLang="en-US" b="1" dirty="0">
                <a:latin typeface="Helvetica Neue"/>
              </a:rPr>
              <a:t> as a number with the largest first</a:t>
            </a:r>
            <a:r>
              <a:rPr lang="en-US" altLang="en-US" dirty="0">
                <a:latin typeface="Helvetica Neue"/>
              </a:rPr>
              <a:t>.</a:t>
            </a:r>
          </a:p>
          <a:p>
            <a:pPr lvl="0" eaLnBrk="0" fontAlgn="base" hangingPunct="0">
              <a:spcBef>
                <a:spcPct val="0"/>
              </a:spcBef>
              <a:spcAft>
                <a:spcPct val="0"/>
              </a:spcAft>
              <a:buFontTx/>
              <a:buAutoNum type="arabicPeriod" startAt="3"/>
            </a:pPr>
            <a:r>
              <a:rPr lang="en-US" altLang="en-US" dirty="0">
                <a:latin typeface="Helvetica Neue"/>
              </a:rPr>
              <a:t>Using the drop down arrow on the </a:t>
            </a:r>
            <a:r>
              <a:rPr lang="en-US" altLang="en-US" dirty="0">
                <a:latin typeface="Menlo"/>
              </a:rPr>
              <a:t>village</a:t>
            </a:r>
            <a:r>
              <a:rPr lang="en-US" altLang="en-US" dirty="0">
                <a:latin typeface="Helvetica Neue"/>
              </a:rPr>
              <a:t> column, </a:t>
            </a:r>
            <a:r>
              <a:rPr lang="en-US" altLang="en-US" b="1" dirty="0">
                <a:latin typeface="Helvetica Neue"/>
              </a:rPr>
              <a:t>select </a:t>
            </a:r>
            <a:r>
              <a:rPr lang="en-US" altLang="en-US" b="1" dirty="0">
                <a:latin typeface="Menlo"/>
              </a:rPr>
              <a:t>Edit column</a:t>
            </a:r>
            <a:r>
              <a:rPr lang="en-US" altLang="en-US" b="1" dirty="0">
                <a:latin typeface="Helvetica Neue"/>
              </a:rPr>
              <a:t> &gt; </a:t>
            </a:r>
            <a:r>
              <a:rPr lang="en-US" altLang="en-US" b="1" dirty="0">
                <a:latin typeface="Menlo"/>
              </a:rPr>
              <a:t>Move column to end</a:t>
            </a:r>
            <a:r>
              <a:rPr lang="en-US" altLang="en-US" dirty="0">
                <a:latin typeface="Helvetica Neue"/>
              </a:rPr>
              <a:t>. This will allow you to compare village names with GPS coordinates.</a:t>
            </a:r>
          </a:p>
          <a:p>
            <a:pPr lvl="0" eaLnBrk="0" fontAlgn="base" hangingPunct="0">
              <a:spcBef>
                <a:spcPct val="0"/>
              </a:spcBef>
              <a:spcAft>
                <a:spcPct val="0"/>
              </a:spcAft>
              <a:buFontTx/>
              <a:buAutoNum type="arabicPeriod" startAt="4"/>
            </a:pPr>
            <a:r>
              <a:rPr lang="en-US" altLang="en-US" dirty="0">
                <a:latin typeface="Helvetica Neue"/>
              </a:rPr>
              <a:t>Scroll through the entries until you find </a:t>
            </a:r>
            <a:r>
              <a:rPr lang="en-US" altLang="en-US" b="1" dirty="0">
                <a:latin typeface="Helvetica Neue"/>
              </a:rPr>
              <a:t>village </a:t>
            </a:r>
            <a:r>
              <a:rPr lang="en-US" altLang="en-US" b="1" dirty="0">
                <a:latin typeface="Menlo"/>
              </a:rPr>
              <a:t>49</a:t>
            </a:r>
            <a:r>
              <a:rPr lang="en-US" altLang="en-US" dirty="0">
                <a:latin typeface="Helvetica Neue"/>
              </a:rPr>
              <a:t>. Can you tell from it’s GPS coordinates which village it belong to?</a:t>
            </a:r>
          </a:p>
          <a:p>
            <a:pPr lvl="0" eaLnBrk="0" fontAlgn="base" hangingPunct="0">
              <a:spcBef>
                <a:spcPct val="0"/>
              </a:spcBef>
              <a:spcAft>
                <a:spcPct val="0"/>
              </a:spcAft>
              <a:buFontTx/>
              <a:buAutoNum type="arabicPeriod" startAt="5"/>
            </a:pPr>
            <a:r>
              <a:rPr lang="en-US" altLang="en-US" b="1" dirty="0">
                <a:latin typeface="Helvetica Neue"/>
              </a:rPr>
              <a:t>Now sort only by </a:t>
            </a:r>
            <a:r>
              <a:rPr lang="en-US" altLang="en-US" b="1" dirty="0" err="1">
                <a:latin typeface="Menlo"/>
              </a:rPr>
              <a:t>interview_date</a:t>
            </a:r>
            <a:r>
              <a:rPr lang="en-US" altLang="en-US" b="1" dirty="0">
                <a:latin typeface="Helvetica Neue"/>
              </a:rPr>
              <a:t> as date</a:t>
            </a:r>
            <a:r>
              <a:rPr lang="en-US" altLang="en-US" dirty="0">
                <a:latin typeface="Helvetica Neue"/>
              </a:rPr>
              <a:t>. Move the </a:t>
            </a:r>
            <a:r>
              <a:rPr lang="en-US" altLang="en-US" dirty="0">
                <a:latin typeface="Menlo"/>
              </a:rPr>
              <a:t>village</a:t>
            </a:r>
            <a:r>
              <a:rPr lang="en-US" altLang="en-US" dirty="0">
                <a:latin typeface="Helvetica Neue"/>
              </a:rPr>
              <a:t> column to the start of the table. Does the row where village is </a:t>
            </a:r>
            <a:r>
              <a:rPr lang="en-US" altLang="en-US" dirty="0">
                <a:latin typeface="Menlo"/>
              </a:rPr>
              <a:t>49</a:t>
            </a:r>
            <a:r>
              <a:rPr lang="en-US" altLang="en-US" dirty="0">
                <a:latin typeface="Helvetica Neue"/>
              </a:rPr>
              <a:t> group with one particular village? Is it the same village as when comparing GPS coordinates?</a:t>
            </a:r>
          </a:p>
        </p:txBody>
      </p:sp>
    </p:spTree>
    <p:extLst>
      <p:ext uri="{BB962C8B-B14F-4D97-AF65-F5344CB8AC3E}">
        <p14:creationId xmlns:p14="http://schemas.microsoft.com/office/powerpoint/2010/main" val="294406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8172"/>
            <a:ext cx="9701048" cy="5666220"/>
          </a:xfrm>
        </p:spPr>
        <p:txBody>
          <a:bodyPr>
            <a:normAutofit/>
          </a:bodyPr>
          <a:lstStyle/>
          <a:p>
            <a:pPr marL="0" indent="0">
              <a:lnSpc>
                <a:spcPct val="125000"/>
              </a:lnSpc>
              <a:buNone/>
            </a:pPr>
            <a:r>
              <a:rPr lang="en-GB" b="1" dirty="0" smtClean="0"/>
              <a:t>Questions</a:t>
            </a:r>
          </a:p>
          <a:p>
            <a:pPr>
              <a:lnSpc>
                <a:spcPct val="125000"/>
              </a:lnSpc>
            </a:pPr>
            <a:endParaRPr lang="en-GB" sz="2400" dirty="0" smtClean="0"/>
          </a:p>
          <a:p>
            <a:pPr>
              <a:lnSpc>
                <a:spcPct val="125000"/>
              </a:lnSpc>
            </a:pPr>
            <a:endParaRPr lang="en-GB" sz="2400" dirty="0"/>
          </a:p>
          <a:p>
            <a:pPr>
              <a:lnSpc>
                <a:spcPct val="125000"/>
              </a:lnSpc>
            </a:pPr>
            <a:endParaRPr lang="en-GB" sz="2400" dirty="0"/>
          </a:p>
          <a:p>
            <a:pPr marL="0" indent="0">
              <a:lnSpc>
                <a:spcPct val="125000"/>
              </a:lnSpc>
              <a:buNone/>
            </a:pPr>
            <a:r>
              <a:rPr lang="en-GB" b="1" dirty="0" smtClean="0"/>
              <a:t>Objectives</a:t>
            </a:r>
          </a:p>
          <a:p>
            <a:pPr>
              <a:lnSpc>
                <a:spcPct val="125000"/>
              </a:lnSpc>
            </a:pPr>
            <a:r>
              <a:rPr lang="en-GB" sz="2400" dirty="0" smtClean="0"/>
              <a:t>Transform </a:t>
            </a:r>
            <a:r>
              <a:rPr lang="en-GB" sz="2400" dirty="0"/>
              <a:t>a text column into a number column.</a:t>
            </a:r>
          </a:p>
          <a:p>
            <a:pPr>
              <a:lnSpc>
                <a:spcPct val="125000"/>
              </a:lnSpc>
            </a:pPr>
            <a:r>
              <a:rPr lang="en-GB" sz="2400" dirty="0"/>
              <a:t>Identify and modify non-numeric values in a column using facets.</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Examining Numbers in </a:t>
            </a:r>
            <a:r>
              <a:rPr lang="en-GB" sz="2800" dirty="0" err="1" smtClean="0"/>
              <a:t>OpenRefine</a:t>
            </a:r>
            <a:endParaRPr lang="en-GB" sz="2800" dirty="0"/>
          </a:p>
        </p:txBody>
      </p:sp>
      <p:pic>
        <p:nvPicPr>
          <p:cNvPr id="1028" name="Picture 4" descr="Image result for numb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8990" y="3471690"/>
            <a:ext cx="4926047" cy="32832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928766"/>
            <a:ext cx="11940358" cy="1015663"/>
          </a:xfrm>
          <a:prstGeom prst="rect">
            <a:avLst/>
          </a:prstGeom>
        </p:spPr>
        <p:txBody>
          <a:bodyPr wrap="square">
            <a:spAutoFit/>
          </a:bodyPr>
          <a:lstStyle/>
          <a:p>
            <a:pPr marL="285750" indent="-285750">
              <a:lnSpc>
                <a:spcPct val="125000"/>
              </a:lnSpc>
              <a:buFont typeface="Arial" panose="020B0604020202020204" pitchFamily="34" charset="0"/>
              <a:buChar char="•"/>
            </a:pPr>
            <a:r>
              <a:rPr lang="en-GB" sz="2400" dirty="0"/>
              <a:t>How can we </a:t>
            </a:r>
            <a:r>
              <a:rPr lang="en-GB" sz="2400" b="1" dirty="0"/>
              <a:t>convert a column from one data type to another</a:t>
            </a:r>
            <a:r>
              <a:rPr lang="en-GB" sz="2400" dirty="0"/>
              <a:t>?</a:t>
            </a:r>
          </a:p>
          <a:p>
            <a:pPr marL="285750" indent="-285750">
              <a:lnSpc>
                <a:spcPct val="125000"/>
              </a:lnSpc>
              <a:buFont typeface="Arial" panose="020B0604020202020204" pitchFamily="34" charset="0"/>
              <a:buChar char="•"/>
            </a:pPr>
            <a:r>
              <a:rPr lang="en-GB" sz="2400" dirty="0"/>
              <a:t>How can we </a:t>
            </a:r>
            <a:r>
              <a:rPr lang="en-GB" sz="2400" b="1" dirty="0"/>
              <a:t>visualize relationships </a:t>
            </a:r>
            <a:r>
              <a:rPr lang="en-GB" sz="2400" dirty="0"/>
              <a:t>among columns?</a:t>
            </a:r>
          </a:p>
        </p:txBody>
      </p:sp>
    </p:spTree>
    <p:extLst>
      <p:ext uri="{BB962C8B-B14F-4D97-AF65-F5344CB8AC3E}">
        <p14:creationId xmlns:p14="http://schemas.microsoft.com/office/powerpoint/2010/main" val="3662000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 y="732199"/>
            <a:ext cx="11932228" cy="4351338"/>
          </a:xfrm>
        </p:spPr>
        <p:txBody>
          <a:bodyPr>
            <a:normAutofit/>
          </a:bodyPr>
          <a:lstStyle/>
          <a:p>
            <a:pPr marL="0" indent="0">
              <a:buNone/>
            </a:pPr>
            <a:r>
              <a:rPr lang="en-GB" b="1" dirty="0" smtClean="0"/>
              <a:t>Exercise 1</a:t>
            </a:r>
            <a:r>
              <a:rPr lang="en-GB" dirty="0" smtClean="0"/>
              <a:t>:</a:t>
            </a:r>
            <a:endParaRPr lang="en-GB" dirty="0"/>
          </a:p>
          <a:p>
            <a:pPr marL="0" indent="0">
              <a:buNone/>
            </a:pPr>
            <a:endParaRPr lang="en-GB" dirty="0" smtClean="0"/>
          </a:p>
          <a:p>
            <a:pPr marL="0" indent="0">
              <a:buNone/>
            </a:pPr>
            <a:r>
              <a:rPr lang="en-GB" sz="2400" dirty="0" smtClean="0"/>
              <a:t>Transform 3 columns (</a:t>
            </a:r>
            <a:r>
              <a:rPr lang="en-US" altLang="en-US" sz="2400" b="1" dirty="0" err="1" smtClean="0"/>
              <a:t>no_members</a:t>
            </a:r>
            <a:r>
              <a:rPr lang="en-US" altLang="en-US" sz="2400" b="1" dirty="0" smtClean="0"/>
              <a:t>, </a:t>
            </a:r>
            <a:r>
              <a:rPr lang="en-US" altLang="en-US" sz="2400" b="1" dirty="0" err="1" smtClean="0"/>
              <a:t>yrs_liv</a:t>
            </a:r>
            <a:r>
              <a:rPr lang="en-US" altLang="en-US" sz="2400" b="1" dirty="0" smtClean="0"/>
              <a:t>, and </a:t>
            </a:r>
            <a:r>
              <a:rPr lang="en-US" altLang="en-US" sz="2400" b="1" dirty="0" err="1" smtClean="0"/>
              <a:t>buildings_in_compound</a:t>
            </a:r>
            <a:r>
              <a:rPr lang="en-US" altLang="en-US" sz="2400" dirty="0" smtClean="0"/>
              <a:t>)</a:t>
            </a:r>
            <a:endParaRPr lang="en-US" altLang="en-US" sz="5400" dirty="0">
              <a:latin typeface="Arial" panose="020B0604020202020204" pitchFamily="34" charset="0"/>
            </a:endParaRPr>
          </a:p>
          <a:p>
            <a:pPr marL="0" indent="0">
              <a:buNone/>
            </a:pPr>
            <a:r>
              <a:rPr lang="en-GB" sz="2400" dirty="0" smtClean="0"/>
              <a:t> from </a:t>
            </a:r>
            <a:r>
              <a:rPr lang="en-GB" sz="2400" b="1" dirty="0" smtClean="0"/>
              <a:t>text data</a:t>
            </a:r>
            <a:r>
              <a:rPr lang="en-GB" sz="2400" dirty="0" smtClean="0"/>
              <a:t> to </a:t>
            </a:r>
            <a:r>
              <a:rPr lang="en-GB" sz="2400" b="1" dirty="0" smtClean="0"/>
              <a:t>number data</a:t>
            </a:r>
            <a:r>
              <a:rPr lang="en-GB" sz="2400" dirty="0" smtClean="0"/>
              <a:t>? What happen to the columns that are not integers?</a:t>
            </a:r>
          </a:p>
          <a:p>
            <a:pPr marL="0" indent="0">
              <a:buNone/>
            </a:pPr>
            <a:endParaRPr lang="en-GB" dirty="0"/>
          </a:p>
          <a:p>
            <a:pPr marL="0" indent="0">
              <a:buNone/>
            </a:pPr>
            <a:r>
              <a:rPr lang="en-GB" b="1" dirty="0"/>
              <a:t>Exercise </a:t>
            </a:r>
            <a:r>
              <a:rPr lang="en-GB" b="1" dirty="0" smtClean="0"/>
              <a:t>2</a:t>
            </a:r>
            <a:r>
              <a:rPr lang="en-GB" dirty="0" smtClean="0"/>
              <a:t>:</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Examining Numbers in </a:t>
            </a:r>
            <a:r>
              <a:rPr lang="en-GB" sz="2800" dirty="0" err="1" smtClean="0"/>
              <a:t>OpenRefine</a:t>
            </a:r>
            <a:endParaRPr lang="en-GB" sz="2800" dirty="0"/>
          </a:p>
        </p:txBody>
      </p:sp>
      <p:pic>
        <p:nvPicPr>
          <p:cNvPr id="1026" name="Picture 2" descr="Image result for number play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537" y="3325092"/>
            <a:ext cx="4472745" cy="33506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0" y="3819262"/>
            <a:ext cx="70836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eaLnBrk="0" fontAlgn="base" hangingPunct="0">
              <a:spcBef>
                <a:spcPct val="0"/>
              </a:spcBef>
              <a:spcAft>
                <a:spcPct val="0"/>
              </a:spcAft>
              <a:buFont typeface="Arial" panose="020B0604020202020204" pitchFamily="34" charset="0"/>
              <a:buChar char="•"/>
            </a:pPr>
            <a:r>
              <a:rPr kumimoji="0" lang="en-GB" altLang="en-US" sz="2400" b="0" i="0" u="none" strike="noStrike" cap="none" normalizeH="0" baseline="0" dirty="0" smtClean="0">
                <a:ln>
                  <a:noFill/>
                </a:ln>
                <a:solidFill>
                  <a:schemeClr val="tx1"/>
                </a:solidFill>
                <a:effectLst/>
                <a:ea typeface="SimSun" panose="02010600030101010101" pitchFamily="2" charset="-122"/>
                <a:cs typeface="Arial" panose="020B0604020202020204" pitchFamily="34" charset="0"/>
              </a:rPr>
              <a:t>For a column you transformed to numbers, edit one or two cells, replacing the numbers with text (such as </a:t>
            </a:r>
            <a:r>
              <a:rPr kumimoji="0" lang="en-GB" altLang="en-US" sz="2400" b="0" i="0" u="none" strike="noStrike" cap="none" normalizeH="0" baseline="0" dirty="0" err="1" smtClean="0">
                <a:ln>
                  <a:noFill/>
                </a:ln>
                <a:solidFill>
                  <a:schemeClr val="tx1"/>
                </a:solidFill>
                <a:effectLst/>
                <a:ea typeface="SimSun" panose="02010600030101010101" pitchFamily="2" charset="-122"/>
                <a:cs typeface="Arial" panose="020B0604020202020204" pitchFamily="34" charset="0"/>
              </a:rPr>
              <a:t>abc</a:t>
            </a:r>
            <a:r>
              <a:rPr kumimoji="0" lang="en-GB" altLang="en-US" sz="2400" b="0" i="0" u="none" strike="noStrike" cap="none" normalizeH="0" baseline="0" dirty="0" smtClean="0">
                <a:ln>
                  <a:noFill/>
                </a:ln>
                <a:solidFill>
                  <a:schemeClr val="tx1"/>
                </a:solidFill>
                <a:effectLst/>
                <a:ea typeface="SimSun" panose="02010600030101010101" pitchFamily="2" charset="-122"/>
                <a:cs typeface="Arial" panose="020B0604020202020204" pitchFamily="34" charset="0"/>
              </a:rPr>
              <a:t>) or blank (no number or text).</a:t>
            </a:r>
          </a:p>
          <a:p>
            <a:pPr marL="800100" lvl="1" indent="-342900" eaLnBrk="0" fontAlgn="base" hangingPunct="0">
              <a:spcBef>
                <a:spcPct val="0"/>
              </a:spcBef>
              <a:spcAft>
                <a:spcPct val="0"/>
              </a:spcAft>
              <a:buFont typeface="Arial" panose="020B0604020202020204" pitchFamily="34" charset="0"/>
              <a:buChar char="•"/>
            </a:pPr>
            <a:endParaRPr lang="en-GB" altLang="en-US" sz="2400" dirty="0">
              <a:ea typeface="SimSun" panose="02010600030101010101" pitchFamily="2" charset="-122"/>
              <a:cs typeface="Times New Roman" panose="02020603050405020304" pitchFamily="18" charset="0"/>
            </a:endParaRPr>
          </a:p>
          <a:p>
            <a:pPr marL="800100" lvl="1" indent="-342900" eaLnBrk="0" fontAlgn="base" hangingPunct="0">
              <a:spcBef>
                <a:spcPct val="0"/>
              </a:spcBef>
              <a:spcAft>
                <a:spcPct val="0"/>
              </a:spcAft>
              <a:buFont typeface="Arial" panose="020B0604020202020204" pitchFamily="34" charset="0"/>
              <a:buChar char="•"/>
            </a:pPr>
            <a:r>
              <a:rPr kumimoji="0" lang="en-GB" altLang="en-US" sz="2400" b="0" i="0" u="none" strike="noStrike" cap="none" normalizeH="0" baseline="0" dirty="0" smtClean="0">
                <a:ln>
                  <a:noFill/>
                </a:ln>
                <a:solidFill>
                  <a:schemeClr val="tx1"/>
                </a:solidFill>
                <a:effectLst/>
                <a:ea typeface="SimSun" panose="02010600030101010101" pitchFamily="2" charset="-122"/>
                <a:cs typeface="Arial" panose="020B0604020202020204" pitchFamily="34" charset="0"/>
              </a:rPr>
              <a:t>Use the pulldown menu to apply a numeric facet to the column you edited. The facet will appear in the left panel.</a:t>
            </a:r>
            <a:endParaRPr kumimoji="0" lang="en-GB"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4235" y="732199"/>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53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smtClean="0"/>
              <a:t>5. Scripts from </a:t>
            </a:r>
            <a:r>
              <a:rPr lang="en-GB" sz="2800" dirty="0" err="1" smtClean="0"/>
              <a:t>OpenRefine</a:t>
            </a:r>
            <a:endParaRPr lang="en-GB" sz="2800" dirty="0"/>
          </a:p>
        </p:txBody>
      </p:sp>
      <p:sp>
        <p:nvSpPr>
          <p:cNvPr id="5" name="Rectangle 4"/>
          <p:cNvSpPr/>
          <p:nvPr/>
        </p:nvSpPr>
        <p:spPr>
          <a:xfrm>
            <a:off x="224451" y="626735"/>
            <a:ext cx="11221315" cy="5324535"/>
          </a:xfrm>
          <a:prstGeom prst="rect">
            <a:avLst/>
          </a:prstGeom>
        </p:spPr>
        <p:txBody>
          <a:bodyPr wrap="square">
            <a:spAutoFit/>
          </a:bodyPr>
          <a:lstStyle/>
          <a:p>
            <a:pPr>
              <a:lnSpc>
                <a:spcPct val="125000"/>
              </a:lnSpc>
            </a:pPr>
            <a:r>
              <a:rPr lang="en-GB" sz="2800" b="1" dirty="0" smtClean="0"/>
              <a:t>Questions</a:t>
            </a:r>
          </a:p>
          <a:p>
            <a:pPr marL="285750" indent="-285750">
              <a:lnSpc>
                <a:spcPct val="125000"/>
              </a:lnSpc>
              <a:buFont typeface="Arial" panose="020B0604020202020204" pitchFamily="34" charset="0"/>
              <a:buChar char="•"/>
            </a:pPr>
            <a:r>
              <a:rPr lang="en-GB" sz="2800" dirty="0" smtClean="0"/>
              <a:t>How </a:t>
            </a:r>
            <a:r>
              <a:rPr lang="en-GB" sz="2800" dirty="0"/>
              <a:t>can we document the data-cleaning steps we’ve applied to our </a:t>
            </a:r>
            <a:r>
              <a:rPr lang="en-GB" sz="2800" dirty="0" smtClean="0"/>
              <a:t>data?</a:t>
            </a:r>
          </a:p>
          <a:p>
            <a:pPr marL="285750" indent="-285750">
              <a:lnSpc>
                <a:spcPct val="125000"/>
              </a:lnSpc>
              <a:buFont typeface="Arial" panose="020B0604020202020204" pitchFamily="34" charset="0"/>
              <a:buChar char="•"/>
            </a:pPr>
            <a:r>
              <a:rPr lang="en-GB" sz="2800" dirty="0" smtClean="0"/>
              <a:t>How </a:t>
            </a:r>
            <a:r>
              <a:rPr lang="en-GB" sz="2800" dirty="0"/>
              <a:t>can we apply these steps to additional data sets</a:t>
            </a:r>
            <a:r>
              <a:rPr lang="en-GB" sz="2800" dirty="0" smtClean="0"/>
              <a:t>?</a:t>
            </a:r>
            <a:endParaRPr lang="en-GB" sz="2800" b="1" dirty="0" smtClean="0"/>
          </a:p>
          <a:p>
            <a:pPr>
              <a:lnSpc>
                <a:spcPct val="125000"/>
              </a:lnSpc>
            </a:pPr>
            <a:endParaRPr lang="en-GB" sz="2400" b="1" dirty="0" smtClean="0"/>
          </a:p>
          <a:p>
            <a:pPr>
              <a:lnSpc>
                <a:spcPct val="125000"/>
              </a:lnSpc>
            </a:pPr>
            <a:endParaRPr lang="en-GB" sz="2400" b="1" dirty="0" smtClean="0"/>
          </a:p>
          <a:p>
            <a:pPr>
              <a:lnSpc>
                <a:spcPct val="125000"/>
              </a:lnSpc>
            </a:pPr>
            <a:r>
              <a:rPr lang="en-GB" sz="2800" b="1" dirty="0" smtClean="0"/>
              <a:t>Objectives</a:t>
            </a:r>
          </a:p>
          <a:p>
            <a:pPr marL="285750" indent="-285750">
              <a:lnSpc>
                <a:spcPct val="125000"/>
              </a:lnSpc>
              <a:buFont typeface="Arial" panose="020B0604020202020204" pitchFamily="34" charset="0"/>
              <a:buChar char="•"/>
            </a:pPr>
            <a:r>
              <a:rPr lang="en-GB" sz="2800" dirty="0" smtClean="0"/>
              <a:t>Describe </a:t>
            </a:r>
            <a:r>
              <a:rPr lang="en-GB" sz="2800" dirty="0"/>
              <a:t>how </a:t>
            </a:r>
            <a:r>
              <a:rPr lang="en-GB" sz="2800" dirty="0" err="1"/>
              <a:t>OpenRefine</a:t>
            </a:r>
            <a:r>
              <a:rPr lang="en-GB" sz="2800" dirty="0"/>
              <a:t> generates JSON </a:t>
            </a:r>
            <a:r>
              <a:rPr lang="en-GB" sz="2800" dirty="0" smtClean="0"/>
              <a:t>code.</a:t>
            </a:r>
          </a:p>
          <a:p>
            <a:pPr marL="285750" indent="-285750">
              <a:lnSpc>
                <a:spcPct val="125000"/>
              </a:lnSpc>
              <a:buFont typeface="Arial" panose="020B0604020202020204" pitchFamily="34" charset="0"/>
              <a:buChar char="•"/>
            </a:pPr>
            <a:r>
              <a:rPr lang="en-GB" sz="2800" dirty="0" smtClean="0"/>
              <a:t>Demonstrate </a:t>
            </a:r>
            <a:r>
              <a:rPr lang="en-GB" sz="2800" dirty="0"/>
              <a:t>ability to export JSON code from </a:t>
            </a:r>
            <a:r>
              <a:rPr lang="en-GB" sz="2800" dirty="0" err="1" smtClean="0"/>
              <a:t>OpenRefine</a:t>
            </a:r>
            <a:r>
              <a:rPr lang="en-GB" sz="2800" dirty="0" smtClean="0"/>
              <a:t>.</a:t>
            </a:r>
          </a:p>
          <a:p>
            <a:pPr marL="285750" indent="-285750">
              <a:lnSpc>
                <a:spcPct val="125000"/>
              </a:lnSpc>
              <a:buFont typeface="Arial" panose="020B0604020202020204" pitchFamily="34" charset="0"/>
              <a:buChar char="•"/>
            </a:pPr>
            <a:r>
              <a:rPr lang="en-GB" sz="2800" dirty="0"/>
              <a:t>Demonstrate ability to import a JSON code file to apply </a:t>
            </a:r>
            <a:r>
              <a:rPr lang="en-GB" sz="2800" dirty="0" smtClean="0"/>
              <a:t>the</a:t>
            </a:r>
          </a:p>
          <a:p>
            <a:pPr>
              <a:lnSpc>
                <a:spcPct val="125000"/>
              </a:lnSpc>
            </a:pPr>
            <a:r>
              <a:rPr lang="en-GB" sz="2800" dirty="0" smtClean="0"/>
              <a:t> </a:t>
            </a:r>
            <a:r>
              <a:rPr lang="en-GB" sz="2800" dirty="0"/>
              <a:t>analysis to another dataset.</a:t>
            </a:r>
            <a:endParaRPr lang="en-GB" sz="2800" b="0" i="0" dirty="0">
              <a:effectLst/>
            </a:endParaRP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806" y="3903805"/>
            <a:ext cx="2954194" cy="295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1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91" y="424906"/>
            <a:ext cx="10515600" cy="1325563"/>
          </a:xfrm>
        </p:spPr>
        <p:txBody>
          <a:bodyPr>
            <a:normAutofit/>
          </a:bodyPr>
          <a:lstStyle/>
          <a:p>
            <a:r>
              <a:rPr lang="en-GB" sz="3200" dirty="0" smtClean="0">
                <a:latin typeface="+mn-lt"/>
              </a:rPr>
              <a:t>Saving the cleaning flowchart </a:t>
            </a:r>
            <a:endParaRPr lang="en-GB" sz="3200" dirty="0">
              <a:latin typeface="+mn-lt"/>
            </a:endParaRPr>
          </a:p>
        </p:txBody>
      </p:sp>
      <p:sp>
        <p:nvSpPr>
          <p:cNvPr id="3" name="Content Placeholder 2"/>
          <p:cNvSpPr>
            <a:spLocks noGrp="1"/>
          </p:cNvSpPr>
          <p:nvPr>
            <p:ph idx="1"/>
          </p:nvPr>
        </p:nvSpPr>
        <p:spPr>
          <a:xfrm>
            <a:off x="161060" y="1750469"/>
            <a:ext cx="11869880" cy="4351338"/>
          </a:xfrm>
        </p:spPr>
        <p:txBody>
          <a:bodyPr>
            <a:normAutofit/>
          </a:bodyPr>
          <a:lstStyle/>
          <a:p>
            <a:pPr marL="0" indent="0">
              <a:lnSpc>
                <a:spcPct val="150000"/>
              </a:lnSpc>
              <a:buNone/>
            </a:pPr>
            <a:r>
              <a:rPr lang="en-GB" dirty="0"/>
              <a:t>As you conduct your </a:t>
            </a:r>
            <a:r>
              <a:rPr lang="en-GB" b="1" dirty="0"/>
              <a:t>data cleaning and preliminary analysis</a:t>
            </a:r>
            <a:r>
              <a:rPr lang="en-GB" dirty="0"/>
              <a:t>, </a:t>
            </a:r>
            <a:r>
              <a:rPr lang="en-GB" dirty="0" smtClean="0"/>
              <a:t>Open Refine </a:t>
            </a:r>
            <a:r>
              <a:rPr lang="en-GB" dirty="0"/>
              <a:t>saves every change you make to the dataset. </a:t>
            </a:r>
            <a:r>
              <a:rPr lang="en-GB" dirty="0" smtClean="0"/>
              <a:t>T</a:t>
            </a:r>
            <a:r>
              <a:rPr lang="en-GB" b="1" dirty="0" smtClean="0"/>
              <a:t>hese changes are saved in a format known as JSON</a:t>
            </a:r>
            <a:r>
              <a:rPr lang="en-GB" dirty="0" smtClean="0"/>
              <a:t> </a:t>
            </a:r>
            <a:r>
              <a:rPr lang="en-GB" dirty="0"/>
              <a:t>(JavaScript Object Notation). You can export this JSON script and apply it to other data files.</a:t>
            </a:r>
          </a:p>
        </p:txBody>
      </p:sp>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smtClean="0"/>
              <a:t>5. Scripts from </a:t>
            </a:r>
            <a:r>
              <a:rPr lang="en-GB" sz="2800" dirty="0" err="1" smtClean="0"/>
              <a:t>OpenRefine</a:t>
            </a:r>
            <a:endParaRPr lang="en-GB" sz="2800" dirty="0"/>
          </a:p>
        </p:txBody>
      </p:sp>
      <p:pic>
        <p:nvPicPr>
          <p:cNvPr id="3076" name="Picture 4" descr="Image result for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641" y="3762396"/>
            <a:ext cx="3920029" cy="29727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330" y="5903289"/>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74124" y="5318514"/>
            <a:ext cx="4130565" cy="584775"/>
          </a:xfrm>
          <a:prstGeom prst="rect">
            <a:avLst/>
          </a:prstGeom>
          <a:noFill/>
        </p:spPr>
        <p:txBody>
          <a:bodyPr wrap="square" rtlCol="0">
            <a:spAutoFit/>
          </a:bodyPr>
          <a:lstStyle/>
          <a:p>
            <a:r>
              <a:rPr lang="en-GB" sz="3200" b="1" dirty="0" smtClean="0"/>
              <a:t>Let’s save our steps</a:t>
            </a:r>
            <a:endParaRPr lang="en-GB" sz="3200" b="1" dirty="0"/>
          </a:p>
        </p:txBody>
      </p:sp>
    </p:spTree>
    <p:extLst>
      <p:ext uri="{BB962C8B-B14F-4D97-AF65-F5344CB8AC3E}">
        <p14:creationId xmlns:p14="http://schemas.microsoft.com/office/powerpoint/2010/main" val="1902538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smtClean="0"/>
              <a:t>5. Scripts from </a:t>
            </a:r>
            <a:r>
              <a:rPr lang="en-GB" sz="2800" dirty="0" err="1" smtClean="0"/>
              <a:t>OpenRefine</a:t>
            </a:r>
            <a:endParaRPr lang="en-GB" sz="2800" dirty="0"/>
          </a:p>
        </p:txBody>
      </p:sp>
      <p:pic>
        <p:nvPicPr>
          <p:cNvPr id="5" name="Picture 4" descr="Image result for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256" y="3956128"/>
            <a:ext cx="3592863" cy="27246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7146" y="772512"/>
            <a:ext cx="11098923" cy="3323987"/>
          </a:xfrm>
          <a:prstGeom prst="rect">
            <a:avLst/>
          </a:prstGeom>
        </p:spPr>
        <p:txBody>
          <a:bodyPr wrap="square">
            <a:spAutoFit/>
          </a:bodyPr>
          <a:lstStyle/>
          <a:p>
            <a:pPr lvl="0" eaLnBrk="0" fontAlgn="base" hangingPunct="0">
              <a:spcBef>
                <a:spcPct val="0"/>
              </a:spcBef>
              <a:spcAft>
                <a:spcPct val="0"/>
              </a:spcAft>
            </a:pPr>
            <a:r>
              <a:rPr lang="en-US" altLang="en-US" sz="4000" dirty="0">
                <a:latin typeface="Helvetica Neue"/>
              </a:rPr>
              <a:t>Importing a script to use against another </a:t>
            </a:r>
            <a:r>
              <a:rPr lang="en-US" altLang="en-US" sz="4000" dirty="0" smtClean="0">
                <a:latin typeface="Helvetica Neue"/>
              </a:rPr>
              <a:t>dataset</a:t>
            </a:r>
          </a:p>
          <a:p>
            <a:pPr lvl="0" eaLnBrk="0" fontAlgn="base" hangingPunct="0">
              <a:spcBef>
                <a:spcPct val="0"/>
              </a:spcBef>
              <a:spcAft>
                <a:spcPct val="0"/>
              </a:spcAft>
            </a:pPr>
            <a:endParaRPr lang="en-US" altLang="en-US" sz="2000" dirty="0">
              <a:latin typeface="Helvetica Neue"/>
            </a:endParaRPr>
          </a:p>
          <a:p>
            <a:pPr lvl="0" eaLnBrk="0" fontAlgn="base" hangingPunct="0">
              <a:spcBef>
                <a:spcPct val="0"/>
              </a:spcBef>
              <a:spcAft>
                <a:spcPct val="0"/>
              </a:spcAft>
            </a:pPr>
            <a:r>
              <a:rPr lang="en-US" altLang="en-US" sz="2000" dirty="0">
                <a:latin typeface="Helvetica Neue"/>
              </a:rPr>
              <a:t>Let’s practice running these steps on a new dataset. We’ll test this on an uncleaned version of the dataset we’ve been working with</a:t>
            </a:r>
            <a:r>
              <a:rPr lang="en-US" altLang="en-US" sz="2000" dirty="0" smtClean="0">
                <a:latin typeface="Helvetica Neue"/>
              </a:rPr>
              <a:t>.</a:t>
            </a:r>
          </a:p>
          <a:p>
            <a:pPr lvl="0" eaLnBrk="0" fontAlgn="base" hangingPunct="0">
              <a:spcBef>
                <a:spcPct val="0"/>
              </a:spcBef>
              <a:spcAft>
                <a:spcPct val="0"/>
              </a:spcAft>
            </a:pPr>
            <a:endParaRPr lang="en-US" altLang="en-US" sz="1400" dirty="0"/>
          </a:p>
          <a:p>
            <a:pPr lvl="0" eaLnBrk="0" fontAlgn="base" hangingPunct="0">
              <a:spcBef>
                <a:spcPct val="0"/>
              </a:spcBef>
              <a:spcAft>
                <a:spcPct val="0"/>
              </a:spcAft>
              <a:buFontTx/>
              <a:buAutoNum type="arabicPeriod"/>
            </a:pPr>
            <a:r>
              <a:rPr lang="en-US" altLang="en-US" sz="2000" dirty="0">
                <a:latin typeface="Helvetica Neue"/>
              </a:rPr>
              <a:t>Start a new project in </a:t>
            </a:r>
            <a:r>
              <a:rPr lang="en-US" altLang="en-US" sz="2000" dirty="0" err="1">
                <a:latin typeface="Helvetica Neue"/>
              </a:rPr>
              <a:t>OpenRefine</a:t>
            </a:r>
            <a:r>
              <a:rPr lang="en-US" altLang="en-US" sz="2000" dirty="0">
                <a:latin typeface="Helvetica Neue"/>
              </a:rPr>
              <a:t> using the messy dataset you downloaded before. Give the project a new name.</a:t>
            </a:r>
          </a:p>
          <a:p>
            <a:pPr lvl="0" eaLnBrk="0" fontAlgn="base" hangingPunct="0">
              <a:spcBef>
                <a:spcPct val="0"/>
              </a:spcBef>
              <a:spcAft>
                <a:spcPct val="0"/>
              </a:spcAft>
              <a:buFontTx/>
              <a:buAutoNum type="arabicPeriod" startAt="2"/>
            </a:pPr>
            <a:r>
              <a:rPr lang="en-US" altLang="en-US" sz="2000" dirty="0">
                <a:latin typeface="Helvetica Neue"/>
              </a:rPr>
              <a:t>Click the </a:t>
            </a:r>
            <a:r>
              <a:rPr lang="en-US" altLang="en-US" sz="2000" dirty="0">
                <a:latin typeface="Menlo"/>
              </a:rPr>
              <a:t>Undo / Redo</a:t>
            </a:r>
            <a:r>
              <a:rPr lang="en-US" altLang="en-US" sz="2000" dirty="0">
                <a:latin typeface="Helvetica Neue"/>
              </a:rPr>
              <a:t> tab &gt; </a:t>
            </a:r>
            <a:r>
              <a:rPr lang="en-US" altLang="en-US" sz="2000" dirty="0">
                <a:latin typeface="Menlo"/>
              </a:rPr>
              <a:t>Apply</a:t>
            </a:r>
            <a:r>
              <a:rPr lang="en-US" altLang="en-US" sz="2000" dirty="0">
                <a:latin typeface="Helvetica Neue"/>
              </a:rPr>
              <a:t> and paste in the contents of </a:t>
            </a:r>
            <a:r>
              <a:rPr lang="en-US" altLang="en-US" sz="2000" dirty="0">
                <a:latin typeface="Menlo"/>
              </a:rPr>
              <a:t>.txt</a:t>
            </a:r>
            <a:r>
              <a:rPr lang="en-US" altLang="en-US" sz="2000" dirty="0">
                <a:latin typeface="Helvetica Neue"/>
              </a:rPr>
              <a:t> file with the JSON code.</a:t>
            </a:r>
          </a:p>
          <a:p>
            <a:pPr lvl="0" eaLnBrk="0" fontAlgn="base" hangingPunct="0">
              <a:spcBef>
                <a:spcPct val="0"/>
              </a:spcBef>
              <a:spcAft>
                <a:spcPct val="0"/>
              </a:spcAft>
              <a:buFontTx/>
              <a:buAutoNum type="arabicPeriod" startAt="3"/>
            </a:pPr>
            <a:r>
              <a:rPr lang="en-US" altLang="en-US" sz="2000" dirty="0">
                <a:latin typeface="Helvetica Neue"/>
              </a:rPr>
              <a:t>Click </a:t>
            </a:r>
            <a:r>
              <a:rPr lang="en-US" altLang="en-US" sz="2000" dirty="0">
                <a:latin typeface="Menlo"/>
              </a:rPr>
              <a:t>Perform operations</a:t>
            </a:r>
            <a:r>
              <a:rPr lang="en-US" altLang="en-US" sz="2000" dirty="0">
                <a:latin typeface="Helvetica Neue"/>
              </a:rPr>
              <a:t>. The dataset should now be the same as your other cleaned dataset</a:t>
            </a:r>
            <a:r>
              <a:rPr lang="en-US" altLang="en-US" sz="2000" dirty="0" smtClean="0">
                <a:latin typeface="Helvetica Neue"/>
              </a:rPr>
              <a:t>.</a:t>
            </a:r>
          </a:p>
          <a:p>
            <a:pPr lvl="0" eaLnBrk="0" fontAlgn="base" hangingPunct="0">
              <a:spcBef>
                <a:spcPct val="0"/>
              </a:spcBef>
              <a:spcAft>
                <a:spcPct val="0"/>
              </a:spcAft>
              <a:buFontTx/>
              <a:buAutoNum type="arabicPeriod" startAt="3"/>
            </a:pPr>
            <a:endParaRPr lang="en-US" altLang="en-US" sz="1600" dirty="0">
              <a:latin typeface="Helvetica Neue"/>
            </a:endParaRPr>
          </a:p>
        </p:txBody>
      </p:sp>
      <p:sp>
        <p:nvSpPr>
          <p:cNvPr id="8" name="Rectangle 7"/>
          <p:cNvSpPr/>
          <p:nvPr/>
        </p:nvSpPr>
        <p:spPr>
          <a:xfrm>
            <a:off x="147146" y="3981387"/>
            <a:ext cx="7746124" cy="2554545"/>
          </a:xfrm>
          <a:prstGeom prst="rect">
            <a:avLst/>
          </a:prstGeom>
          <a:solidFill>
            <a:schemeClr val="accent1">
              <a:lumMod val="20000"/>
              <a:lumOff val="80000"/>
            </a:schemeClr>
          </a:solidFill>
        </p:spPr>
        <p:txBody>
          <a:bodyPr wrap="square">
            <a:spAutoFit/>
          </a:bodyPr>
          <a:lstStyle/>
          <a:p>
            <a:pPr lvl="0" eaLnBrk="0" fontAlgn="base" hangingPunct="0">
              <a:spcBef>
                <a:spcPct val="0"/>
              </a:spcBef>
              <a:spcAft>
                <a:spcPct val="0"/>
              </a:spcAft>
            </a:pPr>
            <a:r>
              <a:rPr lang="en-US" altLang="en-US" sz="2000" b="1" dirty="0">
                <a:latin typeface="Helvetica Neue"/>
              </a:rPr>
              <a:t>For convenience, we used the same dataset</a:t>
            </a:r>
            <a:r>
              <a:rPr lang="en-US" altLang="en-US" sz="2000" dirty="0">
                <a:latin typeface="Helvetica Neue"/>
              </a:rPr>
              <a:t>. In reality you could use this </a:t>
            </a:r>
            <a:r>
              <a:rPr lang="en-US" altLang="en-US" sz="2000" b="1" dirty="0">
                <a:latin typeface="Helvetica Neue"/>
              </a:rPr>
              <a:t>process to clean related datasets</a:t>
            </a:r>
            <a:r>
              <a:rPr lang="en-US" altLang="en-US" sz="2000" dirty="0">
                <a:latin typeface="Helvetica Neue"/>
              </a:rPr>
              <a:t>. For example, data that you had collected over different fieldwork periods or data that was collected by different researchers (provided everyone uses the same column headings). The data in this file was generated from an </a:t>
            </a:r>
            <a:r>
              <a:rPr lang="en-US" altLang="en-US" sz="2000" dirty="0" err="1">
                <a:latin typeface="Helvetica Neue"/>
              </a:rPr>
              <a:t>eSurvey</a:t>
            </a:r>
            <a:r>
              <a:rPr lang="en-US" altLang="en-US" sz="2000" dirty="0">
                <a:latin typeface="Helvetica Neue"/>
              </a:rPr>
              <a:t> system with the actual survey being delivered centrally to a smartphone, so the column headings are pretty much guaranteed to be the same.</a:t>
            </a:r>
            <a:endParaRPr lang="en-US" altLang="en-US" dirty="0"/>
          </a:p>
        </p:txBody>
      </p:sp>
    </p:spTree>
    <p:extLst>
      <p:ext uri="{BB962C8B-B14F-4D97-AF65-F5344CB8AC3E}">
        <p14:creationId xmlns:p14="http://schemas.microsoft.com/office/powerpoint/2010/main" val="9291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420379"/>
            <a:ext cx="8212089" cy="5193071"/>
          </a:xfrm>
        </p:spPr>
        <p:txBody>
          <a:bodyPr>
            <a:normAutofit lnSpcReduction="10000"/>
          </a:bodyPr>
          <a:lstStyle/>
          <a:p>
            <a:pPr marL="0" indent="0">
              <a:lnSpc>
                <a:spcPct val="150000"/>
              </a:lnSpc>
              <a:buNone/>
            </a:pPr>
            <a:r>
              <a:rPr lang="en-GB" b="1" dirty="0" smtClean="0"/>
              <a:t>Questions</a:t>
            </a:r>
          </a:p>
          <a:p>
            <a:pPr>
              <a:lnSpc>
                <a:spcPct val="150000"/>
              </a:lnSpc>
            </a:pPr>
            <a:r>
              <a:rPr lang="en-GB" dirty="0" smtClean="0"/>
              <a:t>How </a:t>
            </a:r>
            <a:r>
              <a:rPr lang="en-GB" dirty="0"/>
              <a:t>can we save and export our cleaned data from </a:t>
            </a:r>
            <a:r>
              <a:rPr lang="en-GB" dirty="0" err="1"/>
              <a:t>OpenRefine</a:t>
            </a:r>
            <a:r>
              <a:rPr lang="en-GB" dirty="0" smtClean="0"/>
              <a:t>?</a:t>
            </a:r>
            <a:endParaRPr lang="en-GB" dirty="0"/>
          </a:p>
          <a:p>
            <a:pPr>
              <a:lnSpc>
                <a:spcPct val="150000"/>
              </a:lnSpc>
            </a:pPr>
            <a:endParaRPr lang="en-GB" dirty="0"/>
          </a:p>
          <a:p>
            <a:pPr marL="0" indent="0">
              <a:lnSpc>
                <a:spcPct val="150000"/>
              </a:lnSpc>
              <a:buNone/>
            </a:pPr>
            <a:r>
              <a:rPr lang="en-GB" b="1" dirty="0" smtClean="0"/>
              <a:t>Objectives</a:t>
            </a:r>
          </a:p>
          <a:p>
            <a:pPr>
              <a:lnSpc>
                <a:spcPct val="150000"/>
              </a:lnSpc>
            </a:pPr>
            <a:r>
              <a:rPr lang="en-GB" dirty="0" smtClean="0"/>
              <a:t>Save </a:t>
            </a:r>
            <a:r>
              <a:rPr lang="en-GB" dirty="0"/>
              <a:t>an </a:t>
            </a:r>
            <a:r>
              <a:rPr lang="en-GB" dirty="0" err="1"/>
              <a:t>OpenRefine</a:t>
            </a:r>
            <a:r>
              <a:rPr lang="en-GB" dirty="0"/>
              <a:t> project.</a:t>
            </a:r>
          </a:p>
          <a:p>
            <a:pPr>
              <a:lnSpc>
                <a:spcPct val="150000"/>
              </a:lnSpc>
            </a:pPr>
            <a:r>
              <a:rPr lang="en-GB" dirty="0"/>
              <a:t>Export cleaned data from an </a:t>
            </a:r>
            <a:r>
              <a:rPr lang="en-GB" dirty="0" err="1"/>
              <a:t>OpenRefine</a:t>
            </a:r>
            <a:r>
              <a:rPr lang="en-GB" dirty="0"/>
              <a:t> project.</a:t>
            </a:r>
          </a:p>
          <a:p>
            <a:pPr marL="0" indent="0">
              <a:lnSpc>
                <a:spcPct val="150000"/>
              </a:lnSpc>
              <a:buNone/>
            </a:pPr>
            <a:endParaRPr lang="en-GB" dirty="0"/>
          </a:p>
        </p:txBody>
      </p:sp>
      <p:sp>
        <p:nvSpPr>
          <p:cNvPr id="4" name="TextBox 3"/>
          <p:cNvSpPr txBox="1"/>
          <p:nvPr/>
        </p:nvSpPr>
        <p:spPr>
          <a:xfrm>
            <a:off x="0" y="103515"/>
            <a:ext cx="12192000" cy="523220"/>
          </a:xfrm>
          <a:prstGeom prst="rect">
            <a:avLst/>
          </a:prstGeom>
          <a:solidFill>
            <a:srgbClr val="0000FF">
              <a:alpha val="69804"/>
            </a:srgbClr>
          </a:solidFill>
        </p:spPr>
        <p:txBody>
          <a:bodyPr wrap="square" rtlCol="0">
            <a:spAutoFit/>
          </a:bodyPr>
          <a:lstStyle/>
          <a:p>
            <a:pPr algn="r"/>
            <a:r>
              <a:rPr lang="en-GB" sz="2800" dirty="0" smtClean="0"/>
              <a:t>6. Exporting and Saving Data from </a:t>
            </a:r>
            <a:r>
              <a:rPr lang="en-GB" sz="2800" dirty="0" err="1" smtClean="0"/>
              <a:t>OpenRefine</a:t>
            </a:r>
            <a:endParaRPr lang="en-GB" sz="2800" dirty="0"/>
          </a:p>
        </p:txBody>
      </p:sp>
      <p:sp>
        <p:nvSpPr>
          <p:cNvPr id="6" name="AutoShape 4" descr="Image result for exp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4735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www.thekharkivtimes.com/wp-content/uploads/2016/07/1056-640x48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762" y="4020814"/>
            <a:ext cx="3331056" cy="24982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06" y="4020814"/>
            <a:ext cx="2333625" cy="25050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rgbClr val="0000FF">
              <a:alpha val="69804"/>
            </a:srgbClr>
          </a:solidFill>
        </p:spPr>
        <p:txBody>
          <a:bodyPr wrap="square" rtlCol="0">
            <a:spAutoFit/>
          </a:bodyPr>
          <a:lstStyle/>
          <a:p>
            <a:pPr algn="r"/>
            <a:r>
              <a:rPr lang="en-GB" sz="2800" dirty="0" smtClean="0"/>
              <a:t>6. Exporting and Saving Data from </a:t>
            </a:r>
            <a:r>
              <a:rPr lang="en-GB" sz="2800" dirty="0" err="1" smtClean="0"/>
              <a:t>OpenRefine</a:t>
            </a:r>
            <a:endParaRPr lang="en-GB" sz="2800" dirty="0"/>
          </a:p>
        </p:txBody>
      </p:sp>
      <p:sp>
        <p:nvSpPr>
          <p:cNvPr id="7" name="Rectangle 6"/>
          <p:cNvSpPr/>
          <p:nvPr/>
        </p:nvSpPr>
        <p:spPr>
          <a:xfrm>
            <a:off x="317611" y="850715"/>
            <a:ext cx="4800928" cy="3170099"/>
          </a:xfrm>
          <a:prstGeom prst="rect">
            <a:avLst/>
          </a:prstGeom>
        </p:spPr>
        <p:txBody>
          <a:bodyPr wrap="square">
            <a:spAutoFit/>
          </a:bodyPr>
          <a:lstStyle/>
          <a:p>
            <a:r>
              <a:rPr lang="en-GB" sz="3200" b="1" dirty="0" smtClean="0"/>
              <a:t>Saving</a:t>
            </a:r>
          </a:p>
          <a:p>
            <a:endParaRPr lang="en-GB" sz="2400" dirty="0"/>
          </a:p>
          <a:p>
            <a:r>
              <a:rPr lang="en-GB" sz="2400" dirty="0"/>
              <a:t>By default </a:t>
            </a:r>
            <a:r>
              <a:rPr lang="en-GB" sz="2400" dirty="0" err="1"/>
              <a:t>OpenRefine</a:t>
            </a:r>
            <a:r>
              <a:rPr lang="en-GB" sz="2400" dirty="0"/>
              <a:t> is saving your project continuously. If you close </a:t>
            </a:r>
            <a:r>
              <a:rPr lang="en-GB" sz="2400" dirty="0" err="1"/>
              <a:t>OpenRefine</a:t>
            </a:r>
            <a:r>
              <a:rPr lang="en-GB" sz="2400" dirty="0"/>
              <a:t> and open it up again, you’ll see a list of your projects. You can click on any one of them to open it up again.</a:t>
            </a:r>
            <a:endParaRPr lang="en-GB" sz="2400" b="0" i="0" dirty="0">
              <a:effectLst/>
            </a:endParaRPr>
          </a:p>
        </p:txBody>
      </p:sp>
      <p:sp>
        <p:nvSpPr>
          <p:cNvPr id="8" name="Rectangle 7"/>
          <p:cNvSpPr/>
          <p:nvPr/>
        </p:nvSpPr>
        <p:spPr>
          <a:xfrm>
            <a:off x="7020910" y="850715"/>
            <a:ext cx="5171090" cy="3170099"/>
          </a:xfrm>
          <a:prstGeom prst="rect">
            <a:avLst/>
          </a:prstGeom>
        </p:spPr>
        <p:txBody>
          <a:bodyPr wrap="square">
            <a:spAutoFit/>
          </a:bodyPr>
          <a:lstStyle/>
          <a:p>
            <a:r>
              <a:rPr lang="en-GB" sz="3200" b="1" dirty="0" smtClean="0"/>
              <a:t>Exporting</a:t>
            </a:r>
          </a:p>
          <a:p>
            <a:endParaRPr lang="en-GB" sz="2400" dirty="0"/>
          </a:p>
          <a:p>
            <a:r>
              <a:rPr lang="en-GB" sz="2400" dirty="0"/>
              <a:t>You can also export a project. This is helpful, for instance, if you wanted to send your raw data and cleaning steps to a collaborator, or share this information as a supplement to a publication.</a:t>
            </a:r>
            <a:endParaRPr lang="en-GB" sz="2400" b="0" i="0" dirty="0">
              <a:effectLst/>
            </a:endParaRPr>
          </a:p>
        </p:txBody>
      </p:sp>
      <p:pic>
        <p:nvPicPr>
          <p:cNvPr id="9"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5154" y="5987372"/>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33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28" y="859270"/>
            <a:ext cx="10515600" cy="4351338"/>
          </a:xfrm>
        </p:spPr>
        <p:txBody>
          <a:bodyPr>
            <a:normAutofit/>
          </a:bodyPr>
          <a:lstStyle/>
          <a:p>
            <a:pPr marL="0" indent="0">
              <a:lnSpc>
                <a:spcPct val="150000"/>
              </a:lnSpc>
              <a:buNone/>
            </a:pPr>
            <a:r>
              <a:rPr lang="en-GB" b="1" dirty="0" smtClean="0"/>
              <a:t>Questions</a:t>
            </a:r>
          </a:p>
          <a:p>
            <a:pPr>
              <a:lnSpc>
                <a:spcPct val="150000"/>
              </a:lnSpc>
            </a:pPr>
            <a:r>
              <a:rPr lang="en-GB" dirty="0" smtClean="0"/>
              <a:t>What </a:t>
            </a:r>
            <a:r>
              <a:rPr lang="en-GB" dirty="0"/>
              <a:t>other resources are available for working with </a:t>
            </a:r>
            <a:r>
              <a:rPr lang="en-GB" dirty="0" err="1"/>
              <a:t>OpenRefine</a:t>
            </a:r>
            <a:r>
              <a:rPr lang="en-GB" dirty="0" smtClean="0"/>
              <a:t>?</a:t>
            </a:r>
            <a:endParaRPr lang="en-GB" dirty="0"/>
          </a:p>
        </p:txBody>
      </p:sp>
      <p:sp>
        <p:nvSpPr>
          <p:cNvPr id="4" name="TextBox 3"/>
          <p:cNvSpPr txBox="1"/>
          <p:nvPr/>
        </p:nvSpPr>
        <p:spPr>
          <a:xfrm>
            <a:off x="0" y="103515"/>
            <a:ext cx="12192000" cy="523220"/>
          </a:xfrm>
          <a:prstGeom prst="rect">
            <a:avLst/>
          </a:prstGeom>
          <a:solidFill>
            <a:srgbClr val="CC00CC">
              <a:alpha val="69804"/>
            </a:srgbClr>
          </a:solidFill>
        </p:spPr>
        <p:txBody>
          <a:bodyPr wrap="square" rtlCol="0">
            <a:spAutoFit/>
          </a:bodyPr>
          <a:lstStyle/>
          <a:p>
            <a:pPr algn="r"/>
            <a:r>
              <a:rPr lang="en-GB" sz="2800" dirty="0" smtClean="0"/>
              <a:t>7. Other Resources in </a:t>
            </a:r>
            <a:r>
              <a:rPr lang="en-GB" sz="2800" dirty="0" err="1" smtClean="0"/>
              <a:t>OpenRefine</a:t>
            </a:r>
            <a:endParaRPr lang="en-GB" sz="2800" dirty="0"/>
          </a:p>
        </p:txBody>
      </p:sp>
      <p:sp>
        <p:nvSpPr>
          <p:cNvPr id="5" name="Rectangle 4"/>
          <p:cNvSpPr/>
          <p:nvPr/>
        </p:nvSpPr>
        <p:spPr>
          <a:xfrm>
            <a:off x="121228" y="3222615"/>
            <a:ext cx="7691004" cy="3323987"/>
          </a:xfrm>
          <a:prstGeom prst="rect">
            <a:avLst/>
          </a:prstGeom>
        </p:spPr>
        <p:txBody>
          <a:bodyPr wrap="square">
            <a:spAutoFit/>
          </a:bodyPr>
          <a:lstStyle/>
          <a:p>
            <a:pPr>
              <a:lnSpc>
                <a:spcPct val="150000"/>
              </a:lnSpc>
            </a:pPr>
            <a:r>
              <a:rPr lang="en-GB" sz="2800" b="1" dirty="0" smtClean="0"/>
              <a:t>Objectives</a:t>
            </a:r>
          </a:p>
          <a:p>
            <a:pPr marL="457200" indent="-457200">
              <a:lnSpc>
                <a:spcPct val="150000"/>
              </a:lnSpc>
              <a:buFont typeface="Arial" panose="020B0604020202020204" pitchFamily="34" charset="0"/>
              <a:buChar char="•"/>
            </a:pPr>
            <a:r>
              <a:rPr lang="en-GB" sz="2800" dirty="0" smtClean="0"/>
              <a:t>Understand </a:t>
            </a:r>
            <a:r>
              <a:rPr lang="en-GB" sz="2800" dirty="0"/>
              <a:t>that there are many online resources available for more information on </a:t>
            </a:r>
            <a:r>
              <a:rPr lang="en-GB" sz="2800" dirty="0" err="1"/>
              <a:t>OpenRefine</a:t>
            </a:r>
            <a:r>
              <a:rPr lang="en-GB" sz="2800" dirty="0"/>
              <a:t>.</a:t>
            </a:r>
          </a:p>
          <a:p>
            <a:pPr marL="457200" indent="-457200">
              <a:lnSpc>
                <a:spcPct val="150000"/>
              </a:lnSpc>
              <a:buFont typeface="Arial" panose="020B0604020202020204" pitchFamily="34" charset="0"/>
              <a:buChar char="•"/>
            </a:pPr>
            <a:r>
              <a:rPr lang="en-GB" sz="2800" dirty="0"/>
              <a:t>Identify other resources about </a:t>
            </a:r>
            <a:r>
              <a:rPr lang="en-GB" sz="2800" dirty="0" err="1"/>
              <a:t>OpenRefine</a:t>
            </a:r>
            <a:endParaRPr lang="en-GB" sz="2800" dirty="0"/>
          </a:p>
        </p:txBody>
      </p:sp>
      <p:pic>
        <p:nvPicPr>
          <p:cNvPr id="1026" name="Picture 2" descr="Image result for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542" y="4138217"/>
            <a:ext cx="475297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779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07940"/>
            <a:ext cx="6677247" cy="3247043"/>
          </a:xfrm>
          <a:prstGeom prst="rect">
            <a:avLst/>
          </a:prstGeom>
        </p:spPr>
        <p:txBody>
          <a:bodyPr wrap="square">
            <a:spAutoFit/>
          </a:bodyPr>
          <a:lstStyle/>
          <a:p>
            <a:pPr marL="342900" indent="-342900">
              <a:lnSpc>
                <a:spcPct val="125000"/>
              </a:lnSpc>
              <a:spcAft>
                <a:spcPts val="1200"/>
              </a:spcAft>
              <a:buClr>
                <a:schemeClr val="tx1"/>
              </a:buClr>
              <a:buFont typeface="Arial" panose="020B0604020202020204" pitchFamily="34" charset="0"/>
              <a:buChar char="•"/>
            </a:pPr>
            <a:r>
              <a:rPr lang="en-GB" sz="2200" dirty="0" err="1">
                <a:solidFill>
                  <a:srgbClr val="337AB7"/>
                </a:solidFill>
                <a:latin typeface="Calibri" panose="020F0502020204030204" pitchFamily="34" charset="0"/>
                <a:hlinkClick r:id="rId2"/>
              </a:rPr>
              <a:t>OpenRefine</a:t>
            </a:r>
            <a:r>
              <a:rPr lang="en-GB" sz="2200" dirty="0">
                <a:solidFill>
                  <a:srgbClr val="337AB7"/>
                </a:solidFill>
                <a:latin typeface="Calibri" panose="020F0502020204030204" pitchFamily="34" charset="0"/>
                <a:hlinkClick r:id="rId2"/>
              </a:rPr>
              <a:t> web </a:t>
            </a:r>
            <a:r>
              <a:rPr lang="en-GB" sz="2200" dirty="0" smtClean="0">
                <a:solidFill>
                  <a:srgbClr val="337AB7"/>
                </a:solidFill>
                <a:latin typeface="Calibri" panose="020F0502020204030204" pitchFamily="34" charset="0"/>
                <a:hlinkClick r:id="rId2"/>
              </a:rPr>
              <a:t>site</a:t>
            </a:r>
            <a:endParaRPr lang="en-GB" sz="2200" dirty="0" smtClean="0">
              <a:solidFill>
                <a:srgbClr val="333333"/>
              </a:solidFill>
              <a:latin typeface="Calibri" panose="020F0502020204030204" pitchFamily="34" charset="0"/>
            </a:endParaRP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latin typeface="Calibri" panose="020F0502020204030204" pitchFamily="34" charset="0"/>
                <a:hlinkClick r:id="rId3"/>
              </a:rPr>
              <a:t>OpenRefine</a:t>
            </a:r>
            <a:r>
              <a:rPr lang="en-GB" sz="2200" dirty="0" smtClean="0">
                <a:solidFill>
                  <a:srgbClr val="337AB7"/>
                </a:solidFill>
                <a:latin typeface="Calibri" panose="020F0502020204030204" pitchFamily="34" charset="0"/>
                <a:hlinkClick r:id="rId3"/>
              </a:rPr>
              <a:t> </a:t>
            </a:r>
            <a:r>
              <a:rPr lang="en-GB" sz="2200" dirty="0">
                <a:solidFill>
                  <a:srgbClr val="337AB7"/>
                </a:solidFill>
                <a:latin typeface="Calibri" panose="020F0502020204030204" pitchFamily="34" charset="0"/>
                <a:hlinkClick r:id="rId3"/>
              </a:rPr>
              <a:t>Documentation for </a:t>
            </a:r>
            <a:r>
              <a:rPr lang="en-GB" sz="2200" dirty="0" smtClean="0">
                <a:solidFill>
                  <a:srgbClr val="337AB7"/>
                </a:solidFill>
                <a:latin typeface="Calibri" panose="020F0502020204030204" pitchFamily="34" charset="0"/>
                <a:hlinkClick r:id="rId3"/>
              </a:rPr>
              <a:t>Users</a:t>
            </a:r>
            <a:endParaRPr lang="en-GB" sz="2200" dirty="0" smtClean="0">
              <a:solidFill>
                <a:srgbClr val="333333"/>
              </a:solidFill>
              <a:latin typeface="Calibri" panose="020F0502020204030204" pitchFamily="34" charset="0"/>
              <a:hlinkClick r:id="rId3"/>
            </a:endParaRP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latin typeface="Calibri" panose="020F0502020204030204" pitchFamily="34" charset="0"/>
                <a:hlinkClick r:id="rId3"/>
              </a:rPr>
              <a:t>OpenRefine</a:t>
            </a:r>
            <a:r>
              <a:rPr lang="en-GB" sz="2200" dirty="0" smtClean="0">
                <a:solidFill>
                  <a:srgbClr val="337AB7"/>
                </a:solidFill>
                <a:latin typeface="Calibri" panose="020F0502020204030204" pitchFamily="34" charset="0"/>
                <a:hlinkClick r:id="rId3"/>
              </a:rPr>
              <a:t> </a:t>
            </a:r>
            <a:r>
              <a:rPr lang="en-GB" sz="2200" dirty="0">
                <a:solidFill>
                  <a:srgbClr val="337AB7"/>
                </a:solidFill>
                <a:latin typeface="Calibri" panose="020F0502020204030204" pitchFamily="34" charset="0"/>
                <a:hlinkClick r:id="rId3"/>
              </a:rPr>
              <a:t>documentation Wiki </a:t>
            </a:r>
            <a:r>
              <a:rPr lang="en-GB" sz="2200" dirty="0" smtClean="0">
                <a:solidFill>
                  <a:srgbClr val="337AB7"/>
                </a:solidFill>
                <a:latin typeface="Calibri" panose="020F0502020204030204" pitchFamily="34" charset="0"/>
                <a:hlinkClick r:id="rId3"/>
              </a:rPr>
              <a:t>site</a:t>
            </a:r>
            <a:endParaRPr lang="en-GB" sz="2200" dirty="0" smtClean="0">
              <a:solidFill>
                <a:srgbClr val="333333"/>
              </a:solidFill>
              <a:latin typeface="Calibri" panose="020F0502020204030204" pitchFamily="34" charset="0"/>
            </a:endParaRPr>
          </a:p>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latin typeface="Calibri" panose="020F0502020204030204" pitchFamily="34" charset="0"/>
                <a:hlinkClick r:id="rId4"/>
              </a:rPr>
              <a:t>Using </a:t>
            </a:r>
            <a:r>
              <a:rPr lang="en-GB" sz="2200" dirty="0" err="1">
                <a:solidFill>
                  <a:srgbClr val="337AB7"/>
                </a:solidFill>
                <a:latin typeface="Calibri" panose="020F0502020204030204" pitchFamily="34" charset="0"/>
                <a:hlinkClick r:id="rId4"/>
              </a:rPr>
              <a:t>OpenRefine</a:t>
            </a:r>
            <a:r>
              <a:rPr lang="en-GB" sz="2200" dirty="0">
                <a:solidFill>
                  <a:srgbClr val="333333"/>
                </a:solidFill>
                <a:latin typeface="Calibri" panose="020F0502020204030204" pitchFamily="34" charset="0"/>
              </a:rPr>
              <a:t> book by Ruben </a:t>
            </a:r>
            <a:r>
              <a:rPr lang="en-GB" sz="2200" dirty="0" err="1">
                <a:solidFill>
                  <a:srgbClr val="333333"/>
                </a:solidFill>
                <a:latin typeface="Calibri" panose="020F0502020204030204" pitchFamily="34" charset="0"/>
              </a:rPr>
              <a:t>Verborgh</a:t>
            </a:r>
            <a:r>
              <a:rPr lang="en-GB" sz="2200" dirty="0">
                <a:solidFill>
                  <a:srgbClr val="333333"/>
                </a:solidFill>
                <a:latin typeface="Calibri" panose="020F0502020204030204" pitchFamily="34" charset="0"/>
              </a:rPr>
              <a:t>, Max De Wilde and </a:t>
            </a:r>
            <a:r>
              <a:rPr lang="en-GB" sz="2200" dirty="0" err="1">
                <a:solidFill>
                  <a:srgbClr val="333333"/>
                </a:solidFill>
                <a:latin typeface="Calibri" panose="020F0502020204030204" pitchFamily="34" charset="0"/>
              </a:rPr>
              <a:t>Aniket</a:t>
            </a:r>
            <a:r>
              <a:rPr lang="en-GB" sz="2200" dirty="0">
                <a:solidFill>
                  <a:srgbClr val="333333"/>
                </a:solidFill>
                <a:latin typeface="Calibri" panose="020F0502020204030204" pitchFamily="34" charset="0"/>
              </a:rPr>
              <a:t> </a:t>
            </a:r>
            <a:r>
              <a:rPr lang="en-GB" sz="2200" dirty="0" err="1" smtClean="0">
                <a:solidFill>
                  <a:srgbClr val="333333"/>
                </a:solidFill>
                <a:latin typeface="Calibri" panose="020F0502020204030204" pitchFamily="34" charset="0"/>
              </a:rPr>
              <a:t>Sawant</a:t>
            </a:r>
            <a:endParaRPr lang="en-GB" sz="2200" dirty="0" smtClean="0">
              <a:solidFill>
                <a:srgbClr val="333333"/>
              </a:solidFill>
              <a:latin typeface="Calibri" panose="020F0502020204030204" pitchFamily="34" charset="0"/>
            </a:endParaRP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latin typeface="Calibri" panose="020F0502020204030204" pitchFamily="34" charset="0"/>
                <a:hlinkClick r:id="rId5"/>
              </a:rPr>
              <a:t>OpenRefine</a:t>
            </a:r>
            <a:r>
              <a:rPr lang="en-GB" sz="2200" dirty="0" smtClean="0">
                <a:solidFill>
                  <a:srgbClr val="337AB7"/>
                </a:solidFill>
                <a:latin typeface="Calibri" panose="020F0502020204030204" pitchFamily="34" charset="0"/>
                <a:hlinkClick r:id="rId5"/>
              </a:rPr>
              <a:t> </a:t>
            </a:r>
            <a:r>
              <a:rPr lang="en-GB" sz="2200" dirty="0">
                <a:solidFill>
                  <a:srgbClr val="337AB7"/>
                </a:solidFill>
                <a:latin typeface="Calibri" panose="020F0502020204030204" pitchFamily="34" charset="0"/>
                <a:hlinkClick r:id="rId5"/>
              </a:rPr>
              <a:t>history from Wikipedia</a:t>
            </a:r>
            <a:endParaRPr lang="en-GB" sz="2200" b="0" i="0" dirty="0">
              <a:solidFill>
                <a:srgbClr val="333333"/>
              </a:solidFill>
              <a:effectLst/>
              <a:latin typeface="Calibri" panose="020F0502020204030204" pitchFamily="34" charset="0"/>
            </a:endParaRPr>
          </a:p>
        </p:txBody>
      </p:sp>
      <p:sp>
        <p:nvSpPr>
          <p:cNvPr id="5" name="TextBox 4"/>
          <p:cNvSpPr txBox="1"/>
          <p:nvPr/>
        </p:nvSpPr>
        <p:spPr>
          <a:xfrm>
            <a:off x="0" y="103515"/>
            <a:ext cx="12192000" cy="523220"/>
          </a:xfrm>
          <a:prstGeom prst="rect">
            <a:avLst/>
          </a:prstGeom>
          <a:solidFill>
            <a:srgbClr val="CC00CC">
              <a:alpha val="69804"/>
            </a:srgbClr>
          </a:solidFill>
        </p:spPr>
        <p:txBody>
          <a:bodyPr wrap="square" rtlCol="0">
            <a:spAutoFit/>
          </a:bodyPr>
          <a:lstStyle/>
          <a:p>
            <a:pPr algn="r"/>
            <a:r>
              <a:rPr lang="en-GB" sz="2800" dirty="0" smtClean="0"/>
              <a:t>7. Other Resources in </a:t>
            </a:r>
            <a:r>
              <a:rPr lang="en-GB" sz="2800" dirty="0" err="1" smtClean="0"/>
              <a:t>OpenRefine</a:t>
            </a:r>
            <a:endParaRPr lang="en-GB" sz="2800" dirty="0"/>
          </a:p>
        </p:txBody>
      </p:sp>
      <p:sp>
        <p:nvSpPr>
          <p:cNvPr id="6" name="Rectangle 5"/>
          <p:cNvSpPr/>
          <p:nvPr/>
        </p:nvSpPr>
        <p:spPr>
          <a:xfrm>
            <a:off x="6432698" y="707940"/>
            <a:ext cx="5759302" cy="4785926"/>
          </a:xfrm>
          <a:prstGeom prst="rect">
            <a:avLst/>
          </a:prstGeom>
        </p:spPr>
        <p:txBody>
          <a:bodyPr wrap="square">
            <a:spAutoFit/>
          </a:bodyPr>
          <a:lstStyle/>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hlinkClick r:id="rId6"/>
              </a:rPr>
              <a:t>Grateful </a:t>
            </a:r>
            <a:r>
              <a:rPr lang="en-GB" sz="2200" dirty="0">
                <a:solidFill>
                  <a:srgbClr val="337AB7"/>
                </a:solidFill>
                <a:hlinkClick r:id="rId6"/>
              </a:rPr>
              <a:t>Data</a:t>
            </a:r>
            <a:r>
              <a:rPr lang="en-GB" sz="2200" dirty="0">
                <a:solidFill>
                  <a:srgbClr val="333333"/>
                </a:solidFill>
              </a:rPr>
              <a:t> is a fun sight with many resources devoted to </a:t>
            </a:r>
            <a:r>
              <a:rPr lang="en-GB" sz="2200" dirty="0" err="1">
                <a:solidFill>
                  <a:srgbClr val="333333"/>
                </a:solidFill>
              </a:rPr>
              <a:t>OpenRefine</a:t>
            </a:r>
            <a:r>
              <a:rPr lang="en-GB" sz="2200" dirty="0">
                <a:solidFill>
                  <a:srgbClr val="333333"/>
                </a:solidFill>
              </a:rPr>
              <a:t>, including a nice </a:t>
            </a:r>
            <a:r>
              <a:rPr lang="en-GB" sz="2200" dirty="0" smtClean="0">
                <a:solidFill>
                  <a:srgbClr val="333333"/>
                </a:solidFill>
              </a:rPr>
              <a:t>tutorial.</a:t>
            </a:r>
          </a:p>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hlinkClick r:id="rId7"/>
              </a:rPr>
              <a:t>Margaret </a:t>
            </a:r>
            <a:r>
              <a:rPr lang="en-GB" sz="2200" dirty="0">
                <a:solidFill>
                  <a:srgbClr val="337AB7"/>
                </a:solidFill>
                <a:hlinkClick r:id="rId7"/>
              </a:rPr>
              <a:t>Heller</a:t>
            </a:r>
            <a:r>
              <a:rPr lang="en-GB" sz="2200" dirty="0">
                <a:solidFill>
                  <a:srgbClr val="333333"/>
                </a:solidFill>
              </a:rPr>
              <a:t> shows how she uses </a:t>
            </a:r>
            <a:r>
              <a:rPr lang="en-GB" sz="2200" dirty="0" err="1">
                <a:solidFill>
                  <a:srgbClr val="333333"/>
                </a:solidFill>
              </a:rPr>
              <a:t>OpenRefine</a:t>
            </a:r>
            <a:r>
              <a:rPr lang="en-GB" sz="2200" dirty="0">
                <a:solidFill>
                  <a:srgbClr val="333333"/>
                </a:solidFill>
              </a:rPr>
              <a:t> for </a:t>
            </a:r>
            <a:r>
              <a:rPr lang="en-GB" sz="2200" dirty="0">
                <a:solidFill>
                  <a:srgbClr val="337AB7"/>
                </a:solidFill>
                <a:hlinkClick r:id="rId8"/>
              </a:rPr>
              <a:t>Measuring and Counting Impact in </a:t>
            </a:r>
            <a:r>
              <a:rPr lang="en-GB" sz="2200" dirty="0" smtClean="0">
                <a:solidFill>
                  <a:srgbClr val="337AB7"/>
                </a:solidFill>
                <a:hlinkClick r:id="rId8"/>
              </a:rPr>
              <a:t>Repositories</a:t>
            </a:r>
            <a:r>
              <a:rPr lang="en-GB" sz="2200" dirty="0" smtClean="0">
                <a:solidFill>
                  <a:srgbClr val="333333"/>
                </a:solidFill>
              </a:rPr>
              <a:t>.</a:t>
            </a:r>
          </a:p>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hlinkClick r:id="rId9"/>
              </a:rPr>
              <a:t>Intersect </a:t>
            </a:r>
            <a:r>
              <a:rPr lang="en-GB" sz="2200" dirty="0">
                <a:solidFill>
                  <a:srgbClr val="337AB7"/>
                </a:solidFill>
                <a:hlinkClick r:id="rId9"/>
              </a:rPr>
              <a:t>Course Resources</a:t>
            </a:r>
            <a:r>
              <a:rPr lang="en-GB" sz="2200" dirty="0">
                <a:solidFill>
                  <a:srgbClr val="333333"/>
                </a:solidFill>
              </a:rPr>
              <a:t> has Jared </a:t>
            </a:r>
            <a:r>
              <a:rPr lang="en-GB" sz="2200" dirty="0" err="1">
                <a:solidFill>
                  <a:srgbClr val="333333"/>
                </a:solidFill>
              </a:rPr>
              <a:t>Berghold’s</a:t>
            </a:r>
            <a:r>
              <a:rPr lang="en-GB" sz="2200" dirty="0">
                <a:solidFill>
                  <a:srgbClr val="333333"/>
                </a:solidFill>
              </a:rPr>
              <a:t> </a:t>
            </a:r>
            <a:r>
              <a:rPr lang="en-GB" sz="2200" b="1" dirty="0">
                <a:solidFill>
                  <a:srgbClr val="333333"/>
                </a:solidFill>
              </a:rPr>
              <a:t>Cleaning &amp; Exploring your data with Open Refine</a:t>
            </a:r>
            <a:r>
              <a:rPr lang="en-GB" sz="2200" dirty="0">
                <a:solidFill>
                  <a:srgbClr val="333333"/>
                </a:solidFill>
              </a:rPr>
              <a:t> (scroll down page to find</a:t>
            </a:r>
            <a:r>
              <a:rPr lang="en-GB" sz="2200" dirty="0" smtClean="0">
                <a:solidFill>
                  <a:srgbClr val="333333"/>
                </a:solidFill>
              </a:rPr>
              <a:t>).</a:t>
            </a: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hlinkClick r:id="rId10"/>
              </a:rPr>
              <a:t>Enipedia</a:t>
            </a:r>
            <a:r>
              <a:rPr lang="en-GB" sz="2200" dirty="0" smtClean="0">
                <a:solidFill>
                  <a:srgbClr val="337AB7"/>
                </a:solidFill>
                <a:hlinkClick r:id="rId10"/>
              </a:rPr>
              <a:t> </a:t>
            </a:r>
            <a:r>
              <a:rPr lang="en-GB" sz="2200" dirty="0" err="1">
                <a:solidFill>
                  <a:srgbClr val="337AB7"/>
                </a:solidFill>
                <a:hlinkClick r:id="rId10"/>
              </a:rPr>
              <a:t>OpenRefine</a:t>
            </a:r>
            <a:r>
              <a:rPr lang="en-GB" sz="2200" dirty="0">
                <a:solidFill>
                  <a:srgbClr val="337AB7"/>
                </a:solidFill>
                <a:hlinkClick r:id="rId10"/>
              </a:rPr>
              <a:t> Tutorial</a:t>
            </a:r>
            <a:endParaRPr lang="en-GB" sz="2200" b="0" i="0" dirty="0">
              <a:solidFill>
                <a:srgbClr val="333333"/>
              </a:solidFill>
              <a:effectLst/>
            </a:endParaRPr>
          </a:p>
        </p:txBody>
      </p:sp>
      <p:pic>
        <p:nvPicPr>
          <p:cNvPr id="7" name="Picture 2" descr="Image result for resource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185" y="4036188"/>
            <a:ext cx="475297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997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Plan of the Workshop</a:t>
            </a:r>
            <a:endParaRPr lang="en-GB" dirty="0"/>
          </a:p>
        </p:txBody>
      </p:sp>
      <p:sp>
        <p:nvSpPr>
          <p:cNvPr id="7" name="TextBox 6"/>
          <p:cNvSpPr txBox="1"/>
          <p:nvPr/>
        </p:nvSpPr>
        <p:spPr>
          <a:xfrm>
            <a:off x="2181362" y="1708615"/>
            <a:ext cx="7643118" cy="523220"/>
          </a:xfrm>
          <a:prstGeom prst="rect">
            <a:avLst/>
          </a:prstGeom>
          <a:solidFill>
            <a:srgbClr val="CC0000">
              <a:alpha val="69804"/>
            </a:srgbClr>
          </a:solidFill>
        </p:spPr>
        <p:txBody>
          <a:bodyPr wrap="square" rtlCol="0">
            <a:spAutoFit/>
          </a:bodyPr>
          <a:lstStyle/>
          <a:p>
            <a:r>
              <a:rPr lang="en-GB" sz="2800" dirty="0" smtClean="0"/>
              <a:t>1. Introduction</a:t>
            </a:r>
            <a:endParaRPr lang="en-GB" sz="2800" dirty="0"/>
          </a:p>
        </p:txBody>
      </p:sp>
      <p:sp>
        <p:nvSpPr>
          <p:cNvPr id="9" name="TextBox 8"/>
          <p:cNvSpPr txBox="1"/>
          <p:nvPr/>
        </p:nvSpPr>
        <p:spPr>
          <a:xfrm>
            <a:off x="2181362" y="2371685"/>
            <a:ext cx="7643118" cy="523220"/>
          </a:xfrm>
          <a:prstGeom prst="rect">
            <a:avLst/>
          </a:prstGeom>
          <a:solidFill>
            <a:srgbClr val="FF6600">
              <a:alpha val="69804"/>
            </a:srgbClr>
          </a:solidFill>
        </p:spPr>
        <p:txBody>
          <a:bodyPr wrap="square" rtlCol="0">
            <a:spAutoFit/>
          </a:bodyPr>
          <a:lstStyle/>
          <a:p>
            <a:r>
              <a:rPr lang="en-GB" sz="2800" dirty="0" smtClean="0"/>
              <a:t>2. Working with </a:t>
            </a:r>
            <a:r>
              <a:rPr lang="en-GB" sz="2800" dirty="0" err="1" smtClean="0"/>
              <a:t>OpenRefine</a:t>
            </a:r>
            <a:endParaRPr lang="en-GB" sz="2800" dirty="0"/>
          </a:p>
        </p:txBody>
      </p:sp>
      <p:sp>
        <p:nvSpPr>
          <p:cNvPr id="10" name="TextBox 9"/>
          <p:cNvSpPr txBox="1"/>
          <p:nvPr/>
        </p:nvSpPr>
        <p:spPr>
          <a:xfrm>
            <a:off x="2181362" y="3025030"/>
            <a:ext cx="7643118" cy="523220"/>
          </a:xfrm>
          <a:prstGeom prst="rect">
            <a:avLst/>
          </a:prstGeom>
          <a:solidFill>
            <a:schemeClr val="accent4">
              <a:lumMod val="60000"/>
              <a:lumOff val="40000"/>
            </a:schemeClr>
          </a:solidFill>
        </p:spPr>
        <p:txBody>
          <a:bodyPr wrap="square" rtlCol="0">
            <a:spAutoFit/>
          </a:bodyPr>
          <a:lstStyle/>
          <a:p>
            <a:r>
              <a:rPr lang="en-GB" sz="2800" dirty="0" smtClean="0"/>
              <a:t>3. Filtering and Sorting with </a:t>
            </a:r>
            <a:r>
              <a:rPr lang="en-GB" sz="2800" dirty="0" err="1" smtClean="0"/>
              <a:t>OpenRefine</a:t>
            </a:r>
            <a:endParaRPr lang="en-GB" sz="2800" dirty="0"/>
          </a:p>
        </p:txBody>
      </p:sp>
      <p:sp>
        <p:nvSpPr>
          <p:cNvPr id="11" name="TextBox 10"/>
          <p:cNvSpPr txBox="1"/>
          <p:nvPr/>
        </p:nvSpPr>
        <p:spPr>
          <a:xfrm>
            <a:off x="2181362" y="3734713"/>
            <a:ext cx="7643118" cy="523220"/>
          </a:xfrm>
          <a:prstGeom prst="rect">
            <a:avLst/>
          </a:prstGeom>
          <a:solidFill>
            <a:schemeClr val="accent6">
              <a:lumMod val="60000"/>
              <a:lumOff val="40000"/>
            </a:schemeClr>
          </a:solidFill>
        </p:spPr>
        <p:txBody>
          <a:bodyPr wrap="square" rtlCol="0">
            <a:spAutoFit/>
          </a:bodyPr>
          <a:lstStyle/>
          <a:p>
            <a:r>
              <a:rPr lang="en-GB" sz="2800" dirty="0" smtClean="0"/>
              <a:t>4. Examining Numbers in </a:t>
            </a:r>
            <a:r>
              <a:rPr lang="en-GB" sz="2800" dirty="0" err="1" smtClean="0"/>
              <a:t>OpenRefine</a:t>
            </a:r>
            <a:endParaRPr lang="en-GB" sz="2800" dirty="0"/>
          </a:p>
        </p:txBody>
      </p:sp>
      <p:sp>
        <p:nvSpPr>
          <p:cNvPr id="12" name="TextBox 11"/>
          <p:cNvSpPr txBox="1"/>
          <p:nvPr/>
        </p:nvSpPr>
        <p:spPr>
          <a:xfrm>
            <a:off x="2181362" y="4444396"/>
            <a:ext cx="7643118" cy="523220"/>
          </a:xfrm>
          <a:prstGeom prst="rect">
            <a:avLst/>
          </a:prstGeom>
          <a:solidFill>
            <a:schemeClr val="accent1">
              <a:lumMod val="40000"/>
              <a:lumOff val="60000"/>
            </a:schemeClr>
          </a:solidFill>
        </p:spPr>
        <p:txBody>
          <a:bodyPr wrap="square" rtlCol="0">
            <a:spAutoFit/>
          </a:bodyPr>
          <a:lstStyle/>
          <a:p>
            <a:r>
              <a:rPr lang="en-GB" sz="2800" dirty="0" smtClean="0"/>
              <a:t>5. Scripts from </a:t>
            </a:r>
            <a:r>
              <a:rPr lang="en-GB" sz="2800" dirty="0" err="1" smtClean="0"/>
              <a:t>OpenRefine</a:t>
            </a:r>
            <a:endParaRPr lang="en-GB" sz="2800" dirty="0"/>
          </a:p>
        </p:txBody>
      </p:sp>
      <p:sp>
        <p:nvSpPr>
          <p:cNvPr id="13" name="TextBox 12"/>
          <p:cNvSpPr txBox="1"/>
          <p:nvPr/>
        </p:nvSpPr>
        <p:spPr>
          <a:xfrm>
            <a:off x="2181362" y="5154079"/>
            <a:ext cx="7643118" cy="523220"/>
          </a:xfrm>
          <a:prstGeom prst="rect">
            <a:avLst/>
          </a:prstGeom>
          <a:solidFill>
            <a:srgbClr val="0000FF">
              <a:alpha val="69804"/>
            </a:srgbClr>
          </a:solidFill>
        </p:spPr>
        <p:txBody>
          <a:bodyPr wrap="square" rtlCol="0">
            <a:spAutoFit/>
          </a:bodyPr>
          <a:lstStyle/>
          <a:p>
            <a:r>
              <a:rPr lang="en-GB" sz="2800" dirty="0" smtClean="0"/>
              <a:t>6. Exporting and Saving Data from </a:t>
            </a:r>
            <a:r>
              <a:rPr lang="en-GB" sz="2800" dirty="0" err="1" smtClean="0"/>
              <a:t>OpenRefine</a:t>
            </a:r>
            <a:endParaRPr lang="en-GB" sz="2800" dirty="0"/>
          </a:p>
        </p:txBody>
      </p:sp>
      <p:sp>
        <p:nvSpPr>
          <p:cNvPr id="14" name="TextBox 13"/>
          <p:cNvSpPr txBox="1"/>
          <p:nvPr/>
        </p:nvSpPr>
        <p:spPr>
          <a:xfrm>
            <a:off x="2181362" y="5863762"/>
            <a:ext cx="7643118" cy="523220"/>
          </a:xfrm>
          <a:prstGeom prst="rect">
            <a:avLst/>
          </a:prstGeom>
          <a:solidFill>
            <a:srgbClr val="CC00CC">
              <a:alpha val="69804"/>
            </a:srgbClr>
          </a:solidFill>
        </p:spPr>
        <p:txBody>
          <a:bodyPr wrap="square" rtlCol="0">
            <a:spAutoFit/>
          </a:bodyPr>
          <a:lstStyle/>
          <a:p>
            <a:r>
              <a:rPr lang="en-GB" sz="2800" dirty="0" smtClean="0"/>
              <a:t>7. Other Resources in </a:t>
            </a:r>
            <a:r>
              <a:rPr lang="en-GB" sz="2800" dirty="0" err="1" smtClean="0"/>
              <a:t>OpenRefine</a:t>
            </a:r>
            <a:endParaRPr lang="en-GB" sz="2800" dirty="0"/>
          </a:p>
        </p:txBody>
      </p:sp>
    </p:spTree>
    <p:extLst>
      <p:ext uri="{BB962C8B-B14F-4D97-AF65-F5344CB8AC3E}">
        <p14:creationId xmlns:p14="http://schemas.microsoft.com/office/powerpoint/2010/main" val="422126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for your atten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9566" y="1985114"/>
            <a:ext cx="5075396" cy="3841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6232" y="404037"/>
            <a:ext cx="6422065" cy="584775"/>
          </a:xfrm>
          <a:prstGeom prst="rect">
            <a:avLst/>
          </a:prstGeom>
          <a:noFill/>
        </p:spPr>
        <p:txBody>
          <a:bodyPr wrap="square" rtlCol="0">
            <a:spAutoFit/>
          </a:bodyPr>
          <a:lstStyle/>
          <a:p>
            <a:pPr algn="ctr"/>
            <a:r>
              <a:rPr lang="en-GB" sz="3200" dirty="0" smtClean="0"/>
              <a:t>Any Question?</a:t>
            </a:r>
            <a:endParaRPr lang="en-GB" sz="3200" dirty="0"/>
          </a:p>
        </p:txBody>
      </p:sp>
    </p:spTree>
    <p:extLst>
      <p:ext uri="{BB962C8B-B14F-4D97-AF65-F5344CB8AC3E}">
        <p14:creationId xmlns:p14="http://schemas.microsoft.com/office/powerpoint/2010/main" val="3429388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11934"/>
            <a:ext cx="10515600" cy="1325563"/>
          </a:xfrm>
        </p:spPr>
        <p:txBody>
          <a:bodyPr>
            <a:normAutofit/>
          </a:bodyPr>
          <a:lstStyle/>
          <a:p>
            <a:r>
              <a:rPr lang="en-GB" sz="4000" dirty="0" smtClean="0">
                <a:latin typeface="+mn-lt"/>
              </a:rPr>
              <a:t>What is it?</a:t>
            </a:r>
            <a:endParaRPr lang="en-GB" sz="4000" dirty="0">
              <a:latin typeface="+mn-lt"/>
            </a:endParaRPr>
          </a:p>
        </p:txBody>
      </p:sp>
      <p:sp>
        <p:nvSpPr>
          <p:cNvPr id="3" name="Content Placeholder 2"/>
          <p:cNvSpPr>
            <a:spLocks noGrp="1"/>
          </p:cNvSpPr>
          <p:nvPr>
            <p:ph idx="1"/>
          </p:nvPr>
        </p:nvSpPr>
        <p:spPr>
          <a:xfrm>
            <a:off x="266700" y="1971098"/>
            <a:ext cx="11672455" cy="4351338"/>
          </a:xfrm>
        </p:spPr>
        <p:txBody>
          <a:bodyPr>
            <a:normAutofit fontScale="85000" lnSpcReduction="20000"/>
          </a:bodyPr>
          <a:lstStyle/>
          <a:p>
            <a:pPr>
              <a:lnSpc>
                <a:spcPct val="125000"/>
              </a:lnSpc>
            </a:pPr>
            <a:r>
              <a:rPr lang="en-GB" dirty="0" err="1" smtClean="0"/>
              <a:t>OpenRefine</a:t>
            </a:r>
            <a:r>
              <a:rPr lang="en-GB" dirty="0" smtClean="0"/>
              <a:t> is </a:t>
            </a:r>
            <a:r>
              <a:rPr lang="en-GB" dirty="0"/>
              <a:t>a </a:t>
            </a:r>
            <a:r>
              <a:rPr lang="en-GB" b="1" dirty="0"/>
              <a:t>standalone open source </a:t>
            </a:r>
            <a:r>
              <a:rPr lang="en-GB" dirty="0"/>
              <a:t>desktop application for </a:t>
            </a:r>
            <a:r>
              <a:rPr lang="en-GB" b="1" dirty="0"/>
              <a:t>data </a:t>
            </a:r>
            <a:r>
              <a:rPr lang="en-GB" b="1" dirty="0" smtClean="0"/>
              <a:t>clean up </a:t>
            </a:r>
            <a:r>
              <a:rPr lang="en-GB" dirty="0"/>
              <a:t>and </a:t>
            </a:r>
            <a:r>
              <a:rPr lang="en-GB" b="1" dirty="0"/>
              <a:t>transformation</a:t>
            </a:r>
            <a:r>
              <a:rPr lang="en-GB" dirty="0"/>
              <a:t> to other formats, the activity known as </a:t>
            </a:r>
            <a:r>
              <a:rPr lang="en-GB" b="1" dirty="0"/>
              <a:t>data </a:t>
            </a:r>
            <a:r>
              <a:rPr lang="en-GB" b="1" dirty="0" smtClean="0"/>
              <a:t>wrangling</a:t>
            </a:r>
            <a:r>
              <a:rPr lang="en-GB" dirty="0" smtClean="0"/>
              <a:t>.</a:t>
            </a:r>
          </a:p>
          <a:p>
            <a:pPr>
              <a:lnSpc>
                <a:spcPct val="125000"/>
              </a:lnSpc>
            </a:pPr>
            <a:endParaRPr lang="en-GB" dirty="0" smtClean="0"/>
          </a:p>
          <a:p>
            <a:pPr>
              <a:lnSpc>
                <a:spcPct val="125000"/>
              </a:lnSpc>
            </a:pPr>
            <a:r>
              <a:rPr lang="en-GB" dirty="0" smtClean="0"/>
              <a:t>It is a </a:t>
            </a:r>
            <a:r>
              <a:rPr lang="en-GB" b="1" dirty="0" smtClean="0"/>
              <a:t>Java</a:t>
            </a:r>
            <a:r>
              <a:rPr lang="en-GB" dirty="0" smtClean="0"/>
              <a:t> program hence you operate it </a:t>
            </a:r>
            <a:r>
              <a:rPr lang="en-GB" b="1" dirty="0" smtClean="0"/>
              <a:t>through your browser </a:t>
            </a:r>
            <a:r>
              <a:rPr lang="en-GB" dirty="0" smtClean="0"/>
              <a:t>but you don’t need to be online.</a:t>
            </a:r>
          </a:p>
          <a:p>
            <a:pPr>
              <a:lnSpc>
                <a:spcPct val="125000"/>
              </a:lnSpc>
            </a:pPr>
            <a:endParaRPr lang="en-GB" dirty="0"/>
          </a:p>
          <a:p>
            <a:pPr>
              <a:lnSpc>
                <a:spcPct val="125000"/>
              </a:lnSpc>
            </a:pPr>
            <a:r>
              <a:rPr lang="en-GB" dirty="0"/>
              <a:t>Works with large-</a:t>
            </a:r>
            <a:r>
              <a:rPr lang="en-GB" dirty="0" err="1"/>
              <a:t>ish</a:t>
            </a:r>
            <a:r>
              <a:rPr lang="en-GB" dirty="0"/>
              <a:t> datasets (100,000 rows). Does not scale to many millions. (yet</a:t>
            </a:r>
            <a:r>
              <a:rPr lang="en-GB" dirty="0" smtClean="0"/>
              <a:t>).</a:t>
            </a:r>
          </a:p>
          <a:p>
            <a:pPr>
              <a:lnSpc>
                <a:spcPct val="125000"/>
              </a:lnSpc>
            </a:pPr>
            <a:endParaRPr lang="en-GB" dirty="0" smtClean="0"/>
          </a:p>
          <a:p>
            <a:pPr>
              <a:lnSpc>
                <a:spcPct val="125000"/>
              </a:lnSpc>
            </a:pPr>
            <a:r>
              <a:rPr lang="en-GB" dirty="0" smtClean="0"/>
              <a:t>More information on the software in </a:t>
            </a:r>
            <a:r>
              <a:rPr lang="en-GB" dirty="0" smtClean="0">
                <a:hlinkClick r:id="rId2"/>
              </a:rPr>
              <a:t>here.</a:t>
            </a:r>
            <a:endParaRPr lang="en-GB" dirty="0"/>
          </a:p>
        </p:txBody>
      </p:sp>
      <p:sp>
        <p:nvSpPr>
          <p:cNvPr id="5" name="TextBox 4"/>
          <p:cNvSpPr txBox="1"/>
          <p:nvPr/>
        </p:nvSpPr>
        <p:spPr>
          <a:xfrm>
            <a:off x="0" y="95697"/>
            <a:ext cx="12192000" cy="523220"/>
          </a:xfrm>
          <a:prstGeom prst="rect">
            <a:avLst/>
          </a:prstGeom>
          <a:solidFill>
            <a:srgbClr val="CC0000">
              <a:alpha val="69804"/>
            </a:srgbClr>
          </a:solidFill>
        </p:spPr>
        <p:txBody>
          <a:bodyPr wrap="square" rtlCol="0">
            <a:spAutoFit/>
          </a:bodyPr>
          <a:lstStyle/>
          <a:p>
            <a:pPr algn="r"/>
            <a:r>
              <a:rPr lang="en-GB" sz="2800" dirty="0" smtClean="0"/>
              <a:t>1. Introduction</a:t>
            </a:r>
            <a:endParaRPr lang="en-GB" sz="2800" dirty="0"/>
          </a:p>
        </p:txBody>
      </p:sp>
    </p:spTree>
    <p:extLst>
      <p:ext uri="{BB962C8B-B14F-4D97-AF65-F5344CB8AC3E}">
        <p14:creationId xmlns:p14="http://schemas.microsoft.com/office/powerpoint/2010/main" val="1776390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041"/>
            <a:ext cx="10515600" cy="1325563"/>
          </a:xfrm>
        </p:spPr>
        <p:txBody>
          <a:bodyPr>
            <a:normAutofit/>
          </a:bodyPr>
          <a:lstStyle/>
          <a:p>
            <a:r>
              <a:rPr lang="en-GB" sz="4000" dirty="0" smtClean="0">
                <a:latin typeface="+mn-lt"/>
              </a:rPr>
              <a:t>Why Using Open Refine?</a:t>
            </a:r>
            <a:endParaRPr lang="en-GB" sz="4000" dirty="0">
              <a:latin typeface="+mn-lt"/>
            </a:endParaRPr>
          </a:p>
        </p:txBody>
      </p:sp>
      <p:sp>
        <p:nvSpPr>
          <p:cNvPr id="3" name="Content Placeholder 2"/>
          <p:cNvSpPr>
            <a:spLocks noGrp="1"/>
          </p:cNvSpPr>
          <p:nvPr>
            <p:ph idx="1"/>
          </p:nvPr>
        </p:nvSpPr>
        <p:spPr>
          <a:xfrm>
            <a:off x="0" y="1467537"/>
            <a:ext cx="11918731" cy="5037078"/>
          </a:xfrm>
        </p:spPr>
        <p:txBody>
          <a:bodyPr>
            <a:normAutofit fontScale="47500" lnSpcReduction="20000"/>
          </a:bodyPr>
          <a:lstStyle/>
          <a:p>
            <a:pPr lvl="1">
              <a:lnSpc>
                <a:spcPct val="140000"/>
              </a:lnSpc>
              <a:spcBef>
                <a:spcPts val="0"/>
              </a:spcBef>
              <a:spcAft>
                <a:spcPts val="600"/>
              </a:spcAft>
            </a:pPr>
            <a:r>
              <a:rPr lang="en-GB" sz="4100" dirty="0" smtClean="0"/>
              <a:t>Helps you </a:t>
            </a:r>
            <a:r>
              <a:rPr lang="en-GB" sz="4100" b="1" dirty="0" smtClean="0"/>
              <a:t>dealing </a:t>
            </a:r>
            <a:r>
              <a:rPr lang="en-GB" sz="4100" dirty="0" smtClean="0"/>
              <a:t>with your data (most of all when they start be a lot).</a:t>
            </a:r>
          </a:p>
          <a:p>
            <a:pPr lvl="1">
              <a:lnSpc>
                <a:spcPct val="140000"/>
              </a:lnSpc>
              <a:spcBef>
                <a:spcPts val="0"/>
              </a:spcBef>
              <a:spcAft>
                <a:spcPts val="600"/>
              </a:spcAft>
            </a:pPr>
            <a:r>
              <a:rPr lang="en-GB" sz="4100" dirty="0" smtClean="0"/>
              <a:t>All action within the software are </a:t>
            </a:r>
            <a:r>
              <a:rPr lang="en-GB" sz="4100" b="1" dirty="0" smtClean="0"/>
              <a:t>tracked and easily reversible</a:t>
            </a:r>
            <a:r>
              <a:rPr lang="en-GB" sz="4100" dirty="0" smtClean="0"/>
              <a:t>.</a:t>
            </a:r>
          </a:p>
          <a:p>
            <a:pPr lvl="1">
              <a:lnSpc>
                <a:spcPct val="140000"/>
              </a:lnSpc>
              <a:spcBef>
                <a:spcPts val="0"/>
              </a:spcBef>
              <a:spcAft>
                <a:spcPts val="600"/>
              </a:spcAft>
            </a:pPr>
            <a:r>
              <a:rPr lang="en-GB" sz="4100" dirty="0" smtClean="0"/>
              <a:t>You</a:t>
            </a:r>
            <a:r>
              <a:rPr lang="en-GB" sz="4100" dirty="0"/>
              <a:t> </a:t>
            </a:r>
            <a:r>
              <a:rPr lang="en-GB" sz="4100" b="1" i="1" dirty="0"/>
              <a:t>must</a:t>
            </a:r>
            <a:r>
              <a:rPr lang="en-GB" sz="4100" b="1" dirty="0"/>
              <a:t> save your work to a new file</a:t>
            </a:r>
            <a:r>
              <a:rPr lang="en-GB" sz="4100" dirty="0"/>
              <a:t>; </a:t>
            </a:r>
            <a:r>
              <a:rPr lang="en-GB" sz="4100" dirty="0" err="1"/>
              <a:t>OpenRefine</a:t>
            </a:r>
            <a:r>
              <a:rPr lang="en-GB" sz="4100" dirty="0"/>
              <a:t> </a:t>
            </a:r>
            <a:r>
              <a:rPr lang="en-GB" sz="4100" i="1" dirty="0"/>
              <a:t>does not</a:t>
            </a:r>
            <a:r>
              <a:rPr lang="en-GB" sz="4100" dirty="0"/>
              <a:t> modify your original dataset.</a:t>
            </a:r>
          </a:p>
          <a:p>
            <a:pPr lvl="1">
              <a:lnSpc>
                <a:spcPct val="140000"/>
              </a:lnSpc>
              <a:spcBef>
                <a:spcPts val="0"/>
              </a:spcBef>
              <a:spcAft>
                <a:spcPts val="600"/>
              </a:spcAft>
            </a:pPr>
            <a:r>
              <a:rPr lang="en-GB" sz="4100" b="1" dirty="0"/>
              <a:t>Data is often very messy</a:t>
            </a:r>
            <a:r>
              <a:rPr lang="en-GB" sz="4100" dirty="0"/>
              <a:t>, and this tool saves a lot of time on cleaning </a:t>
            </a:r>
            <a:r>
              <a:rPr lang="en-GB" sz="4100" dirty="0" smtClean="0"/>
              <a:t>headaches (spearing a lot of time).</a:t>
            </a:r>
            <a:endParaRPr lang="en-GB" sz="4100" dirty="0"/>
          </a:p>
          <a:p>
            <a:pPr lvl="1">
              <a:lnSpc>
                <a:spcPct val="140000"/>
              </a:lnSpc>
              <a:spcBef>
                <a:spcPts val="0"/>
              </a:spcBef>
              <a:spcAft>
                <a:spcPts val="600"/>
              </a:spcAft>
            </a:pPr>
            <a:r>
              <a:rPr lang="en-GB" sz="4100" b="1" dirty="0" smtClean="0"/>
              <a:t>Data cleaning </a:t>
            </a:r>
            <a:r>
              <a:rPr lang="en-GB" sz="4100" dirty="0" smtClean="0"/>
              <a:t>steps can be saved and applied to multiple files.</a:t>
            </a:r>
            <a:endParaRPr lang="en-GB" sz="4100" dirty="0"/>
          </a:p>
          <a:p>
            <a:pPr lvl="1">
              <a:lnSpc>
                <a:spcPct val="140000"/>
              </a:lnSpc>
              <a:spcBef>
                <a:spcPts val="0"/>
              </a:spcBef>
              <a:spcAft>
                <a:spcPts val="600"/>
              </a:spcAft>
            </a:pPr>
            <a:r>
              <a:rPr lang="en-GB" sz="4100" dirty="0" smtClean="0"/>
              <a:t>It makes </a:t>
            </a:r>
            <a:r>
              <a:rPr lang="en-GB" sz="4100" b="1" dirty="0" smtClean="0"/>
              <a:t>clustering</a:t>
            </a:r>
            <a:r>
              <a:rPr lang="en-GB" sz="4100" dirty="0" smtClean="0"/>
              <a:t> easy to do and understand.</a:t>
            </a:r>
          </a:p>
          <a:p>
            <a:pPr lvl="1">
              <a:lnSpc>
                <a:spcPct val="140000"/>
              </a:lnSpc>
              <a:spcBef>
                <a:spcPts val="0"/>
              </a:spcBef>
              <a:spcAft>
                <a:spcPts val="600"/>
              </a:spcAft>
            </a:pPr>
            <a:r>
              <a:rPr lang="en-GB" sz="4100" b="1" dirty="0" smtClean="0"/>
              <a:t>Large and helpful community online</a:t>
            </a:r>
            <a:r>
              <a:rPr lang="en-GB" sz="4100" dirty="0" smtClean="0"/>
              <a:t>. If you need help </a:t>
            </a:r>
            <a:r>
              <a:rPr lang="en-GB" sz="4200" dirty="0">
                <a:hlinkClick r:id="rId2"/>
              </a:rPr>
              <a:t>http://openrefine.org</a:t>
            </a:r>
            <a:r>
              <a:rPr lang="en-GB" sz="4200" dirty="0"/>
              <a:t> </a:t>
            </a:r>
            <a:endParaRPr lang="en-GB" sz="4200" dirty="0" smtClean="0"/>
          </a:p>
          <a:p>
            <a:pPr lvl="1">
              <a:lnSpc>
                <a:spcPct val="140000"/>
              </a:lnSpc>
              <a:spcBef>
                <a:spcPts val="0"/>
              </a:spcBef>
              <a:spcAft>
                <a:spcPts val="600"/>
              </a:spcAft>
            </a:pPr>
            <a:r>
              <a:rPr lang="en-GB" sz="4100" dirty="0"/>
              <a:t>It is important to </a:t>
            </a:r>
            <a:r>
              <a:rPr lang="en-GB" sz="4100" b="1" dirty="0"/>
              <a:t>know what you did to your data</a:t>
            </a:r>
            <a:r>
              <a:rPr lang="en-GB" sz="4100" dirty="0"/>
              <a:t>. Additionally, journals, granting agencies, and other institutions are requiring documentation of the steps you took when working with your data. With </a:t>
            </a:r>
            <a:r>
              <a:rPr lang="en-GB" sz="4100" dirty="0" err="1"/>
              <a:t>OpenRefine</a:t>
            </a:r>
            <a:r>
              <a:rPr lang="en-GB" sz="4100" dirty="0"/>
              <a:t>, you can </a:t>
            </a:r>
            <a:r>
              <a:rPr lang="en-GB" sz="4100" b="1" dirty="0"/>
              <a:t>capture all actions </a:t>
            </a:r>
            <a:r>
              <a:rPr lang="en-GB" sz="4100" dirty="0"/>
              <a:t>applied to your raw data and share them with your publication as supplemental material.</a:t>
            </a:r>
          </a:p>
          <a:p>
            <a:pPr>
              <a:lnSpc>
                <a:spcPct val="125000"/>
              </a:lnSpc>
              <a:spcAft>
                <a:spcPts val="1200"/>
              </a:spcAft>
            </a:pPr>
            <a:endParaRPr lang="en-GB" sz="3100" dirty="0"/>
          </a:p>
          <a:p>
            <a:endParaRPr lang="en-GB" dirty="0"/>
          </a:p>
        </p:txBody>
      </p:sp>
      <p:sp>
        <p:nvSpPr>
          <p:cNvPr id="4" name="TextBox 3"/>
          <p:cNvSpPr txBox="1"/>
          <p:nvPr/>
        </p:nvSpPr>
        <p:spPr>
          <a:xfrm>
            <a:off x="0" y="74431"/>
            <a:ext cx="12192000" cy="523220"/>
          </a:xfrm>
          <a:prstGeom prst="rect">
            <a:avLst/>
          </a:prstGeom>
          <a:solidFill>
            <a:srgbClr val="CC0000">
              <a:alpha val="69804"/>
            </a:srgbClr>
          </a:solidFill>
        </p:spPr>
        <p:txBody>
          <a:bodyPr wrap="square" rtlCol="0">
            <a:spAutoFit/>
          </a:bodyPr>
          <a:lstStyle/>
          <a:p>
            <a:pPr algn="r"/>
            <a:r>
              <a:rPr lang="en-GB" sz="2800" dirty="0" smtClean="0"/>
              <a:t>1. Introduction</a:t>
            </a:r>
            <a:endParaRPr lang="en-GB" sz="2800" dirty="0"/>
          </a:p>
        </p:txBody>
      </p:sp>
    </p:spTree>
    <p:extLst>
      <p:ext uri="{BB962C8B-B14F-4D97-AF65-F5344CB8AC3E}">
        <p14:creationId xmlns:p14="http://schemas.microsoft.com/office/powerpoint/2010/main" val="2402341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1" y="1815312"/>
            <a:ext cx="4118746" cy="1325563"/>
          </a:xfrm>
        </p:spPr>
        <p:txBody>
          <a:bodyPr/>
          <a:lstStyle/>
          <a:p>
            <a:r>
              <a:rPr lang="en-GB" dirty="0" smtClean="0"/>
              <a:t>Sticker time!!!</a:t>
            </a:r>
            <a:endParaRPr lang="en-GB" dirty="0"/>
          </a:p>
        </p:txBody>
      </p:sp>
      <p:sp>
        <p:nvSpPr>
          <p:cNvPr id="4" name="TextBox 3"/>
          <p:cNvSpPr txBox="1"/>
          <p:nvPr/>
        </p:nvSpPr>
        <p:spPr>
          <a:xfrm>
            <a:off x="0" y="74431"/>
            <a:ext cx="12192000" cy="523220"/>
          </a:xfrm>
          <a:prstGeom prst="rect">
            <a:avLst/>
          </a:prstGeom>
          <a:solidFill>
            <a:srgbClr val="CC0000">
              <a:alpha val="69804"/>
            </a:srgbClr>
          </a:solidFill>
        </p:spPr>
        <p:txBody>
          <a:bodyPr wrap="square" rtlCol="0">
            <a:spAutoFit/>
          </a:bodyPr>
          <a:lstStyle/>
          <a:p>
            <a:pPr algn="r"/>
            <a:r>
              <a:rPr lang="en-GB" sz="2800" dirty="0" smtClean="0"/>
              <a:t>1. Introduction</a:t>
            </a:r>
            <a:endParaRPr lang="en-GB" sz="2800" dirty="0"/>
          </a:p>
        </p:txBody>
      </p:sp>
      <p:pic>
        <p:nvPicPr>
          <p:cNvPr id="5"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097" y="1608083"/>
            <a:ext cx="6868640" cy="52499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3334990"/>
            <a:ext cx="4319752" cy="1015663"/>
          </a:xfrm>
          <a:prstGeom prst="rect">
            <a:avLst/>
          </a:prstGeom>
          <a:noFill/>
        </p:spPr>
        <p:txBody>
          <a:bodyPr wrap="square" rtlCol="0">
            <a:spAutoFit/>
          </a:bodyPr>
          <a:lstStyle/>
          <a:p>
            <a:r>
              <a:rPr lang="en-GB" sz="2000" dirty="0" smtClean="0"/>
              <a:t>Do you all have Open Refine download and working and the .csv file to work on?</a:t>
            </a:r>
            <a:endParaRPr lang="en-GB" sz="2000" dirty="0"/>
          </a:p>
        </p:txBody>
      </p:sp>
    </p:spTree>
    <p:extLst>
      <p:ext uri="{BB962C8B-B14F-4D97-AF65-F5344CB8AC3E}">
        <p14:creationId xmlns:p14="http://schemas.microsoft.com/office/powerpoint/2010/main" val="284636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6" name="TextBox 5"/>
          <p:cNvSpPr txBox="1"/>
          <p:nvPr/>
        </p:nvSpPr>
        <p:spPr>
          <a:xfrm>
            <a:off x="0" y="716596"/>
            <a:ext cx="12192000" cy="1723549"/>
          </a:xfrm>
          <a:prstGeom prst="rect">
            <a:avLst/>
          </a:prstGeom>
          <a:noFill/>
        </p:spPr>
        <p:txBody>
          <a:bodyPr wrap="square" rtlCol="0">
            <a:spAutoFit/>
          </a:bodyPr>
          <a:lstStyle/>
          <a:p>
            <a:r>
              <a:rPr lang="en-GB" sz="2400" b="1" dirty="0" smtClean="0"/>
              <a:t>Questions</a:t>
            </a:r>
          </a:p>
          <a:p>
            <a:pPr marL="457200" indent="-457200">
              <a:spcAft>
                <a:spcPts val="600"/>
              </a:spcAft>
              <a:buFont typeface="Arial" panose="020B0604020202020204" pitchFamily="34" charset="0"/>
              <a:buChar char="•"/>
            </a:pPr>
            <a:r>
              <a:rPr lang="en-GB" sz="2400" dirty="0" smtClean="0"/>
              <a:t>How </a:t>
            </a:r>
            <a:r>
              <a:rPr lang="en-GB" sz="2400" dirty="0"/>
              <a:t>can we bring our data into </a:t>
            </a:r>
            <a:r>
              <a:rPr lang="en-GB" sz="2400" dirty="0" err="1"/>
              <a:t>OpenRefine</a:t>
            </a:r>
            <a:r>
              <a:rPr lang="en-GB" sz="2400" dirty="0"/>
              <a:t>?</a:t>
            </a:r>
          </a:p>
          <a:p>
            <a:pPr marL="457200" indent="-457200">
              <a:spcAft>
                <a:spcPts val="600"/>
              </a:spcAft>
              <a:buFont typeface="Arial" panose="020B0604020202020204" pitchFamily="34" charset="0"/>
              <a:buChar char="•"/>
            </a:pPr>
            <a:r>
              <a:rPr lang="en-GB" sz="2400" dirty="0"/>
              <a:t>How can we sort and summarize our data?</a:t>
            </a:r>
          </a:p>
          <a:p>
            <a:pPr marL="457200" indent="-457200">
              <a:spcAft>
                <a:spcPts val="600"/>
              </a:spcAft>
              <a:buFont typeface="Arial" panose="020B0604020202020204" pitchFamily="34" charset="0"/>
              <a:buChar char="•"/>
            </a:pPr>
            <a:r>
              <a:rPr lang="en-GB" sz="2400" dirty="0"/>
              <a:t>How can we find and correct errors in our raw </a:t>
            </a:r>
            <a:r>
              <a:rPr lang="en-GB" sz="2400" dirty="0" smtClean="0"/>
              <a:t>data?</a:t>
            </a:r>
            <a:endParaRPr lang="en-GB" sz="2400" dirty="0"/>
          </a:p>
        </p:txBody>
      </p:sp>
      <p:pic>
        <p:nvPicPr>
          <p:cNvPr id="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093" y="3484338"/>
            <a:ext cx="4210620" cy="32389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2657834"/>
            <a:ext cx="7941449" cy="3877985"/>
          </a:xfrm>
          <a:prstGeom prst="rect">
            <a:avLst/>
          </a:prstGeom>
        </p:spPr>
        <p:txBody>
          <a:bodyPr wrap="square">
            <a:spAutoFit/>
          </a:bodyPr>
          <a:lstStyle/>
          <a:p>
            <a:r>
              <a:rPr lang="en-GB" sz="2400" b="1" dirty="0" smtClean="0"/>
              <a:t>Objectives</a:t>
            </a:r>
          </a:p>
          <a:p>
            <a:pPr marL="342900" indent="-342900">
              <a:spcAft>
                <a:spcPts val="600"/>
              </a:spcAft>
              <a:buFont typeface="Arial" panose="020B0604020202020204" pitchFamily="34" charset="0"/>
              <a:buChar char="•"/>
            </a:pPr>
            <a:r>
              <a:rPr lang="en-GB" sz="2400" dirty="0" smtClean="0"/>
              <a:t>Create </a:t>
            </a:r>
            <a:r>
              <a:rPr lang="en-GB" sz="2400" dirty="0"/>
              <a:t>a new </a:t>
            </a:r>
            <a:r>
              <a:rPr lang="en-GB" sz="2400" dirty="0" err="1"/>
              <a:t>OpenRefine</a:t>
            </a:r>
            <a:r>
              <a:rPr lang="en-GB" sz="2400" dirty="0"/>
              <a:t> project from a CSV </a:t>
            </a:r>
            <a:r>
              <a:rPr lang="en-GB" sz="2400" dirty="0" smtClean="0"/>
              <a:t>file.</a:t>
            </a:r>
          </a:p>
          <a:p>
            <a:pPr marL="342900" indent="-342900">
              <a:spcAft>
                <a:spcPts val="600"/>
              </a:spcAft>
              <a:buFont typeface="Arial" panose="020B0604020202020204" pitchFamily="34" charset="0"/>
              <a:buChar char="•"/>
            </a:pPr>
            <a:r>
              <a:rPr lang="en-GB" sz="2400" dirty="0" smtClean="0"/>
              <a:t>Understand </a:t>
            </a:r>
            <a:r>
              <a:rPr lang="en-GB" sz="2400" dirty="0"/>
              <a:t>potential problems with file </a:t>
            </a:r>
            <a:r>
              <a:rPr lang="en-GB" sz="2400" dirty="0" smtClean="0"/>
              <a:t>headers.</a:t>
            </a:r>
          </a:p>
          <a:p>
            <a:pPr marL="342900" indent="-342900">
              <a:spcAft>
                <a:spcPts val="600"/>
              </a:spcAft>
              <a:buFont typeface="Arial" panose="020B0604020202020204" pitchFamily="34" charset="0"/>
              <a:buChar char="•"/>
            </a:pPr>
            <a:r>
              <a:rPr lang="en-GB" sz="2400" dirty="0" smtClean="0"/>
              <a:t>Use </a:t>
            </a:r>
            <a:r>
              <a:rPr lang="en-GB" sz="2400" dirty="0"/>
              <a:t>facets to summarize data from a </a:t>
            </a:r>
            <a:r>
              <a:rPr lang="en-GB" sz="2400" dirty="0" smtClean="0"/>
              <a:t>column.</a:t>
            </a:r>
          </a:p>
          <a:p>
            <a:pPr marL="342900" indent="-342900">
              <a:spcAft>
                <a:spcPts val="600"/>
              </a:spcAft>
              <a:buFont typeface="Arial" panose="020B0604020202020204" pitchFamily="34" charset="0"/>
              <a:buChar char="•"/>
            </a:pPr>
            <a:r>
              <a:rPr lang="en-GB" sz="2400" dirty="0" smtClean="0"/>
              <a:t>Use </a:t>
            </a:r>
            <a:r>
              <a:rPr lang="en-GB" sz="2400" dirty="0"/>
              <a:t>clustering to detect possible typing </a:t>
            </a:r>
            <a:r>
              <a:rPr lang="en-GB" sz="2400" dirty="0" smtClean="0"/>
              <a:t>errors.</a:t>
            </a:r>
          </a:p>
          <a:p>
            <a:pPr marL="342900" indent="-342900">
              <a:spcAft>
                <a:spcPts val="600"/>
              </a:spcAft>
              <a:buFont typeface="Arial" panose="020B0604020202020204" pitchFamily="34" charset="0"/>
              <a:buChar char="•"/>
            </a:pPr>
            <a:r>
              <a:rPr lang="en-GB" sz="2400" dirty="0" smtClean="0"/>
              <a:t>Understand </a:t>
            </a:r>
            <a:r>
              <a:rPr lang="en-GB" sz="2400" dirty="0"/>
              <a:t>that there are different clustering algorithms which might give different </a:t>
            </a:r>
            <a:r>
              <a:rPr lang="en-GB" sz="2400" dirty="0" smtClean="0"/>
              <a:t>results.</a:t>
            </a:r>
          </a:p>
          <a:p>
            <a:pPr marL="342900" indent="-342900">
              <a:spcAft>
                <a:spcPts val="600"/>
              </a:spcAft>
              <a:buFont typeface="Arial" panose="020B0604020202020204" pitchFamily="34" charset="0"/>
              <a:buChar char="•"/>
            </a:pPr>
            <a:r>
              <a:rPr lang="en-GB" sz="2400" dirty="0" smtClean="0"/>
              <a:t>Employ </a:t>
            </a:r>
            <a:r>
              <a:rPr lang="en-GB" sz="2400" dirty="0"/>
              <a:t>drop-downs to remove white spaces from </a:t>
            </a:r>
            <a:r>
              <a:rPr lang="en-GB" sz="2400" dirty="0" smtClean="0"/>
              <a:t>cells.</a:t>
            </a:r>
          </a:p>
          <a:p>
            <a:pPr marL="342900" indent="-342900">
              <a:spcAft>
                <a:spcPts val="600"/>
              </a:spcAft>
              <a:buFont typeface="Arial" panose="020B0604020202020204" pitchFamily="34" charset="0"/>
              <a:buChar char="•"/>
            </a:pPr>
            <a:r>
              <a:rPr lang="en-GB" sz="2400" dirty="0" smtClean="0"/>
              <a:t>Manipulate </a:t>
            </a:r>
            <a:r>
              <a:rPr lang="en-GB" sz="2400" dirty="0"/>
              <a:t>data using previous steps with undo/redo.</a:t>
            </a:r>
          </a:p>
        </p:txBody>
      </p:sp>
    </p:spTree>
    <p:extLst>
      <p:ext uri="{BB962C8B-B14F-4D97-AF65-F5344CB8AC3E}">
        <p14:creationId xmlns:p14="http://schemas.microsoft.com/office/powerpoint/2010/main" val="172038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Rectangle 4"/>
          <p:cNvSpPr/>
          <p:nvPr/>
        </p:nvSpPr>
        <p:spPr>
          <a:xfrm>
            <a:off x="0" y="819762"/>
            <a:ext cx="3521220" cy="1415772"/>
          </a:xfrm>
          <a:prstGeom prst="rect">
            <a:avLst/>
          </a:prstGeom>
        </p:spPr>
        <p:txBody>
          <a:bodyPr wrap="none">
            <a:spAutoFit/>
          </a:bodyPr>
          <a:lstStyle/>
          <a:p>
            <a:r>
              <a:rPr lang="en-GB" sz="3200" dirty="0"/>
              <a:t>Creating a </a:t>
            </a:r>
            <a:r>
              <a:rPr lang="en-GB" sz="3200" dirty="0" smtClean="0"/>
              <a:t>Project</a:t>
            </a:r>
          </a:p>
          <a:p>
            <a:r>
              <a:rPr lang="en-GB" sz="2400" dirty="0" smtClean="0"/>
              <a:t>(Start looking at your data)</a:t>
            </a:r>
            <a:endParaRPr lang="en-GB" sz="3200" dirty="0"/>
          </a:p>
          <a:p>
            <a:pPr algn="ctr">
              <a:lnSpc>
                <a:spcPct val="125000"/>
              </a:lnSpc>
            </a:pPr>
            <a:r>
              <a:rPr lang="en-GB" sz="2400" dirty="0" smtClean="0"/>
              <a:t> </a:t>
            </a:r>
          </a:p>
        </p:txBody>
      </p:sp>
      <p:pic>
        <p:nvPicPr>
          <p:cNvPr id="9218" name="Picture 2" descr="Image result for work in prog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146" y="3556144"/>
            <a:ext cx="5458691" cy="32144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9155" y="2744949"/>
            <a:ext cx="4333009" cy="3447098"/>
          </a:xfrm>
          <a:prstGeom prst="rect">
            <a:avLst/>
          </a:prstGeom>
          <a:noFill/>
        </p:spPr>
        <p:txBody>
          <a:bodyPr wrap="square" rtlCol="0">
            <a:spAutoFit/>
          </a:bodyPr>
          <a:lstStyle/>
          <a:p>
            <a:r>
              <a:rPr lang="en-GB" sz="2800" dirty="0" smtClean="0"/>
              <a:t>Main supported files</a:t>
            </a:r>
            <a:r>
              <a:rPr lang="en-GB" dirty="0" smtClean="0"/>
              <a:t>:</a:t>
            </a:r>
          </a:p>
          <a:p>
            <a:endParaRPr lang="en-GB" dirty="0" smtClean="0"/>
          </a:p>
          <a:p>
            <a:r>
              <a:rPr lang="en-GB" sz="2400" dirty="0" smtClean="0"/>
              <a:t>TSV</a:t>
            </a:r>
          </a:p>
          <a:p>
            <a:r>
              <a:rPr lang="en-GB" sz="2400" dirty="0" smtClean="0"/>
              <a:t>CSV</a:t>
            </a:r>
          </a:p>
          <a:p>
            <a:r>
              <a:rPr lang="en-GB" sz="2400" dirty="0" smtClean="0"/>
              <a:t>*SV</a:t>
            </a:r>
          </a:p>
          <a:p>
            <a:r>
              <a:rPr lang="en-GB" sz="2400" dirty="0" smtClean="0"/>
              <a:t>Excel (XLS, XLSX)</a:t>
            </a:r>
          </a:p>
          <a:p>
            <a:r>
              <a:rPr lang="en-GB" sz="2400" dirty="0" smtClean="0"/>
              <a:t>JSON</a:t>
            </a:r>
          </a:p>
          <a:p>
            <a:r>
              <a:rPr lang="en-GB" sz="2400" dirty="0" smtClean="0"/>
              <a:t>XML</a:t>
            </a:r>
          </a:p>
          <a:p>
            <a:r>
              <a:rPr lang="en-GB" sz="2400" dirty="0" smtClean="0"/>
              <a:t>RDF as XML</a:t>
            </a:r>
            <a:endParaRPr lang="en-GB" sz="2400" dirty="0"/>
          </a:p>
        </p:txBody>
      </p:sp>
      <p:sp>
        <p:nvSpPr>
          <p:cNvPr id="7" name="TextBox 6"/>
          <p:cNvSpPr txBox="1"/>
          <p:nvPr/>
        </p:nvSpPr>
        <p:spPr>
          <a:xfrm>
            <a:off x="9528464" y="994627"/>
            <a:ext cx="2473037" cy="830997"/>
          </a:xfrm>
          <a:prstGeom prst="rect">
            <a:avLst/>
          </a:prstGeom>
          <a:noFill/>
        </p:spPr>
        <p:txBody>
          <a:bodyPr wrap="square" rtlCol="0">
            <a:spAutoFit/>
          </a:bodyPr>
          <a:lstStyle/>
          <a:p>
            <a:pPr algn="r"/>
            <a:r>
              <a:rPr lang="en-GB" sz="2400" dirty="0" smtClean="0"/>
              <a:t>More information in </a:t>
            </a:r>
            <a:r>
              <a:rPr lang="en-GB" sz="2400" dirty="0" smtClean="0">
                <a:hlinkClick r:id="rId3"/>
              </a:rPr>
              <a:t>here</a:t>
            </a:r>
            <a:endParaRPr lang="en-GB" sz="2400" dirty="0"/>
          </a:p>
        </p:txBody>
      </p:sp>
      <p:pic>
        <p:nvPicPr>
          <p:cNvPr id="1026"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5815" y="989570"/>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591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6" name="Rectangle 5"/>
          <p:cNvSpPr/>
          <p:nvPr/>
        </p:nvSpPr>
        <p:spPr>
          <a:xfrm>
            <a:off x="396427" y="1124543"/>
            <a:ext cx="5699573" cy="1169551"/>
          </a:xfrm>
          <a:prstGeom prst="rect">
            <a:avLst/>
          </a:prstGeom>
        </p:spPr>
        <p:txBody>
          <a:bodyPr wrap="none">
            <a:spAutoFit/>
          </a:bodyPr>
          <a:lstStyle/>
          <a:p>
            <a:pPr>
              <a:lnSpc>
                <a:spcPct val="125000"/>
              </a:lnSpc>
            </a:pPr>
            <a:r>
              <a:rPr lang="en-GB" sz="3200" dirty="0" smtClean="0"/>
              <a:t>Data Faceting</a:t>
            </a:r>
          </a:p>
          <a:p>
            <a:pPr>
              <a:lnSpc>
                <a:spcPct val="125000"/>
              </a:lnSpc>
            </a:pPr>
            <a:r>
              <a:rPr lang="en-GB" sz="2400" dirty="0" smtClean="0"/>
              <a:t> (Exploring data by applying multiple filters)</a:t>
            </a:r>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875" y="3958502"/>
            <a:ext cx="4381500" cy="2743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96426" y="2788950"/>
            <a:ext cx="7012291" cy="2677656"/>
          </a:xfrm>
          <a:prstGeom prst="rect">
            <a:avLst/>
          </a:prstGeom>
        </p:spPr>
        <p:txBody>
          <a:bodyPr wrap="square">
            <a:spAutoFit/>
          </a:bodyPr>
          <a:lstStyle/>
          <a:p>
            <a:pPr>
              <a:lnSpc>
                <a:spcPct val="150000"/>
              </a:lnSpc>
              <a:buFont typeface="Arial" panose="020B0604020202020204" pitchFamily="34" charset="0"/>
              <a:buChar char="•"/>
            </a:pPr>
            <a:r>
              <a:rPr lang="en-GB" sz="2800" dirty="0"/>
              <a:t> </a:t>
            </a:r>
            <a:r>
              <a:rPr lang="en-GB" sz="2800" b="1" dirty="0" smtClean="0"/>
              <a:t>S</a:t>
            </a:r>
            <a:r>
              <a:rPr lang="en-GB" sz="2800" b="1" i="0" dirty="0" smtClean="0">
                <a:effectLst/>
              </a:rPr>
              <a:t>eeing the big picture </a:t>
            </a:r>
            <a:r>
              <a:rPr lang="en-GB" sz="2800" b="0" i="0" dirty="0" smtClean="0">
                <a:effectLst/>
              </a:rPr>
              <a:t>of your data</a:t>
            </a:r>
          </a:p>
          <a:p>
            <a:pPr>
              <a:lnSpc>
                <a:spcPct val="150000"/>
              </a:lnSpc>
            </a:pPr>
            <a:endParaRPr lang="en-GB" sz="2800" b="0" i="0" dirty="0" smtClean="0">
              <a:effectLst/>
            </a:endParaRPr>
          </a:p>
          <a:p>
            <a:pPr>
              <a:lnSpc>
                <a:spcPct val="150000"/>
              </a:lnSpc>
              <a:buFont typeface="Arial" panose="020B0604020202020204" pitchFamily="34" charset="0"/>
              <a:buChar char="•"/>
            </a:pPr>
            <a:r>
              <a:rPr lang="en-GB" sz="2800" dirty="0" smtClean="0"/>
              <a:t> </a:t>
            </a:r>
            <a:r>
              <a:rPr lang="en-GB" sz="2800" b="1" dirty="0" smtClean="0"/>
              <a:t>F</a:t>
            </a:r>
            <a:r>
              <a:rPr lang="en-GB" sz="2800" b="1" i="0" dirty="0" smtClean="0">
                <a:effectLst/>
              </a:rPr>
              <a:t>iltering down </a:t>
            </a:r>
            <a:r>
              <a:rPr lang="en-GB" sz="2800" b="0" i="0" dirty="0" smtClean="0">
                <a:effectLst/>
              </a:rPr>
              <a:t>to just the subset of rows that you want to change in bulk</a:t>
            </a:r>
            <a:r>
              <a:rPr lang="en-GB" sz="2800" b="0" i="0" dirty="0" smtClean="0">
                <a:solidFill>
                  <a:srgbClr val="333333"/>
                </a:solidFill>
                <a:effectLst/>
              </a:rPr>
              <a:t>.</a:t>
            </a:r>
            <a:endParaRPr lang="en-GB" sz="2800" b="0" i="0" dirty="0">
              <a:solidFill>
                <a:srgbClr val="333333"/>
              </a:solidFill>
              <a:effectLst/>
            </a:endParaRPr>
          </a:p>
        </p:txBody>
      </p:sp>
      <p:sp>
        <p:nvSpPr>
          <p:cNvPr id="2" name="Rectangle 1"/>
          <p:cNvSpPr/>
          <p:nvPr/>
        </p:nvSpPr>
        <p:spPr>
          <a:xfrm>
            <a:off x="6505903" y="1709318"/>
            <a:ext cx="5181600" cy="1938992"/>
          </a:xfrm>
          <a:prstGeom prst="rect">
            <a:avLst/>
          </a:prstGeom>
          <a:solidFill>
            <a:schemeClr val="accent2">
              <a:lumMod val="20000"/>
              <a:lumOff val="80000"/>
            </a:schemeClr>
          </a:solidFill>
        </p:spPr>
        <p:txBody>
          <a:bodyPr wrap="square">
            <a:spAutoFit/>
          </a:bodyPr>
          <a:lstStyle/>
          <a:p>
            <a:r>
              <a:rPr lang="en-GB" sz="2000" dirty="0"/>
              <a:t>One type of Facet is called a ‘</a:t>
            </a:r>
            <a:r>
              <a:rPr lang="en-GB" sz="2000" b="1" dirty="0"/>
              <a:t>Text facet</a:t>
            </a:r>
            <a:r>
              <a:rPr lang="en-GB" sz="2000" dirty="0"/>
              <a:t>’. This groups all the identical text values in a column and lists each value with the number of records it appears in. The facet information always appears in the left hand panel in the </a:t>
            </a:r>
            <a:r>
              <a:rPr lang="en-GB" sz="2000" dirty="0" err="1"/>
              <a:t>OpenRefine</a:t>
            </a:r>
            <a:r>
              <a:rPr lang="en-GB" sz="2000" dirty="0"/>
              <a:t> interface.</a:t>
            </a:r>
          </a:p>
        </p:txBody>
      </p:sp>
      <p:pic>
        <p:nvPicPr>
          <p:cNvPr id="8"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426" y="5961462"/>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237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1412</Words>
  <Application>Microsoft Office PowerPoint</Application>
  <PresentationFormat>Widescreen</PresentationFormat>
  <Paragraphs>248</Paragraphs>
  <Slides>30</Slides>
  <Notes>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宋体</vt:lpstr>
      <vt:lpstr>宋体</vt:lpstr>
      <vt:lpstr>Arial</vt:lpstr>
      <vt:lpstr>Calibri</vt:lpstr>
      <vt:lpstr>Calibri </vt:lpstr>
      <vt:lpstr>Calibri Light</vt:lpstr>
      <vt:lpstr>Courier New</vt:lpstr>
      <vt:lpstr>Helvetica Neue</vt:lpstr>
      <vt:lpstr>Menlo</vt:lpstr>
      <vt:lpstr>Times New Roman</vt:lpstr>
      <vt:lpstr>Office Theme</vt:lpstr>
      <vt:lpstr>Open Refine for Social Sciences   18-19 Feb 2019</vt:lpstr>
      <vt:lpstr>Before starting …some practical info</vt:lpstr>
      <vt:lpstr>Plan of the Workshop</vt:lpstr>
      <vt:lpstr>What is it?</vt:lpstr>
      <vt:lpstr>Why Using Open Refine?</vt:lpstr>
      <vt:lpstr>Sticker time!!!</vt:lpstr>
      <vt:lpstr>PowerPoint Presentation</vt:lpstr>
      <vt:lpstr>PowerPoint Presentation</vt:lpstr>
      <vt:lpstr>PowerPoint Presentation</vt:lpstr>
      <vt:lpstr>PowerPoint Presentation</vt:lpstr>
      <vt:lpstr>PowerPoint Presentation</vt:lpstr>
      <vt:lpstr>Clustering (Finding groups of different values that might be the same thing) </vt:lpstr>
      <vt:lpstr>Transforming data  he data in the items_owned column is a set of items in a list. The list is in square brackets and each item is in single quotes. Before we split the list into individual items in the next section, we first want to remove the brackets and the quotes.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the cleaning flowchart </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Refine</dc:title>
  <dc:creator>MICHIELIN Lucia</dc:creator>
  <cp:lastModifiedBy>MICHIELIN Lucia</cp:lastModifiedBy>
  <cp:revision>63</cp:revision>
  <dcterms:created xsi:type="dcterms:W3CDTF">2017-09-21T09:55:39Z</dcterms:created>
  <dcterms:modified xsi:type="dcterms:W3CDTF">2019-02-17T21:19:34Z</dcterms:modified>
</cp:coreProperties>
</file>