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21" r:id="rId3"/>
    <p:sldId id="308" r:id="rId4"/>
    <p:sldId id="257" r:id="rId5"/>
    <p:sldId id="307" r:id="rId6"/>
    <p:sldId id="309" r:id="rId7"/>
    <p:sldId id="311" r:id="rId8"/>
    <p:sldId id="312" r:id="rId9"/>
    <p:sldId id="259" r:id="rId10"/>
    <p:sldId id="260" r:id="rId11"/>
    <p:sldId id="261" r:id="rId12"/>
    <p:sldId id="262" r:id="rId13"/>
    <p:sldId id="263" r:id="rId14"/>
    <p:sldId id="266" r:id="rId15"/>
    <p:sldId id="314" r:id="rId16"/>
    <p:sldId id="315" r:id="rId17"/>
    <p:sldId id="267" r:id="rId18"/>
    <p:sldId id="316" r:id="rId19"/>
    <p:sldId id="269" r:id="rId20"/>
    <p:sldId id="264" r:id="rId21"/>
    <p:sldId id="272" r:id="rId22"/>
    <p:sldId id="273" r:id="rId23"/>
    <p:sldId id="317" r:id="rId24"/>
    <p:sldId id="276" r:id="rId25"/>
    <p:sldId id="275" r:id="rId26"/>
    <p:sldId id="277" r:id="rId27"/>
    <p:sldId id="278" r:id="rId28"/>
    <p:sldId id="279" r:id="rId29"/>
    <p:sldId id="280" r:id="rId30"/>
    <p:sldId id="281" r:id="rId31"/>
    <p:sldId id="282" r:id="rId32"/>
    <p:sldId id="283" r:id="rId33"/>
    <p:sldId id="284" r:id="rId34"/>
    <p:sldId id="285" r:id="rId35"/>
    <p:sldId id="287" r:id="rId36"/>
    <p:sldId id="286" r:id="rId37"/>
    <p:sldId id="290" r:id="rId38"/>
    <p:sldId id="288" r:id="rId39"/>
    <p:sldId id="291" r:id="rId40"/>
    <p:sldId id="292" r:id="rId41"/>
    <p:sldId id="274" r:id="rId42"/>
    <p:sldId id="293" r:id="rId43"/>
    <p:sldId id="294" r:id="rId44"/>
    <p:sldId id="295" r:id="rId45"/>
    <p:sldId id="319" r:id="rId46"/>
    <p:sldId id="318" r:id="rId47"/>
    <p:sldId id="298" r:id="rId48"/>
    <p:sldId id="300" r:id="rId49"/>
    <p:sldId id="30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IELIN Lucia" initials="ML" lastIdx="1" clrIdx="0">
    <p:extLst>
      <p:ext uri="{19B8F6BF-5375-455C-9EA6-DF929625EA0E}">
        <p15:presenceInfo xmlns:p15="http://schemas.microsoft.com/office/powerpoint/2012/main" userId="S-1-5-21-861567501-1417001333-682003330-5359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snapToGrid="0">
      <p:cViewPr varScale="1">
        <p:scale>
          <a:sx n="115" d="100"/>
          <a:sy n="115" d="100"/>
        </p:scale>
        <p:origin x="3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28C095-BD32-4C7D-BD1A-228982BC61A5}" type="datetimeFigureOut">
              <a:rPr lang="en-GB" smtClean="0"/>
              <a:t>13/09/2018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6A3E0-92F1-45D5-B8C8-DFDC3E7635A7}" type="slidenum">
              <a:rPr lang="en-GB" smtClean="0"/>
              <a:t>‹#›</a:t>
            </a:fld>
            <a:endParaRPr lang="en-GB"/>
          </a:p>
        </p:txBody>
      </p:sp>
    </p:spTree>
    <p:extLst>
      <p:ext uri="{BB962C8B-B14F-4D97-AF65-F5344CB8AC3E}">
        <p14:creationId xmlns:p14="http://schemas.microsoft.com/office/powerpoint/2010/main" val="3792895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 minutes </a:t>
            </a:r>
          </a:p>
        </p:txBody>
      </p:sp>
      <p:sp>
        <p:nvSpPr>
          <p:cNvPr id="4" name="Slide Number Placeholder 3"/>
          <p:cNvSpPr>
            <a:spLocks noGrp="1"/>
          </p:cNvSpPr>
          <p:nvPr>
            <p:ph type="sldNum" sz="quarter" idx="10"/>
          </p:nvPr>
        </p:nvSpPr>
        <p:spPr/>
        <p:txBody>
          <a:bodyPr/>
          <a:lstStyle/>
          <a:p>
            <a:fld id="{2535555F-FBE6-4674-9DC7-B21E9B77A85F}" type="slidenum">
              <a:rPr lang="en-GB" smtClean="0"/>
              <a:t>7</a:t>
            </a:fld>
            <a:endParaRPr lang="en-GB"/>
          </a:p>
        </p:txBody>
      </p:sp>
    </p:spTree>
    <p:extLst>
      <p:ext uri="{BB962C8B-B14F-4D97-AF65-F5344CB8AC3E}">
        <p14:creationId xmlns:p14="http://schemas.microsoft.com/office/powerpoint/2010/main" val="1951290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CE6A3E0-92F1-45D5-B8C8-DFDC3E7635A7}" type="slidenum">
              <a:rPr lang="en-GB" smtClean="0"/>
              <a:t>24</a:t>
            </a:fld>
            <a:endParaRPr lang="en-GB"/>
          </a:p>
        </p:txBody>
      </p:sp>
    </p:spTree>
    <p:extLst>
      <p:ext uri="{BB962C8B-B14F-4D97-AF65-F5344CB8AC3E}">
        <p14:creationId xmlns:p14="http://schemas.microsoft.com/office/powerpoint/2010/main" val="3646014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224FE19-9E26-450A-BEFF-BBDDB78EF3D8}" type="datetimeFigureOut">
              <a:rPr lang="en-GB" smtClean="0"/>
              <a:t>13/09/2018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391AD5-9A22-446C-8254-39A54AA61FA5}" type="slidenum">
              <a:rPr lang="en-GB" smtClean="0"/>
              <a:t>‹#›</a:t>
            </a:fld>
            <a:endParaRPr lang="en-GB"/>
          </a:p>
        </p:txBody>
      </p:sp>
    </p:spTree>
    <p:extLst>
      <p:ext uri="{BB962C8B-B14F-4D97-AF65-F5344CB8AC3E}">
        <p14:creationId xmlns:p14="http://schemas.microsoft.com/office/powerpoint/2010/main" val="404575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224FE19-9E26-450A-BEFF-BBDDB78EF3D8}" type="datetimeFigureOut">
              <a:rPr lang="en-GB" smtClean="0"/>
              <a:t>13/09/2018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391AD5-9A22-446C-8254-39A54AA61FA5}" type="slidenum">
              <a:rPr lang="en-GB" smtClean="0"/>
              <a:t>‹#›</a:t>
            </a:fld>
            <a:endParaRPr lang="en-GB"/>
          </a:p>
        </p:txBody>
      </p:sp>
    </p:spTree>
    <p:extLst>
      <p:ext uri="{BB962C8B-B14F-4D97-AF65-F5344CB8AC3E}">
        <p14:creationId xmlns:p14="http://schemas.microsoft.com/office/powerpoint/2010/main" val="2584370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224FE19-9E26-450A-BEFF-BBDDB78EF3D8}" type="datetimeFigureOut">
              <a:rPr lang="en-GB" smtClean="0"/>
              <a:t>13/09/2018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391AD5-9A22-446C-8254-39A54AA61FA5}" type="slidenum">
              <a:rPr lang="en-GB" smtClean="0"/>
              <a:t>‹#›</a:t>
            </a:fld>
            <a:endParaRPr lang="en-GB"/>
          </a:p>
        </p:txBody>
      </p:sp>
    </p:spTree>
    <p:extLst>
      <p:ext uri="{BB962C8B-B14F-4D97-AF65-F5344CB8AC3E}">
        <p14:creationId xmlns:p14="http://schemas.microsoft.com/office/powerpoint/2010/main" val="3169819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224FE19-9E26-450A-BEFF-BBDDB78EF3D8}" type="datetimeFigureOut">
              <a:rPr lang="en-GB" smtClean="0"/>
              <a:t>13/09/2018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391AD5-9A22-446C-8254-39A54AA61FA5}" type="slidenum">
              <a:rPr lang="en-GB" smtClean="0"/>
              <a:t>‹#›</a:t>
            </a:fld>
            <a:endParaRPr lang="en-GB"/>
          </a:p>
        </p:txBody>
      </p:sp>
    </p:spTree>
    <p:extLst>
      <p:ext uri="{BB962C8B-B14F-4D97-AF65-F5344CB8AC3E}">
        <p14:creationId xmlns:p14="http://schemas.microsoft.com/office/powerpoint/2010/main" val="1822432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4FE19-9E26-450A-BEFF-BBDDB78EF3D8}" type="datetimeFigureOut">
              <a:rPr lang="en-GB" smtClean="0"/>
              <a:t>13/09/2018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391AD5-9A22-446C-8254-39A54AA61FA5}" type="slidenum">
              <a:rPr lang="en-GB" smtClean="0"/>
              <a:t>‹#›</a:t>
            </a:fld>
            <a:endParaRPr lang="en-GB"/>
          </a:p>
        </p:txBody>
      </p:sp>
    </p:spTree>
    <p:extLst>
      <p:ext uri="{BB962C8B-B14F-4D97-AF65-F5344CB8AC3E}">
        <p14:creationId xmlns:p14="http://schemas.microsoft.com/office/powerpoint/2010/main" val="3599720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224FE19-9E26-450A-BEFF-BBDDB78EF3D8}" type="datetimeFigureOut">
              <a:rPr lang="en-GB" smtClean="0"/>
              <a:t>13/09/2018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C391AD5-9A22-446C-8254-39A54AA61FA5}" type="slidenum">
              <a:rPr lang="en-GB" smtClean="0"/>
              <a:t>‹#›</a:t>
            </a:fld>
            <a:endParaRPr lang="en-GB"/>
          </a:p>
        </p:txBody>
      </p:sp>
    </p:spTree>
    <p:extLst>
      <p:ext uri="{BB962C8B-B14F-4D97-AF65-F5344CB8AC3E}">
        <p14:creationId xmlns:p14="http://schemas.microsoft.com/office/powerpoint/2010/main" val="3137286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224FE19-9E26-450A-BEFF-BBDDB78EF3D8}" type="datetimeFigureOut">
              <a:rPr lang="en-GB" smtClean="0"/>
              <a:t>13/09/2018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C391AD5-9A22-446C-8254-39A54AA61FA5}" type="slidenum">
              <a:rPr lang="en-GB" smtClean="0"/>
              <a:t>‹#›</a:t>
            </a:fld>
            <a:endParaRPr lang="en-GB"/>
          </a:p>
        </p:txBody>
      </p:sp>
    </p:spTree>
    <p:extLst>
      <p:ext uri="{BB962C8B-B14F-4D97-AF65-F5344CB8AC3E}">
        <p14:creationId xmlns:p14="http://schemas.microsoft.com/office/powerpoint/2010/main" val="3053173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224FE19-9E26-450A-BEFF-BBDDB78EF3D8}" type="datetimeFigureOut">
              <a:rPr lang="en-GB" smtClean="0"/>
              <a:t>13/09/2018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C391AD5-9A22-446C-8254-39A54AA61FA5}" type="slidenum">
              <a:rPr lang="en-GB" smtClean="0"/>
              <a:t>‹#›</a:t>
            </a:fld>
            <a:endParaRPr lang="en-GB"/>
          </a:p>
        </p:txBody>
      </p:sp>
    </p:spTree>
    <p:extLst>
      <p:ext uri="{BB962C8B-B14F-4D97-AF65-F5344CB8AC3E}">
        <p14:creationId xmlns:p14="http://schemas.microsoft.com/office/powerpoint/2010/main" val="771357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4FE19-9E26-450A-BEFF-BBDDB78EF3D8}" type="datetimeFigureOut">
              <a:rPr lang="en-GB" smtClean="0"/>
              <a:t>13/09/2018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C391AD5-9A22-446C-8254-39A54AA61FA5}" type="slidenum">
              <a:rPr lang="en-GB" smtClean="0"/>
              <a:t>‹#›</a:t>
            </a:fld>
            <a:endParaRPr lang="en-GB"/>
          </a:p>
        </p:txBody>
      </p:sp>
    </p:spTree>
    <p:extLst>
      <p:ext uri="{BB962C8B-B14F-4D97-AF65-F5344CB8AC3E}">
        <p14:creationId xmlns:p14="http://schemas.microsoft.com/office/powerpoint/2010/main" val="234946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24FE19-9E26-450A-BEFF-BBDDB78EF3D8}" type="datetimeFigureOut">
              <a:rPr lang="en-GB" smtClean="0"/>
              <a:t>13/09/2018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C391AD5-9A22-446C-8254-39A54AA61FA5}" type="slidenum">
              <a:rPr lang="en-GB" smtClean="0"/>
              <a:t>‹#›</a:t>
            </a:fld>
            <a:endParaRPr lang="en-GB"/>
          </a:p>
        </p:txBody>
      </p:sp>
    </p:spTree>
    <p:extLst>
      <p:ext uri="{BB962C8B-B14F-4D97-AF65-F5344CB8AC3E}">
        <p14:creationId xmlns:p14="http://schemas.microsoft.com/office/powerpoint/2010/main" val="72778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24FE19-9E26-450A-BEFF-BBDDB78EF3D8}" type="datetimeFigureOut">
              <a:rPr lang="en-GB" smtClean="0"/>
              <a:t>13/09/2018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C391AD5-9A22-446C-8254-39A54AA61FA5}" type="slidenum">
              <a:rPr lang="en-GB" smtClean="0"/>
              <a:t>‹#›</a:t>
            </a:fld>
            <a:endParaRPr lang="en-GB"/>
          </a:p>
        </p:txBody>
      </p:sp>
    </p:spTree>
    <p:extLst>
      <p:ext uri="{BB962C8B-B14F-4D97-AF65-F5344CB8AC3E}">
        <p14:creationId xmlns:p14="http://schemas.microsoft.com/office/powerpoint/2010/main" val="3400406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4FE19-9E26-450A-BEFF-BBDDB78EF3D8}" type="datetimeFigureOut">
              <a:rPr lang="en-GB" smtClean="0"/>
              <a:t>13/09/2018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91AD5-9A22-446C-8254-39A54AA61FA5}" type="slidenum">
              <a:rPr lang="en-GB" smtClean="0"/>
              <a:t>‹#›</a:t>
            </a:fld>
            <a:endParaRPr lang="en-GB"/>
          </a:p>
        </p:txBody>
      </p:sp>
    </p:spTree>
    <p:extLst>
      <p:ext uri="{BB962C8B-B14F-4D97-AF65-F5344CB8AC3E}">
        <p14:creationId xmlns:p14="http://schemas.microsoft.com/office/powerpoint/2010/main" val="3469979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hyperlink" Target="http://www.datacarpentry.org/socialsci-workshop/data"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ndownloader.figshare.com/files/11502824"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datalib.edina.ac.uk/mantra" TargetMode="External"/><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hyperlink" Target="https://creativecommons.org/licenses/by/4.0/"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ndownloader.figshare.com/files/1149217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downloader.figshare.com/files/11502824" TargetMode="External"/><Relationship Id="rId2" Type="http://schemas.openxmlformats.org/officeDocument/2006/relationships/hyperlink" Target="https://ndownloader.figshare.com/files/11492171" TargetMode="External"/><Relationship Id="rId1" Type="http://schemas.openxmlformats.org/officeDocument/2006/relationships/slideLayout" Target="../slideLayouts/slideLayout2.xml"/><Relationship Id="rId5" Type="http://schemas.openxmlformats.org/officeDocument/2006/relationships/hyperlink" Target="http://www.datacarpentry.org/socialsci-workshop/data" TargetMode="External"/><Relationship Id="rId4" Type="http://schemas.openxmlformats.org/officeDocument/2006/relationships/hyperlink" Target="https://ndownloader.figshare.com/files/11502827"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datapub.cdlib.org/2014/04/10/abandon-all-hope-ye-who-enter-dates-in-excel/" TargetMode="External"/><Relationship Id="rId2" Type="http://schemas.openxmlformats.org/officeDocument/2006/relationships/hyperlink" Target="https://support.microsoft.com/en-us/help/214330/differences-between-the-1900-and-the-1904-date-system-in-exce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ndownloader.figshare.com/files/11502827"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support.office.com/en-us/article/Apply-data-validation-to-cells-29FECBCC-D1B9-42C1-9D76-EFF3CE5F7249"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ndownloader.figshare.com/files/11492171"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datacarpentry.org/spreadsheet-ecology-lesson/discuss/" TargetMode="External"/><Relationship Id="rId2" Type="http://schemas.openxmlformats.org/officeDocument/2006/relationships/hyperlink" Target="https://www.libreoffice.org/download/download/" TargetMode="Externa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4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mazon.com/Head-First-Excel-learners-spreadsheets/dp/0596807694/ref=sr_1_1?ie=UTF8&amp;qid=1491594584&amp;sr=8-1&amp;keywords=head+first+exce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137" y="1558781"/>
            <a:ext cx="9144000" cy="2387600"/>
          </a:xfrm>
        </p:spPr>
        <p:txBody>
          <a:bodyPr>
            <a:normAutofit fontScale="90000"/>
          </a:bodyPr>
          <a:lstStyle/>
          <a:p>
            <a:r>
              <a:rPr lang="en-GB" b="1" dirty="0"/>
              <a:t>Data Organization in Spreadsheets </a:t>
            </a:r>
            <a:br>
              <a:rPr lang="en-GB" b="1" dirty="0"/>
            </a:br>
            <a:r>
              <a:rPr lang="en-GB" b="1" dirty="0"/>
              <a:t>for Social Scientists</a:t>
            </a:r>
          </a:p>
        </p:txBody>
      </p:sp>
      <p:sp>
        <p:nvSpPr>
          <p:cNvPr id="4" name="TextBox 3"/>
          <p:cNvSpPr txBox="1"/>
          <p:nvPr/>
        </p:nvSpPr>
        <p:spPr>
          <a:xfrm>
            <a:off x="9265227" y="5763560"/>
            <a:ext cx="2805546" cy="923330"/>
          </a:xfrm>
          <a:prstGeom prst="rect">
            <a:avLst/>
          </a:prstGeom>
          <a:noFill/>
        </p:spPr>
        <p:txBody>
          <a:bodyPr wrap="square" rtlCol="0">
            <a:spAutoFit/>
          </a:bodyPr>
          <a:lstStyle/>
          <a:p>
            <a:pPr algn="r"/>
            <a:r>
              <a:rPr lang="en-GB" dirty="0"/>
              <a:t>Lucia Michielin</a:t>
            </a:r>
          </a:p>
          <a:p>
            <a:pPr algn="r"/>
            <a:r>
              <a:rPr lang="en-GB" dirty="0"/>
              <a:t>Edinburgh University</a:t>
            </a:r>
          </a:p>
          <a:p>
            <a:pPr algn="r"/>
            <a:r>
              <a:rPr lang="en-GB" dirty="0"/>
              <a:t>L.Michielin@sms.ed.ac.uk</a:t>
            </a:r>
          </a:p>
        </p:txBody>
      </p:sp>
      <p:pic>
        <p:nvPicPr>
          <p:cNvPr id="5" name="Picture 2" descr="Image result for data carpent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910" y="5447626"/>
            <a:ext cx="1974561" cy="123926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spreadsheet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23" y="240617"/>
            <a:ext cx="2188950" cy="1719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165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a:t>2. Formatting data tables in Spreadsheets</a:t>
            </a:r>
          </a:p>
        </p:txBody>
      </p:sp>
      <p:sp>
        <p:nvSpPr>
          <p:cNvPr id="2" name="Rectangle 1"/>
          <p:cNvSpPr/>
          <p:nvPr/>
        </p:nvSpPr>
        <p:spPr>
          <a:xfrm>
            <a:off x="92364" y="756228"/>
            <a:ext cx="3944734" cy="523220"/>
          </a:xfrm>
          <a:prstGeom prst="rect">
            <a:avLst/>
          </a:prstGeom>
        </p:spPr>
        <p:txBody>
          <a:bodyPr wrap="none">
            <a:spAutoFit/>
          </a:bodyPr>
          <a:lstStyle/>
          <a:p>
            <a:r>
              <a:rPr lang="en-GB" sz="2800" dirty="0"/>
              <a:t>Data formatting problems</a:t>
            </a:r>
            <a:endParaRPr lang="en-GB" sz="2800" b="0" i="0" dirty="0">
              <a:effectLst/>
            </a:endParaRPr>
          </a:p>
        </p:txBody>
      </p:sp>
      <p:pic>
        <p:nvPicPr>
          <p:cNvPr id="8" name="Picture 2" descr="Image result for data formatting meme"/>
          <p:cNvPicPr>
            <a:picLocks noChangeAspect="1" noChangeArrowheads="1"/>
          </p:cNvPicPr>
          <p:nvPr/>
        </p:nvPicPr>
        <p:blipFill rotWithShape="1">
          <a:blip r:embed="rId2">
            <a:extLst>
              <a:ext uri="{28A0092B-C50C-407E-A947-70E740481C1C}">
                <a14:useLocalDpi xmlns:a14="http://schemas.microsoft.com/office/drawing/2010/main" val="0"/>
              </a:ext>
            </a:extLst>
          </a:blip>
          <a:srcRect b="8005"/>
          <a:stretch/>
        </p:blipFill>
        <p:spPr bwMode="auto">
          <a:xfrm>
            <a:off x="8784421" y="835002"/>
            <a:ext cx="3087961" cy="28451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92366" y="1340133"/>
            <a:ext cx="8484076" cy="2554545"/>
          </a:xfrm>
          <a:prstGeom prst="rect">
            <a:avLst/>
          </a:prstGeom>
        </p:spPr>
        <p:txBody>
          <a:bodyPr wrap="square">
            <a:spAutoFit/>
          </a:bodyPr>
          <a:lstStyle/>
          <a:p>
            <a:r>
              <a:rPr lang="en-GB" sz="2000" dirty="0"/>
              <a:t>Common mistake - treating spreadsheet programs </a:t>
            </a:r>
            <a:r>
              <a:rPr lang="en-GB" sz="2000" b="1" dirty="0"/>
              <a:t>like lab notebooks</a:t>
            </a:r>
          </a:p>
          <a:p>
            <a:endParaRPr lang="en-GB" sz="2000" dirty="0"/>
          </a:p>
          <a:p>
            <a:endParaRPr lang="en-GB" sz="2000" dirty="0"/>
          </a:p>
          <a:p>
            <a:r>
              <a:rPr lang="en-GB" sz="2000" b="1" dirty="0"/>
              <a:t>Relying on context</a:t>
            </a:r>
            <a:r>
              <a:rPr lang="en-GB" sz="2000" dirty="0"/>
              <a:t>, notes in the margin, spatial layout of data and fields </a:t>
            </a:r>
          </a:p>
          <a:p>
            <a:r>
              <a:rPr lang="en-GB" sz="2000" dirty="0"/>
              <a:t>We can (usually) interpret these things, but computers don’t view information the same way, it will not be able to see how our data fit together.</a:t>
            </a:r>
          </a:p>
          <a:p>
            <a:endParaRPr lang="en-GB" sz="2000" dirty="0"/>
          </a:p>
          <a:p>
            <a:endParaRPr lang="en-GB" sz="2000" dirty="0"/>
          </a:p>
        </p:txBody>
      </p:sp>
      <p:sp>
        <p:nvSpPr>
          <p:cNvPr id="10" name="Down Arrow 9"/>
          <p:cNvSpPr/>
          <p:nvPr/>
        </p:nvSpPr>
        <p:spPr>
          <a:xfrm>
            <a:off x="3945521" y="3235493"/>
            <a:ext cx="388883" cy="40990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Down Arrow 11"/>
          <p:cNvSpPr/>
          <p:nvPr/>
        </p:nvSpPr>
        <p:spPr>
          <a:xfrm>
            <a:off x="3945521" y="1860506"/>
            <a:ext cx="388883" cy="40990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184731" y="3722775"/>
            <a:ext cx="11687651" cy="1938992"/>
          </a:xfrm>
          <a:prstGeom prst="rect">
            <a:avLst/>
          </a:prstGeom>
        </p:spPr>
        <p:txBody>
          <a:bodyPr wrap="square">
            <a:spAutoFit/>
          </a:bodyPr>
          <a:lstStyle/>
          <a:p>
            <a:r>
              <a:rPr lang="en-GB" sz="2000" dirty="0"/>
              <a:t>We can </a:t>
            </a:r>
            <a:r>
              <a:rPr lang="en-GB" sz="2000" b="1" dirty="0"/>
              <a:t>manage and </a:t>
            </a:r>
            <a:r>
              <a:rPr lang="en-GB" sz="2000" b="1" dirty="0" err="1"/>
              <a:t>analyze</a:t>
            </a:r>
            <a:r>
              <a:rPr lang="en-GB" sz="2000" b="1" dirty="0"/>
              <a:t> data </a:t>
            </a:r>
            <a:r>
              <a:rPr lang="en-GB" sz="2000" dirty="0"/>
              <a:t>in much more effective and faster ways, but to use that power, we have to set up our data for the computer to be able to understand it.</a:t>
            </a:r>
          </a:p>
          <a:p>
            <a:endParaRPr lang="en-GB" sz="2000" dirty="0"/>
          </a:p>
          <a:p>
            <a:endParaRPr lang="en-GB" sz="2000" dirty="0"/>
          </a:p>
          <a:p>
            <a:r>
              <a:rPr lang="en-GB" sz="2000" dirty="0"/>
              <a:t>Set up </a:t>
            </a:r>
            <a:r>
              <a:rPr lang="en-GB" sz="2000" b="1" dirty="0"/>
              <a:t>well-formatted tables</a:t>
            </a:r>
            <a:r>
              <a:rPr lang="en-GB" sz="2000" dirty="0"/>
              <a:t> from the outset - before you even start entering data from your very first preliminary experiment. Data organization is the foundation of your research project. </a:t>
            </a:r>
          </a:p>
        </p:txBody>
      </p:sp>
      <p:sp>
        <p:nvSpPr>
          <p:cNvPr id="14" name="Down Arrow 13"/>
          <p:cNvSpPr/>
          <p:nvPr/>
        </p:nvSpPr>
        <p:spPr>
          <a:xfrm>
            <a:off x="3945521" y="4562913"/>
            <a:ext cx="388883" cy="40990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184731" y="5923377"/>
            <a:ext cx="12007270" cy="707886"/>
          </a:xfrm>
          <a:prstGeom prst="rect">
            <a:avLst/>
          </a:prstGeom>
        </p:spPr>
        <p:txBody>
          <a:bodyPr wrap="square">
            <a:spAutoFit/>
          </a:bodyPr>
          <a:lstStyle/>
          <a:p>
            <a:r>
              <a:rPr lang="en-GB" sz="2000" b="1" dirty="0"/>
              <a:t>Tip: </a:t>
            </a:r>
            <a:r>
              <a:rPr lang="en-GB" sz="2000" dirty="0"/>
              <a:t>The best layouts/formats (as well as software and interfaces) for data entry and data analysis </a:t>
            </a:r>
            <a:r>
              <a:rPr lang="en-GB" sz="2000" b="1" dirty="0"/>
              <a:t>might be different.</a:t>
            </a:r>
            <a:r>
              <a:rPr lang="en-GB" sz="2000" dirty="0"/>
              <a:t> It is important to take this into account, and ideally automate the conversion from one to another.</a:t>
            </a:r>
            <a:endParaRPr lang="en-GB" sz="2000" b="0" i="0" dirty="0">
              <a:effectLst/>
            </a:endParaRPr>
          </a:p>
        </p:txBody>
      </p:sp>
    </p:spTree>
    <p:extLst>
      <p:ext uri="{BB962C8B-B14F-4D97-AF65-F5344CB8AC3E}">
        <p14:creationId xmlns:p14="http://schemas.microsoft.com/office/powerpoint/2010/main" val="4063349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Arrow 5"/>
          <p:cNvSpPr/>
          <p:nvPr/>
        </p:nvSpPr>
        <p:spPr>
          <a:xfrm rot="5400000">
            <a:off x="5444351" y="2898131"/>
            <a:ext cx="605306" cy="484632"/>
          </a:xfrm>
          <a:prstGeom prst="rightArrow">
            <a:avLst/>
          </a:prstGeom>
          <a:solidFill>
            <a:srgbClr val="FF0000">
              <a:alpha val="69804"/>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a:t>2. Formatting data tables in Spreadsheets</a:t>
            </a:r>
          </a:p>
        </p:txBody>
      </p:sp>
      <p:sp>
        <p:nvSpPr>
          <p:cNvPr id="11" name="Rectangle 10"/>
          <p:cNvSpPr/>
          <p:nvPr/>
        </p:nvSpPr>
        <p:spPr>
          <a:xfrm>
            <a:off x="304799" y="936487"/>
            <a:ext cx="11582401" cy="5816977"/>
          </a:xfrm>
          <a:prstGeom prst="rect">
            <a:avLst/>
          </a:prstGeom>
        </p:spPr>
        <p:txBody>
          <a:bodyPr wrap="square">
            <a:spAutoFit/>
          </a:bodyPr>
          <a:lstStyle/>
          <a:p>
            <a:r>
              <a:rPr lang="en-GB" sz="2400" b="1" dirty="0"/>
              <a:t>Keeping track of your </a:t>
            </a:r>
            <a:r>
              <a:rPr lang="en-GB" sz="2400" b="1" dirty="0" smtClean="0"/>
              <a:t>analyses!!!</a:t>
            </a:r>
            <a:endParaRPr lang="en-GB" sz="2400" b="1" dirty="0"/>
          </a:p>
          <a:p>
            <a:endParaRPr lang="en-GB" sz="2400" dirty="0"/>
          </a:p>
          <a:p>
            <a:r>
              <a:rPr lang="en-GB" sz="2000" dirty="0"/>
              <a:t>When you’re working with spreadsheets, during data clean up or analyses, it’s very easy to end up with a spreadsheet that looks </a:t>
            </a:r>
            <a:r>
              <a:rPr lang="en-GB" sz="2000" b="1" dirty="0"/>
              <a:t>very different from the one you started with</a:t>
            </a:r>
            <a:r>
              <a:rPr lang="en-GB" sz="2000" dirty="0"/>
              <a:t>. In order to be able to reproduce your analyses or figure out what you did when Reviewer #3 asks for a different analysis, you should:</a:t>
            </a:r>
          </a:p>
          <a:p>
            <a:endParaRPr lang="en-GB" dirty="0"/>
          </a:p>
          <a:p>
            <a:endParaRPr lang="en-GB" dirty="0"/>
          </a:p>
          <a:p>
            <a:endParaRPr lang="en-GB" dirty="0"/>
          </a:p>
          <a:p>
            <a:pPr>
              <a:lnSpc>
                <a:spcPct val="150000"/>
              </a:lnSpc>
              <a:buFont typeface="Arial" panose="020B0604020202020204" pitchFamily="34" charset="0"/>
              <a:buChar char="•"/>
            </a:pPr>
            <a:r>
              <a:rPr lang="en-GB" sz="2000" dirty="0"/>
              <a:t>create a </a:t>
            </a:r>
            <a:r>
              <a:rPr lang="en-GB" sz="2000" b="1" dirty="0"/>
              <a:t>new file or tab </a:t>
            </a:r>
            <a:r>
              <a:rPr lang="en-GB" sz="2000" dirty="0"/>
              <a:t>with your cleaned or </a:t>
            </a:r>
            <a:r>
              <a:rPr lang="en-GB" sz="2000" dirty="0" err="1"/>
              <a:t>analyzed</a:t>
            </a:r>
            <a:r>
              <a:rPr lang="en-GB" sz="2000" dirty="0"/>
              <a:t> data. </a:t>
            </a:r>
            <a:r>
              <a:rPr lang="en-GB" sz="2000" b="1" dirty="0"/>
              <a:t>Don’t modify the original dataset,</a:t>
            </a:r>
            <a:r>
              <a:rPr lang="en-GB" sz="2000" dirty="0"/>
              <a:t> or you will never know where you started!</a:t>
            </a:r>
          </a:p>
          <a:p>
            <a:pPr>
              <a:lnSpc>
                <a:spcPct val="150000"/>
              </a:lnSpc>
              <a:buFont typeface="Arial" panose="020B0604020202020204" pitchFamily="34" charset="0"/>
              <a:buChar char="•"/>
            </a:pPr>
            <a:r>
              <a:rPr lang="en-GB" sz="2000" b="1" dirty="0"/>
              <a:t>keep track of the steps </a:t>
            </a:r>
            <a:r>
              <a:rPr lang="en-GB" sz="2000" dirty="0"/>
              <a:t>you took in your clean up or analysis. You should track these steps as you would any step in an experiment. You can do this in another text file, or a good option is to create a new tab in your spreadsheet with your notes. This way the notes and data stay together.</a:t>
            </a:r>
          </a:p>
          <a:p>
            <a:pPr>
              <a:lnSpc>
                <a:spcPct val="150000"/>
              </a:lnSpc>
              <a:buFont typeface="Arial" panose="020B0604020202020204" pitchFamily="34" charset="0"/>
              <a:buChar char="•"/>
            </a:pPr>
            <a:endParaRPr lang="en-GB" sz="2000" dirty="0"/>
          </a:p>
          <a:p>
            <a:pPr algn="ctr">
              <a:lnSpc>
                <a:spcPct val="150000"/>
              </a:lnSpc>
            </a:pPr>
            <a:r>
              <a:rPr lang="en-GB" sz="2000" b="1" dirty="0"/>
              <a:t>Put these principles in to practice today during the exercises!</a:t>
            </a:r>
            <a:endParaRPr lang="en-GB" sz="2000" b="1" i="0" dirty="0">
              <a:effectLst/>
            </a:endParaRPr>
          </a:p>
        </p:txBody>
      </p:sp>
    </p:spTree>
    <p:extLst>
      <p:ext uri="{BB962C8B-B14F-4D97-AF65-F5344CB8AC3E}">
        <p14:creationId xmlns:p14="http://schemas.microsoft.com/office/powerpoint/2010/main" val="1326635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a:t>2. Formatting data tables in Spreadsheets</a:t>
            </a:r>
          </a:p>
        </p:txBody>
      </p:sp>
      <p:sp>
        <p:nvSpPr>
          <p:cNvPr id="2" name="Rectangle 1"/>
          <p:cNvSpPr/>
          <p:nvPr/>
        </p:nvSpPr>
        <p:spPr>
          <a:xfrm>
            <a:off x="246993" y="1067798"/>
            <a:ext cx="11698014" cy="4739759"/>
          </a:xfrm>
          <a:prstGeom prst="rect">
            <a:avLst/>
          </a:prstGeom>
        </p:spPr>
        <p:txBody>
          <a:bodyPr wrap="square">
            <a:spAutoFit/>
          </a:bodyPr>
          <a:lstStyle/>
          <a:p>
            <a:r>
              <a:rPr lang="en-GB" sz="2800" b="1" dirty="0"/>
              <a:t>Structuring data in spreadsheets</a:t>
            </a:r>
          </a:p>
          <a:p>
            <a:endParaRPr lang="en-GB" sz="2400" b="1" dirty="0"/>
          </a:p>
          <a:p>
            <a:r>
              <a:rPr lang="en-GB" sz="2000" dirty="0"/>
              <a:t>The cardinal rules of using spreadsheet programs for data:</a:t>
            </a:r>
          </a:p>
          <a:p>
            <a:endParaRPr lang="en-GB" sz="2000" dirty="0"/>
          </a:p>
          <a:p>
            <a:pPr lvl="1">
              <a:lnSpc>
                <a:spcPct val="150000"/>
              </a:lnSpc>
              <a:buFont typeface="+mj-lt"/>
              <a:buAutoNum type="arabicPeriod"/>
            </a:pPr>
            <a:r>
              <a:rPr lang="en-GB" sz="2000" b="1" dirty="0"/>
              <a:t>Put all your variables in columns </a:t>
            </a:r>
            <a:r>
              <a:rPr lang="en-GB" sz="2000" dirty="0"/>
              <a:t>- the thing you’re measuring, like ‘weight’ or ‘temperature’.</a:t>
            </a:r>
          </a:p>
          <a:p>
            <a:pPr lvl="1">
              <a:lnSpc>
                <a:spcPct val="150000"/>
              </a:lnSpc>
              <a:buFont typeface="+mj-lt"/>
              <a:buAutoNum type="arabicPeriod"/>
            </a:pPr>
            <a:r>
              <a:rPr lang="en-GB" sz="2000" b="1" dirty="0"/>
              <a:t>Put each observation in its own row</a:t>
            </a:r>
            <a:r>
              <a:rPr lang="en-GB" sz="2000" dirty="0"/>
              <a:t>.</a:t>
            </a:r>
          </a:p>
          <a:p>
            <a:pPr lvl="1">
              <a:lnSpc>
                <a:spcPct val="150000"/>
              </a:lnSpc>
              <a:buFont typeface="+mj-lt"/>
              <a:buAutoNum type="arabicPeriod"/>
            </a:pPr>
            <a:r>
              <a:rPr lang="en-GB" sz="2000" b="1" dirty="0"/>
              <a:t>Don’t combine multiple pieces of information </a:t>
            </a:r>
            <a:r>
              <a:rPr lang="en-GB" sz="2000" dirty="0"/>
              <a:t>in one cell. Sometimes it just seems like one thing, but think if that’s the only way you’ll want to be able to use or sort that data.</a:t>
            </a:r>
          </a:p>
          <a:p>
            <a:pPr lvl="1">
              <a:lnSpc>
                <a:spcPct val="150000"/>
              </a:lnSpc>
              <a:buFont typeface="+mj-lt"/>
              <a:buAutoNum type="arabicPeriod"/>
            </a:pPr>
            <a:r>
              <a:rPr lang="en-GB" sz="2000" b="1" dirty="0"/>
              <a:t>Leave the raw data raw </a:t>
            </a:r>
            <a:r>
              <a:rPr lang="en-GB" sz="2000" dirty="0"/>
              <a:t>- don’t change it!</a:t>
            </a:r>
          </a:p>
          <a:p>
            <a:pPr lvl="1">
              <a:lnSpc>
                <a:spcPct val="150000"/>
              </a:lnSpc>
              <a:buFont typeface="+mj-lt"/>
              <a:buAutoNum type="arabicPeriod"/>
            </a:pPr>
            <a:r>
              <a:rPr lang="en-GB" sz="2000" b="1" dirty="0"/>
              <a:t>Export the cleaned data to a text-based format like CSV </a:t>
            </a:r>
            <a:r>
              <a:rPr lang="en-GB" sz="2000" dirty="0"/>
              <a:t>(comma-separated values) format. This ensures that anyone can use the data, and is required by most data repositories.</a:t>
            </a:r>
          </a:p>
        </p:txBody>
      </p:sp>
    </p:spTree>
    <p:extLst>
      <p:ext uri="{BB962C8B-B14F-4D97-AF65-F5344CB8AC3E}">
        <p14:creationId xmlns:p14="http://schemas.microsoft.com/office/powerpoint/2010/main" val="3064371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a:t>2. Formatting data tables in Spreadsheets</a:t>
            </a:r>
          </a:p>
        </p:txBody>
      </p:sp>
      <p:pic>
        <p:nvPicPr>
          <p:cNvPr id="6" name="Picture 2" descr="multiple-info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257" y="1463728"/>
            <a:ext cx="3698668" cy="3297458"/>
          </a:xfrm>
          <a:prstGeom prst="rect">
            <a:avLst/>
          </a:prstGeom>
          <a:noFill/>
          <a:extLst>
            <a:ext uri="{909E8E84-426E-40DD-AFC4-6F175D3DCCD1}">
              <a14:hiddenFill xmlns:a14="http://schemas.microsoft.com/office/drawing/2010/main">
                <a:solidFill>
                  <a:srgbClr val="FFFFFF"/>
                </a:solidFill>
              </a14:hiddenFill>
            </a:ext>
          </a:extLst>
        </p:spPr>
      </p:pic>
      <p:sp>
        <p:nvSpPr>
          <p:cNvPr id="9" name="Right Arrow 8"/>
          <p:cNvSpPr/>
          <p:nvPr/>
        </p:nvSpPr>
        <p:spPr>
          <a:xfrm>
            <a:off x="5690879" y="2634188"/>
            <a:ext cx="978408" cy="484632"/>
          </a:xfrm>
          <a:prstGeom prst="rightArrow">
            <a:avLst/>
          </a:prstGeom>
          <a:solidFill>
            <a:srgbClr val="FF0000">
              <a:alpha val="69804"/>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2" name="Picture 4" descr="single-info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8637" y="1463728"/>
            <a:ext cx="3410114" cy="331018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49257" y="5126273"/>
            <a:ext cx="10399494" cy="1323439"/>
          </a:xfrm>
          <a:prstGeom prst="rect">
            <a:avLst/>
          </a:prstGeom>
        </p:spPr>
        <p:txBody>
          <a:bodyPr wrap="square">
            <a:spAutoFit/>
          </a:bodyPr>
          <a:lstStyle/>
          <a:p>
            <a:r>
              <a:rPr lang="en-GB" sz="2000" dirty="0">
                <a:solidFill>
                  <a:srgbClr val="333333"/>
                </a:solidFill>
              </a:rPr>
              <a:t>Notice that this now allows us to make statements about the number of each type of animal that a farmer owns, while still allowing us to say things about the total number of livestock. All we need to do is sum the values in each row to find a total. We’ll be learning how to do this computationally and reproducibly later in this workshop.</a:t>
            </a:r>
            <a:endParaRPr lang="en-GB" sz="2000" dirty="0"/>
          </a:p>
        </p:txBody>
      </p:sp>
    </p:spTree>
    <p:extLst>
      <p:ext uri="{BB962C8B-B14F-4D97-AF65-F5344CB8AC3E}">
        <p14:creationId xmlns:p14="http://schemas.microsoft.com/office/powerpoint/2010/main" val="139004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a:t>2. Formatting data tables in Spreadsheets</a:t>
            </a:r>
          </a:p>
        </p:txBody>
      </p:sp>
      <p:pic>
        <p:nvPicPr>
          <p:cNvPr id="3074" name="Picture 2" descr="Image result for Studying African Farmer-led Irrig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83" y="4580815"/>
            <a:ext cx="5035822" cy="216036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Studying African Farmer-led Irri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6438" y="945931"/>
            <a:ext cx="5096886" cy="125461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98783" y="794802"/>
            <a:ext cx="6096000" cy="1446550"/>
          </a:xfrm>
          <a:prstGeom prst="rect">
            <a:avLst/>
          </a:prstGeom>
        </p:spPr>
        <p:txBody>
          <a:bodyPr>
            <a:spAutoFit/>
          </a:bodyPr>
          <a:lstStyle/>
          <a:p>
            <a:r>
              <a:rPr lang="en-GB" sz="2800" b="1" dirty="0">
                <a:solidFill>
                  <a:srgbClr val="333333"/>
                </a:solidFill>
              </a:rPr>
              <a:t>The Dataset</a:t>
            </a:r>
          </a:p>
          <a:p>
            <a:endParaRPr lang="en-GB" sz="2000" dirty="0">
              <a:solidFill>
                <a:srgbClr val="337AB7"/>
              </a:solidFill>
              <a:hlinkClick r:id="rId4"/>
            </a:endParaRPr>
          </a:p>
          <a:p>
            <a:r>
              <a:rPr lang="en-GB" sz="2000" dirty="0">
                <a:solidFill>
                  <a:srgbClr val="337AB7"/>
                </a:solidFill>
                <a:hlinkClick r:id="rId4"/>
              </a:rPr>
              <a:t>Studying African Farmer-led Irrigation (SAFI) Dataset</a:t>
            </a:r>
            <a:r>
              <a:rPr lang="en-GB" sz="2000" dirty="0">
                <a:solidFill>
                  <a:srgbClr val="333333"/>
                </a:solidFill>
              </a:rPr>
              <a:t>.</a:t>
            </a:r>
          </a:p>
          <a:p>
            <a:endParaRPr lang="en-GB" sz="2000" dirty="0">
              <a:solidFill>
                <a:srgbClr val="333333"/>
              </a:solidFill>
            </a:endParaRPr>
          </a:p>
        </p:txBody>
      </p:sp>
      <p:sp>
        <p:nvSpPr>
          <p:cNvPr id="8" name="Rectangle 7"/>
          <p:cNvSpPr/>
          <p:nvPr/>
        </p:nvSpPr>
        <p:spPr>
          <a:xfrm>
            <a:off x="198783" y="2026270"/>
            <a:ext cx="11814541" cy="2554545"/>
          </a:xfrm>
          <a:prstGeom prst="rect">
            <a:avLst/>
          </a:prstGeom>
        </p:spPr>
        <p:txBody>
          <a:bodyPr wrap="square">
            <a:spAutoFit/>
          </a:bodyPr>
          <a:lstStyle/>
          <a:p>
            <a:r>
              <a:rPr lang="en-GB" sz="2000" dirty="0">
                <a:solidFill>
                  <a:srgbClr val="333333"/>
                </a:solidFill>
              </a:rPr>
              <a:t>The </a:t>
            </a:r>
            <a:r>
              <a:rPr lang="en-GB" sz="2000" b="1" dirty="0">
                <a:solidFill>
                  <a:srgbClr val="333333"/>
                </a:solidFill>
              </a:rPr>
              <a:t>data</a:t>
            </a:r>
            <a:r>
              <a:rPr lang="en-GB" sz="2000" dirty="0">
                <a:solidFill>
                  <a:srgbClr val="333333"/>
                </a:solidFill>
              </a:rPr>
              <a:t> used in these lessons are taken from </a:t>
            </a:r>
            <a:r>
              <a:rPr lang="en-GB" sz="2000" b="1" dirty="0">
                <a:solidFill>
                  <a:srgbClr val="333333"/>
                </a:solidFill>
              </a:rPr>
              <a:t>interviews of farmers </a:t>
            </a:r>
            <a:r>
              <a:rPr lang="en-GB" sz="2000" dirty="0">
                <a:solidFill>
                  <a:srgbClr val="333333"/>
                </a:solidFill>
              </a:rPr>
              <a:t>in two countries in eastern sub-Saharan Africa (Mozambique and Tanzania). These interviews were conducted </a:t>
            </a:r>
            <a:r>
              <a:rPr lang="en-GB" sz="2000" b="1" dirty="0">
                <a:solidFill>
                  <a:srgbClr val="333333"/>
                </a:solidFill>
              </a:rPr>
              <a:t>between November 2016 and June 2017 </a:t>
            </a:r>
            <a:r>
              <a:rPr lang="en-GB" sz="2000" dirty="0">
                <a:solidFill>
                  <a:srgbClr val="333333"/>
                </a:solidFill>
              </a:rPr>
              <a:t>and probed household features (e.g. construction materials used, number of household members), agricultural practices (e.g. water usage), and assets (e.g. number and types of livestock).</a:t>
            </a:r>
          </a:p>
          <a:p>
            <a:endParaRPr lang="en-GB" sz="2000" dirty="0">
              <a:solidFill>
                <a:srgbClr val="333333"/>
              </a:solidFill>
            </a:endParaRPr>
          </a:p>
          <a:p>
            <a:r>
              <a:rPr lang="en-GB" sz="2000" dirty="0">
                <a:solidFill>
                  <a:srgbClr val="333333"/>
                </a:solidFill>
              </a:rPr>
              <a:t>This is a </a:t>
            </a:r>
            <a:r>
              <a:rPr lang="en-GB" sz="2000" b="1" dirty="0">
                <a:solidFill>
                  <a:srgbClr val="333333"/>
                </a:solidFill>
              </a:rPr>
              <a:t>real dataset</a:t>
            </a:r>
            <a:r>
              <a:rPr lang="en-GB" sz="2000" dirty="0">
                <a:solidFill>
                  <a:srgbClr val="333333"/>
                </a:solidFill>
              </a:rPr>
              <a:t>, however, it has been </a:t>
            </a:r>
            <a:r>
              <a:rPr lang="en-GB" sz="2000" b="1" dirty="0">
                <a:solidFill>
                  <a:srgbClr val="333333"/>
                </a:solidFill>
              </a:rPr>
              <a:t>simplified for this workshop</a:t>
            </a:r>
            <a:r>
              <a:rPr lang="en-GB" sz="2000" dirty="0">
                <a:solidFill>
                  <a:srgbClr val="333333"/>
                </a:solidFill>
              </a:rPr>
              <a:t>. If you’re interested in exploring the full dataset further, but you can download it from </a:t>
            </a:r>
            <a:r>
              <a:rPr lang="en-GB" sz="2000" dirty="0" err="1">
                <a:solidFill>
                  <a:srgbClr val="333333"/>
                </a:solidFill>
              </a:rPr>
              <a:t>Figshare</a:t>
            </a:r>
            <a:r>
              <a:rPr lang="en-GB" sz="2000" dirty="0">
                <a:solidFill>
                  <a:srgbClr val="333333"/>
                </a:solidFill>
              </a:rPr>
              <a:t> and work with it using exactly the same tools we’ll learn about today.</a:t>
            </a:r>
          </a:p>
        </p:txBody>
      </p:sp>
      <p:sp>
        <p:nvSpPr>
          <p:cNvPr id="9" name="Rectangle 8"/>
          <p:cNvSpPr/>
          <p:nvPr/>
        </p:nvSpPr>
        <p:spPr>
          <a:xfrm>
            <a:off x="5633545" y="4827243"/>
            <a:ext cx="6096000" cy="1015663"/>
          </a:xfrm>
          <a:prstGeom prst="rect">
            <a:avLst/>
          </a:prstGeom>
        </p:spPr>
        <p:txBody>
          <a:bodyPr>
            <a:spAutoFit/>
          </a:bodyPr>
          <a:lstStyle/>
          <a:p>
            <a:r>
              <a:rPr lang="en-GB" sz="2000" dirty="0">
                <a:solidFill>
                  <a:srgbClr val="333333"/>
                </a:solidFill>
              </a:rPr>
              <a:t>For more information about the dataset and to download it from </a:t>
            </a:r>
            <a:r>
              <a:rPr lang="en-GB" sz="2000" dirty="0" err="1">
                <a:solidFill>
                  <a:srgbClr val="333333"/>
                </a:solidFill>
              </a:rPr>
              <a:t>Figshare</a:t>
            </a:r>
            <a:r>
              <a:rPr lang="en-GB" sz="2000" dirty="0">
                <a:solidFill>
                  <a:srgbClr val="333333"/>
                </a:solidFill>
              </a:rPr>
              <a:t>, check out the </a:t>
            </a:r>
            <a:r>
              <a:rPr lang="en-GB" sz="2000" dirty="0">
                <a:solidFill>
                  <a:srgbClr val="337AB7"/>
                </a:solidFill>
                <a:hlinkClick r:id="rId4"/>
              </a:rPr>
              <a:t>Social Sciences workshop data page</a:t>
            </a:r>
            <a:r>
              <a:rPr lang="en-GB" sz="2000" dirty="0">
                <a:solidFill>
                  <a:srgbClr val="333333"/>
                </a:solidFill>
              </a:rPr>
              <a:t>.</a:t>
            </a:r>
          </a:p>
        </p:txBody>
      </p:sp>
    </p:spTree>
    <p:extLst>
      <p:ext uri="{BB962C8B-B14F-4D97-AF65-F5344CB8AC3E}">
        <p14:creationId xmlns:p14="http://schemas.microsoft.com/office/powerpoint/2010/main" val="229342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1130" y="1731510"/>
            <a:ext cx="7922541" cy="4939814"/>
          </a:xfrm>
          <a:prstGeom prst="rect">
            <a:avLst/>
          </a:prstGeom>
        </p:spPr>
        <p:txBody>
          <a:bodyPr wrap="square">
            <a:spAutoFit/>
          </a:bodyPr>
          <a:lstStyle/>
          <a:p>
            <a:pPr>
              <a:lnSpc>
                <a:spcPct val="150000"/>
              </a:lnSpc>
              <a:buFont typeface="+mj-lt"/>
              <a:buAutoNum type="arabicPeriod"/>
            </a:pPr>
            <a:r>
              <a:rPr lang="en-GB" sz="2100" dirty="0">
                <a:solidFill>
                  <a:srgbClr val="333333"/>
                </a:solidFill>
              </a:rPr>
              <a:t>Download the </a:t>
            </a:r>
            <a:r>
              <a:rPr lang="en-GB" sz="2100" dirty="0">
                <a:solidFill>
                  <a:srgbClr val="337AB7"/>
                </a:solidFill>
                <a:hlinkClick r:id="rId2"/>
              </a:rPr>
              <a:t>messy data</a:t>
            </a:r>
            <a:r>
              <a:rPr lang="en-GB" sz="2100" dirty="0">
                <a:solidFill>
                  <a:srgbClr val="333333"/>
                </a:solidFill>
              </a:rPr>
              <a:t>.</a:t>
            </a:r>
          </a:p>
          <a:p>
            <a:pPr>
              <a:lnSpc>
                <a:spcPct val="150000"/>
              </a:lnSpc>
              <a:buFont typeface="+mj-lt"/>
              <a:buAutoNum type="arabicPeriod"/>
            </a:pPr>
            <a:r>
              <a:rPr lang="en-GB" sz="2100" b="1" dirty="0">
                <a:solidFill>
                  <a:srgbClr val="333333"/>
                </a:solidFill>
              </a:rPr>
              <a:t>Open up </a:t>
            </a:r>
            <a:r>
              <a:rPr lang="en-GB" sz="2100" dirty="0">
                <a:solidFill>
                  <a:srgbClr val="333333"/>
                </a:solidFill>
              </a:rPr>
              <a:t>the data in a spreadsheet program.</a:t>
            </a:r>
          </a:p>
          <a:p>
            <a:pPr>
              <a:lnSpc>
                <a:spcPct val="150000"/>
              </a:lnSpc>
              <a:buFont typeface="+mj-lt"/>
              <a:buAutoNum type="arabicPeriod"/>
            </a:pPr>
            <a:r>
              <a:rPr lang="en-GB" sz="2100" dirty="0">
                <a:solidFill>
                  <a:srgbClr val="333333"/>
                </a:solidFill>
              </a:rPr>
              <a:t>Notice that there are </a:t>
            </a:r>
            <a:r>
              <a:rPr lang="en-GB" sz="2100" b="1" dirty="0">
                <a:solidFill>
                  <a:srgbClr val="333333"/>
                </a:solidFill>
              </a:rPr>
              <a:t>two tabs</a:t>
            </a:r>
            <a:r>
              <a:rPr lang="en-GB" sz="2100" dirty="0">
                <a:solidFill>
                  <a:srgbClr val="333333"/>
                </a:solidFill>
              </a:rPr>
              <a:t>. Two researchers conducted the interviews, one in Mozambique and the other in Tanzania. They both structured their data tables in a </a:t>
            </a:r>
            <a:r>
              <a:rPr lang="en-GB" sz="2100" b="1" dirty="0">
                <a:solidFill>
                  <a:srgbClr val="333333"/>
                </a:solidFill>
              </a:rPr>
              <a:t>different way</a:t>
            </a:r>
            <a:r>
              <a:rPr lang="en-GB" sz="2100" dirty="0">
                <a:solidFill>
                  <a:srgbClr val="333333"/>
                </a:solidFill>
              </a:rPr>
              <a:t>. Now, you’re the person in charge of this project and you want to be able to start </a:t>
            </a:r>
            <a:r>
              <a:rPr lang="en-GB" sz="2100" dirty="0" err="1">
                <a:solidFill>
                  <a:srgbClr val="333333"/>
                </a:solidFill>
              </a:rPr>
              <a:t>analyzing</a:t>
            </a:r>
            <a:r>
              <a:rPr lang="en-GB" sz="2100" dirty="0">
                <a:solidFill>
                  <a:srgbClr val="333333"/>
                </a:solidFill>
              </a:rPr>
              <a:t> the data.</a:t>
            </a:r>
          </a:p>
          <a:p>
            <a:pPr>
              <a:lnSpc>
                <a:spcPct val="150000"/>
              </a:lnSpc>
              <a:buFont typeface="+mj-lt"/>
              <a:buAutoNum type="arabicPeriod"/>
            </a:pPr>
            <a:r>
              <a:rPr lang="en-GB" sz="2100" dirty="0">
                <a:solidFill>
                  <a:srgbClr val="333333"/>
                </a:solidFill>
              </a:rPr>
              <a:t>With the person next to you, </a:t>
            </a:r>
            <a:r>
              <a:rPr lang="en-GB" sz="2100" b="1" dirty="0">
                <a:solidFill>
                  <a:srgbClr val="333333"/>
                </a:solidFill>
              </a:rPr>
              <a:t>identify what is wrong </a:t>
            </a:r>
            <a:r>
              <a:rPr lang="en-GB" sz="2100" dirty="0">
                <a:solidFill>
                  <a:srgbClr val="333333"/>
                </a:solidFill>
              </a:rPr>
              <a:t>with this spreadsheet. Discuss the </a:t>
            </a:r>
            <a:r>
              <a:rPr lang="en-GB" sz="2100" b="1" dirty="0">
                <a:solidFill>
                  <a:srgbClr val="333333"/>
                </a:solidFill>
              </a:rPr>
              <a:t>steps you would need to take to clean up </a:t>
            </a:r>
            <a:r>
              <a:rPr lang="en-GB" sz="2100" dirty="0">
                <a:solidFill>
                  <a:srgbClr val="333333"/>
                </a:solidFill>
              </a:rPr>
              <a:t>the two tabs, and to put them all together in one spreadsheet.</a:t>
            </a:r>
            <a:endParaRPr lang="en-GB" sz="2100" b="0" i="0" dirty="0">
              <a:solidFill>
                <a:srgbClr val="333333"/>
              </a:solidFill>
              <a:effectLst/>
            </a:endParaRPr>
          </a:p>
        </p:txBody>
      </p:sp>
      <p:pic>
        <p:nvPicPr>
          <p:cNvPr id="5" name="Picture 8"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3671" y="1069371"/>
            <a:ext cx="3485886" cy="26643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a:t>2. Formatting data tables in Spreadsheets</a:t>
            </a:r>
          </a:p>
        </p:txBody>
      </p:sp>
      <p:sp>
        <p:nvSpPr>
          <p:cNvPr id="7" name="TextBox 6"/>
          <p:cNvSpPr txBox="1"/>
          <p:nvPr/>
        </p:nvSpPr>
        <p:spPr>
          <a:xfrm>
            <a:off x="641130" y="1069371"/>
            <a:ext cx="6001407" cy="523220"/>
          </a:xfrm>
          <a:prstGeom prst="rect">
            <a:avLst/>
          </a:prstGeom>
          <a:noFill/>
        </p:spPr>
        <p:txBody>
          <a:bodyPr wrap="square" rtlCol="0">
            <a:spAutoFit/>
          </a:bodyPr>
          <a:lstStyle/>
          <a:p>
            <a:r>
              <a:rPr lang="en-GB" sz="2800" b="1" dirty="0"/>
              <a:t>Exercise 1:</a:t>
            </a:r>
          </a:p>
        </p:txBody>
      </p:sp>
    </p:spTree>
    <p:extLst>
      <p:ext uri="{BB962C8B-B14F-4D97-AF65-F5344CB8AC3E}">
        <p14:creationId xmlns:p14="http://schemas.microsoft.com/office/powerpoint/2010/main" val="18800958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6735"/>
            <a:ext cx="10515600" cy="1325563"/>
          </a:xfrm>
        </p:spPr>
        <p:txBody>
          <a:bodyPr>
            <a:normAutofit/>
          </a:bodyPr>
          <a:lstStyle/>
          <a:p>
            <a:pPr algn="ctr"/>
            <a:r>
              <a:rPr lang="en-GB" sz="3200" b="1" dirty="0">
                <a:latin typeface="+mn-lt"/>
              </a:rPr>
              <a:t>Solution</a:t>
            </a:r>
          </a:p>
        </p:txBody>
      </p:sp>
      <p:sp>
        <p:nvSpPr>
          <p:cNvPr id="3" name="Content Placeholder 2"/>
          <p:cNvSpPr>
            <a:spLocks noGrp="1"/>
          </p:cNvSpPr>
          <p:nvPr>
            <p:ph idx="1"/>
          </p:nvPr>
        </p:nvSpPr>
        <p:spPr>
          <a:xfrm>
            <a:off x="922283" y="1879216"/>
            <a:ext cx="10515600" cy="4978784"/>
          </a:xfrm>
        </p:spPr>
        <p:txBody>
          <a:bodyPr numCol="2">
            <a:normAutofit/>
          </a:bodyPr>
          <a:lstStyle/>
          <a:p>
            <a:pPr>
              <a:lnSpc>
                <a:spcPct val="140000"/>
              </a:lnSpc>
            </a:pPr>
            <a:r>
              <a:rPr lang="en-GB" sz="2200" dirty="0"/>
              <a:t>Using </a:t>
            </a:r>
            <a:r>
              <a:rPr lang="en-GB" sz="2200" b="1" dirty="0"/>
              <a:t>multiple tables</a:t>
            </a:r>
          </a:p>
          <a:p>
            <a:pPr>
              <a:lnSpc>
                <a:spcPct val="140000"/>
              </a:lnSpc>
            </a:pPr>
            <a:r>
              <a:rPr lang="en-GB" sz="2200" dirty="0"/>
              <a:t>Using </a:t>
            </a:r>
            <a:r>
              <a:rPr lang="en-GB" sz="2200" b="1" dirty="0"/>
              <a:t>multiple tabs</a:t>
            </a:r>
          </a:p>
          <a:p>
            <a:pPr>
              <a:lnSpc>
                <a:spcPct val="140000"/>
              </a:lnSpc>
            </a:pPr>
            <a:r>
              <a:rPr lang="en-GB" sz="2200" b="1" dirty="0"/>
              <a:t>Not filling in zeros</a:t>
            </a:r>
          </a:p>
          <a:p>
            <a:pPr>
              <a:lnSpc>
                <a:spcPct val="140000"/>
              </a:lnSpc>
            </a:pPr>
            <a:r>
              <a:rPr lang="en-GB" sz="2200" dirty="0"/>
              <a:t>Using </a:t>
            </a:r>
            <a:r>
              <a:rPr lang="en-GB" sz="2200" b="1" dirty="0"/>
              <a:t>problematic null values</a:t>
            </a:r>
          </a:p>
          <a:p>
            <a:pPr>
              <a:lnSpc>
                <a:spcPct val="140000"/>
              </a:lnSpc>
            </a:pPr>
            <a:r>
              <a:rPr lang="en-GB" sz="2200" dirty="0"/>
              <a:t>Using </a:t>
            </a:r>
            <a:r>
              <a:rPr lang="en-GB" sz="2200" b="1" dirty="0"/>
              <a:t>formatting to convey information</a:t>
            </a:r>
          </a:p>
          <a:p>
            <a:pPr>
              <a:lnSpc>
                <a:spcPct val="140000"/>
              </a:lnSpc>
            </a:pPr>
            <a:r>
              <a:rPr lang="en-GB" sz="2200" dirty="0"/>
              <a:t>Using formatting to make the data sheet </a:t>
            </a:r>
            <a:r>
              <a:rPr lang="en-GB" sz="2200" b="1" dirty="0"/>
              <a:t>look pretty</a:t>
            </a:r>
          </a:p>
          <a:p>
            <a:pPr>
              <a:lnSpc>
                <a:spcPct val="140000"/>
              </a:lnSpc>
            </a:pPr>
            <a:r>
              <a:rPr lang="en-GB" sz="2200" dirty="0"/>
              <a:t>Placing </a:t>
            </a:r>
            <a:r>
              <a:rPr lang="en-GB" sz="2200" b="1" dirty="0"/>
              <a:t>comments or units in cells</a:t>
            </a:r>
          </a:p>
          <a:p>
            <a:pPr>
              <a:lnSpc>
                <a:spcPct val="140000"/>
              </a:lnSpc>
            </a:pPr>
            <a:r>
              <a:rPr lang="en-GB" sz="2200" dirty="0"/>
              <a:t>Entering </a:t>
            </a:r>
            <a:r>
              <a:rPr lang="en-GB" sz="2200" b="1" dirty="0"/>
              <a:t>more than one piece </a:t>
            </a:r>
            <a:r>
              <a:rPr lang="en-GB" sz="2200" dirty="0"/>
              <a:t>of information in a cell</a:t>
            </a:r>
          </a:p>
          <a:p>
            <a:pPr>
              <a:lnSpc>
                <a:spcPct val="140000"/>
              </a:lnSpc>
            </a:pPr>
            <a:r>
              <a:rPr lang="en-GB" sz="2200" dirty="0"/>
              <a:t>Using </a:t>
            </a:r>
            <a:r>
              <a:rPr lang="en-GB" sz="2200" b="1" dirty="0"/>
              <a:t>problematic field </a:t>
            </a:r>
            <a:r>
              <a:rPr lang="en-GB" sz="2200" dirty="0"/>
              <a:t>names</a:t>
            </a:r>
          </a:p>
          <a:p>
            <a:pPr>
              <a:lnSpc>
                <a:spcPct val="140000"/>
              </a:lnSpc>
            </a:pPr>
            <a:r>
              <a:rPr lang="en-GB" sz="2200" dirty="0"/>
              <a:t>Using </a:t>
            </a:r>
            <a:r>
              <a:rPr lang="en-GB" sz="2200" b="1" dirty="0"/>
              <a:t>special characters </a:t>
            </a:r>
            <a:r>
              <a:rPr lang="en-GB" sz="2200" dirty="0"/>
              <a:t>in data</a:t>
            </a:r>
          </a:p>
          <a:p>
            <a:endParaRPr lang="en-GB" dirty="0"/>
          </a:p>
        </p:txBody>
      </p:sp>
      <p:sp>
        <p:nvSpPr>
          <p:cNvPr id="4" name="TextBox 3"/>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a:t>2. Formatting data tables in Spreadsheets</a:t>
            </a:r>
          </a:p>
        </p:txBody>
      </p:sp>
      <p:pic>
        <p:nvPicPr>
          <p:cNvPr id="6" name="Picture 2" descr="Image result for memes on spreadshe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174" y="4235668"/>
            <a:ext cx="3342289" cy="2506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182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a:t>2. Formatting data tables in Spreadsheets</a:t>
            </a:r>
          </a:p>
        </p:txBody>
      </p:sp>
      <p:pic>
        <p:nvPicPr>
          <p:cNvPr id="12" name="Picture 2" descr="Image result for memes on spreadshe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3318" y="4347969"/>
            <a:ext cx="4341976" cy="244178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47886" y="854177"/>
            <a:ext cx="11987407" cy="3554819"/>
          </a:xfrm>
          <a:prstGeom prst="rect">
            <a:avLst/>
          </a:prstGeom>
          <a:noFill/>
        </p:spPr>
        <p:txBody>
          <a:bodyPr wrap="square" rtlCol="0">
            <a:spAutoFit/>
          </a:bodyPr>
          <a:lstStyle/>
          <a:p>
            <a:pPr lvl="0" eaLnBrk="0" fontAlgn="base" hangingPunct="0">
              <a:spcBef>
                <a:spcPct val="0"/>
              </a:spcBef>
              <a:spcAft>
                <a:spcPct val="0"/>
              </a:spcAft>
            </a:pPr>
            <a:r>
              <a:rPr lang="en-US" altLang="en-US" sz="3600" dirty="0"/>
              <a:t>Metadata</a:t>
            </a:r>
          </a:p>
          <a:p>
            <a:pPr lvl="0" eaLnBrk="0" fontAlgn="base" hangingPunct="0">
              <a:lnSpc>
                <a:spcPct val="150000"/>
              </a:lnSpc>
              <a:spcBef>
                <a:spcPct val="0"/>
              </a:spcBef>
              <a:spcAft>
                <a:spcPct val="0"/>
              </a:spcAft>
            </a:pPr>
            <a:r>
              <a:rPr lang="en-US" altLang="en-US" dirty="0"/>
              <a:t>Recording data about your data (“metadata”) is essential.  As well, there are many reasons other people may want to examine or use your do understand your findings, to verify your findings, to review your submitted publication, to replicate your results, to design a similar study, or even to archive your data for access and re-use by others. While digital data by definition are machine-readable, understanding their meaning is a job for human beings. Unlike a table in a paper or a supplemental file, metadata (in the form of legends) should not be included in a data file since this information is not data, and including it can disrupt how computer programs interpret your data file. Rather, metadata should be stored as a separate file in the same directory as your data file, preferably in plain text format with a name that clearly associates it with your data file. </a:t>
            </a:r>
            <a:endParaRPr lang="en-US" altLang="en-US" sz="1600" dirty="0"/>
          </a:p>
        </p:txBody>
      </p:sp>
      <p:sp>
        <p:nvSpPr>
          <p:cNvPr id="17" name="Rectangle 16"/>
          <p:cNvSpPr/>
          <p:nvPr/>
        </p:nvSpPr>
        <p:spPr>
          <a:xfrm>
            <a:off x="1135117" y="4999212"/>
            <a:ext cx="6096000" cy="1200329"/>
          </a:xfrm>
          <a:prstGeom prst="rect">
            <a:avLst/>
          </a:prstGeom>
        </p:spPr>
        <p:txBody>
          <a:bodyPr>
            <a:spAutoFit/>
          </a:bodyPr>
          <a:lstStyle/>
          <a:p>
            <a:pPr lvl="0"/>
            <a:r>
              <a:rPr lang="en-US" altLang="en-US" dirty="0">
                <a:solidFill>
                  <a:srgbClr val="333333"/>
                </a:solidFill>
              </a:rPr>
              <a:t>(Text on metadata adapted from the online course Research Data </a:t>
            </a:r>
            <a:r>
              <a:rPr lang="en-US" altLang="en-US" dirty="0">
                <a:solidFill>
                  <a:srgbClr val="337AB7"/>
                </a:solidFill>
                <a:hlinkClick r:id="rId3"/>
              </a:rPr>
              <a:t>MANTRA</a:t>
            </a:r>
            <a:r>
              <a:rPr lang="en-US" altLang="en-US" dirty="0">
                <a:solidFill>
                  <a:srgbClr val="333333"/>
                </a:solidFill>
              </a:rPr>
              <a:t> by EDINA and Data </a:t>
            </a:r>
            <a:r>
              <a:rPr lang="en-US" altLang="en-US" dirty="0" err="1">
                <a:solidFill>
                  <a:srgbClr val="333333"/>
                </a:solidFill>
              </a:rPr>
              <a:t>Libraryata</a:t>
            </a:r>
            <a:r>
              <a:rPr lang="en-US" altLang="en-US" dirty="0">
                <a:solidFill>
                  <a:srgbClr val="333333"/>
                </a:solidFill>
              </a:rPr>
              <a:t> - to, University of Edinburgh. MANTRA is licensed under a </a:t>
            </a:r>
            <a:r>
              <a:rPr lang="en-US" altLang="en-US" dirty="0">
                <a:solidFill>
                  <a:srgbClr val="337AB7"/>
                </a:solidFill>
                <a:hlinkClick r:id="rId4"/>
              </a:rPr>
              <a:t>Creative Commons Attribution 4.0 International License</a:t>
            </a:r>
            <a:r>
              <a:rPr lang="en-US" altLang="en-US" dirty="0">
                <a:solidFill>
                  <a:srgbClr val="333333"/>
                </a:solidFill>
              </a:rPr>
              <a:t>.)</a:t>
            </a:r>
            <a:endParaRPr lang="en-US" altLang="en-US" sz="4000" dirty="0"/>
          </a:p>
        </p:txBody>
      </p:sp>
    </p:spTree>
    <p:extLst>
      <p:ext uri="{BB962C8B-B14F-4D97-AF65-F5344CB8AC3E}">
        <p14:creationId xmlns:p14="http://schemas.microsoft.com/office/powerpoint/2010/main" val="3805966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1130" y="1731510"/>
            <a:ext cx="7922541" cy="4732065"/>
          </a:xfrm>
          <a:prstGeom prst="rect">
            <a:avLst/>
          </a:prstGeom>
        </p:spPr>
        <p:txBody>
          <a:bodyPr wrap="square">
            <a:spAutoFit/>
          </a:bodyPr>
          <a:lstStyle/>
          <a:p>
            <a:pPr>
              <a:lnSpc>
                <a:spcPct val="150000"/>
              </a:lnSpc>
            </a:pPr>
            <a:r>
              <a:rPr lang="en-GB" sz="2000" dirty="0"/>
              <a:t>Download a </a:t>
            </a:r>
            <a:r>
              <a:rPr lang="en-GB" sz="2000" dirty="0">
                <a:hlinkClick r:id="rId2"/>
              </a:rPr>
              <a:t>clean version of this dataset</a:t>
            </a:r>
            <a:r>
              <a:rPr lang="en-GB" sz="2000" dirty="0"/>
              <a:t> and open the file with your spreadsheet program.</a:t>
            </a:r>
          </a:p>
          <a:p>
            <a:pPr>
              <a:lnSpc>
                <a:spcPct val="150000"/>
              </a:lnSpc>
            </a:pPr>
            <a:r>
              <a:rPr lang="en-GB" sz="2000" dirty="0"/>
              <a:t>This data has many more variables that were not included in the messy spreadsheet and is formatted according to tidy data principles.</a:t>
            </a:r>
          </a:p>
          <a:p>
            <a:pPr>
              <a:lnSpc>
                <a:spcPct val="150000"/>
              </a:lnSpc>
            </a:pPr>
            <a:r>
              <a:rPr lang="en-GB" sz="2000" dirty="0"/>
              <a:t>Discuss this data with a partner and make a </a:t>
            </a:r>
            <a:r>
              <a:rPr lang="en-GB" sz="2000" b="1" dirty="0"/>
              <a:t>list of some of the types of metadata that should be recorded about this dataset</a:t>
            </a:r>
            <a:r>
              <a:rPr lang="en-GB" sz="2000" dirty="0"/>
              <a:t>. It may be helpful to start by asking yourself, “What is not immediately obvious to me about this data? What questions would I need to know the answers to in order to </a:t>
            </a:r>
            <a:r>
              <a:rPr lang="en-GB" sz="2000" dirty="0" err="1"/>
              <a:t>analyze</a:t>
            </a:r>
            <a:r>
              <a:rPr lang="en-GB" sz="2000" dirty="0"/>
              <a:t> and interpret this data?”</a:t>
            </a:r>
          </a:p>
          <a:p>
            <a:pPr>
              <a:lnSpc>
                <a:spcPct val="150000"/>
              </a:lnSpc>
              <a:buFont typeface="+mj-lt"/>
              <a:buAutoNum type="arabicPeriod"/>
            </a:pPr>
            <a:endParaRPr lang="en-GB" sz="2100" dirty="0">
              <a:solidFill>
                <a:srgbClr val="333333"/>
              </a:solidFill>
            </a:endParaRPr>
          </a:p>
        </p:txBody>
      </p:sp>
      <p:pic>
        <p:nvPicPr>
          <p:cNvPr id="5" name="Picture 8"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3671" y="1069371"/>
            <a:ext cx="3485886" cy="26643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a:t>2. Formatting data tables in Spreadsheets</a:t>
            </a:r>
          </a:p>
        </p:txBody>
      </p:sp>
      <p:sp>
        <p:nvSpPr>
          <p:cNvPr id="7" name="TextBox 6"/>
          <p:cNvSpPr txBox="1"/>
          <p:nvPr/>
        </p:nvSpPr>
        <p:spPr>
          <a:xfrm>
            <a:off x="641130" y="1069371"/>
            <a:ext cx="6001407" cy="523220"/>
          </a:xfrm>
          <a:prstGeom prst="rect">
            <a:avLst/>
          </a:prstGeom>
          <a:noFill/>
        </p:spPr>
        <p:txBody>
          <a:bodyPr wrap="square" rtlCol="0">
            <a:spAutoFit/>
          </a:bodyPr>
          <a:lstStyle/>
          <a:p>
            <a:r>
              <a:rPr lang="en-GB" sz="2800" b="1" dirty="0"/>
              <a:t>Exercise 2:</a:t>
            </a:r>
          </a:p>
        </p:txBody>
      </p:sp>
    </p:spTree>
    <p:extLst>
      <p:ext uri="{BB962C8B-B14F-4D97-AF65-F5344CB8AC3E}">
        <p14:creationId xmlns:p14="http://schemas.microsoft.com/office/powerpoint/2010/main" val="2600785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626735"/>
            <a:ext cx="10515600" cy="1325563"/>
          </a:xfrm>
        </p:spPr>
        <p:txBody>
          <a:bodyPr>
            <a:normAutofit/>
          </a:bodyPr>
          <a:lstStyle/>
          <a:p>
            <a:pPr algn="ctr"/>
            <a:r>
              <a:rPr lang="en-GB" sz="3200" b="1" dirty="0">
                <a:latin typeface="+mn-lt"/>
              </a:rPr>
              <a:t>Solution</a:t>
            </a:r>
          </a:p>
        </p:txBody>
      </p:sp>
      <p:sp>
        <p:nvSpPr>
          <p:cNvPr id="2" name="Rectangle 1"/>
          <p:cNvSpPr/>
          <p:nvPr/>
        </p:nvSpPr>
        <p:spPr>
          <a:xfrm>
            <a:off x="157655" y="1450623"/>
            <a:ext cx="11196145" cy="2862322"/>
          </a:xfrm>
          <a:prstGeom prst="rect">
            <a:avLst/>
          </a:prstGeom>
        </p:spPr>
        <p:txBody>
          <a:bodyPr wrap="square">
            <a:spAutoFit/>
          </a:bodyPr>
          <a:lstStyle/>
          <a:p>
            <a:pPr>
              <a:lnSpc>
                <a:spcPct val="150000"/>
              </a:lnSpc>
            </a:pPr>
            <a:r>
              <a:rPr lang="en-GB" sz="2000" dirty="0"/>
              <a:t>Some types of metadata that should be recorded and made available with the data are:</a:t>
            </a:r>
          </a:p>
          <a:p>
            <a:pPr>
              <a:lnSpc>
                <a:spcPct val="150000"/>
              </a:lnSpc>
              <a:buFont typeface="Arial" panose="020B0604020202020204" pitchFamily="34" charset="0"/>
              <a:buChar char="•"/>
            </a:pPr>
            <a:r>
              <a:rPr lang="en-GB" sz="2000" dirty="0"/>
              <a:t> the </a:t>
            </a:r>
            <a:r>
              <a:rPr lang="en-GB" sz="2000" b="1" dirty="0"/>
              <a:t>exact wording of questions </a:t>
            </a:r>
            <a:r>
              <a:rPr lang="en-GB" sz="2000" dirty="0"/>
              <a:t>used in the interviews (if interviews were structured) or general prompts used (if interviews were semi-structured)</a:t>
            </a:r>
          </a:p>
          <a:p>
            <a:pPr>
              <a:lnSpc>
                <a:spcPct val="150000"/>
              </a:lnSpc>
              <a:buFont typeface="Arial" panose="020B0604020202020204" pitchFamily="34" charset="0"/>
              <a:buChar char="•"/>
            </a:pPr>
            <a:r>
              <a:rPr lang="en-GB" sz="2000" dirty="0"/>
              <a:t>a description of the </a:t>
            </a:r>
            <a:r>
              <a:rPr lang="en-GB" sz="2000" b="1" dirty="0"/>
              <a:t>type of data allowed in each column </a:t>
            </a:r>
            <a:r>
              <a:rPr lang="en-GB" sz="2000" dirty="0"/>
              <a:t>(e.g. the allowed range for numerical data with a restricted range, a list of allowed options for categorical variables, whether data in a numerical column should be continuous or discrete)</a:t>
            </a:r>
          </a:p>
        </p:txBody>
      </p:sp>
      <p:sp>
        <p:nvSpPr>
          <p:cNvPr id="3" name="Rectangle 2"/>
          <p:cNvSpPr/>
          <p:nvPr/>
        </p:nvSpPr>
        <p:spPr>
          <a:xfrm>
            <a:off x="157654" y="4164835"/>
            <a:ext cx="7104993" cy="1938992"/>
          </a:xfrm>
          <a:prstGeom prst="rect">
            <a:avLst/>
          </a:prstGeom>
        </p:spPr>
        <p:txBody>
          <a:bodyPr wrap="square">
            <a:spAutoFit/>
          </a:bodyPr>
          <a:lstStyle/>
          <a:p>
            <a:pPr>
              <a:lnSpc>
                <a:spcPct val="150000"/>
              </a:lnSpc>
              <a:buFont typeface="Arial" panose="020B0604020202020204" pitchFamily="34" charset="0"/>
              <a:buChar char="•"/>
            </a:pPr>
            <a:r>
              <a:rPr lang="en-GB" sz="2000" b="1" dirty="0"/>
              <a:t>definitions </a:t>
            </a:r>
            <a:r>
              <a:rPr lang="en-GB" sz="2000" dirty="0"/>
              <a:t>of any categorical variables (e.g. definitions of “</a:t>
            </a:r>
            <a:r>
              <a:rPr lang="en-GB" sz="2000" dirty="0" err="1"/>
              <a:t>burntbricks</a:t>
            </a:r>
            <a:r>
              <a:rPr lang="en-GB" sz="2000" dirty="0"/>
              <a:t>” and “</a:t>
            </a:r>
            <a:r>
              <a:rPr lang="en-GB" sz="2000" dirty="0" err="1"/>
              <a:t>sunbricks</a:t>
            </a:r>
            <a:r>
              <a:rPr lang="en-GB" sz="2000" dirty="0"/>
              <a:t>”)</a:t>
            </a:r>
          </a:p>
          <a:p>
            <a:pPr>
              <a:lnSpc>
                <a:spcPct val="150000"/>
              </a:lnSpc>
              <a:buFont typeface="Arial" panose="020B0604020202020204" pitchFamily="34" charset="0"/>
              <a:buChar char="•"/>
            </a:pPr>
            <a:r>
              <a:rPr lang="en-GB" sz="2000" b="1" dirty="0"/>
              <a:t>definitions of what was counted as a “room”, a “plot”, </a:t>
            </a:r>
            <a:r>
              <a:rPr lang="en-GB" sz="2000" dirty="0"/>
              <a:t>etc. (e.g. was there a minimum </a:t>
            </a:r>
            <a:r>
              <a:rPr lang="en-GB" sz="2000" dirty="0" smtClean="0"/>
              <a:t>size</a:t>
            </a:r>
            <a:r>
              <a:rPr lang="en-GB" sz="2000" dirty="0"/>
              <a:t>)</a:t>
            </a:r>
          </a:p>
        </p:txBody>
      </p:sp>
      <p:pic>
        <p:nvPicPr>
          <p:cNvPr id="717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876" y="3995581"/>
            <a:ext cx="3859924" cy="25699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a:t>2. Formatting data tables in Spreadsheets</a:t>
            </a:r>
          </a:p>
        </p:txBody>
      </p:sp>
    </p:spTree>
    <p:extLst>
      <p:ext uri="{BB962C8B-B14F-4D97-AF65-F5344CB8AC3E}">
        <p14:creationId xmlns:p14="http://schemas.microsoft.com/office/powerpoint/2010/main" val="933782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222800"/>
            <a:ext cx="66328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Before starting …</a:t>
            </a:r>
          </a:p>
        </p:txBody>
      </p:sp>
      <p:sp>
        <p:nvSpPr>
          <p:cNvPr id="5" name="Content Placeholder 2"/>
          <p:cNvSpPr txBox="1">
            <a:spLocks/>
          </p:cNvSpPr>
          <p:nvPr/>
        </p:nvSpPr>
        <p:spPr>
          <a:xfrm>
            <a:off x="152400" y="1130347"/>
            <a:ext cx="10966174" cy="2462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t>Who am I </a:t>
            </a:r>
          </a:p>
          <a:p>
            <a:r>
              <a:rPr lang="en-GB" dirty="0"/>
              <a:t>4</a:t>
            </a:r>
            <a:r>
              <a:rPr lang="en-GB" baseline="30000" dirty="0"/>
              <a:t>th</a:t>
            </a:r>
            <a:r>
              <a:rPr lang="en-GB" dirty="0"/>
              <a:t> year </a:t>
            </a:r>
            <a:r>
              <a:rPr lang="en-GB" dirty="0" err="1"/>
              <a:t>Phd</a:t>
            </a:r>
            <a:r>
              <a:rPr lang="en-GB" dirty="0"/>
              <a:t> Student in Classical Archaeology</a:t>
            </a:r>
          </a:p>
          <a:p>
            <a:r>
              <a:rPr lang="en-GB" dirty="0"/>
              <a:t>No informatic/scientific University background</a:t>
            </a:r>
          </a:p>
          <a:p>
            <a:r>
              <a:rPr lang="en-GB" dirty="0"/>
              <a:t>Master in geo-technologies applied to archaeology</a:t>
            </a:r>
          </a:p>
          <a:p>
            <a:endParaRPr lang="en-GB" dirty="0"/>
          </a:p>
        </p:txBody>
      </p:sp>
      <p:sp>
        <p:nvSpPr>
          <p:cNvPr id="2" name="TextBox 1">
            <a:extLst>
              <a:ext uri="{FF2B5EF4-FFF2-40B4-BE49-F238E27FC236}">
                <a16:creationId xmlns:a16="http://schemas.microsoft.com/office/drawing/2014/main" id="{04825E37-19AE-4184-988A-3A6FED347520}"/>
              </a:ext>
            </a:extLst>
          </p:cNvPr>
          <p:cNvSpPr txBox="1"/>
          <p:nvPr/>
        </p:nvSpPr>
        <p:spPr>
          <a:xfrm>
            <a:off x="152400" y="3719972"/>
            <a:ext cx="11602278" cy="2677656"/>
          </a:xfrm>
          <a:prstGeom prst="rect">
            <a:avLst/>
          </a:prstGeom>
          <a:noFill/>
        </p:spPr>
        <p:txBody>
          <a:bodyPr wrap="square" rtlCol="0">
            <a:spAutoFit/>
          </a:bodyPr>
          <a:lstStyle/>
          <a:p>
            <a:r>
              <a:rPr lang="it-IT" sz="2800" b="1" dirty="0"/>
              <a:t>Why a «Humanist» shall be bother in learning all of this</a:t>
            </a:r>
          </a:p>
          <a:p>
            <a:pPr marL="571500" indent="-571500">
              <a:buFont typeface="Arial" panose="020B0604020202020204" pitchFamily="34" charset="0"/>
              <a:buChar char="•"/>
            </a:pPr>
            <a:r>
              <a:rPr lang="it-IT" sz="2800" dirty="0"/>
              <a:t>Big data project is the future</a:t>
            </a:r>
          </a:p>
          <a:p>
            <a:pPr marL="571500" indent="-571500">
              <a:buFont typeface="Arial" panose="020B0604020202020204" pitchFamily="34" charset="0"/>
              <a:buChar char="•"/>
            </a:pPr>
            <a:r>
              <a:rPr lang="it-IT" sz="2800" dirty="0"/>
              <a:t>Tidy your own research</a:t>
            </a:r>
          </a:p>
          <a:p>
            <a:pPr marL="571500" indent="-571500">
              <a:buFont typeface="Arial" panose="020B0604020202020204" pitchFamily="34" charset="0"/>
              <a:buChar char="•"/>
            </a:pPr>
            <a:r>
              <a:rPr lang="it-IT" sz="2800" dirty="0"/>
              <a:t>Save a lot of time/mental sanity during your research</a:t>
            </a:r>
          </a:p>
          <a:p>
            <a:pPr marL="571500" indent="-571500">
              <a:buFont typeface="Arial" panose="020B0604020202020204" pitchFamily="34" charset="0"/>
              <a:buChar char="•"/>
            </a:pPr>
            <a:r>
              <a:rPr lang="it-IT" sz="2800" dirty="0"/>
              <a:t>Support better your ideas</a:t>
            </a:r>
          </a:p>
          <a:p>
            <a:pPr marL="571500" indent="-571500">
              <a:buFont typeface="Arial" panose="020B0604020202020204" pitchFamily="34" charset="0"/>
              <a:buChar char="•"/>
            </a:pPr>
            <a:r>
              <a:rPr lang="it-IT" sz="2800" dirty="0"/>
              <a:t>Reproducibility of the research</a:t>
            </a:r>
          </a:p>
        </p:txBody>
      </p:sp>
    </p:spTree>
    <p:extLst>
      <p:ext uri="{BB962C8B-B14F-4D97-AF65-F5344CB8AC3E}">
        <p14:creationId xmlns:p14="http://schemas.microsoft.com/office/powerpoint/2010/main" val="169671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k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02051" y="3804322"/>
            <a:ext cx="2394259" cy="23993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a:t>2. Formatting data tables in Spreadsheets</a:t>
            </a:r>
          </a:p>
        </p:txBody>
      </p:sp>
      <p:sp>
        <p:nvSpPr>
          <p:cNvPr id="8" name="Rectangle 7"/>
          <p:cNvSpPr/>
          <p:nvPr/>
        </p:nvSpPr>
        <p:spPr>
          <a:xfrm>
            <a:off x="529966" y="1006817"/>
            <a:ext cx="10289628" cy="4832092"/>
          </a:xfrm>
          <a:prstGeom prst="rect">
            <a:avLst/>
          </a:prstGeom>
        </p:spPr>
        <p:txBody>
          <a:bodyPr wrap="square">
            <a:spAutoFit/>
          </a:bodyPr>
          <a:lstStyle/>
          <a:p>
            <a:r>
              <a:rPr lang="en-GB" sz="2800" b="1" dirty="0"/>
              <a:t>Key Points</a:t>
            </a:r>
          </a:p>
          <a:p>
            <a:endParaRPr lang="en-GB" sz="2800" b="1" dirty="0"/>
          </a:p>
          <a:p>
            <a:pPr>
              <a:lnSpc>
                <a:spcPct val="150000"/>
              </a:lnSpc>
              <a:buFont typeface="Arial" panose="020B0604020202020204" pitchFamily="34" charset="0"/>
              <a:buChar char="•"/>
            </a:pPr>
            <a:r>
              <a:rPr lang="en-GB" sz="2400" b="1" dirty="0"/>
              <a:t>Never modify your raw data</a:t>
            </a:r>
            <a:r>
              <a:rPr lang="en-GB" sz="2400" dirty="0"/>
              <a:t>. Always make a copy before making any changes.</a:t>
            </a:r>
          </a:p>
          <a:p>
            <a:pPr>
              <a:lnSpc>
                <a:spcPct val="150000"/>
              </a:lnSpc>
              <a:buFont typeface="Arial" panose="020B0604020202020204" pitchFamily="34" charset="0"/>
              <a:buChar char="•"/>
            </a:pPr>
            <a:endParaRPr lang="en-GB" sz="2400" dirty="0"/>
          </a:p>
          <a:p>
            <a:pPr>
              <a:lnSpc>
                <a:spcPct val="150000"/>
              </a:lnSpc>
              <a:buFont typeface="Arial" panose="020B0604020202020204" pitchFamily="34" charset="0"/>
              <a:buChar char="•"/>
            </a:pPr>
            <a:r>
              <a:rPr lang="en-GB" sz="2400" dirty="0"/>
              <a:t>Keep </a:t>
            </a:r>
            <a:r>
              <a:rPr lang="en-GB" sz="2400" b="1" dirty="0"/>
              <a:t>track of all of the steps </a:t>
            </a:r>
            <a:r>
              <a:rPr lang="en-GB" sz="2400" dirty="0"/>
              <a:t>you take to clean your data.</a:t>
            </a:r>
          </a:p>
          <a:p>
            <a:pPr>
              <a:lnSpc>
                <a:spcPct val="150000"/>
              </a:lnSpc>
              <a:buFont typeface="Arial" panose="020B0604020202020204" pitchFamily="34" charset="0"/>
              <a:buChar char="•"/>
            </a:pPr>
            <a:endParaRPr lang="en-GB" sz="2400" dirty="0"/>
          </a:p>
          <a:p>
            <a:pPr>
              <a:lnSpc>
                <a:spcPct val="150000"/>
              </a:lnSpc>
              <a:buFont typeface="Arial" panose="020B0604020202020204" pitchFamily="34" charset="0"/>
              <a:buChar char="•"/>
            </a:pPr>
            <a:r>
              <a:rPr lang="en-GB" sz="2400" b="1" dirty="0"/>
              <a:t>Organize your data </a:t>
            </a:r>
            <a:r>
              <a:rPr lang="en-GB" sz="2400" dirty="0"/>
              <a:t>according to tidy data principles.</a:t>
            </a:r>
          </a:p>
          <a:p>
            <a:pPr>
              <a:lnSpc>
                <a:spcPct val="150000"/>
              </a:lnSpc>
              <a:buFont typeface="Arial" panose="020B0604020202020204" pitchFamily="34" charset="0"/>
              <a:buChar char="•"/>
            </a:pPr>
            <a:endParaRPr lang="en-GB" sz="2400" dirty="0"/>
          </a:p>
          <a:p>
            <a:pPr>
              <a:lnSpc>
                <a:spcPct val="150000"/>
              </a:lnSpc>
              <a:buFont typeface="Arial" panose="020B0604020202020204" pitchFamily="34" charset="0"/>
              <a:buChar char="•"/>
            </a:pPr>
            <a:r>
              <a:rPr lang="en-GB" sz="2400" b="1" dirty="0"/>
              <a:t>Record metadata </a:t>
            </a:r>
            <a:r>
              <a:rPr lang="en-GB" sz="2400" dirty="0"/>
              <a:t>in a separate plain text file.</a:t>
            </a:r>
            <a:endParaRPr lang="en-GB" sz="2400" b="0" i="0" dirty="0">
              <a:effectLst/>
            </a:endParaRPr>
          </a:p>
        </p:txBody>
      </p:sp>
    </p:spTree>
    <p:extLst>
      <p:ext uri="{BB962C8B-B14F-4D97-AF65-F5344CB8AC3E}">
        <p14:creationId xmlns:p14="http://schemas.microsoft.com/office/powerpoint/2010/main" val="14942561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502227" y="1384500"/>
            <a:ext cx="6096000" cy="3970318"/>
          </a:xfrm>
          <a:prstGeom prst="rect">
            <a:avLst/>
          </a:prstGeom>
        </p:spPr>
        <p:txBody>
          <a:bodyPr>
            <a:spAutoFit/>
          </a:bodyPr>
          <a:lstStyle/>
          <a:p>
            <a:r>
              <a:rPr lang="en-GB" sz="2800" b="1" dirty="0"/>
              <a:t>Questions</a:t>
            </a:r>
          </a:p>
          <a:p>
            <a:pPr marL="285750" indent="-285750">
              <a:buFont typeface="Arial" panose="020B0604020202020204" pitchFamily="34" charset="0"/>
              <a:buChar char="•"/>
            </a:pPr>
            <a:r>
              <a:rPr lang="en-GB" sz="2800" dirty="0"/>
              <a:t>What are some </a:t>
            </a:r>
            <a:r>
              <a:rPr lang="en-GB" sz="2800" b="1" dirty="0"/>
              <a:t>common challenges </a:t>
            </a:r>
            <a:r>
              <a:rPr lang="en-GB" sz="2800" dirty="0"/>
              <a:t>with formatting data in spreadsheets and how can we </a:t>
            </a:r>
            <a:r>
              <a:rPr lang="en-GB" sz="2800" b="1" dirty="0"/>
              <a:t>avoid</a:t>
            </a:r>
            <a:r>
              <a:rPr lang="en-GB" sz="2800" dirty="0"/>
              <a:t> them?</a:t>
            </a:r>
          </a:p>
          <a:p>
            <a:endParaRPr lang="en-GB" sz="2800" dirty="0"/>
          </a:p>
          <a:p>
            <a:endParaRPr lang="en-GB" sz="2800" dirty="0"/>
          </a:p>
          <a:p>
            <a:r>
              <a:rPr lang="en-GB" sz="2800" b="1" dirty="0"/>
              <a:t>Objectives</a:t>
            </a:r>
          </a:p>
          <a:p>
            <a:pPr marL="285750" indent="-285750">
              <a:buFont typeface="Arial" panose="020B0604020202020204" pitchFamily="34" charset="0"/>
              <a:buChar char="•"/>
            </a:pPr>
            <a:r>
              <a:rPr lang="en-GB" sz="2800" b="1" dirty="0"/>
              <a:t>Recognize and resolve common </a:t>
            </a:r>
            <a:r>
              <a:rPr lang="en-GB" sz="2800" dirty="0"/>
              <a:t>spreadsheet formatting </a:t>
            </a:r>
            <a:r>
              <a:rPr lang="en-GB" sz="2800" b="1" dirty="0"/>
              <a:t>problems</a:t>
            </a:r>
            <a:r>
              <a:rPr lang="en-GB" sz="2800" dirty="0"/>
              <a:t>.</a:t>
            </a:r>
          </a:p>
        </p:txBody>
      </p:sp>
      <p:sp>
        <p:nvSpPr>
          <p:cNvPr id="5" name="TextBox 4"/>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a:t>3. Formatting problems</a:t>
            </a:r>
          </a:p>
        </p:txBody>
      </p:sp>
      <p:pic>
        <p:nvPicPr>
          <p:cNvPr id="1028" name="Picture 4" descr="Image result for formatting problem excel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235" y="1590503"/>
            <a:ext cx="2900088" cy="3764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380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573" y="709139"/>
            <a:ext cx="4845627" cy="668193"/>
          </a:xfrm>
        </p:spPr>
        <p:txBody>
          <a:bodyPr/>
          <a:lstStyle/>
          <a:p>
            <a:pPr marL="0" indent="0">
              <a:buNone/>
            </a:pPr>
            <a:r>
              <a:rPr lang="en-GB" b="1" dirty="0"/>
              <a:t>Using multiple tables</a:t>
            </a:r>
          </a:p>
        </p:txBody>
      </p:sp>
      <p:sp>
        <p:nvSpPr>
          <p:cNvPr id="5" name="TextBox 4"/>
          <p:cNvSpPr txBox="1"/>
          <p:nvPr/>
        </p:nvSpPr>
        <p:spPr>
          <a:xfrm>
            <a:off x="183573" y="1251209"/>
            <a:ext cx="11313679" cy="1631216"/>
          </a:xfrm>
          <a:prstGeom prst="rect">
            <a:avLst/>
          </a:prstGeom>
          <a:noFill/>
        </p:spPr>
        <p:txBody>
          <a:bodyPr wrap="square" rtlCol="0">
            <a:spAutoFit/>
          </a:bodyPr>
          <a:lstStyle/>
          <a:p>
            <a:r>
              <a:rPr lang="en-GB" sz="2000" dirty="0"/>
              <a:t>A common strategy is creating multiple data tables within one spreadsheet. </a:t>
            </a:r>
            <a:r>
              <a:rPr lang="en-GB" sz="2000" b="1" dirty="0"/>
              <a:t>This confuses the computer</a:t>
            </a:r>
            <a:endParaRPr lang="en-GB" sz="2000" dirty="0"/>
          </a:p>
          <a:p>
            <a:r>
              <a:rPr lang="en-GB" sz="2000" b="1" dirty="0"/>
              <a:t>don’t do this! </a:t>
            </a:r>
          </a:p>
          <a:p>
            <a:r>
              <a:rPr lang="en-GB" sz="2000" dirty="0"/>
              <a:t>When you create multiple tables within one spreadsheet, you’re drawing false associations between things for the computer, which sees each row as an observation. </a:t>
            </a:r>
          </a:p>
          <a:p>
            <a:r>
              <a:rPr lang="en-GB" sz="2000" dirty="0"/>
              <a:t>You’re also potentially </a:t>
            </a:r>
            <a:r>
              <a:rPr lang="en-GB" sz="2000" b="1" dirty="0"/>
              <a:t>using the same field name in multiple places,</a:t>
            </a:r>
            <a:r>
              <a:rPr lang="en-GB" sz="2000" dirty="0"/>
              <a:t> which will make it harder to clean it</a:t>
            </a:r>
          </a:p>
        </p:txBody>
      </p:sp>
      <p:pic>
        <p:nvPicPr>
          <p:cNvPr id="2" name="Picture 1"/>
          <p:cNvPicPr>
            <a:picLocks noChangeAspect="1"/>
          </p:cNvPicPr>
          <p:nvPr/>
        </p:nvPicPr>
        <p:blipFill>
          <a:blip r:embed="rId2"/>
          <a:stretch>
            <a:fillRect/>
          </a:stretch>
        </p:blipFill>
        <p:spPr>
          <a:xfrm>
            <a:off x="4505325" y="2947737"/>
            <a:ext cx="7448550" cy="3762375"/>
          </a:xfrm>
          <a:prstGeom prst="rect">
            <a:avLst/>
          </a:prstGeom>
        </p:spPr>
      </p:pic>
      <p:sp>
        <p:nvSpPr>
          <p:cNvPr id="6" name="Rectangle 5"/>
          <p:cNvSpPr/>
          <p:nvPr/>
        </p:nvSpPr>
        <p:spPr>
          <a:xfrm>
            <a:off x="183573" y="3070552"/>
            <a:ext cx="4321752" cy="707886"/>
          </a:xfrm>
          <a:prstGeom prst="rect">
            <a:avLst/>
          </a:prstGeom>
        </p:spPr>
        <p:txBody>
          <a:bodyPr wrap="square">
            <a:spAutoFit/>
          </a:bodyPr>
          <a:lstStyle/>
          <a:p>
            <a:r>
              <a:rPr lang="en-GB" sz="2000" dirty="0"/>
              <a:t>The example on the right depicts the problem:</a:t>
            </a:r>
            <a:endParaRPr lang="en-GB" sz="3200" dirty="0"/>
          </a:p>
        </p:txBody>
      </p:sp>
      <p:sp>
        <p:nvSpPr>
          <p:cNvPr id="9" name="TextBox 8"/>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a:t>3. Formatting problems</a:t>
            </a:r>
          </a:p>
        </p:txBody>
      </p:sp>
    </p:spTree>
    <p:extLst>
      <p:ext uri="{BB962C8B-B14F-4D97-AF65-F5344CB8AC3E}">
        <p14:creationId xmlns:p14="http://schemas.microsoft.com/office/powerpoint/2010/main" val="1953509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573" y="709139"/>
            <a:ext cx="4845627" cy="668193"/>
          </a:xfrm>
        </p:spPr>
        <p:txBody>
          <a:bodyPr/>
          <a:lstStyle/>
          <a:p>
            <a:pPr marL="0" indent="0">
              <a:buNone/>
            </a:pPr>
            <a:r>
              <a:rPr lang="en-GB" b="1" dirty="0"/>
              <a:t>Using multiple tables</a:t>
            </a:r>
          </a:p>
        </p:txBody>
      </p:sp>
      <p:sp>
        <p:nvSpPr>
          <p:cNvPr id="6" name="Rectangle 5"/>
          <p:cNvSpPr/>
          <p:nvPr/>
        </p:nvSpPr>
        <p:spPr>
          <a:xfrm>
            <a:off x="183573" y="1459736"/>
            <a:ext cx="11770302" cy="461665"/>
          </a:xfrm>
          <a:prstGeom prst="rect">
            <a:avLst/>
          </a:prstGeom>
        </p:spPr>
        <p:txBody>
          <a:bodyPr wrap="square">
            <a:spAutoFit/>
          </a:bodyPr>
          <a:lstStyle/>
          <a:p>
            <a:r>
              <a:rPr lang="en-GB" sz="2400" dirty="0"/>
              <a:t>What about using workbook tabs??</a:t>
            </a:r>
            <a:endParaRPr lang="en-GB" sz="3600" dirty="0"/>
          </a:p>
        </p:txBody>
      </p:sp>
      <p:sp>
        <p:nvSpPr>
          <p:cNvPr id="7" name="Rectangle 6"/>
          <p:cNvSpPr/>
          <p:nvPr/>
        </p:nvSpPr>
        <p:spPr>
          <a:xfrm>
            <a:off x="2039008" y="2210333"/>
            <a:ext cx="8744606" cy="4154984"/>
          </a:xfrm>
          <a:prstGeom prst="rect">
            <a:avLst/>
          </a:prstGeom>
        </p:spPr>
        <p:txBody>
          <a:bodyPr wrap="square">
            <a:spAutoFit/>
          </a:bodyPr>
          <a:lstStyle/>
          <a:p>
            <a:r>
              <a:rPr lang="en-GB" sz="2400" dirty="0"/>
              <a:t>This isn’t good practice for two reasons: </a:t>
            </a:r>
          </a:p>
          <a:p>
            <a:pPr marL="342900" indent="-342900">
              <a:buAutoNum type="arabicParenR"/>
            </a:pPr>
            <a:r>
              <a:rPr lang="en-GB" sz="2400" dirty="0"/>
              <a:t>you are more likely to </a:t>
            </a:r>
            <a:r>
              <a:rPr lang="en-GB" sz="2400" b="1" dirty="0"/>
              <a:t>accidentally add inconsistencies </a:t>
            </a:r>
            <a:r>
              <a:rPr lang="en-GB" sz="2400" dirty="0"/>
              <a:t>to your data if each time you take a measurement, you start recording data in a new tab, </a:t>
            </a:r>
          </a:p>
          <a:p>
            <a:pPr marL="342900" indent="-342900">
              <a:buAutoNum type="arabicParenR"/>
            </a:pPr>
            <a:endParaRPr lang="en-GB" sz="2400" dirty="0"/>
          </a:p>
          <a:p>
            <a:pPr marL="342900" indent="-342900">
              <a:buAutoNum type="arabicParenR"/>
            </a:pPr>
            <a:r>
              <a:rPr lang="en-GB" sz="2400" dirty="0"/>
              <a:t>even if you manage to prevent all inconsistencies from creeping in, you will add </a:t>
            </a:r>
            <a:r>
              <a:rPr lang="en-GB" sz="2400" b="1" dirty="0"/>
              <a:t>an extra step for yourself before you </a:t>
            </a:r>
            <a:r>
              <a:rPr lang="en-GB" sz="2400" b="1" dirty="0" err="1"/>
              <a:t>analyze</a:t>
            </a:r>
            <a:r>
              <a:rPr lang="en-GB" sz="2400" b="1" dirty="0"/>
              <a:t> </a:t>
            </a:r>
            <a:r>
              <a:rPr lang="en-GB" sz="2400" dirty="0"/>
              <a:t>the data because you will have to </a:t>
            </a:r>
            <a:r>
              <a:rPr lang="en-GB" sz="2400" b="1" dirty="0"/>
              <a:t>combine these data into a single </a:t>
            </a:r>
            <a:r>
              <a:rPr lang="en-GB" sz="2400" dirty="0"/>
              <a:t>table. </a:t>
            </a:r>
          </a:p>
          <a:p>
            <a:pPr marL="342900" indent="-342900">
              <a:buAutoNum type="arabicParenR"/>
            </a:pPr>
            <a:endParaRPr lang="en-GB" sz="2400" dirty="0"/>
          </a:p>
          <a:p>
            <a:pPr marL="342900" indent="-342900">
              <a:buAutoNum type="arabicParenR"/>
            </a:pPr>
            <a:r>
              <a:rPr lang="en-GB" sz="2400" dirty="0"/>
              <a:t>You will have to </a:t>
            </a:r>
            <a:r>
              <a:rPr lang="en-GB" sz="2400" b="1" dirty="0"/>
              <a:t>explicitly tell the computer how to combine tabs</a:t>
            </a:r>
            <a:r>
              <a:rPr lang="en-GB" sz="2400" dirty="0"/>
              <a:t> </a:t>
            </a:r>
          </a:p>
        </p:txBody>
      </p:sp>
      <p:sp>
        <p:nvSpPr>
          <p:cNvPr id="8" name="TextBox 7"/>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a:t>3. Formatting problems</a:t>
            </a:r>
          </a:p>
        </p:txBody>
      </p:sp>
    </p:spTree>
    <p:extLst>
      <p:ext uri="{BB962C8B-B14F-4D97-AF65-F5344CB8AC3E}">
        <p14:creationId xmlns:p14="http://schemas.microsoft.com/office/powerpoint/2010/main" val="1462339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010" y="776143"/>
            <a:ext cx="5811981" cy="4351338"/>
          </a:xfrm>
        </p:spPr>
        <p:txBody>
          <a:bodyPr/>
          <a:lstStyle/>
          <a:p>
            <a:pPr marL="0" indent="0">
              <a:buNone/>
            </a:pPr>
            <a:r>
              <a:rPr lang="en-GB" b="1" dirty="0"/>
              <a:t>Not filling in zeros</a:t>
            </a:r>
          </a:p>
          <a:p>
            <a:pPr marL="0" indent="0">
              <a:buNone/>
            </a:pPr>
            <a:endParaRPr lang="en-GB" dirty="0"/>
          </a:p>
        </p:txBody>
      </p:sp>
      <p:sp>
        <p:nvSpPr>
          <p:cNvPr id="14" name="TextBox 13"/>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a:t>3. Formatting problems</a:t>
            </a:r>
          </a:p>
        </p:txBody>
      </p:sp>
      <p:sp>
        <p:nvSpPr>
          <p:cNvPr id="2" name="Rectangle 1"/>
          <p:cNvSpPr/>
          <p:nvPr/>
        </p:nvSpPr>
        <p:spPr>
          <a:xfrm>
            <a:off x="114009" y="1474484"/>
            <a:ext cx="11920335" cy="1200329"/>
          </a:xfrm>
          <a:prstGeom prst="rect">
            <a:avLst/>
          </a:prstGeom>
        </p:spPr>
        <p:txBody>
          <a:bodyPr wrap="square">
            <a:spAutoFit/>
          </a:bodyPr>
          <a:lstStyle/>
          <a:p>
            <a:r>
              <a:rPr lang="en-GB" sz="2400" dirty="0"/>
              <a:t>It might be that when you’re measuring something, it’s usually a zero, say the number of cows that an informant has, in a region where most farmers have goats and no cows. Why bother writing in the number zero in that column, when it’s mostly zeros?</a:t>
            </a:r>
          </a:p>
        </p:txBody>
      </p:sp>
      <p:pic>
        <p:nvPicPr>
          <p:cNvPr id="5" name="Picture 4"/>
          <p:cNvPicPr>
            <a:picLocks noChangeAspect="1"/>
          </p:cNvPicPr>
          <p:nvPr/>
        </p:nvPicPr>
        <p:blipFill>
          <a:blip r:embed="rId3"/>
          <a:stretch>
            <a:fillRect/>
          </a:stretch>
        </p:blipFill>
        <p:spPr>
          <a:xfrm>
            <a:off x="2658916" y="2824221"/>
            <a:ext cx="6534150" cy="2124075"/>
          </a:xfrm>
          <a:prstGeom prst="rect">
            <a:avLst/>
          </a:prstGeom>
        </p:spPr>
      </p:pic>
      <p:sp>
        <p:nvSpPr>
          <p:cNvPr id="8" name="Oval 7"/>
          <p:cNvSpPr/>
          <p:nvPr/>
        </p:nvSpPr>
        <p:spPr>
          <a:xfrm>
            <a:off x="4381774" y="3513816"/>
            <a:ext cx="399393" cy="273269"/>
          </a:xfrm>
          <a:prstGeom prst="ellips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2214216" y="5087890"/>
            <a:ext cx="10690625" cy="369332"/>
          </a:xfrm>
          <a:prstGeom prst="rect">
            <a:avLst/>
          </a:prstGeom>
        </p:spPr>
        <p:txBody>
          <a:bodyPr wrap="square">
            <a:spAutoFit/>
          </a:bodyPr>
          <a:lstStyle/>
          <a:p>
            <a:r>
              <a:rPr lang="en-GB" b="1" dirty="0">
                <a:latin typeface="Helvetica Neue"/>
              </a:rPr>
              <a:t>there’s a difference between a zero and a blank cell in a spreadsheet!!!</a:t>
            </a:r>
            <a:endParaRPr lang="en-GB" b="1" dirty="0"/>
          </a:p>
        </p:txBody>
      </p:sp>
      <p:sp>
        <p:nvSpPr>
          <p:cNvPr id="15" name="Rectangle 14"/>
          <p:cNvSpPr/>
          <p:nvPr/>
        </p:nvSpPr>
        <p:spPr>
          <a:xfrm>
            <a:off x="1790281" y="5596816"/>
            <a:ext cx="8611438" cy="646331"/>
          </a:xfrm>
          <a:prstGeom prst="rect">
            <a:avLst/>
          </a:prstGeom>
        </p:spPr>
        <p:txBody>
          <a:bodyPr wrap="square">
            <a:spAutoFit/>
          </a:bodyPr>
          <a:lstStyle/>
          <a:p>
            <a:pPr algn="ctr"/>
            <a:r>
              <a:rPr lang="en-GB" dirty="0">
                <a:latin typeface="Helvetica Neue"/>
              </a:rPr>
              <a:t> A blank cell means that it wasn’t measured and the computer will interpret it as an unknown value</a:t>
            </a:r>
            <a:endParaRPr lang="en-GB" dirty="0"/>
          </a:p>
        </p:txBody>
      </p:sp>
    </p:spTree>
    <p:extLst>
      <p:ext uri="{BB962C8B-B14F-4D97-AF65-F5344CB8AC3E}">
        <p14:creationId xmlns:p14="http://schemas.microsoft.com/office/powerpoint/2010/main" val="3517412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09932" y="891810"/>
            <a:ext cx="3937360" cy="461665"/>
          </a:xfrm>
          <a:prstGeom prst="rect">
            <a:avLst/>
          </a:prstGeom>
        </p:spPr>
        <p:txBody>
          <a:bodyPr wrap="none">
            <a:spAutoFit/>
          </a:bodyPr>
          <a:lstStyle/>
          <a:p>
            <a:r>
              <a:rPr lang="en-GB" sz="2400" b="1" dirty="0"/>
              <a:t>Using problematic null values</a:t>
            </a:r>
            <a:endParaRPr lang="en-GB" sz="2400" b="1" i="0" dirty="0">
              <a:effectLst/>
            </a:endParaRPr>
          </a:p>
        </p:txBody>
      </p:sp>
      <p:sp>
        <p:nvSpPr>
          <p:cNvPr id="7" name="Rectangle 6"/>
          <p:cNvSpPr/>
          <p:nvPr/>
        </p:nvSpPr>
        <p:spPr>
          <a:xfrm>
            <a:off x="109932" y="1618550"/>
            <a:ext cx="7678234" cy="4154984"/>
          </a:xfrm>
          <a:prstGeom prst="rect">
            <a:avLst/>
          </a:prstGeom>
        </p:spPr>
        <p:txBody>
          <a:bodyPr wrap="square">
            <a:spAutoFit/>
          </a:bodyPr>
          <a:lstStyle/>
          <a:p>
            <a:r>
              <a:rPr lang="en-GB" sz="2400" b="1" dirty="0"/>
              <a:t>Example</a:t>
            </a:r>
            <a:r>
              <a:rPr lang="en-GB" sz="2400" dirty="0"/>
              <a:t>: using -999 or other numerical values (or zero) to represent missing data.</a:t>
            </a:r>
          </a:p>
          <a:p>
            <a:endParaRPr lang="en-GB" sz="2400" dirty="0"/>
          </a:p>
          <a:p>
            <a:r>
              <a:rPr lang="en-GB" sz="2400" b="1" dirty="0"/>
              <a:t>Solution</a:t>
            </a:r>
            <a:r>
              <a:rPr lang="en-GB" sz="2400" dirty="0"/>
              <a:t>: One common practice is to record unknown or missing data as -999, 999, or 0. Many statistical programs will not recognize that these are intended to represent missing (null) values. How these values are interpreted will depend on the software you use to </a:t>
            </a:r>
            <a:r>
              <a:rPr lang="en-GB" sz="2400" dirty="0" err="1"/>
              <a:t>analyze</a:t>
            </a:r>
            <a:r>
              <a:rPr lang="en-GB" sz="2400" dirty="0"/>
              <a:t> your data. It is essential to use a clearly defined and consistent null indicator. Blanks (most applications) and NA (for R) are good choices. </a:t>
            </a:r>
            <a:endParaRPr lang="en-GB" sz="2400" b="0" i="0" dirty="0">
              <a:effectLst/>
            </a:endParaRPr>
          </a:p>
        </p:txBody>
      </p:sp>
      <p:pic>
        <p:nvPicPr>
          <p:cNvPr id="2050" name="Picture 2" descr="Image result for null value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8166" y="3056624"/>
            <a:ext cx="4111668" cy="37087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a:t>3. Formatting problems</a:t>
            </a:r>
          </a:p>
        </p:txBody>
      </p:sp>
    </p:spTree>
    <p:extLst>
      <p:ext uri="{BB962C8B-B14F-4D97-AF65-F5344CB8AC3E}">
        <p14:creationId xmlns:p14="http://schemas.microsoft.com/office/powerpoint/2010/main" val="2078025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ight Arrow 5"/>
          <p:cNvSpPr/>
          <p:nvPr/>
        </p:nvSpPr>
        <p:spPr>
          <a:xfrm rot="5400000">
            <a:off x="5704675" y="3547389"/>
            <a:ext cx="511473" cy="484632"/>
          </a:xfrm>
          <a:prstGeom prst="rightArrow">
            <a:avLst/>
          </a:prstGeom>
          <a:solidFill>
            <a:schemeClr val="accent2">
              <a:lumMod val="75000"/>
              <a:alpha val="69804"/>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a:t>3. Formatting problems</a:t>
            </a:r>
          </a:p>
        </p:txBody>
      </p:sp>
      <p:sp>
        <p:nvSpPr>
          <p:cNvPr id="9" name="Rectangle 8"/>
          <p:cNvSpPr/>
          <p:nvPr/>
        </p:nvSpPr>
        <p:spPr>
          <a:xfrm>
            <a:off x="114820" y="708830"/>
            <a:ext cx="5216749" cy="461665"/>
          </a:xfrm>
          <a:prstGeom prst="rect">
            <a:avLst/>
          </a:prstGeom>
        </p:spPr>
        <p:txBody>
          <a:bodyPr wrap="none">
            <a:spAutoFit/>
          </a:bodyPr>
          <a:lstStyle/>
          <a:p>
            <a:r>
              <a:rPr lang="en-GB" sz="2400" b="1" dirty="0"/>
              <a:t>Using formatting to convey information</a:t>
            </a:r>
            <a:endParaRPr lang="en-GB" sz="2400" b="1" i="0" dirty="0">
              <a:effectLst/>
            </a:endParaRPr>
          </a:p>
        </p:txBody>
      </p:sp>
      <p:pic>
        <p:nvPicPr>
          <p:cNvPr id="10" name="Picture 9"/>
          <p:cNvPicPr>
            <a:picLocks noChangeAspect="1"/>
          </p:cNvPicPr>
          <p:nvPr/>
        </p:nvPicPr>
        <p:blipFill>
          <a:blip r:embed="rId2"/>
          <a:stretch>
            <a:fillRect/>
          </a:stretch>
        </p:blipFill>
        <p:spPr>
          <a:xfrm>
            <a:off x="2263903" y="1252591"/>
            <a:ext cx="7393019" cy="2346287"/>
          </a:xfrm>
          <a:prstGeom prst="rect">
            <a:avLst/>
          </a:prstGeom>
        </p:spPr>
      </p:pic>
      <p:pic>
        <p:nvPicPr>
          <p:cNvPr id="11" name="Picture 10"/>
          <p:cNvPicPr>
            <a:picLocks noChangeAspect="1"/>
          </p:cNvPicPr>
          <p:nvPr/>
        </p:nvPicPr>
        <p:blipFill>
          <a:blip r:embed="rId3"/>
          <a:stretch>
            <a:fillRect/>
          </a:stretch>
        </p:blipFill>
        <p:spPr>
          <a:xfrm>
            <a:off x="3229360" y="4071053"/>
            <a:ext cx="5462102" cy="2543526"/>
          </a:xfrm>
          <a:prstGeom prst="rect">
            <a:avLst/>
          </a:prstGeom>
        </p:spPr>
      </p:pic>
    </p:spTree>
    <p:extLst>
      <p:ext uri="{BB962C8B-B14F-4D97-AF65-F5344CB8AC3E}">
        <p14:creationId xmlns:p14="http://schemas.microsoft.com/office/powerpoint/2010/main" val="2947977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482" y="1378816"/>
            <a:ext cx="10515600" cy="4351338"/>
          </a:xfrm>
        </p:spPr>
        <p:txBody>
          <a:bodyPr/>
          <a:lstStyle/>
          <a:p>
            <a:pPr marL="0" indent="0">
              <a:buNone/>
            </a:pPr>
            <a:r>
              <a:rPr lang="en-GB" b="1" dirty="0"/>
              <a:t>Using formatting to make the data sheet look pretty</a:t>
            </a:r>
          </a:p>
          <a:p>
            <a:pPr marL="0" indent="0">
              <a:buNone/>
            </a:pPr>
            <a:endParaRPr lang="en-GB" dirty="0"/>
          </a:p>
        </p:txBody>
      </p:sp>
      <p:sp>
        <p:nvSpPr>
          <p:cNvPr id="7" name="TextBox 6"/>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a:t>3. Formatting problems</a:t>
            </a:r>
          </a:p>
        </p:txBody>
      </p:sp>
      <p:pic>
        <p:nvPicPr>
          <p:cNvPr id="7170" name="Picture 2" descr="Image result for pretty spreadsheet fu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899" y="2934331"/>
            <a:ext cx="6026894" cy="30835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87482" y="2150579"/>
            <a:ext cx="5598311" cy="4154984"/>
          </a:xfrm>
          <a:prstGeom prst="rect">
            <a:avLst/>
          </a:prstGeom>
        </p:spPr>
        <p:txBody>
          <a:bodyPr wrap="square">
            <a:spAutoFit/>
          </a:bodyPr>
          <a:lstStyle/>
          <a:p>
            <a:r>
              <a:rPr lang="en-GB" sz="2400" b="1" dirty="0"/>
              <a:t>Example</a:t>
            </a:r>
            <a:r>
              <a:rPr lang="en-GB" sz="2400" dirty="0"/>
              <a:t>: merging cells.</a:t>
            </a:r>
          </a:p>
          <a:p>
            <a:endParaRPr lang="en-GB" sz="2400" dirty="0"/>
          </a:p>
          <a:p>
            <a:r>
              <a:rPr lang="en-GB" sz="2400" b="1" dirty="0"/>
              <a:t>Solution</a:t>
            </a:r>
            <a:r>
              <a:rPr lang="en-GB" sz="2400" dirty="0"/>
              <a:t>: If you’re not careful, formatting a worksheet to be more aesthetically pleasing can compromise your computer’s ability to see associations in the data. Merged cells will make your data unreadable by statistics software. Consider restructuring your data in such a way that you will not need to merge cells to organize your data.</a:t>
            </a:r>
            <a:endParaRPr lang="en-GB" sz="2400" b="0" i="0" dirty="0">
              <a:effectLst/>
            </a:endParaRPr>
          </a:p>
        </p:txBody>
      </p:sp>
    </p:spTree>
    <p:extLst>
      <p:ext uri="{BB962C8B-B14F-4D97-AF65-F5344CB8AC3E}">
        <p14:creationId xmlns:p14="http://schemas.microsoft.com/office/powerpoint/2010/main" val="848074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extBox 12"/>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a:t>3. Formatting problems</a:t>
            </a:r>
          </a:p>
        </p:txBody>
      </p:sp>
      <p:sp>
        <p:nvSpPr>
          <p:cNvPr id="6" name="Rectangle 5"/>
          <p:cNvSpPr/>
          <p:nvPr/>
        </p:nvSpPr>
        <p:spPr>
          <a:xfrm>
            <a:off x="240550" y="1037161"/>
            <a:ext cx="4484369" cy="461665"/>
          </a:xfrm>
          <a:prstGeom prst="rect">
            <a:avLst/>
          </a:prstGeom>
        </p:spPr>
        <p:txBody>
          <a:bodyPr wrap="none">
            <a:spAutoFit/>
          </a:bodyPr>
          <a:lstStyle/>
          <a:p>
            <a:r>
              <a:rPr lang="en-GB" sz="2400" b="1" dirty="0"/>
              <a:t>Placing comments or units in cells</a:t>
            </a:r>
            <a:endParaRPr lang="en-GB" sz="2400" b="1" i="0" dirty="0">
              <a:effectLst/>
            </a:endParaRPr>
          </a:p>
        </p:txBody>
      </p:sp>
      <p:sp>
        <p:nvSpPr>
          <p:cNvPr id="9" name="Rectangle 8"/>
          <p:cNvSpPr/>
          <p:nvPr/>
        </p:nvSpPr>
        <p:spPr>
          <a:xfrm>
            <a:off x="240550" y="1909252"/>
            <a:ext cx="5613712" cy="4401205"/>
          </a:xfrm>
          <a:prstGeom prst="rect">
            <a:avLst/>
          </a:prstGeom>
        </p:spPr>
        <p:txBody>
          <a:bodyPr wrap="square">
            <a:spAutoFit/>
          </a:bodyPr>
          <a:lstStyle/>
          <a:p>
            <a:r>
              <a:rPr lang="en-GB" sz="2000" b="1" dirty="0"/>
              <a:t>Example</a:t>
            </a:r>
            <a:r>
              <a:rPr lang="en-GB" sz="2000" dirty="0"/>
              <a:t>: Some of your informants only irrigate their plots at certain times of the year. You’ve added this information as notes directly into the cell with the data.</a:t>
            </a:r>
          </a:p>
          <a:p>
            <a:endParaRPr lang="en-GB" sz="2000" dirty="0"/>
          </a:p>
          <a:p>
            <a:r>
              <a:rPr lang="en-GB" sz="2000" b="1" dirty="0"/>
              <a:t>Solution</a:t>
            </a:r>
            <a:r>
              <a:rPr lang="en-GB" sz="2000" dirty="0"/>
              <a:t>: Most analysis software can’t see Excel or </a:t>
            </a:r>
            <a:r>
              <a:rPr lang="en-GB" sz="2000" dirty="0" err="1"/>
              <a:t>LibreOffice</a:t>
            </a:r>
            <a:r>
              <a:rPr lang="en-GB" sz="2000" dirty="0"/>
              <a:t> comments, and would be confused by comments placed within your data cells. As described above for formatting, create another field if you need to add notes to cells. Similarly, don’t include units in cells: ideally, all the measurements you place in one column should be in the same unit, but if for some reason they aren’t, create another field and specify the units the cell is in.</a:t>
            </a:r>
            <a:endParaRPr lang="en-GB" sz="2000" b="0" i="0" dirty="0">
              <a:effectLst/>
            </a:endParaRPr>
          </a:p>
        </p:txBody>
      </p:sp>
      <p:pic>
        <p:nvPicPr>
          <p:cNvPr id="14" name="Picture 13"/>
          <p:cNvPicPr>
            <a:picLocks noChangeAspect="1"/>
          </p:cNvPicPr>
          <p:nvPr/>
        </p:nvPicPr>
        <p:blipFill>
          <a:blip r:embed="rId2"/>
          <a:stretch>
            <a:fillRect/>
          </a:stretch>
        </p:blipFill>
        <p:spPr>
          <a:xfrm>
            <a:off x="6952543" y="2144111"/>
            <a:ext cx="4099578" cy="3277092"/>
          </a:xfrm>
          <a:prstGeom prst="rect">
            <a:avLst/>
          </a:prstGeom>
        </p:spPr>
      </p:pic>
    </p:spTree>
    <p:extLst>
      <p:ext uri="{BB962C8B-B14F-4D97-AF65-F5344CB8AC3E}">
        <p14:creationId xmlns:p14="http://schemas.microsoft.com/office/powerpoint/2010/main" val="978293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309291" y="984610"/>
            <a:ext cx="6912341" cy="461665"/>
          </a:xfrm>
          <a:prstGeom prst="rect">
            <a:avLst/>
          </a:prstGeom>
        </p:spPr>
        <p:txBody>
          <a:bodyPr wrap="none">
            <a:spAutoFit/>
          </a:bodyPr>
          <a:lstStyle/>
          <a:p>
            <a:r>
              <a:rPr lang="en-GB" sz="2400" b="1" dirty="0">
                <a:solidFill>
                  <a:srgbClr val="333333"/>
                </a:solidFill>
              </a:rPr>
              <a:t>Entering more than one piece of information in a cell</a:t>
            </a:r>
            <a:endParaRPr lang="en-GB" sz="2400" b="1" i="0" dirty="0">
              <a:solidFill>
                <a:srgbClr val="333333"/>
              </a:solidFill>
              <a:effectLst/>
            </a:endParaRPr>
          </a:p>
        </p:txBody>
      </p:sp>
      <p:sp>
        <p:nvSpPr>
          <p:cNvPr id="9" name="Rectangle 8"/>
          <p:cNvSpPr/>
          <p:nvPr/>
        </p:nvSpPr>
        <p:spPr>
          <a:xfrm>
            <a:off x="309291" y="1804150"/>
            <a:ext cx="5839261" cy="4832092"/>
          </a:xfrm>
          <a:prstGeom prst="rect">
            <a:avLst/>
          </a:prstGeom>
        </p:spPr>
        <p:txBody>
          <a:bodyPr wrap="square">
            <a:spAutoFit/>
          </a:bodyPr>
          <a:lstStyle/>
          <a:p>
            <a:r>
              <a:rPr lang="en-GB" sz="2200" b="1" dirty="0"/>
              <a:t>Example</a:t>
            </a:r>
            <a:r>
              <a:rPr lang="en-GB" sz="2200" dirty="0"/>
              <a:t>: Your informant has multiple livestock of different types. You record this information as “3, (oxen , cows)” to indicate that there are three total livestock, which is a mixture of oxen and cows.</a:t>
            </a:r>
          </a:p>
          <a:p>
            <a:endParaRPr lang="en-GB" sz="2200" dirty="0"/>
          </a:p>
          <a:p>
            <a:r>
              <a:rPr lang="en-GB" sz="2200" b="1" dirty="0"/>
              <a:t>Solution</a:t>
            </a:r>
            <a:r>
              <a:rPr lang="en-GB" sz="2200" dirty="0"/>
              <a:t>: Don’t include more than one piece of information in a cell. This will limit the ways in which you can </a:t>
            </a:r>
            <a:r>
              <a:rPr lang="en-GB" sz="2200" dirty="0" err="1"/>
              <a:t>analyze</a:t>
            </a:r>
            <a:r>
              <a:rPr lang="en-GB" sz="2200" dirty="0"/>
              <a:t> your data. If you need both these types of information (the total number of animals and the types), design your data sheet to include this information. For example, include a separate column for each type of livestock.</a:t>
            </a:r>
            <a:endParaRPr lang="en-GB" sz="2200" b="0" i="0" dirty="0">
              <a:effectLst/>
            </a:endParaRPr>
          </a:p>
        </p:txBody>
      </p:sp>
      <p:pic>
        <p:nvPicPr>
          <p:cNvPr id="921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036" y="3111063"/>
            <a:ext cx="4249356" cy="309953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a:t>3. Formatting problems</a:t>
            </a:r>
          </a:p>
        </p:txBody>
      </p:sp>
    </p:spTree>
    <p:extLst>
      <p:ext uri="{BB962C8B-B14F-4D97-AF65-F5344CB8AC3E}">
        <p14:creationId xmlns:p14="http://schemas.microsoft.com/office/powerpoint/2010/main" val="3703184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411" y="67650"/>
            <a:ext cx="10515600" cy="1325563"/>
          </a:xfrm>
        </p:spPr>
        <p:txBody>
          <a:bodyPr/>
          <a:lstStyle/>
          <a:p>
            <a:pPr algn="ctr"/>
            <a:r>
              <a:rPr lang="en-GB" b="1" dirty="0"/>
              <a:t>Setup</a:t>
            </a:r>
          </a:p>
        </p:txBody>
      </p:sp>
      <p:sp>
        <p:nvSpPr>
          <p:cNvPr id="3" name="Content Placeholder 2"/>
          <p:cNvSpPr>
            <a:spLocks noGrp="1"/>
          </p:cNvSpPr>
          <p:nvPr>
            <p:ph idx="1"/>
          </p:nvPr>
        </p:nvSpPr>
        <p:spPr>
          <a:xfrm>
            <a:off x="945777" y="1690688"/>
            <a:ext cx="6014421" cy="2182065"/>
          </a:xfrm>
        </p:spPr>
        <p:txBody>
          <a:bodyPr/>
          <a:lstStyle/>
          <a:p>
            <a:r>
              <a:rPr lang="en-GB" dirty="0"/>
              <a:t>Download the following three files:</a:t>
            </a:r>
          </a:p>
          <a:p>
            <a:pPr marL="0" indent="0">
              <a:buNone/>
            </a:pPr>
            <a:r>
              <a:rPr lang="en-GB" dirty="0">
                <a:hlinkClick r:id="rId2"/>
              </a:rPr>
              <a:t>SAFI_clean.csv</a:t>
            </a:r>
            <a:endParaRPr lang="en-GB" dirty="0"/>
          </a:p>
          <a:p>
            <a:pPr marL="0" indent="0">
              <a:buNone/>
            </a:pPr>
            <a:r>
              <a:rPr lang="en-GB" dirty="0">
                <a:hlinkClick r:id="rId3"/>
              </a:rPr>
              <a:t>SAFI_messy.xlsx</a:t>
            </a:r>
            <a:endParaRPr lang="en-GB" dirty="0"/>
          </a:p>
          <a:p>
            <a:pPr marL="0" indent="0">
              <a:buNone/>
            </a:pPr>
            <a:r>
              <a:rPr lang="en-GB" dirty="0">
                <a:hlinkClick r:id="rId4"/>
              </a:rPr>
              <a:t>SAFI_dates.xlsx</a:t>
            </a:r>
            <a:endParaRPr lang="en-GB" dirty="0"/>
          </a:p>
          <a:p>
            <a:endParaRPr lang="en-GB" dirty="0"/>
          </a:p>
        </p:txBody>
      </p:sp>
      <p:sp>
        <p:nvSpPr>
          <p:cNvPr id="4" name="Rectangle 3"/>
          <p:cNvSpPr/>
          <p:nvPr/>
        </p:nvSpPr>
        <p:spPr>
          <a:xfrm>
            <a:off x="945776" y="4224630"/>
            <a:ext cx="10511118" cy="2246769"/>
          </a:xfrm>
          <a:prstGeom prst="rect">
            <a:avLst/>
          </a:prstGeom>
        </p:spPr>
        <p:txBody>
          <a:bodyPr wrap="square">
            <a:spAutoFit/>
          </a:bodyPr>
          <a:lstStyle/>
          <a:p>
            <a:pPr marL="285750" indent="-285750">
              <a:buFont typeface="Arial" panose="020B0604020202020204" pitchFamily="34" charset="0"/>
              <a:buChar char="•"/>
            </a:pPr>
            <a:r>
              <a:rPr lang="en-GB" sz="2800" dirty="0">
                <a:latin typeface="Calibri" panose="020F0502020204030204" pitchFamily="34" charset="0"/>
                <a:cs typeface="Calibri" panose="020F0502020204030204" pitchFamily="34" charset="0"/>
              </a:rPr>
              <a:t>Place these 3 files in a folder you can easily find and access on your computer</a:t>
            </a:r>
          </a:p>
          <a:p>
            <a:pPr marL="285750" indent="-285750">
              <a:buFont typeface="Arial" panose="020B0604020202020204" pitchFamily="34" charset="0"/>
              <a:buChar char="•"/>
            </a:pPr>
            <a:endParaRPr lang="en-GB" sz="2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800" dirty="0">
                <a:latin typeface="Calibri" panose="020F0502020204030204" pitchFamily="34" charset="0"/>
                <a:cs typeface="Calibri" panose="020F0502020204030204" pitchFamily="34" charset="0"/>
              </a:rPr>
              <a:t>Check that you have one of the following </a:t>
            </a:r>
            <a:r>
              <a:rPr lang="en-GB" sz="2800" dirty="0" err="1">
                <a:latin typeface="Calibri" panose="020F0502020204030204" pitchFamily="34" charset="0"/>
                <a:cs typeface="Calibri" panose="020F0502020204030204" pitchFamily="34" charset="0"/>
              </a:rPr>
              <a:t>softwares</a:t>
            </a:r>
            <a:r>
              <a:rPr lang="en-GB" sz="2800" dirty="0">
                <a:latin typeface="Calibri" panose="020F0502020204030204" pitchFamily="34" charset="0"/>
                <a:cs typeface="Calibri" panose="020F0502020204030204" pitchFamily="34" charset="0"/>
              </a:rPr>
              <a:t>: </a:t>
            </a:r>
            <a:r>
              <a:rPr lang="en-GB" sz="2800" dirty="0" err="1"/>
              <a:t>LibreOffice</a:t>
            </a:r>
            <a:r>
              <a:rPr lang="en-GB" sz="2800" dirty="0"/>
              <a:t>, Microsoft Excel, </a:t>
            </a:r>
            <a:r>
              <a:rPr lang="en-GB" sz="2800" dirty="0" err="1"/>
              <a:t>Gnumeric</a:t>
            </a:r>
            <a:r>
              <a:rPr lang="en-GB" sz="2800" dirty="0"/>
              <a:t>, etc…</a:t>
            </a:r>
            <a:endParaRPr lang="en-GB" sz="4000" dirty="0">
              <a:latin typeface="Calibri" panose="020F0502020204030204" pitchFamily="34" charset="0"/>
              <a:cs typeface="Calibri" panose="020F0502020204030204" pitchFamily="34" charset="0"/>
            </a:endParaRPr>
          </a:p>
        </p:txBody>
      </p:sp>
      <p:sp>
        <p:nvSpPr>
          <p:cNvPr id="5" name="Rectangle 4"/>
          <p:cNvSpPr/>
          <p:nvPr/>
        </p:nvSpPr>
        <p:spPr>
          <a:xfrm>
            <a:off x="7885355" y="952024"/>
            <a:ext cx="3722146" cy="2677656"/>
          </a:xfrm>
          <a:prstGeom prst="rect">
            <a:avLst/>
          </a:prstGeom>
          <a:ln>
            <a:solidFill>
              <a:schemeClr val="tx1"/>
            </a:solidFill>
          </a:ln>
        </p:spPr>
        <p:txBody>
          <a:bodyPr wrap="square">
            <a:spAutoFit/>
          </a:bodyPr>
          <a:lstStyle/>
          <a:p>
            <a:r>
              <a:rPr lang="en-GB" sz="2400" dirty="0"/>
              <a:t>To learn more about the data, For more information about the dataset and to download it from </a:t>
            </a:r>
            <a:r>
              <a:rPr lang="en-GB" sz="2400" dirty="0" err="1"/>
              <a:t>Figshare</a:t>
            </a:r>
            <a:r>
              <a:rPr lang="en-GB" sz="2400" dirty="0"/>
              <a:t>, check out the</a:t>
            </a:r>
          </a:p>
          <a:p>
            <a:r>
              <a:rPr lang="en-GB" sz="2400" dirty="0">
                <a:hlinkClick r:id="rId5"/>
              </a:rPr>
              <a:t>Social Sciences workshop data page</a:t>
            </a:r>
            <a:r>
              <a:rPr lang="en-GB" sz="2400" dirty="0"/>
              <a:t>.</a:t>
            </a:r>
          </a:p>
        </p:txBody>
      </p:sp>
    </p:spTree>
    <p:extLst>
      <p:ext uri="{BB962C8B-B14F-4D97-AF65-F5344CB8AC3E}">
        <p14:creationId xmlns:p14="http://schemas.microsoft.com/office/powerpoint/2010/main" val="9039363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a:t>3. Formatting problems</a:t>
            </a:r>
          </a:p>
        </p:txBody>
      </p:sp>
      <p:sp>
        <p:nvSpPr>
          <p:cNvPr id="8" name="Rectangle 7"/>
          <p:cNvSpPr/>
          <p:nvPr/>
        </p:nvSpPr>
        <p:spPr>
          <a:xfrm>
            <a:off x="422400" y="1079203"/>
            <a:ext cx="4058868" cy="461665"/>
          </a:xfrm>
          <a:prstGeom prst="rect">
            <a:avLst/>
          </a:prstGeom>
        </p:spPr>
        <p:txBody>
          <a:bodyPr wrap="none">
            <a:spAutoFit/>
          </a:bodyPr>
          <a:lstStyle/>
          <a:p>
            <a:r>
              <a:rPr lang="en-GB" sz="2400" b="1" dirty="0"/>
              <a:t>Using problematic field names</a:t>
            </a:r>
            <a:endParaRPr lang="en-GB" sz="2400" b="1" i="0" dirty="0">
              <a:effectLst/>
            </a:endParaRPr>
          </a:p>
        </p:txBody>
      </p:sp>
      <p:sp>
        <p:nvSpPr>
          <p:cNvPr id="10" name="Rectangle 9"/>
          <p:cNvSpPr/>
          <p:nvPr/>
        </p:nvSpPr>
        <p:spPr>
          <a:xfrm>
            <a:off x="422399" y="1540868"/>
            <a:ext cx="11548883" cy="2554545"/>
          </a:xfrm>
          <a:prstGeom prst="rect">
            <a:avLst/>
          </a:prstGeom>
        </p:spPr>
        <p:txBody>
          <a:bodyPr wrap="square">
            <a:spAutoFit/>
          </a:bodyPr>
          <a:lstStyle/>
          <a:p>
            <a:pPr lvl="0" eaLnBrk="0" fontAlgn="base" hangingPunct="0">
              <a:spcBef>
                <a:spcPct val="0"/>
              </a:spcBef>
              <a:spcAft>
                <a:spcPct val="0"/>
              </a:spcAft>
            </a:pPr>
            <a:r>
              <a:rPr lang="en-US" altLang="en-US" sz="2000" dirty="0"/>
              <a:t>Choose </a:t>
            </a:r>
            <a:r>
              <a:rPr lang="en-US" altLang="en-US" sz="2000" b="1" dirty="0"/>
              <a:t>descriptive field names</a:t>
            </a:r>
            <a:r>
              <a:rPr lang="en-US" altLang="en-US" sz="2000" dirty="0"/>
              <a:t>, but be careful </a:t>
            </a:r>
            <a:r>
              <a:rPr lang="en-US" altLang="en-US" sz="2000" b="1" dirty="0"/>
              <a:t>not to include spaces</a:t>
            </a:r>
            <a:r>
              <a:rPr lang="en-US" altLang="en-US" sz="2000" dirty="0"/>
              <a:t>, numbers, or </a:t>
            </a:r>
            <a:r>
              <a:rPr lang="en-US" altLang="en-US" sz="2000" b="1" dirty="0"/>
              <a:t>special characters </a:t>
            </a:r>
            <a:r>
              <a:rPr lang="en-US" altLang="en-US" sz="2000" dirty="0"/>
              <a:t>of any kind. Spaces can be misinterpreted by parsers that use whitespace as delimiters and some programs don’t like field names that are text strings that start with numbers.</a:t>
            </a:r>
          </a:p>
          <a:p>
            <a:pPr lvl="0" eaLnBrk="0" fontAlgn="base" hangingPunct="0">
              <a:spcBef>
                <a:spcPct val="0"/>
              </a:spcBef>
              <a:spcAft>
                <a:spcPct val="0"/>
              </a:spcAft>
            </a:pPr>
            <a:endParaRPr lang="en-US" altLang="en-US" sz="2000" dirty="0"/>
          </a:p>
          <a:p>
            <a:pPr lvl="0" eaLnBrk="0" fontAlgn="base" hangingPunct="0">
              <a:spcBef>
                <a:spcPct val="0"/>
              </a:spcBef>
              <a:spcAft>
                <a:spcPct val="0"/>
              </a:spcAft>
            </a:pPr>
            <a:r>
              <a:rPr lang="en-US" altLang="en-US" sz="2000" b="1" dirty="0"/>
              <a:t>Underscores (_) are a good alternative to spaces</a:t>
            </a:r>
            <a:r>
              <a:rPr lang="en-US" altLang="en-US" sz="2000" dirty="0"/>
              <a:t>. Consider writing names in </a:t>
            </a:r>
            <a:r>
              <a:rPr lang="en-US" altLang="en-US" sz="2000" b="1" dirty="0"/>
              <a:t>camel case </a:t>
            </a:r>
            <a:r>
              <a:rPr lang="en-US" altLang="en-US" sz="2000" dirty="0"/>
              <a:t>(like this: </a:t>
            </a:r>
            <a:r>
              <a:rPr lang="en-US" altLang="en-US" sz="2000" dirty="0" err="1"/>
              <a:t>ExampleFileName</a:t>
            </a:r>
            <a:r>
              <a:rPr lang="en-US" altLang="en-US" sz="2000" dirty="0"/>
              <a:t>) to improve readability. </a:t>
            </a:r>
            <a:r>
              <a:rPr lang="en-US" altLang="en-US" sz="2000" b="1" dirty="0"/>
              <a:t>Remember that abbreviations that make sense at the moment may not be so obvious in 6 months</a:t>
            </a:r>
            <a:r>
              <a:rPr lang="en-US" altLang="en-US" sz="2000" dirty="0"/>
              <a:t>, but don’t overdo it with names that are excessively long. Including the units in the field names avoids confusion and enables others to readily interpret your variable names.</a:t>
            </a:r>
          </a:p>
        </p:txBody>
      </p:sp>
      <p:pic>
        <p:nvPicPr>
          <p:cNvPr id="11" name="Picture 10"/>
          <p:cNvPicPr>
            <a:picLocks noChangeAspect="1"/>
          </p:cNvPicPr>
          <p:nvPr/>
        </p:nvPicPr>
        <p:blipFill>
          <a:blip r:embed="rId2"/>
          <a:stretch>
            <a:fillRect/>
          </a:stretch>
        </p:blipFill>
        <p:spPr>
          <a:xfrm>
            <a:off x="1118859" y="4270649"/>
            <a:ext cx="9134475" cy="2352675"/>
          </a:xfrm>
          <a:prstGeom prst="rect">
            <a:avLst/>
          </a:prstGeom>
          <a:ln>
            <a:solidFill>
              <a:schemeClr val="tx1"/>
            </a:solidFill>
          </a:ln>
        </p:spPr>
      </p:pic>
    </p:spTree>
    <p:extLst>
      <p:ext uri="{BB962C8B-B14F-4D97-AF65-F5344CB8AC3E}">
        <p14:creationId xmlns:p14="http://schemas.microsoft.com/office/powerpoint/2010/main" val="2036203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Box 9"/>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a:t>3. Formatting problems</a:t>
            </a:r>
          </a:p>
        </p:txBody>
      </p:sp>
      <p:sp>
        <p:nvSpPr>
          <p:cNvPr id="11" name="Rectangle 10"/>
          <p:cNvSpPr/>
          <p:nvPr/>
        </p:nvSpPr>
        <p:spPr>
          <a:xfrm>
            <a:off x="94593" y="753382"/>
            <a:ext cx="4173578" cy="461665"/>
          </a:xfrm>
          <a:prstGeom prst="rect">
            <a:avLst/>
          </a:prstGeom>
        </p:spPr>
        <p:txBody>
          <a:bodyPr wrap="none">
            <a:spAutoFit/>
          </a:bodyPr>
          <a:lstStyle/>
          <a:p>
            <a:r>
              <a:rPr lang="en-GB" sz="2400" b="1" dirty="0"/>
              <a:t>Using special characters in data</a:t>
            </a:r>
            <a:endParaRPr lang="en-GB" sz="2400" b="1" i="0" dirty="0">
              <a:effectLst/>
            </a:endParaRPr>
          </a:p>
        </p:txBody>
      </p:sp>
      <p:sp>
        <p:nvSpPr>
          <p:cNvPr id="12" name="Rectangle 11"/>
          <p:cNvSpPr/>
          <p:nvPr/>
        </p:nvSpPr>
        <p:spPr>
          <a:xfrm>
            <a:off x="94593" y="1425777"/>
            <a:ext cx="11771586" cy="2862322"/>
          </a:xfrm>
          <a:prstGeom prst="rect">
            <a:avLst/>
          </a:prstGeom>
        </p:spPr>
        <p:txBody>
          <a:bodyPr wrap="square">
            <a:spAutoFit/>
          </a:bodyPr>
          <a:lstStyle/>
          <a:p>
            <a:r>
              <a:rPr lang="en-GB" sz="2000" b="1" dirty="0"/>
              <a:t>Example</a:t>
            </a:r>
            <a:r>
              <a:rPr lang="en-GB" sz="2000" dirty="0"/>
              <a:t>: You treat your spreadsheet program as a word processor when writing notes, for example copying data directly from Word or other applications.</a:t>
            </a:r>
          </a:p>
          <a:p>
            <a:endParaRPr lang="en-GB" sz="2000" dirty="0"/>
          </a:p>
          <a:p>
            <a:r>
              <a:rPr lang="en-GB" sz="2000" b="1" dirty="0"/>
              <a:t>Solution</a:t>
            </a:r>
            <a:r>
              <a:rPr lang="en-GB" sz="2000" dirty="0"/>
              <a:t>: This is a common strategy. For example, when writing longer text in a cell, people often include line breaks, </a:t>
            </a:r>
            <a:r>
              <a:rPr lang="en-GB" sz="2000" dirty="0" err="1"/>
              <a:t>em</a:t>
            </a:r>
            <a:r>
              <a:rPr lang="en-GB" sz="2000" dirty="0"/>
              <a:t>-dashes, </a:t>
            </a:r>
            <a:r>
              <a:rPr lang="en-GB" sz="2000" dirty="0" err="1"/>
              <a:t>etc</a:t>
            </a:r>
            <a:r>
              <a:rPr lang="en-GB" sz="2000" dirty="0"/>
              <a:t> in their spreadsheet. Also, when copying data in from applications such as Word, formatting and fancy </a:t>
            </a:r>
            <a:r>
              <a:rPr lang="en-GB" sz="2000" b="1" dirty="0"/>
              <a:t>non-standard characters </a:t>
            </a:r>
            <a:r>
              <a:rPr lang="en-GB" sz="2000" dirty="0"/>
              <a:t>(such as left- and right-aligned quotation marks) are included. When exporting this data into a </a:t>
            </a:r>
            <a:r>
              <a:rPr lang="en-GB" sz="2000" b="1" dirty="0"/>
              <a:t>coding/statistical environment</a:t>
            </a:r>
            <a:r>
              <a:rPr lang="en-GB" sz="2000" dirty="0"/>
              <a:t> or into a relational database, </a:t>
            </a:r>
            <a:r>
              <a:rPr lang="en-GB" sz="2000" b="1" dirty="0"/>
              <a:t>dangerous things may occur</a:t>
            </a:r>
            <a:r>
              <a:rPr lang="en-GB" sz="2000" dirty="0"/>
              <a:t>, such as </a:t>
            </a:r>
            <a:r>
              <a:rPr lang="en-GB" sz="2000" b="1" dirty="0"/>
              <a:t>lines being cut in half </a:t>
            </a:r>
            <a:r>
              <a:rPr lang="en-GB" sz="2000" dirty="0"/>
              <a:t>and encoding errors being thrown.</a:t>
            </a:r>
          </a:p>
          <a:p>
            <a:endParaRPr lang="en-GB" sz="2000" dirty="0"/>
          </a:p>
        </p:txBody>
      </p:sp>
      <p:pic>
        <p:nvPicPr>
          <p:cNvPr id="10242" name="Picture 2" descr="Image result for special character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1642" y="3848131"/>
            <a:ext cx="3725152" cy="280273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220171" y="4391850"/>
            <a:ext cx="6096000" cy="1938992"/>
          </a:xfrm>
          <a:prstGeom prst="rect">
            <a:avLst/>
          </a:prstGeom>
        </p:spPr>
        <p:txBody>
          <a:bodyPr>
            <a:spAutoFit/>
          </a:bodyPr>
          <a:lstStyle/>
          <a:p>
            <a:pPr algn="ctr"/>
            <a:r>
              <a:rPr lang="en-GB" sz="2400" b="1" dirty="0"/>
              <a:t>General best practice is to avoid adding characters such as newlines, tabs, and vertical tabs. In other words, treat a text cell as if it were a simple web form that can only contain text and spaces.</a:t>
            </a:r>
          </a:p>
        </p:txBody>
      </p:sp>
    </p:spTree>
    <p:extLst>
      <p:ext uri="{BB962C8B-B14F-4D97-AF65-F5344CB8AC3E}">
        <p14:creationId xmlns:p14="http://schemas.microsoft.com/office/powerpoint/2010/main" val="3521231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a:t>3. Formatting problems</a:t>
            </a:r>
          </a:p>
        </p:txBody>
      </p:sp>
      <p:sp>
        <p:nvSpPr>
          <p:cNvPr id="8" name="TextBox 7"/>
          <p:cNvSpPr txBox="1"/>
          <p:nvPr/>
        </p:nvSpPr>
        <p:spPr>
          <a:xfrm>
            <a:off x="378372" y="1124607"/>
            <a:ext cx="10710042" cy="5386090"/>
          </a:xfrm>
          <a:prstGeom prst="rect">
            <a:avLst/>
          </a:prstGeom>
          <a:noFill/>
        </p:spPr>
        <p:txBody>
          <a:bodyPr wrap="square" rtlCol="0">
            <a:spAutoFit/>
          </a:bodyPr>
          <a:lstStyle/>
          <a:p>
            <a:r>
              <a:rPr lang="en-GB" sz="2800" b="1" dirty="0"/>
              <a:t>Key Points</a:t>
            </a:r>
          </a:p>
          <a:p>
            <a:endParaRPr lang="en-GB" sz="2800" b="1" dirty="0"/>
          </a:p>
          <a:p>
            <a:pPr marL="342900" indent="-342900">
              <a:buFont typeface="Arial" panose="020B0604020202020204" pitchFamily="34" charset="0"/>
              <a:buChar char="•"/>
            </a:pPr>
            <a:r>
              <a:rPr lang="en-GB" sz="2400" b="1" dirty="0"/>
              <a:t>Avoid</a:t>
            </a:r>
            <a:r>
              <a:rPr lang="en-GB" sz="2400" dirty="0"/>
              <a:t> using </a:t>
            </a:r>
            <a:r>
              <a:rPr lang="en-GB" sz="2400" b="1" dirty="0"/>
              <a:t>multiple tables </a:t>
            </a:r>
            <a:r>
              <a:rPr lang="en-GB" sz="2400" dirty="0"/>
              <a:t>within one spreadsheet.</a:t>
            </a:r>
          </a:p>
          <a:p>
            <a:pPr marL="342900" indent="-342900">
              <a:buFont typeface="Arial" panose="020B0604020202020204" pitchFamily="34" charset="0"/>
              <a:buChar char="•"/>
            </a:pPr>
            <a:r>
              <a:rPr lang="en-GB" sz="2400" b="1" dirty="0"/>
              <a:t>Avoid</a:t>
            </a:r>
            <a:r>
              <a:rPr lang="en-GB" sz="2400" dirty="0"/>
              <a:t> spreading data across </a:t>
            </a:r>
            <a:r>
              <a:rPr lang="en-GB" sz="2400" b="1" dirty="0"/>
              <a:t>multiple tabs </a:t>
            </a:r>
            <a:r>
              <a:rPr lang="en-GB" sz="2400" dirty="0"/>
              <a:t>(but do use a new tab to record data cleaning or manipulations).</a:t>
            </a:r>
          </a:p>
          <a:p>
            <a:pPr marL="342900" indent="-342900">
              <a:buFont typeface="Arial" panose="020B0604020202020204" pitchFamily="34" charset="0"/>
              <a:buChar char="•"/>
            </a:pPr>
            <a:r>
              <a:rPr lang="en-GB" sz="2400" dirty="0"/>
              <a:t>Record </a:t>
            </a:r>
            <a:r>
              <a:rPr lang="en-GB" sz="2400" b="1" dirty="0"/>
              <a:t>zeros as zeros</a:t>
            </a:r>
            <a:r>
              <a:rPr lang="en-GB" sz="2400" dirty="0"/>
              <a:t>.</a:t>
            </a:r>
          </a:p>
          <a:p>
            <a:pPr marL="342900" indent="-342900">
              <a:buFont typeface="Arial" panose="020B0604020202020204" pitchFamily="34" charset="0"/>
              <a:buChar char="•"/>
            </a:pPr>
            <a:r>
              <a:rPr lang="en-GB" sz="2400" dirty="0"/>
              <a:t>Use an </a:t>
            </a:r>
            <a:r>
              <a:rPr lang="en-GB" sz="2400" b="1" dirty="0"/>
              <a:t>appropriate null value </a:t>
            </a:r>
            <a:r>
              <a:rPr lang="en-GB" sz="2400" dirty="0"/>
              <a:t>to record missing data.</a:t>
            </a:r>
          </a:p>
          <a:p>
            <a:pPr marL="342900" indent="-342900">
              <a:buFont typeface="Arial" panose="020B0604020202020204" pitchFamily="34" charset="0"/>
              <a:buChar char="•"/>
            </a:pPr>
            <a:r>
              <a:rPr lang="en-GB" sz="2400" b="1" dirty="0"/>
              <a:t>Don’t use formatting</a:t>
            </a:r>
            <a:r>
              <a:rPr lang="en-GB" sz="2400" dirty="0"/>
              <a:t> to convey information or to make your spreadsheet look pretty.</a:t>
            </a:r>
          </a:p>
          <a:p>
            <a:pPr marL="342900" indent="-342900">
              <a:buFont typeface="Arial" panose="020B0604020202020204" pitchFamily="34" charset="0"/>
              <a:buChar char="•"/>
            </a:pPr>
            <a:r>
              <a:rPr lang="en-GB" sz="2400" dirty="0"/>
              <a:t>Place </a:t>
            </a:r>
            <a:r>
              <a:rPr lang="en-GB" sz="2400" b="1" dirty="0"/>
              <a:t>comments in a separate column</a:t>
            </a:r>
            <a:r>
              <a:rPr lang="en-GB" sz="2400" dirty="0"/>
              <a:t>.</a:t>
            </a:r>
          </a:p>
          <a:p>
            <a:pPr marL="342900" indent="-342900">
              <a:buFont typeface="Arial" panose="020B0604020202020204" pitchFamily="34" charset="0"/>
              <a:buChar char="•"/>
            </a:pPr>
            <a:r>
              <a:rPr lang="en-GB" sz="2400" b="1" dirty="0"/>
              <a:t>Record units in column headers</a:t>
            </a:r>
            <a:r>
              <a:rPr lang="en-GB" sz="2400" dirty="0"/>
              <a:t>.</a:t>
            </a:r>
          </a:p>
          <a:p>
            <a:pPr marL="342900" indent="-342900">
              <a:buFont typeface="Arial" panose="020B0604020202020204" pitchFamily="34" charset="0"/>
              <a:buChar char="•"/>
            </a:pPr>
            <a:r>
              <a:rPr lang="en-GB" sz="2400" dirty="0"/>
              <a:t>Include </a:t>
            </a:r>
            <a:r>
              <a:rPr lang="en-GB" sz="2400" b="1" dirty="0"/>
              <a:t>only one piece of information </a:t>
            </a:r>
            <a:r>
              <a:rPr lang="en-GB" sz="2400" dirty="0"/>
              <a:t>in a cell.</a:t>
            </a:r>
          </a:p>
          <a:p>
            <a:pPr marL="342900" indent="-342900">
              <a:buFont typeface="Arial" panose="020B0604020202020204" pitchFamily="34" charset="0"/>
              <a:buChar char="•"/>
            </a:pPr>
            <a:r>
              <a:rPr lang="en-GB" sz="2400" b="1" dirty="0"/>
              <a:t>Avoid spaces</a:t>
            </a:r>
            <a:r>
              <a:rPr lang="en-GB" sz="2400" dirty="0"/>
              <a:t>, numbers and special characters in column headers.</a:t>
            </a:r>
          </a:p>
          <a:p>
            <a:pPr marL="342900" indent="-342900">
              <a:buFont typeface="Arial" panose="020B0604020202020204" pitchFamily="34" charset="0"/>
              <a:buChar char="•"/>
            </a:pPr>
            <a:r>
              <a:rPr lang="en-GB" sz="2400" b="1" dirty="0"/>
              <a:t>Avoid special characters</a:t>
            </a:r>
            <a:r>
              <a:rPr lang="en-GB" sz="2400" dirty="0"/>
              <a:t> in your data.</a:t>
            </a:r>
          </a:p>
        </p:txBody>
      </p:sp>
    </p:spTree>
    <p:extLst>
      <p:ext uri="{BB962C8B-B14F-4D97-AF65-F5344CB8AC3E}">
        <p14:creationId xmlns:p14="http://schemas.microsoft.com/office/powerpoint/2010/main" val="3899498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031" y="897968"/>
            <a:ext cx="10515600" cy="4351338"/>
          </a:xfrm>
        </p:spPr>
        <p:txBody>
          <a:bodyPr>
            <a:normAutofit/>
          </a:bodyPr>
          <a:lstStyle/>
          <a:p>
            <a:pPr marL="0" indent="0">
              <a:buNone/>
            </a:pPr>
            <a:r>
              <a:rPr lang="en-GB" b="1" dirty="0"/>
              <a:t>Questions</a:t>
            </a:r>
          </a:p>
          <a:p>
            <a:r>
              <a:rPr lang="en-GB" dirty="0"/>
              <a:t>What are good approaches for handling dates in spreadsheets?</a:t>
            </a:r>
          </a:p>
          <a:p>
            <a:pPr marL="0" indent="0">
              <a:buNone/>
            </a:pPr>
            <a:endParaRPr lang="en-GB" b="1" dirty="0"/>
          </a:p>
          <a:p>
            <a:pPr marL="0" indent="0">
              <a:buNone/>
            </a:pPr>
            <a:r>
              <a:rPr lang="en-GB" b="1" dirty="0"/>
              <a:t>Objectives</a:t>
            </a:r>
          </a:p>
          <a:p>
            <a:r>
              <a:rPr lang="en-GB" dirty="0"/>
              <a:t>Recognise problematic or suspicious date formats.</a:t>
            </a:r>
          </a:p>
          <a:p>
            <a:r>
              <a:rPr lang="en-GB" dirty="0"/>
              <a:t>Use formulas to separate dates into their component values (e.g. Month, Day, Year).</a:t>
            </a:r>
          </a:p>
          <a:p>
            <a:pPr marL="0" indent="0">
              <a:buNone/>
            </a:pPr>
            <a:endParaRPr lang="en-GB" dirty="0"/>
          </a:p>
        </p:txBody>
      </p:sp>
      <p:sp>
        <p:nvSpPr>
          <p:cNvPr id="4" name="TextBox 3"/>
          <p:cNvSpPr txBox="1"/>
          <p:nvPr/>
        </p:nvSpPr>
        <p:spPr>
          <a:xfrm>
            <a:off x="0" y="103515"/>
            <a:ext cx="12192000" cy="523220"/>
          </a:xfrm>
          <a:prstGeom prst="rect">
            <a:avLst/>
          </a:prstGeom>
          <a:solidFill>
            <a:schemeClr val="accent4">
              <a:lumMod val="60000"/>
              <a:lumOff val="40000"/>
            </a:schemeClr>
          </a:solidFill>
        </p:spPr>
        <p:txBody>
          <a:bodyPr wrap="square" rtlCol="0">
            <a:spAutoFit/>
          </a:bodyPr>
          <a:lstStyle/>
          <a:p>
            <a:pPr algn="r"/>
            <a:r>
              <a:rPr lang="en-GB" sz="2800" dirty="0"/>
              <a:t>4. Dates as data</a:t>
            </a:r>
          </a:p>
        </p:txBody>
      </p:sp>
      <p:pic>
        <p:nvPicPr>
          <p:cNvPr id="12290" name="Picture 2" descr="Image result for dates 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6924" y="4265573"/>
            <a:ext cx="5534244" cy="2471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5063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3010" y="879506"/>
            <a:ext cx="3927101" cy="461665"/>
          </a:xfrm>
          <a:prstGeom prst="rect">
            <a:avLst/>
          </a:prstGeom>
        </p:spPr>
        <p:txBody>
          <a:bodyPr wrap="none">
            <a:spAutoFit/>
          </a:bodyPr>
          <a:lstStyle/>
          <a:p>
            <a:r>
              <a:rPr lang="en-GB" sz="2400" b="1" dirty="0"/>
              <a:t>Date formats in spreadsheets</a:t>
            </a:r>
            <a:endParaRPr lang="en-GB" sz="2400" b="1" i="0" dirty="0">
              <a:effectLst/>
            </a:endParaRPr>
          </a:p>
        </p:txBody>
      </p:sp>
      <p:sp>
        <p:nvSpPr>
          <p:cNvPr id="10" name="TextBox 9"/>
          <p:cNvSpPr txBox="1"/>
          <p:nvPr/>
        </p:nvSpPr>
        <p:spPr>
          <a:xfrm>
            <a:off x="0" y="103515"/>
            <a:ext cx="12192000" cy="523220"/>
          </a:xfrm>
          <a:prstGeom prst="rect">
            <a:avLst/>
          </a:prstGeom>
          <a:solidFill>
            <a:schemeClr val="accent4">
              <a:lumMod val="60000"/>
              <a:lumOff val="40000"/>
            </a:schemeClr>
          </a:solidFill>
        </p:spPr>
        <p:txBody>
          <a:bodyPr wrap="square" rtlCol="0">
            <a:spAutoFit/>
          </a:bodyPr>
          <a:lstStyle/>
          <a:p>
            <a:pPr algn="r"/>
            <a:r>
              <a:rPr lang="en-GB" sz="2800" dirty="0"/>
              <a:t>4. Dates as data</a:t>
            </a:r>
          </a:p>
        </p:txBody>
      </p:sp>
      <p:sp>
        <p:nvSpPr>
          <p:cNvPr id="9" name="Rectangle 8"/>
          <p:cNvSpPr/>
          <p:nvPr/>
        </p:nvSpPr>
        <p:spPr>
          <a:xfrm>
            <a:off x="93010" y="1305342"/>
            <a:ext cx="11846742" cy="2814617"/>
          </a:xfrm>
          <a:prstGeom prst="rect">
            <a:avLst/>
          </a:prstGeom>
        </p:spPr>
        <p:txBody>
          <a:bodyPr wrap="square">
            <a:spAutoFit/>
          </a:bodyPr>
          <a:lstStyle/>
          <a:p>
            <a:pPr>
              <a:lnSpc>
                <a:spcPct val="150000"/>
              </a:lnSpc>
            </a:pPr>
            <a:r>
              <a:rPr lang="en-GB" sz="2000" dirty="0"/>
              <a:t>Dates in spreadsheets are often </a:t>
            </a:r>
            <a:r>
              <a:rPr lang="en-GB" sz="2000" b="1" dirty="0"/>
              <a:t>stored in a single column</a:t>
            </a:r>
            <a:r>
              <a:rPr lang="en-GB" sz="2000" dirty="0"/>
              <a:t>. While this seems the most natural way to record dates, it actually is </a:t>
            </a:r>
            <a:r>
              <a:rPr lang="en-GB" sz="2000" b="1" dirty="0"/>
              <a:t>not best practice</a:t>
            </a:r>
            <a:r>
              <a:rPr lang="en-GB" sz="2000" dirty="0"/>
              <a:t>. </a:t>
            </a:r>
          </a:p>
          <a:p>
            <a:pPr>
              <a:lnSpc>
                <a:spcPct val="150000"/>
              </a:lnSpc>
            </a:pPr>
            <a:r>
              <a:rPr lang="en-GB" sz="2000" dirty="0"/>
              <a:t>A spreadsheet application will display the dates in a seemingly correct way (to a human observer) but how it actually handles and </a:t>
            </a:r>
            <a:r>
              <a:rPr lang="en-GB" sz="2000" b="1" dirty="0"/>
              <a:t>stores the dates may be problematic</a:t>
            </a:r>
            <a:r>
              <a:rPr lang="en-GB" sz="2000" dirty="0"/>
              <a:t>.</a:t>
            </a:r>
          </a:p>
          <a:p>
            <a:pPr>
              <a:lnSpc>
                <a:spcPct val="150000"/>
              </a:lnSpc>
            </a:pPr>
            <a:r>
              <a:rPr lang="en-GB" sz="2000" dirty="0"/>
              <a:t>If you will later </a:t>
            </a:r>
            <a:r>
              <a:rPr lang="en-GB" sz="2000" b="1" dirty="0"/>
              <a:t>need to export</a:t>
            </a:r>
            <a:r>
              <a:rPr lang="en-GB" sz="2000" dirty="0"/>
              <a:t> the data you will have some problem</a:t>
            </a:r>
          </a:p>
          <a:p>
            <a:pPr>
              <a:lnSpc>
                <a:spcPct val="150000"/>
              </a:lnSpc>
            </a:pPr>
            <a:r>
              <a:rPr lang="en-GB" sz="2000" dirty="0"/>
              <a:t>Spreadsheet programs have numerous </a:t>
            </a:r>
            <a:r>
              <a:rPr lang="en-GB" sz="2000" b="1" dirty="0"/>
              <a:t>“useful features”</a:t>
            </a:r>
            <a:r>
              <a:rPr lang="en-GB" sz="2000" dirty="0"/>
              <a:t> which allow them to handle dates in a variety of ways.</a:t>
            </a:r>
            <a:endParaRPr lang="en-GB" sz="2000" b="0" i="0" dirty="0">
              <a:effectLst/>
            </a:endParaRPr>
          </a:p>
        </p:txBody>
      </p:sp>
      <p:pic>
        <p:nvPicPr>
          <p:cNvPr id="11" name="Picture 10"/>
          <p:cNvPicPr>
            <a:picLocks noChangeAspect="1"/>
          </p:cNvPicPr>
          <p:nvPr/>
        </p:nvPicPr>
        <p:blipFill>
          <a:blip r:embed="rId2"/>
          <a:stretch>
            <a:fillRect/>
          </a:stretch>
        </p:blipFill>
        <p:spPr>
          <a:xfrm>
            <a:off x="410918" y="4923755"/>
            <a:ext cx="11210925" cy="1457325"/>
          </a:xfrm>
          <a:prstGeom prst="rect">
            <a:avLst/>
          </a:prstGeom>
        </p:spPr>
      </p:pic>
      <p:sp>
        <p:nvSpPr>
          <p:cNvPr id="13" name="Right Arrow 12"/>
          <p:cNvSpPr/>
          <p:nvPr/>
        </p:nvSpPr>
        <p:spPr>
          <a:xfrm rot="5400000">
            <a:off x="5557885" y="4303479"/>
            <a:ext cx="759331" cy="484632"/>
          </a:xfrm>
          <a:prstGeom prst="rightArrow">
            <a:avLst/>
          </a:prstGeom>
          <a:solidFill>
            <a:schemeClr val="accent4">
              <a:lumMod val="60000"/>
              <a:lumOff val="40000"/>
              <a:alpha val="69804"/>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808275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303" y="932058"/>
            <a:ext cx="3232039" cy="461665"/>
          </a:xfrm>
          <a:prstGeom prst="rect">
            <a:avLst/>
          </a:prstGeom>
        </p:spPr>
        <p:txBody>
          <a:bodyPr wrap="none">
            <a:spAutoFit/>
          </a:bodyPr>
          <a:lstStyle/>
          <a:p>
            <a:r>
              <a:rPr lang="en-GB" sz="2400" b="1" dirty="0"/>
              <a:t>Dates stored as integers</a:t>
            </a:r>
            <a:endParaRPr lang="en-GB" sz="2400" b="1" i="0" dirty="0">
              <a:effectLst/>
            </a:endParaRPr>
          </a:p>
        </p:txBody>
      </p:sp>
      <p:sp>
        <p:nvSpPr>
          <p:cNvPr id="8" name="TextBox 7"/>
          <p:cNvSpPr txBox="1"/>
          <p:nvPr/>
        </p:nvSpPr>
        <p:spPr>
          <a:xfrm>
            <a:off x="0" y="103515"/>
            <a:ext cx="12192000" cy="523220"/>
          </a:xfrm>
          <a:prstGeom prst="rect">
            <a:avLst/>
          </a:prstGeom>
          <a:solidFill>
            <a:schemeClr val="accent4">
              <a:lumMod val="60000"/>
              <a:lumOff val="40000"/>
            </a:schemeClr>
          </a:solidFill>
        </p:spPr>
        <p:txBody>
          <a:bodyPr wrap="square" rtlCol="0">
            <a:spAutoFit/>
          </a:bodyPr>
          <a:lstStyle/>
          <a:p>
            <a:pPr algn="r"/>
            <a:r>
              <a:rPr lang="en-GB" sz="2800"/>
              <a:t>4. Dates as data</a:t>
            </a:r>
            <a:endParaRPr lang="en-GB" sz="2800" dirty="0"/>
          </a:p>
        </p:txBody>
      </p:sp>
      <p:sp>
        <p:nvSpPr>
          <p:cNvPr id="9" name="Rectangle 8"/>
          <p:cNvSpPr/>
          <p:nvPr/>
        </p:nvSpPr>
        <p:spPr>
          <a:xfrm>
            <a:off x="160303" y="1488316"/>
            <a:ext cx="11832000" cy="646331"/>
          </a:xfrm>
          <a:prstGeom prst="rect">
            <a:avLst/>
          </a:prstGeom>
        </p:spPr>
        <p:txBody>
          <a:bodyPr wrap="square">
            <a:spAutoFit/>
          </a:bodyPr>
          <a:lstStyle/>
          <a:p>
            <a:pPr algn="just"/>
            <a:r>
              <a:rPr lang="en-GB" dirty="0"/>
              <a:t>The first thing you need to know is that Excel stores dates as numbers - see the last column in the above figure. Essentially, it </a:t>
            </a:r>
            <a:r>
              <a:rPr lang="en-GB" b="1" dirty="0"/>
              <a:t>counts the days from a default of December 31, 1899</a:t>
            </a:r>
            <a:r>
              <a:rPr lang="en-GB" dirty="0"/>
              <a:t>, and thus stores </a:t>
            </a:r>
            <a:r>
              <a:rPr lang="en-GB" b="1" dirty="0"/>
              <a:t>July 2, 2014 as the serial number 41822.</a:t>
            </a:r>
          </a:p>
        </p:txBody>
      </p:sp>
      <p:sp>
        <p:nvSpPr>
          <p:cNvPr id="10" name="Rectangle 9"/>
          <p:cNvSpPr/>
          <p:nvPr/>
        </p:nvSpPr>
        <p:spPr>
          <a:xfrm>
            <a:off x="160303" y="2229240"/>
            <a:ext cx="6096000" cy="1477328"/>
          </a:xfrm>
          <a:prstGeom prst="rect">
            <a:avLst/>
          </a:prstGeom>
          <a:solidFill>
            <a:schemeClr val="accent4">
              <a:lumMod val="20000"/>
              <a:lumOff val="80000"/>
            </a:schemeClr>
          </a:solidFill>
        </p:spPr>
        <p:txBody>
          <a:bodyPr>
            <a:spAutoFit/>
          </a:bodyPr>
          <a:lstStyle/>
          <a:p>
            <a:r>
              <a:rPr lang="en-GB" dirty="0"/>
              <a:t>Excel also entertains a second date system, the 1904 date system, as the default in Excel for Macintosh. This system will assign a different serial number than the </a:t>
            </a:r>
            <a:r>
              <a:rPr lang="en-GB" dirty="0">
                <a:hlinkClick r:id="rId2"/>
              </a:rPr>
              <a:t>1900 date system</a:t>
            </a:r>
            <a:r>
              <a:rPr lang="en-GB" dirty="0"/>
              <a:t>. Because of this, </a:t>
            </a:r>
            <a:r>
              <a:rPr lang="en-GB" dirty="0">
                <a:hlinkClick r:id="rId3"/>
              </a:rPr>
              <a:t>dates must be checked for accuracy when exporting data from Excel</a:t>
            </a:r>
            <a:r>
              <a:rPr lang="en-GB" dirty="0"/>
              <a:t> (look for dates that are ~4 years off).</a:t>
            </a:r>
          </a:p>
        </p:txBody>
      </p:sp>
      <p:sp>
        <p:nvSpPr>
          <p:cNvPr id="15" name="Rectangle 14"/>
          <p:cNvSpPr/>
          <p:nvPr/>
        </p:nvSpPr>
        <p:spPr>
          <a:xfrm>
            <a:off x="6842233" y="2470978"/>
            <a:ext cx="4950373" cy="3170099"/>
          </a:xfrm>
          <a:prstGeom prst="rect">
            <a:avLst/>
          </a:prstGeom>
          <a:ln>
            <a:solidFill>
              <a:schemeClr val="accent4">
                <a:lumMod val="60000"/>
                <a:lumOff val="40000"/>
              </a:schemeClr>
            </a:solidFill>
          </a:ln>
        </p:spPr>
        <p:txBody>
          <a:bodyPr wrap="square">
            <a:spAutoFit/>
          </a:bodyPr>
          <a:lstStyle/>
          <a:p>
            <a:pPr lvl="0" eaLnBrk="0" fontAlgn="base" hangingPunct="0">
              <a:spcBef>
                <a:spcPct val="0"/>
              </a:spcBef>
              <a:spcAft>
                <a:spcPct val="0"/>
              </a:spcAft>
            </a:pPr>
            <a:r>
              <a:rPr lang="en-US" altLang="en-US" sz="2000" b="1" dirty="0">
                <a:solidFill>
                  <a:srgbClr val="333333"/>
                </a:solidFill>
              </a:rPr>
              <a:t>It can actually be useful </a:t>
            </a:r>
          </a:p>
          <a:p>
            <a:pPr lvl="0" eaLnBrk="0" fontAlgn="base" hangingPunct="0">
              <a:spcBef>
                <a:spcPct val="0"/>
              </a:spcBef>
              <a:spcAft>
                <a:spcPct val="0"/>
              </a:spcAft>
            </a:pPr>
            <a:r>
              <a:rPr lang="en-US" altLang="en-US" sz="2000" dirty="0">
                <a:solidFill>
                  <a:srgbClr val="333333"/>
                </a:solidFill>
              </a:rPr>
              <a:t>By using it we can easily add days, months or years to a given date. </a:t>
            </a:r>
          </a:p>
          <a:p>
            <a:pPr lvl="0" eaLnBrk="0" fontAlgn="base" hangingPunct="0">
              <a:spcBef>
                <a:spcPct val="0"/>
              </a:spcBef>
              <a:spcAft>
                <a:spcPct val="0"/>
              </a:spcAft>
            </a:pPr>
            <a:r>
              <a:rPr lang="en-US" altLang="en-US" sz="2000" dirty="0">
                <a:solidFill>
                  <a:srgbClr val="333333"/>
                </a:solidFill>
              </a:rPr>
              <a:t>Say you had a research plan where you needed to conduct interviews with a set of informants every ninety days for a year. </a:t>
            </a:r>
          </a:p>
          <a:p>
            <a:pPr lvl="0" eaLnBrk="0" fontAlgn="base" hangingPunct="0">
              <a:spcBef>
                <a:spcPct val="0"/>
              </a:spcBef>
              <a:spcAft>
                <a:spcPct val="0"/>
              </a:spcAft>
            </a:pPr>
            <a:r>
              <a:rPr lang="en-US" altLang="en-US" sz="2000" dirty="0">
                <a:solidFill>
                  <a:srgbClr val="333333"/>
                </a:solidFill>
              </a:rPr>
              <a:t>In another cell, you could type:</a:t>
            </a:r>
            <a:endParaRPr lang="en-US" altLang="en-US" dirty="0"/>
          </a:p>
          <a:p>
            <a:pPr lvl="0" eaLnBrk="0" fontAlgn="base" hangingPunct="0">
              <a:spcBef>
                <a:spcPct val="0"/>
              </a:spcBef>
              <a:spcAft>
                <a:spcPct val="0"/>
              </a:spcAft>
            </a:pPr>
            <a:r>
              <a:rPr lang="en-US" altLang="en-US" sz="2000" dirty="0">
                <a:solidFill>
                  <a:srgbClr val="333333"/>
                </a:solidFill>
              </a:rPr>
              <a:t>=B2+90</a:t>
            </a:r>
            <a:endParaRPr lang="en-US" altLang="en-US" dirty="0"/>
          </a:p>
          <a:p>
            <a:pPr lvl="0" eaLnBrk="0" fontAlgn="base" hangingPunct="0">
              <a:spcBef>
                <a:spcPct val="0"/>
              </a:spcBef>
              <a:spcAft>
                <a:spcPct val="0"/>
              </a:spcAft>
            </a:pPr>
            <a:r>
              <a:rPr lang="en-US" altLang="en-US" sz="2000" dirty="0">
                <a:solidFill>
                  <a:srgbClr val="333333"/>
                </a:solidFill>
              </a:rPr>
              <a:t>And it would return</a:t>
            </a:r>
            <a:endParaRPr lang="en-US" altLang="en-US" dirty="0"/>
          </a:p>
          <a:p>
            <a:pPr lvl="0" eaLnBrk="0" fontAlgn="base" hangingPunct="0">
              <a:spcBef>
                <a:spcPct val="0"/>
              </a:spcBef>
              <a:spcAft>
                <a:spcPct val="0"/>
              </a:spcAft>
            </a:pPr>
            <a:r>
              <a:rPr lang="en-US" altLang="en-US" sz="2000" dirty="0">
                <a:solidFill>
                  <a:srgbClr val="333333"/>
                </a:solidFill>
              </a:rPr>
              <a:t>30-Sep</a:t>
            </a:r>
            <a:endParaRPr lang="en-US" altLang="en-US" dirty="0"/>
          </a:p>
        </p:txBody>
      </p:sp>
      <p:sp>
        <p:nvSpPr>
          <p:cNvPr id="16" name="Rectangle 15"/>
          <p:cNvSpPr/>
          <p:nvPr/>
        </p:nvSpPr>
        <p:spPr>
          <a:xfrm>
            <a:off x="160303" y="4284180"/>
            <a:ext cx="6096000" cy="2031325"/>
          </a:xfrm>
          <a:prstGeom prst="rect">
            <a:avLst/>
          </a:prstGeom>
          <a:ln>
            <a:solidFill>
              <a:schemeClr val="accent4">
                <a:lumMod val="60000"/>
                <a:lumOff val="40000"/>
              </a:schemeClr>
            </a:solidFill>
          </a:ln>
        </p:spPr>
        <p:txBody>
          <a:bodyPr>
            <a:spAutoFit/>
          </a:bodyPr>
          <a:lstStyle/>
          <a:p>
            <a:pPr lvl="0" eaLnBrk="0" fontAlgn="base" hangingPunct="0">
              <a:spcBef>
                <a:spcPct val="0"/>
              </a:spcBef>
              <a:spcAft>
                <a:spcPct val="0"/>
              </a:spcAft>
            </a:pPr>
            <a:r>
              <a:rPr lang="en-US" altLang="en-US" dirty="0">
                <a:solidFill>
                  <a:srgbClr val="333333"/>
                </a:solidFill>
                <a:latin typeface="Helvetica Neue"/>
              </a:rPr>
              <a:t>because it understands the date as a number </a:t>
            </a:r>
            <a:r>
              <a:rPr lang="en-US" altLang="en-US" sz="1600" dirty="0">
                <a:solidFill>
                  <a:srgbClr val="3D90D9"/>
                </a:solidFill>
                <a:latin typeface="Menlo"/>
              </a:rPr>
              <a:t>41822</a:t>
            </a:r>
            <a:r>
              <a:rPr lang="en-US" altLang="en-US" dirty="0">
                <a:solidFill>
                  <a:srgbClr val="333333"/>
                </a:solidFill>
                <a:latin typeface="Helvetica Neue"/>
              </a:rPr>
              <a:t>, and </a:t>
            </a:r>
            <a:r>
              <a:rPr lang="en-US" altLang="en-US" sz="1600" dirty="0">
                <a:solidFill>
                  <a:srgbClr val="3D90D9"/>
                </a:solidFill>
                <a:latin typeface="Menlo"/>
              </a:rPr>
              <a:t>41822 + 90 = 41912</a:t>
            </a:r>
            <a:r>
              <a:rPr lang="en-US" altLang="en-US" dirty="0">
                <a:solidFill>
                  <a:srgbClr val="333333"/>
                </a:solidFill>
                <a:latin typeface="Helvetica Neue"/>
              </a:rPr>
              <a:t> which Excel interprets as the 30th day of September, 2014. It retains the format (for the most part) of the cell that is being operated upon, (unless you did some sort of formatting to the cell before, and then all bets are off). Month and year rollovers are internally tracked and applied.</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23947524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103515"/>
            <a:ext cx="12192000" cy="523220"/>
          </a:xfrm>
          <a:prstGeom prst="rect">
            <a:avLst/>
          </a:prstGeom>
          <a:solidFill>
            <a:schemeClr val="accent4">
              <a:lumMod val="60000"/>
              <a:lumOff val="40000"/>
            </a:schemeClr>
          </a:solidFill>
        </p:spPr>
        <p:txBody>
          <a:bodyPr wrap="square" rtlCol="0">
            <a:spAutoFit/>
          </a:bodyPr>
          <a:lstStyle/>
          <a:p>
            <a:pPr algn="r"/>
            <a:r>
              <a:rPr lang="en-GB" sz="2800"/>
              <a:t>4. Dates as data</a:t>
            </a:r>
            <a:endParaRPr lang="en-GB" sz="2800" dirty="0"/>
          </a:p>
        </p:txBody>
      </p:sp>
      <p:sp>
        <p:nvSpPr>
          <p:cNvPr id="6" name="Rectangle 5"/>
          <p:cNvSpPr/>
          <p:nvPr/>
        </p:nvSpPr>
        <p:spPr>
          <a:xfrm>
            <a:off x="111850" y="858486"/>
            <a:ext cx="3363549" cy="461665"/>
          </a:xfrm>
          <a:prstGeom prst="rect">
            <a:avLst/>
          </a:prstGeom>
        </p:spPr>
        <p:txBody>
          <a:bodyPr wrap="none">
            <a:spAutoFit/>
          </a:bodyPr>
          <a:lstStyle/>
          <a:p>
            <a:r>
              <a:rPr lang="en-GB" sz="2400" b="1" dirty="0"/>
              <a:t>Regional date formatting</a:t>
            </a:r>
            <a:endParaRPr lang="en-GB" sz="2400" b="1" i="0" dirty="0">
              <a:effectLst/>
            </a:endParaRPr>
          </a:p>
        </p:txBody>
      </p:sp>
      <p:sp>
        <p:nvSpPr>
          <p:cNvPr id="10" name="Rectangle 9"/>
          <p:cNvSpPr/>
          <p:nvPr/>
        </p:nvSpPr>
        <p:spPr>
          <a:xfrm>
            <a:off x="111850" y="1526729"/>
            <a:ext cx="11659736" cy="3554819"/>
          </a:xfrm>
          <a:prstGeom prst="rect">
            <a:avLst/>
          </a:prstGeom>
        </p:spPr>
        <p:txBody>
          <a:bodyPr wrap="square">
            <a:spAutoFit/>
          </a:bodyPr>
          <a:lstStyle/>
          <a:p>
            <a:pPr algn="ctr">
              <a:lnSpc>
                <a:spcPct val="125000"/>
              </a:lnSpc>
            </a:pPr>
            <a:r>
              <a:rPr lang="en-GB" sz="2000" dirty="0"/>
              <a:t>When you enter a date into a spreadsheet it looks like a date although </a:t>
            </a:r>
            <a:r>
              <a:rPr lang="en-GB" sz="2000" b="1" dirty="0"/>
              <a:t>the spreadsheet may display different</a:t>
            </a:r>
            <a:r>
              <a:rPr lang="en-GB" sz="2000" dirty="0"/>
              <a:t>. if you enter ‘7/12/88’ into your Excel spreadsheet it may display as ‘07/12/1988’ </a:t>
            </a:r>
          </a:p>
          <a:p>
            <a:pPr algn="ctr">
              <a:lnSpc>
                <a:spcPct val="125000"/>
              </a:lnSpc>
            </a:pPr>
            <a:r>
              <a:rPr lang="en-GB" sz="2000" b="1" dirty="0"/>
              <a:t>These are different ways of formatting the same date.</a:t>
            </a:r>
          </a:p>
          <a:p>
            <a:pPr algn="ctr">
              <a:lnSpc>
                <a:spcPct val="125000"/>
              </a:lnSpc>
            </a:pPr>
            <a:endParaRPr lang="en-GB" sz="2000" b="1" dirty="0"/>
          </a:p>
          <a:p>
            <a:pPr>
              <a:lnSpc>
                <a:spcPct val="125000"/>
              </a:lnSpc>
            </a:pPr>
            <a:r>
              <a:rPr lang="en-GB" sz="2000" b="1" dirty="0"/>
              <a:t>Different countries write dates differently</a:t>
            </a:r>
            <a:r>
              <a:rPr lang="en-GB" sz="2000" dirty="0"/>
              <a:t>. If you are in the UK, for example, you will interpret the date above as the 7th day of December, however a research from the US will interpret the same entry as the 12th day of July. This regional variation is handled automatically by your spreadsheet program so that when you are typing in dates they appear as you would expect. If you try to type in a US format date into a UK version of Excel, it may or may not be treated as a date.</a:t>
            </a:r>
          </a:p>
        </p:txBody>
      </p:sp>
      <p:pic>
        <p:nvPicPr>
          <p:cNvPr id="16386" name="Picture 2" descr="Image result for 6 9 meme perspec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7768" y="4826821"/>
            <a:ext cx="2247900" cy="193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449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527" y="761817"/>
            <a:ext cx="11589328" cy="530955"/>
          </a:xfrm>
        </p:spPr>
        <p:txBody>
          <a:bodyPr>
            <a:normAutofit/>
          </a:bodyPr>
          <a:lstStyle/>
          <a:p>
            <a:pPr marL="0" indent="0">
              <a:buNone/>
            </a:pPr>
            <a:r>
              <a:rPr lang="en-GB" sz="3200" b="1" dirty="0"/>
              <a:t>Challenge  1</a:t>
            </a:r>
          </a:p>
          <a:p>
            <a:pPr marL="0" indent="0">
              <a:buNone/>
            </a:pPr>
            <a:endParaRPr lang="en-GB" sz="3200" b="1" dirty="0"/>
          </a:p>
        </p:txBody>
      </p:sp>
      <p:pic>
        <p:nvPicPr>
          <p:cNvPr id="6"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8188" y="3755317"/>
            <a:ext cx="3466667" cy="264968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35527" y="1431318"/>
            <a:ext cx="11589328" cy="2554545"/>
          </a:xfrm>
          <a:prstGeom prst="rect">
            <a:avLst/>
          </a:prstGeom>
        </p:spPr>
        <p:txBody>
          <a:bodyPr wrap="square">
            <a:spAutoFit/>
          </a:bodyPr>
          <a:lstStyle/>
          <a:p>
            <a:pPr lvl="0" eaLnBrk="0" fontAlgn="base" hangingPunct="0">
              <a:spcBef>
                <a:spcPct val="0"/>
              </a:spcBef>
              <a:spcAft>
                <a:spcPct val="0"/>
              </a:spcAft>
            </a:pPr>
            <a:r>
              <a:rPr lang="en-US" altLang="en-US" sz="2000" dirty="0"/>
              <a:t>Download and open the </a:t>
            </a:r>
            <a:r>
              <a:rPr lang="en-US" altLang="en-US" sz="2000" dirty="0">
                <a:hlinkClick r:id="rId3">
                  <a:extLst>
                    <a:ext uri="{A12FA001-AC4F-418D-AE19-62706E023703}">
                      <ahyp:hlinkClr xmlns="" xmlns:ahyp="http://schemas.microsoft.com/office/drawing/2018/hyperlinkcolor" val="tx"/>
                    </a:ext>
                  </a:extLst>
                </a:hlinkClick>
              </a:rPr>
              <a:t>dates.xlsx</a:t>
            </a:r>
            <a:r>
              <a:rPr lang="en-US" altLang="en-US" sz="2000" dirty="0"/>
              <a:t> file. This file contains a subset of the data from the SAFI interviews, including the dates on which the interviews were conducted.</a:t>
            </a:r>
          </a:p>
          <a:p>
            <a:pPr lvl="0" eaLnBrk="0" fontAlgn="base" hangingPunct="0">
              <a:spcBef>
                <a:spcPct val="0"/>
              </a:spcBef>
              <a:spcAft>
                <a:spcPct val="0"/>
              </a:spcAft>
            </a:pPr>
            <a:r>
              <a:rPr lang="en-US" altLang="en-US" sz="2000" dirty="0"/>
              <a:t>Choose the tab of the spreadsheet that corresponds to the way you format dates in your location (either day first DD_MM_YEAR, or month first MM_DD_YEAR).</a:t>
            </a:r>
          </a:p>
          <a:p>
            <a:pPr lvl="0" eaLnBrk="0" fontAlgn="base" hangingPunct="0">
              <a:spcBef>
                <a:spcPct val="0"/>
              </a:spcBef>
              <a:spcAft>
                <a:spcPct val="0"/>
              </a:spcAft>
            </a:pPr>
            <a:r>
              <a:rPr lang="en-US" altLang="en-US" sz="2000" b="1" dirty="0"/>
              <a:t>Extract the components of the date to new columns.</a:t>
            </a:r>
            <a:r>
              <a:rPr lang="en-US" altLang="en-US" sz="2000" dirty="0"/>
              <a:t> For this we can use the built in Excel functions:</a:t>
            </a:r>
          </a:p>
          <a:p>
            <a:pPr lvl="0" eaLnBrk="0" fontAlgn="base" hangingPunct="0">
              <a:spcBef>
                <a:spcPct val="0"/>
              </a:spcBef>
              <a:spcAft>
                <a:spcPct val="0"/>
              </a:spcAft>
            </a:pPr>
            <a:r>
              <a:rPr lang="en-US" altLang="en-US" sz="2000" dirty="0"/>
              <a:t>=MONTH() </a:t>
            </a:r>
            <a:br>
              <a:rPr lang="en-US" altLang="en-US" sz="2000" dirty="0"/>
            </a:br>
            <a:r>
              <a:rPr lang="en-US" altLang="en-US" sz="2000" dirty="0"/>
              <a:t>=DAY()</a:t>
            </a:r>
            <a:br>
              <a:rPr lang="en-US" altLang="en-US" sz="2000" dirty="0"/>
            </a:br>
            <a:r>
              <a:rPr lang="en-US" altLang="en-US" sz="2000" dirty="0"/>
              <a:t>=YEAR()</a:t>
            </a:r>
          </a:p>
        </p:txBody>
      </p:sp>
      <p:sp>
        <p:nvSpPr>
          <p:cNvPr id="10" name="Rectangle 9"/>
          <p:cNvSpPr/>
          <p:nvPr/>
        </p:nvSpPr>
        <p:spPr>
          <a:xfrm>
            <a:off x="235527" y="3956774"/>
            <a:ext cx="7731314" cy="2246769"/>
          </a:xfrm>
          <a:prstGeom prst="rect">
            <a:avLst/>
          </a:prstGeom>
        </p:spPr>
        <p:txBody>
          <a:bodyPr wrap="square">
            <a:spAutoFit/>
          </a:bodyPr>
          <a:lstStyle/>
          <a:p>
            <a:pPr lvl="0" eaLnBrk="0" fontAlgn="base" hangingPunct="0">
              <a:spcBef>
                <a:spcPct val="0"/>
              </a:spcBef>
              <a:spcAft>
                <a:spcPct val="0"/>
              </a:spcAft>
            </a:pPr>
            <a:r>
              <a:rPr lang="en-US" altLang="en-US" sz="2000" b="1" dirty="0" smtClean="0"/>
              <a:t>Apply each of these formulas to its entire column</a:t>
            </a:r>
            <a:r>
              <a:rPr lang="en-US" altLang="en-US" sz="2000" dirty="0" smtClean="0"/>
              <a:t>. Make sure the </a:t>
            </a:r>
            <a:r>
              <a:rPr lang="en-US" altLang="en-US" sz="2000" b="1" dirty="0" smtClean="0"/>
              <a:t>new column is formatted as a number</a:t>
            </a:r>
            <a:r>
              <a:rPr lang="en-US" altLang="en-US" sz="2000" dirty="0" smtClean="0"/>
              <a:t> and not as a date.</a:t>
            </a:r>
          </a:p>
          <a:p>
            <a:pPr lvl="0" eaLnBrk="0" fontAlgn="base" hangingPunct="0">
              <a:spcBef>
                <a:spcPct val="0"/>
              </a:spcBef>
              <a:spcAft>
                <a:spcPct val="0"/>
              </a:spcAft>
            </a:pPr>
            <a:r>
              <a:rPr lang="en-US" altLang="en-US" sz="2000" dirty="0" smtClean="0"/>
              <a:t>We </a:t>
            </a:r>
            <a:r>
              <a:rPr lang="en-US" altLang="en-US" sz="2000" dirty="0"/>
              <a:t>now have each component of our date isolated in it’s own column. This will allow us to group our data with respect to month, year, or day of month for our analyses and will also prevent problems when passing data between different versions of spreadsheet software (as for example when sharing data with collaborators in different countries).</a:t>
            </a:r>
          </a:p>
        </p:txBody>
      </p:sp>
      <p:sp>
        <p:nvSpPr>
          <p:cNvPr id="11" name="TextBox 10"/>
          <p:cNvSpPr txBox="1"/>
          <p:nvPr/>
        </p:nvSpPr>
        <p:spPr>
          <a:xfrm>
            <a:off x="0" y="103515"/>
            <a:ext cx="12192000" cy="523220"/>
          </a:xfrm>
          <a:prstGeom prst="rect">
            <a:avLst/>
          </a:prstGeom>
          <a:solidFill>
            <a:schemeClr val="accent4">
              <a:lumMod val="60000"/>
              <a:lumOff val="40000"/>
            </a:schemeClr>
          </a:solidFill>
        </p:spPr>
        <p:txBody>
          <a:bodyPr wrap="square" rtlCol="0">
            <a:spAutoFit/>
          </a:bodyPr>
          <a:lstStyle/>
          <a:p>
            <a:pPr algn="r"/>
            <a:r>
              <a:rPr lang="en-GB" sz="2800"/>
              <a:t>4. Dates as data</a:t>
            </a:r>
            <a:endParaRPr lang="en-GB" sz="2800" dirty="0"/>
          </a:p>
        </p:txBody>
      </p:sp>
    </p:spTree>
    <p:extLst>
      <p:ext uri="{BB962C8B-B14F-4D97-AF65-F5344CB8AC3E}">
        <p14:creationId xmlns:p14="http://schemas.microsoft.com/office/powerpoint/2010/main" val="16180514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7184" y="963589"/>
            <a:ext cx="2195216" cy="584775"/>
          </a:xfrm>
          <a:prstGeom prst="rect">
            <a:avLst/>
          </a:prstGeom>
        </p:spPr>
        <p:txBody>
          <a:bodyPr wrap="none">
            <a:spAutoFit/>
          </a:bodyPr>
          <a:lstStyle/>
          <a:p>
            <a:r>
              <a:rPr lang="en-GB" sz="3200" b="1" dirty="0"/>
              <a:t>Challenge</a:t>
            </a:r>
            <a:r>
              <a:rPr lang="en-GB" sz="2400" b="1" dirty="0"/>
              <a:t>  </a:t>
            </a:r>
            <a:r>
              <a:rPr lang="en-GB" sz="3200" b="1" dirty="0"/>
              <a:t>2</a:t>
            </a:r>
          </a:p>
        </p:txBody>
      </p:sp>
      <p:sp>
        <p:nvSpPr>
          <p:cNvPr id="8" name="Rectangle 1"/>
          <p:cNvSpPr>
            <a:spLocks noChangeArrowheads="1"/>
          </p:cNvSpPr>
          <p:nvPr/>
        </p:nvSpPr>
        <p:spPr bwMode="auto">
          <a:xfrm>
            <a:off x="484094" y="2212206"/>
            <a:ext cx="0" cy="400391"/>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8088" tIns="0" rIns="0" bIns="12219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p:nvPr/>
        </p:nvSpPr>
        <p:spPr>
          <a:xfrm>
            <a:off x="297183" y="1548364"/>
            <a:ext cx="11684609" cy="2246769"/>
          </a:xfrm>
          <a:prstGeom prst="rect">
            <a:avLst/>
          </a:prstGeom>
        </p:spPr>
        <p:txBody>
          <a:bodyPr wrap="square">
            <a:spAutoFit/>
          </a:bodyPr>
          <a:lstStyle/>
          <a:p>
            <a:pPr lvl="0" eaLnBrk="0" fontAlgn="base" hangingPunct="0">
              <a:lnSpc>
                <a:spcPct val="125000"/>
              </a:lnSpc>
              <a:spcBef>
                <a:spcPct val="0"/>
              </a:spcBef>
              <a:spcAft>
                <a:spcPct val="0"/>
              </a:spcAft>
            </a:pPr>
            <a:r>
              <a:rPr lang="en-US" altLang="en-US" sz="2000" dirty="0"/>
              <a:t>Using the same spreadsheet you used for the previous exercise, </a:t>
            </a:r>
            <a:r>
              <a:rPr lang="en-US" altLang="en-US" sz="2000" b="1" dirty="0"/>
              <a:t>add another data point in </a:t>
            </a:r>
            <a:r>
              <a:rPr lang="en-US" altLang="en-US" sz="2000" dirty="0"/>
              <a:t>the </a:t>
            </a:r>
            <a:r>
              <a:rPr lang="en-US" altLang="en-US" sz="2000" dirty="0" err="1"/>
              <a:t>interview_date</a:t>
            </a:r>
            <a:r>
              <a:rPr lang="en-US" altLang="en-US" sz="2000" dirty="0"/>
              <a:t> column by </a:t>
            </a:r>
            <a:r>
              <a:rPr lang="en-US" altLang="en-US" sz="2000" b="1" dirty="0"/>
              <a:t>typing either 11/17</a:t>
            </a:r>
            <a:r>
              <a:rPr lang="en-US" altLang="en-US" sz="2000" dirty="0"/>
              <a:t> (if your location uses MM/DD formatting) </a:t>
            </a:r>
            <a:r>
              <a:rPr lang="en-US" altLang="en-US" sz="2000" b="1" dirty="0"/>
              <a:t>or 17/11</a:t>
            </a:r>
            <a:r>
              <a:rPr lang="en-US" altLang="en-US" sz="2000" dirty="0"/>
              <a:t> (if your location uses DD/MM formatting). The Day, Month, and Year columns should populate for this new data point. </a:t>
            </a:r>
            <a:r>
              <a:rPr lang="en-US" altLang="en-US" sz="2000" b="1" dirty="0"/>
              <a:t>What year is shown in the Year column?</a:t>
            </a:r>
          </a:p>
          <a:p>
            <a:pPr lvl="0" eaLnBrk="0" fontAlgn="base" hangingPunct="0">
              <a:spcBef>
                <a:spcPct val="0"/>
              </a:spcBef>
              <a:spcAft>
                <a:spcPct val="0"/>
              </a:spcAft>
            </a:pPr>
            <a:endParaRPr lang="en-US" altLang="en-US" sz="4000" dirty="0">
              <a:latin typeface="Arial" panose="020B0604020202020204" pitchFamily="34" charset="0"/>
            </a:endParaRPr>
          </a:p>
        </p:txBody>
      </p:sp>
      <p:pic>
        <p:nvPicPr>
          <p:cNvPr id="11"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5636" y="3795133"/>
            <a:ext cx="3466667" cy="264968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97182" y="3775011"/>
            <a:ext cx="6253656" cy="2246769"/>
          </a:xfrm>
          <a:prstGeom prst="rect">
            <a:avLst/>
          </a:prstGeom>
          <a:solidFill>
            <a:schemeClr val="accent4">
              <a:lumMod val="20000"/>
              <a:lumOff val="80000"/>
            </a:schemeClr>
          </a:solidFill>
        </p:spPr>
        <p:txBody>
          <a:bodyPr wrap="square" rtlCol="0">
            <a:spAutoFit/>
          </a:bodyPr>
          <a:lstStyle/>
          <a:p>
            <a:pPr lvl="0" eaLnBrk="0" fontAlgn="base" hangingPunct="0">
              <a:spcBef>
                <a:spcPct val="0"/>
              </a:spcBef>
              <a:spcAft>
                <a:spcPct val="0"/>
              </a:spcAft>
            </a:pPr>
            <a:r>
              <a:rPr lang="en-US" altLang="en-US" sz="2000" dirty="0"/>
              <a:t>Excel is unable to parse dates from </a:t>
            </a:r>
            <a:r>
              <a:rPr lang="en-US" altLang="en-US" sz="2000" b="1" dirty="0"/>
              <a:t>before 1899-12-31</a:t>
            </a:r>
            <a:r>
              <a:rPr lang="en-US" altLang="en-US" sz="2000" dirty="0"/>
              <a:t>, and will thus leave these untouched. If you’re mixing historic data from before and after this date, </a:t>
            </a:r>
            <a:r>
              <a:rPr lang="en-US" altLang="en-US" sz="2000" b="1" dirty="0"/>
              <a:t>Excel will translate only the post-1900 dates into its internal format</a:t>
            </a:r>
            <a:r>
              <a:rPr lang="en-US" altLang="en-US" sz="2000" dirty="0"/>
              <a:t>, thus resulting in mixed data. </a:t>
            </a:r>
          </a:p>
          <a:p>
            <a:pPr lvl="0" eaLnBrk="0" fontAlgn="base" hangingPunct="0">
              <a:spcBef>
                <a:spcPct val="0"/>
              </a:spcBef>
              <a:spcAft>
                <a:spcPct val="0"/>
              </a:spcAft>
            </a:pPr>
            <a:r>
              <a:rPr lang="en-US" altLang="en-US" sz="2000" b="1" dirty="0"/>
              <a:t>If you’re working with historic data, be extremely careful with your dates!</a:t>
            </a:r>
          </a:p>
        </p:txBody>
      </p:sp>
      <p:sp>
        <p:nvSpPr>
          <p:cNvPr id="15" name="Rectangle 2"/>
          <p:cNvSpPr>
            <a:spLocks noChangeArrowheads="1"/>
          </p:cNvSpPr>
          <p:nvPr/>
        </p:nvSpPr>
        <p:spPr bwMode="auto">
          <a:xfrm>
            <a:off x="2936838" y="5025409"/>
            <a:ext cx="81040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Box 15"/>
          <p:cNvSpPr txBox="1"/>
          <p:nvPr/>
        </p:nvSpPr>
        <p:spPr>
          <a:xfrm>
            <a:off x="0" y="103515"/>
            <a:ext cx="12192000" cy="523220"/>
          </a:xfrm>
          <a:prstGeom prst="rect">
            <a:avLst/>
          </a:prstGeom>
          <a:solidFill>
            <a:schemeClr val="accent4">
              <a:lumMod val="60000"/>
              <a:lumOff val="40000"/>
            </a:schemeClr>
          </a:solidFill>
        </p:spPr>
        <p:txBody>
          <a:bodyPr wrap="square" rtlCol="0">
            <a:spAutoFit/>
          </a:bodyPr>
          <a:lstStyle/>
          <a:p>
            <a:pPr algn="r"/>
            <a:r>
              <a:rPr lang="en-GB" sz="2800"/>
              <a:t>4. Dates as data</a:t>
            </a:r>
            <a:endParaRPr lang="en-GB" sz="2800" dirty="0"/>
          </a:p>
        </p:txBody>
      </p:sp>
    </p:spTree>
    <p:extLst>
      <p:ext uri="{BB962C8B-B14F-4D97-AF65-F5344CB8AC3E}">
        <p14:creationId xmlns:p14="http://schemas.microsoft.com/office/powerpoint/2010/main" val="28667799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0" y="103515"/>
            <a:ext cx="12192000" cy="523220"/>
          </a:xfrm>
          <a:prstGeom prst="rect">
            <a:avLst/>
          </a:prstGeom>
          <a:solidFill>
            <a:schemeClr val="accent4">
              <a:lumMod val="60000"/>
              <a:lumOff val="40000"/>
            </a:schemeClr>
          </a:solidFill>
        </p:spPr>
        <p:txBody>
          <a:bodyPr wrap="square" rtlCol="0">
            <a:spAutoFit/>
          </a:bodyPr>
          <a:lstStyle/>
          <a:p>
            <a:pPr algn="r"/>
            <a:r>
              <a:rPr lang="en-GB" sz="2800"/>
              <a:t>4. Dates as data</a:t>
            </a:r>
            <a:endParaRPr lang="en-GB" sz="2800" dirty="0"/>
          </a:p>
        </p:txBody>
      </p:sp>
      <p:sp>
        <p:nvSpPr>
          <p:cNvPr id="9" name="Rectangle 8"/>
          <p:cNvSpPr/>
          <p:nvPr/>
        </p:nvSpPr>
        <p:spPr>
          <a:xfrm>
            <a:off x="683172" y="1252284"/>
            <a:ext cx="9616965" cy="3970318"/>
          </a:xfrm>
          <a:prstGeom prst="rect">
            <a:avLst/>
          </a:prstGeom>
        </p:spPr>
        <p:txBody>
          <a:bodyPr wrap="square">
            <a:spAutoFit/>
          </a:bodyPr>
          <a:lstStyle/>
          <a:p>
            <a:pPr>
              <a:lnSpc>
                <a:spcPct val="150000"/>
              </a:lnSpc>
            </a:pPr>
            <a:r>
              <a:rPr lang="en-GB" sz="2800" b="1" dirty="0"/>
              <a:t>Key Points</a:t>
            </a:r>
          </a:p>
          <a:p>
            <a:pPr>
              <a:lnSpc>
                <a:spcPct val="150000"/>
              </a:lnSpc>
            </a:pPr>
            <a:endParaRPr lang="en-GB" sz="2800" b="1" dirty="0"/>
          </a:p>
          <a:p>
            <a:pPr>
              <a:lnSpc>
                <a:spcPct val="150000"/>
              </a:lnSpc>
              <a:buFont typeface="Arial" panose="020B0604020202020204" pitchFamily="34" charset="0"/>
              <a:buChar char="•"/>
            </a:pPr>
            <a:r>
              <a:rPr lang="en-GB" sz="2800" dirty="0"/>
              <a:t>Use extreme caution when working with date data.</a:t>
            </a:r>
          </a:p>
          <a:p>
            <a:pPr>
              <a:lnSpc>
                <a:spcPct val="150000"/>
              </a:lnSpc>
              <a:buFont typeface="Arial" panose="020B0604020202020204" pitchFamily="34" charset="0"/>
              <a:buChar char="•"/>
            </a:pPr>
            <a:endParaRPr lang="en-GB" sz="2800" dirty="0"/>
          </a:p>
          <a:p>
            <a:pPr>
              <a:lnSpc>
                <a:spcPct val="150000"/>
              </a:lnSpc>
              <a:buFont typeface="Arial" panose="020B0604020202020204" pitchFamily="34" charset="0"/>
              <a:buChar char="•"/>
            </a:pPr>
            <a:r>
              <a:rPr lang="en-GB" sz="2800" dirty="0"/>
              <a:t>Splitting dates into their component values can make them easier to handle.</a:t>
            </a:r>
            <a:endParaRPr lang="en-GB" sz="2800" b="0" i="0" dirty="0">
              <a:effectLst/>
            </a:endParaRPr>
          </a:p>
        </p:txBody>
      </p:sp>
    </p:spTree>
    <p:extLst>
      <p:ext uri="{BB962C8B-B14F-4D97-AF65-F5344CB8AC3E}">
        <p14:creationId xmlns:p14="http://schemas.microsoft.com/office/powerpoint/2010/main" val="3941410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Plan of the Workshop</a:t>
            </a:r>
          </a:p>
        </p:txBody>
      </p:sp>
      <p:sp>
        <p:nvSpPr>
          <p:cNvPr id="5" name="TextBox 4"/>
          <p:cNvSpPr txBox="1"/>
          <p:nvPr/>
        </p:nvSpPr>
        <p:spPr>
          <a:xfrm>
            <a:off x="2224393" y="2332559"/>
            <a:ext cx="7643118" cy="523220"/>
          </a:xfrm>
          <a:prstGeom prst="rect">
            <a:avLst/>
          </a:prstGeom>
          <a:solidFill>
            <a:srgbClr val="CC0000">
              <a:alpha val="69804"/>
            </a:srgbClr>
          </a:solidFill>
        </p:spPr>
        <p:txBody>
          <a:bodyPr wrap="square" rtlCol="0">
            <a:spAutoFit/>
          </a:bodyPr>
          <a:lstStyle/>
          <a:p>
            <a:r>
              <a:rPr lang="en-GB" sz="2800" dirty="0"/>
              <a:t>2. Formatting data tables in Spreadsheets</a:t>
            </a:r>
          </a:p>
        </p:txBody>
      </p:sp>
      <p:sp>
        <p:nvSpPr>
          <p:cNvPr id="6" name="TextBox 5"/>
          <p:cNvSpPr txBox="1"/>
          <p:nvPr/>
        </p:nvSpPr>
        <p:spPr>
          <a:xfrm>
            <a:off x="2224393" y="2995629"/>
            <a:ext cx="7643118" cy="523220"/>
          </a:xfrm>
          <a:prstGeom prst="rect">
            <a:avLst/>
          </a:prstGeom>
          <a:solidFill>
            <a:srgbClr val="FF6600">
              <a:alpha val="69804"/>
            </a:srgbClr>
          </a:solidFill>
        </p:spPr>
        <p:txBody>
          <a:bodyPr wrap="square" rtlCol="0">
            <a:spAutoFit/>
          </a:bodyPr>
          <a:lstStyle/>
          <a:p>
            <a:r>
              <a:rPr lang="en-GB" sz="2800" dirty="0"/>
              <a:t>3. Formatting problems</a:t>
            </a:r>
          </a:p>
        </p:txBody>
      </p:sp>
      <p:sp>
        <p:nvSpPr>
          <p:cNvPr id="7" name="TextBox 6"/>
          <p:cNvSpPr txBox="1"/>
          <p:nvPr/>
        </p:nvSpPr>
        <p:spPr>
          <a:xfrm>
            <a:off x="2224393" y="3648974"/>
            <a:ext cx="7643118" cy="523220"/>
          </a:xfrm>
          <a:prstGeom prst="rect">
            <a:avLst/>
          </a:prstGeom>
          <a:solidFill>
            <a:schemeClr val="accent4">
              <a:lumMod val="60000"/>
              <a:lumOff val="40000"/>
            </a:schemeClr>
          </a:solidFill>
        </p:spPr>
        <p:txBody>
          <a:bodyPr wrap="square" rtlCol="0">
            <a:spAutoFit/>
          </a:bodyPr>
          <a:lstStyle/>
          <a:p>
            <a:r>
              <a:rPr lang="en-GB" sz="2800" dirty="0"/>
              <a:t>4.Dates as data</a:t>
            </a:r>
          </a:p>
        </p:txBody>
      </p:sp>
      <p:sp>
        <p:nvSpPr>
          <p:cNvPr id="8" name="TextBox 7"/>
          <p:cNvSpPr txBox="1"/>
          <p:nvPr/>
        </p:nvSpPr>
        <p:spPr>
          <a:xfrm>
            <a:off x="2224393" y="4358657"/>
            <a:ext cx="7643118" cy="523220"/>
          </a:xfrm>
          <a:prstGeom prst="rect">
            <a:avLst/>
          </a:prstGeom>
          <a:solidFill>
            <a:schemeClr val="accent6">
              <a:lumMod val="60000"/>
              <a:lumOff val="40000"/>
            </a:schemeClr>
          </a:solidFill>
        </p:spPr>
        <p:txBody>
          <a:bodyPr wrap="square" rtlCol="0">
            <a:spAutoFit/>
          </a:bodyPr>
          <a:lstStyle/>
          <a:p>
            <a:r>
              <a:rPr lang="en-GB" sz="2800" dirty="0"/>
              <a:t>5. Quality assurance</a:t>
            </a:r>
          </a:p>
        </p:txBody>
      </p:sp>
      <p:sp>
        <p:nvSpPr>
          <p:cNvPr id="9" name="TextBox 8"/>
          <p:cNvSpPr txBox="1"/>
          <p:nvPr/>
        </p:nvSpPr>
        <p:spPr>
          <a:xfrm>
            <a:off x="2224393" y="5068340"/>
            <a:ext cx="7643118" cy="523220"/>
          </a:xfrm>
          <a:prstGeom prst="rect">
            <a:avLst/>
          </a:prstGeom>
          <a:solidFill>
            <a:schemeClr val="accent1">
              <a:lumMod val="60000"/>
              <a:lumOff val="40000"/>
            </a:schemeClr>
          </a:solidFill>
        </p:spPr>
        <p:txBody>
          <a:bodyPr wrap="square" rtlCol="0">
            <a:spAutoFit/>
          </a:bodyPr>
          <a:lstStyle/>
          <a:p>
            <a:r>
              <a:rPr lang="en-GB" sz="2800" dirty="0"/>
              <a:t>6. Exporting data</a:t>
            </a:r>
          </a:p>
        </p:txBody>
      </p:sp>
      <p:sp>
        <p:nvSpPr>
          <p:cNvPr id="10" name="TextBox 9"/>
          <p:cNvSpPr txBox="1"/>
          <p:nvPr/>
        </p:nvSpPr>
        <p:spPr>
          <a:xfrm>
            <a:off x="2224393" y="1669489"/>
            <a:ext cx="7643118" cy="523220"/>
          </a:xfrm>
          <a:prstGeom prst="rect">
            <a:avLst/>
          </a:prstGeom>
          <a:solidFill>
            <a:srgbClr val="7030A0">
              <a:alpha val="69804"/>
            </a:srgbClr>
          </a:solidFill>
        </p:spPr>
        <p:txBody>
          <a:bodyPr wrap="square" rtlCol="0">
            <a:spAutoFit/>
          </a:bodyPr>
          <a:lstStyle/>
          <a:p>
            <a:r>
              <a:rPr lang="en-GB" sz="2800" dirty="0"/>
              <a:t>1. Introduction</a:t>
            </a:r>
          </a:p>
        </p:txBody>
      </p:sp>
    </p:spTree>
    <p:extLst>
      <p:ext uri="{BB962C8B-B14F-4D97-AF65-F5344CB8AC3E}">
        <p14:creationId xmlns:p14="http://schemas.microsoft.com/office/powerpoint/2010/main" val="6421446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228" y="1015134"/>
            <a:ext cx="8633889" cy="5406448"/>
          </a:xfrm>
        </p:spPr>
        <p:txBody>
          <a:bodyPr>
            <a:normAutofit/>
          </a:bodyPr>
          <a:lstStyle/>
          <a:p>
            <a:pPr marL="0" indent="0">
              <a:buNone/>
            </a:pPr>
            <a:r>
              <a:rPr lang="en-GB" b="1" dirty="0"/>
              <a:t>Questions</a:t>
            </a:r>
          </a:p>
          <a:p>
            <a:r>
              <a:rPr lang="en-GB" dirty="0"/>
              <a:t>How can we carry out basic quality assurance in spreadsheets?</a:t>
            </a:r>
          </a:p>
          <a:p>
            <a:endParaRPr lang="en-GB" dirty="0"/>
          </a:p>
          <a:p>
            <a:endParaRPr lang="en-GB" dirty="0"/>
          </a:p>
          <a:p>
            <a:pPr marL="0" indent="0">
              <a:buNone/>
            </a:pPr>
            <a:r>
              <a:rPr lang="en-GB" b="1" dirty="0"/>
              <a:t>Objectives</a:t>
            </a:r>
          </a:p>
          <a:p>
            <a:r>
              <a:rPr lang="en-US" altLang="en-US" dirty="0"/>
              <a:t>Apply quality assurance techniques to limit incorrect data entry.</a:t>
            </a:r>
          </a:p>
          <a:p>
            <a:pPr marL="0" indent="0">
              <a:buNone/>
            </a:pPr>
            <a:endParaRPr lang="en-GB" dirty="0"/>
          </a:p>
        </p:txBody>
      </p:sp>
      <p:sp>
        <p:nvSpPr>
          <p:cNvPr id="4" name="TextBox 3"/>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a:t>5. Quality assurance</a:t>
            </a:r>
          </a:p>
        </p:txBody>
      </p:sp>
      <p:sp>
        <p:nvSpPr>
          <p:cNvPr id="2" name="Rectangle 1"/>
          <p:cNvSpPr>
            <a:spLocks noChangeArrowheads="1"/>
          </p:cNvSpPr>
          <p:nvPr/>
        </p:nvSpPr>
        <p:spPr bwMode="auto">
          <a:xfrm>
            <a:off x="672662" y="3872722"/>
            <a:ext cx="18473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9459" name="Picture 3" descr="Image result for quality assuran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14984" y="3494790"/>
            <a:ext cx="2931706" cy="2931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1047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p:cNvSpPr/>
          <p:nvPr/>
        </p:nvSpPr>
        <p:spPr>
          <a:xfrm rot="5400000">
            <a:off x="5051513" y="4994719"/>
            <a:ext cx="596507" cy="484632"/>
          </a:xfrm>
          <a:prstGeom prst="rightArrow">
            <a:avLst/>
          </a:prstGeom>
          <a:solidFill>
            <a:schemeClr val="accent6">
              <a:lumMod val="60000"/>
              <a:lumOff val="40000"/>
              <a:alpha val="69804"/>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291603" y="928261"/>
            <a:ext cx="3759812" cy="523220"/>
          </a:xfrm>
          <a:prstGeom prst="rect">
            <a:avLst/>
          </a:prstGeom>
        </p:spPr>
        <p:txBody>
          <a:bodyPr wrap="none">
            <a:spAutoFit/>
          </a:bodyPr>
          <a:lstStyle/>
          <a:p>
            <a:r>
              <a:rPr lang="en-GB" sz="2800" b="1" dirty="0"/>
              <a:t>Validating data on input</a:t>
            </a:r>
            <a:endParaRPr lang="en-GB" sz="2800" b="1" i="0" dirty="0">
              <a:effectLst/>
            </a:endParaRPr>
          </a:p>
        </p:txBody>
      </p:sp>
      <p:sp>
        <p:nvSpPr>
          <p:cNvPr id="7" name="Rectangle 6"/>
          <p:cNvSpPr/>
          <p:nvPr/>
        </p:nvSpPr>
        <p:spPr>
          <a:xfrm>
            <a:off x="291603" y="1660401"/>
            <a:ext cx="9556590" cy="4939814"/>
          </a:xfrm>
          <a:prstGeom prst="rect">
            <a:avLst/>
          </a:prstGeom>
        </p:spPr>
        <p:txBody>
          <a:bodyPr wrap="square">
            <a:spAutoFit/>
          </a:bodyPr>
          <a:lstStyle/>
          <a:p>
            <a:pPr algn="just"/>
            <a:r>
              <a:rPr lang="en-GB" sz="2100" dirty="0"/>
              <a:t>It is possible that the nature of the data contained in the table allows us place </a:t>
            </a:r>
            <a:r>
              <a:rPr lang="en-GB" sz="2100" b="1" dirty="0"/>
              <a:t>additional restrictions </a:t>
            </a:r>
            <a:r>
              <a:rPr lang="en-GB" sz="2100" dirty="0"/>
              <a:t>on the acceptable values for cells in a column. For example a column recording age should be numeric, greater than 0 and is unlikely to be greater than 120.</a:t>
            </a:r>
          </a:p>
          <a:p>
            <a:pPr algn="just"/>
            <a:r>
              <a:rPr lang="en-GB" sz="2100" dirty="0"/>
              <a:t>Excel allows us to specify a variety of data validations to be applied to cell contents. If the validation fails an error is raised and the data we entered does not go into the particular cell. In addition to providing validation when we enter data, Excel allows us to add validations to data that has already been entered. </a:t>
            </a:r>
            <a:r>
              <a:rPr lang="en-GB" sz="2100" b="1" dirty="0"/>
              <a:t>The validation is not applied retrospectively, </a:t>
            </a:r>
            <a:r>
              <a:rPr lang="en-GB" sz="2100" dirty="0"/>
              <a:t>so that data are removed. Instead</a:t>
            </a:r>
            <a:r>
              <a:rPr lang="en-GB" sz="2100" b="1" dirty="0"/>
              <a:t>, if a particular cell would fail the validation check a triangle is placed in the top left corner of the cell as a warning</a:t>
            </a:r>
            <a:r>
              <a:rPr lang="en-GB" sz="2100" dirty="0"/>
              <a:t>.</a:t>
            </a:r>
          </a:p>
          <a:p>
            <a:endParaRPr lang="en-GB" sz="2100" dirty="0"/>
          </a:p>
          <a:p>
            <a:endParaRPr lang="en-GB" sz="2100" dirty="0"/>
          </a:p>
          <a:p>
            <a:pPr algn="ctr"/>
            <a:r>
              <a:rPr lang="en-GB" sz="2100" dirty="0"/>
              <a:t>We will look at two examples:</a:t>
            </a:r>
            <a:endParaRPr lang="en-GB" sz="2100" b="1" dirty="0"/>
          </a:p>
          <a:p>
            <a:pPr algn="ctr">
              <a:buFont typeface="+mj-lt"/>
              <a:buAutoNum type="arabicPeriod"/>
            </a:pPr>
            <a:r>
              <a:rPr lang="en-GB" sz="2100" b="1" dirty="0"/>
              <a:t>Restricting data to a numeric range</a:t>
            </a:r>
          </a:p>
          <a:p>
            <a:pPr algn="ctr">
              <a:buFont typeface="+mj-lt"/>
              <a:buAutoNum type="arabicPeriod"/>
            </a:pPr>
            <a:r>
              <a:rPr lang="en-GB" sz="2100" b="1" dirty="0"/>
              <a:t>Restricting data to entries from a list</a:t>
            </a:r>
            <a:endParaRPr lang="en-GB" sz="2100" b="1" i="0" dirty="0">
              <a:effectLst/>
            </a:endParaRPr>
          </a:p>
        </p:txBody>
      </p:sp>
      <p:sp>
        <p:nvSpPr>
          <p:cNvPr id="9" name="Rectangle 8"/>
          <p:cNvSpPr/>
          <p:nvPr/>
        </p:nvSpPr>
        <p:spPr>
          <a:xfrm>
            <a:off x="5349766" y="789625"/>
            <a:ext cx="6686290" cy="707886"/>
          </a:xfrm>
          <a:prstGeom prst="rect">
            <a:avLst/>
          </a:prstGeom>
          <a:solidFill>
            <a:schemeClr val="accent6">
              <a:lumMod val="20000"/>
              <a:lumOff val="80000"/>
            </a:schemeClr>
          </a:solidFill>
        </p:spPr>
        <p:txBody>
          <a:bodyPr wrap="square">
            <a:spAutoFit/>
          </a:bodyPr>
          <a:lstStyle/>
          <a:p>
            <a:r>
              <a:rPr lang="en-GB" sz="2000" dirty="0"/>
              <a:t>For an overview of data validation rules available in Excel, check out the </a:t>
            </a:r>
            <a:r>
              <a:rPr lang="en-GB" sz="2000" dirty="0">
                <a:hlinkClick r:id="rId2"/>
              </a:rPr>
              <a:t>Excel support page on data validation</a:t>
            </a:r>
            <a:r>
              <a:rPr lang="en-GB" sz="2000" dirty="0"/>
              <a:t>.</a:t>
            </a:r>
          </a:p>
        </p:txBody>
      </p:sp>
      <p:pic>
        <p:nvPicPr>
          <p:cNvPr id="21506" name="Picture 2" descr="Image result for validating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6416" y="1954601"/>
            <a:ext cx="2119640" cy="264708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a:t>5. Quality assurance</a:t>
            </a:r>
          </a:p>
        </p:txBody>
      </p:sp>
    </p:spTree>
    <p:extLst>
      <p:ext uri="{BB962C8B-B14F-4D97-AF65-F5344CB8AC3E}">
        <p14:creationId xmlns:p14="http://schemas.microsoft.com/office/powerpoint/2010/main" val="19393505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9268" y="763893"/>
            <a:ext cx="5398273" cy="523220"/>
          </a:xfrm>
          <a:prstGeom prst="rect">
            <a:avLst/>
          </a:prstGeom>
        </p:spPr>
        <p:txBody>
          <a:bodyPr wrap="none">
            <a:spAutoFit/>
          </a:bodyPr>
          <a:lstStyle/>
          <a:p>
            <a:r>
              <a:rPr lang="en-GB" sz="2800" b="1" dirty="0"/>
              <a:t>Restricting data to a numeric range</a:t>
            </a:r>
            <a:endParaRPr lang="en-GB" sz="2800" b="1" i="0" dirty="0">
              <a:effectLst/>
            </a:endParaRPr>
          </a:p>
        </p:txBody>
      </p:sp>
      <p:sp>
        <p:nvSpPr>
          <p:cNvPr id="10" name="TextBox 9"/>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a:t>5. Quality assurance</a:t>
            </a:r>
          </a:p>
        </p:txBody>
      </p:sp>
      <p:sp>
        <p:nvSpPr>
          <p:cNvPr id="12" name="Rectangle 11"/>
          <p:cNvSpPr/>
          <p:nvPr/>
        </p:nvSpPr>
        <p:spPr>
          <a:xfrm>
            <a:off x="109268" y="1424271"/>
            <a:ext cx="6796028" cy="5232202"/>
          </a:xfrm>
          <a:prstGeom prst="rect">
            <a:avLst/>
          </a:prstGeom>
        </p:spPr>
        <p:txBody>
          <a:bodyPr wrap="square">
            <a:spAutoFit/>
          </a:bodyPr>
          <a:lstStyle/>
          <a:p>
            <a:pPr lvl="0" eaLnBrk="0" fontAlgn="base" hangingPunct="0">
              <a:spcBef>
                <a:spcPct val="0"/>
              </a:spcBef>
              <a:spcAft>
                <a:spcPct val="0"/>
              </a:spcAft>
            </a:pPr>
            <a:r>
              <a:rPr lang="en-US" altLang="en-US" sz="2000" dirty="0">
                <a:solidFill>
                  <a:srgbClr val="333333"/>
                </a:solidFill>
              </a:rPr>
              <a:t>Looking again at the </a:t>
            </a:r>
            <a:r>
              <a:rPr lang="en-US" altLang="en-US" sz="2000" dirty="0">
                <a:solidFill>
                  <a:srgbClr val="337AB7"/>
                </a:solidFill>
                <a:hlinkClick r:id="rId2"/>
              </a:rPr>
              <a:t>clean version of the SAFI dataset</a:t>
            </a:r>
            <a:r>
              <a:rPr lang="en-US" altLang="en-US" sz="2000" dirty="0">
                <a:solidFill>
                  <a:srgbClr val="333333"/>
                </a:solidFill>
              </a:rPr>
              <a:t>, we see that there are several columns with numeric data. One example of this is the column </a:t>
            </a:r>
            <a:r>
              <a:rPr lang="en-US" altLang="en-US" b="1" dirty="0" err="1"/>
              <a:t>no_membrs</a:t>
            </a:r>
            <a:r>
              <a:rPr lang="en-US" altLang="en-US" sz="2000" b="1" dirty="0"/>
              <a:t> </a:t>
            </a:r>
            <a:r>
              <a:rPr lang="en-US" altLang="en-US" sz="2000" dirty="0">
                <a:solidFill>
                  <a:srgbClr val="333333"/>
                </a:solidFill>
              </a:rPr>
              <a:t>representing the number of people in the household. </a:t>
            </a:r>
            <a:r>
              <a:rPr lang="en-US" altLang="en-US" sz="2000" b="1" dirty="0">
                <a:solidFill>
                  <a:srgbClr val="333333"/>
                </a:solidFill>
              </a:rPr>
              <a:t>We </a:t>
            </a:r>
            <a:r>
              <a:rPr lang="en-US" altLang="en-US" sz="2000" b="1" dirty="0"/>
              <a:t>would expect this always to be a positive integer</a:t>
            </a:r>
            <a:r>
              <a:rPr lang="en-US" altLang="en-US" sz="2000" dirty="0"/>
              <a:t>, and so we should reject values </a:t>
            </a:r>
            <a:r>
              <a:rPr lang="en-US" altLang="en-US" sz="2000" b="1" dirty="0"/>
              <a:t>like </a:t>
            </a:r>
            <a:r>
              <a:rPr lang="en-US" altLang="en-US" b="1" dirty="0"/>
              <a:t>1.5</a:t>
            </a:r>
            <a:r>
              <a:rPr lang="en-US" altLang="en-US" sz="2000" b="1" dirty="0"/>
              <a:t> and </a:t>
            </a:r>
            <a:r>
              <a:rPr lang="en-US" altLang="en-US" b="1" dirty="0"/>
              <a:t>-8</a:t>
            </a:r>
            <a:r>
              <a:rPr lang="en-US" altLang="en-US" sz="2000" b="1" dirty="0"/>
              <a:t> </a:t>
            </a:r>
            <a:r>
              <a:rPr lang="en-US" altLang="en-US" sz="2000" dirty="0"/>
              <a:t>as entry errors. </a:t>
            </a:r>
            <a:r>
              <a:rPr lang="en-US" altLang="en-US" sz="2000" b="1" dirty="0"/>
              <a:t>We would also reject values over a certain maximum </a:t>
            </a:r>
            <a:r>
              <a:rPr lang="en-US" altLang="en-US" sz="2000" dirty="0"/>
              <a:t>- for example and entry like </a:t>
            </a:r>
            <a:r>
              <a:rPr lang="en-US" altLang="en-US" dirty="0"/>
              <a:t>90</a:t>
            </a:r>
            <a:r>
              <a:rPr lang="en-US" altLang="en-US" sz="2000" dirty="0"/>
              <a:t> is probably a mistake.</a:t>
            </a:r>
          </a:p>
          <a:p>
            <a:pPr lvl="0" eaLnBrk="0" fontAlgn="base" hangingPunct="0">
              <a:spcBef>
                <a:spcPct val="0"/>
              </a:spcBef>
              <a:spcAft>
                <a:spcPct val="0"/>
              </a:spcAft>
            </a:pPr>
            <a:r>
              <a:rPr lang="en-US" altLang="en-US" sz="2000" dirty="0"/>
              <a:t>It is up to you as the researcher to decide what a reasonable maximum value would be for your data, here we will assume </a:t>
            </a:r>
            <a:r>
              <a:rPr lang="en-US" altLang="en-US" sz="2000" dirty="0">
                <a:solidFill>
                  <a:srgbClr val="333333"/>
                </a:solidFill>
              </a:rPr>
              <a:t>that there are no families with greater than 30 members.</a:t>
            </a:r>
          </a:p>
          <a:p>
            <a:pPr lvl="0" eaLnBrk="0" fontAlgn="base" hangingPunct="0">
              <a:spcBef>
                <a:spcPct val="0"/>
              </a:spcBef>
              <a:spcAft>
                <a:spcPct val="0"/>
              </a:spcAft>
            </a:pPr>
            <a:endParaRPr lang="en-US" altLang="en-US" dirty="0"/>
          </a:p>
          <a:p>
            <a:pPr lvl="0" eaLnBrk="0" fontAlgn="base" hangingPunct="0">
              <a:spcBef>
                <a:spcPct val="0"/>
              </a:spcBef>
              <a:spcAft>
                <a:spcPct val="0"/>
              </a:spcAft>
            </a:pPr>
            <a:endParaRPr lang="en-US" altLang="en-US" dirty="0"/>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sz="2000" dirty="0">
                <a:solidFill>
                  <a:srgbClr val="333333"/>
                </a:solidFill>
              </a:rPr>
              <a:t>1. Select the </a:t>
            </a:r>
            <a:r>
              <a:rPr lang="en-US" altLang="en-US" b="1" dirty="0" err="1"/>
              <a:t>no_membrs</a:t>
            </a:r>
            <a:r>
              <a:rPr lang="en-US" altLang="en-US" sz="2000" b="1" dirty="0"/>
              <a:t> </a:t>
            </a:r>
            <a:r>
              <a:rPr lang="en-US" altLang="en-US" sz="2000" dirty="0">
                <a:solidFill>
                  <a:srgbClr val="333333"/>
                </a:solidFill>
              </a:rPr>
              <a:t>column.</a:t>
            </a:r>
            <a:endParaRPr lang="en-US" altLang="en-US" dirty="0"/>
          </a:p>
          <a:p>
            <a:pPr lvl="0" eaLnBrk="0" fontAlgn="base" hangingPunct="0">
              <a:spcBef>
                <a:spcPct val="0"/>
              </a:spcBef>
              <a:spcAft>
                <a:spcPct val="0"/>
              </a:spcAft>
            </a:pPr>
            <a:r>
              <a:rPr lang="en-US" altLang="en-US" sz="2000" dirty="0">
                <a:solidFill>
                  <a:srgbClr val="333333"/>
                </a:solidFill>
              </a:rPr>
              <a:t>2. On the </a:t>
            </a:r>
            <a:r>
              <a:rPr lang="en-US" altLang="en-US" dirty="0"/>
              <a:t>Data</a:t>
            </a:r>
            <a:r>
              <a:rPr lang="en-US" altLang="en-US" sz="2000" dirty="0"/>
              <a:t> tab select</a:t>
            </a:r>
            <a:r>
              <a:rPr lang="en-US" altLang="en-US" sz="2000" b="1" dirty="0"/>
              <a:t> </a:t>
            </a:r>
            <a:r>
              <a:rPr lang="en-US" altLang="en-US" b="1" dirty="0"/>
              <a:t>Data Tools</a:t>
            </a:r>
            <a:r>
              <a:rPr lang="en-US" altLang="en-US" sz="2000" b="1" dirty="0"/>
              <a:t> and then </a:t>
            </a:r>
            <a:r>
              <a:rPr lang="en-US" altLang="en-US" b="1" dirty="0"/>
              <a:t>Data Validation</a:t>
            </a:r>
            <a:r>
              <a:rPr lang="en-US" altLang="en-US" sz="2000" b="1" dirty="0"/>
              <a:t> or </a:t>
            </a:r>
            <a:r>
              <a:rPr lang="en-US" altLang="en-US" b="1" dirty="0"/>
              <a:t>Validation Tools</a:t>
            </a:r>
            <a:r>
              <a:rPr lang="en-US" altLang="en-US" sz="2000" dirty="0"/>
              <a:t> (depending on your version of Excel). The following </a:t>
            </a:r>
            <a:r>
              <a:rPr lang="en-US" altLang="en-US" sz="2000" dirty="0" err="1"/>
              <a:t>popout</a:t>
            </a:r>
            <a:r>
              <a:rPr lang="en-US" altLang="en-US" sz="2000" dirty="0"/>
              <a:t> will appear</a:t>
            </a:r>
            <a:r>
              <a:rPr lang="en-US" altLang="en-US" sz="2000" dirty="0">
                <a:solidFill>
                  <a:srgbClr val="333333"/>
                </a:solidFill>
              </a:rPr>
              <a:t>:</a:t>
            </a:r>
            <a:endParaRPr lang="en-US" altLang="en-US" sz="4400" dirty="0"/>
          </a:p>
        </p:txBody>
      </p:sp>
      <p:sp>
        <p:nvSpPr>
          <p:cNvPr id="13" name="Right Arrow 12"/>
          <p:cNvSpPr/>
          <p:nvPr/>
        </p:nvSpPr>
        <p:spPr>
          <a:xfrm rot="5400000">
            <a:off x="3019264" y="4606426"/>
            <a:ext cx="596507" cy="484632"/>
          </a:xfrm>
          <a:prstGeom prst="rightArrow">
            <a:avLst/>
          </a:prstGeom>
          <a:solidFill>
            <a:schemeClr val="accent6">
              <a:lumMod val="60000"/>
              <a:lumOff val="40000"/>
              <a:alpha val="69804"/>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p:cNvPicPr>
            <a:picLocks noChangeAspect="1"/>
          </p:cNvPicPr>
          <p:nvPr/>
        </p:nvPicPr>
        <p:blipFill>
          <a:blip r:embed="rId3"/>
          <a:stretch>
            <a:fillRect/>
          </a:stretch>
        </p:blipFill>
        <p:spPr>
          <a:xfrm>
            <a:off x="6905296" y="916980"/>
            <a:ext cx="5192662" cy="3633508"/>
          </a:xfrm>
          <a:prstGeom prst="rect">
            <a:avLst/>
          </a:prstGeom>
        </p:spPr>
      </p:pic>
      <p:sp>
        <p:nvSpPr>
          <p:cNvPr id="16" name="Rectangle 15"/>
          <p:cNvSpPr/>
          <p:nvPr/>
        </p:nvSpPr>
        <p:spPr>
          <a:xfrm>
            <a:off x="6211889" y="4854639"/>
            <a:ext cx="5980111" cy="1938992"/>
          </a:xfrm>
          <a:prstGeom prst="rect">
            <a:avLst/>
          </a:prstGeom>
        </p:spPr>
        <p:txBody>
          <a:bodyPr wrap="square">
            <a:spAutoFit/>
          </a:bodyPr>
          <a:lstStyle/>
          <a:p>
            <a:pPr lvl="0" eaLnBrk="0" fontAlgn="base" hangingPunct="0">
              <a:spcBef>
                <a:spcPct val="0"/>
              </a:spcBef>
              <a:spcAft>
                <a:spcPct val="0"/>
              </a:spcAft>
            </a:pPr>
            <a:r>
              <a:rPr lang="en-US" altLang="en-US" sz="2000" dirty="0"/>
              <a:t>3. Select ‘</a:t>
            </a:r>
            <a:r>
              <a:rPr lang="en-US" altLang="en-US" sz="2000" b="1" dirty="0"/>
              <a:t>Whole number</a:t>
            </a:r>
            <a:r>
              <a:rPr lang="en-US" altLang="en-US" sz="2000" dirty="0"/>
              <a:t>’ from the Allow drop down options.</a:t>
            </a:r>
          </a:p>
          <a:p>
            <a:pPr lvl="0" eaLnBrk="0" fontAlgn="base" hangingPunct="0">
              <a:spcBef>
                <a:spcPct val="0"/>
              </a:spcBef>
              <a:spcAft>
                <a:spcPct val="0"/>
              </a:spcAft>
            </a:pPr>
            <a:r>
              <a:rPr lang="en-US" altLang="en-US" sz="2000" dirty="0"/>
              <a:t>4. The window content will change. The value in the data box will say ‘between’ and </a:t>
            </a:r>
            <a:r>
              <a:rPr lang="en-US" altLang="en-US" sz="2000" b="1" dirty="0"/>
              <a:t>Minimum and Maximum boxes</a:t>
            </a:r>
            <a:r>
              <a:rPr lang="en-US" altLang="en-US" sz="2000" dirty="0"/>
              <a:t> will be provided for you to specify an allowed range.</a:t>
            </a:r>
          </a:p>
        </p:txBody>
      </p:sp>
    </p:spTree>
    <p:extLst>
      <p:ext uri="{BB962C8B-B14F-4D97-AF65-F5344CB8AC3E}">
        <p14:creationId xmlns:p14="http://schemas.microsoft.com/office/powerpoint/2010/main" val="28504769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8265" y="1077480"/>
            <a:ext cx="7910826" cy="4829334"/>
          </a:xfrm>
        </p:spPr>
        <p:txBody>
          <a:bodyPr>
            <a:normAutofit/>
          </a:bodyPr>
          <a:lstStyle/>
          <a:p>
            <a:pPr marL="0" indent="0">
              <a:buNone/>
            </a:pPr>
            <a:r>
              <a:rPr lang="en-GB" b="1" dirty="0"/>
              <a:t>Challenge 1</a:t>
            </a:r>
          </a:p>
          <a:p>
            <a:pPr marL="0" indent="0">
              <a:buNone/>
            </a:pPr>
            <a:endParaRPr lang="en-GB" b="1" dirty="0"/>
          </a:p>
          <a:p>
            <a:pPr marL="0" indent="0">
              <a:buNone/>
            </a:pPr>
            <a:r>
              <a:rPr lang="en-GB" dirty="0"/>
              <a:t>Apply a new data validation rule to one of the other numeric columns in this data table. Discuss with the person sitting next to you what a reasonable rule would be for the column you’ve selected. Be sure to create an informative input message.</a:t>
            </a:r>
          </a:p>
        </p:txBody>
      </p:sp>
      <p:pic>
        <p:nvPicPr>
          <p:cNvPr id="5"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8188" y="3813462"/>
            <a:ext cx="3466667" cy="26496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a:t>5. Quality assurance</a:t>
            </a:r>
          </a:p>
        </p:txBody>
      </p:sp>
    </p:spTree>
    <p:extLst>
      <p:ext uri="{BB962C8B-B14F-4D97-AF65-F5344CB8AC3E}">
        <p14:creationId xmlns:p14="http://schemas.microsoft.com/office/powerpoint/2010/main" val="2627123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a:t>5. Quality assurance</a:t>
            </a:r>
          </a:p>
        </p:txBody>
      </p:sp>
      <p:sp>
        <p:nvSpPr>
          <p:cNvPr id="2" name="Rectangle 1"/>
          <p:cNvSpPr/>
          <p:nvPr/>
        </p:nvSpPr>
        <p:spPr>
          <a:xfrm>
            <a:off x="85404" y="826955"/>
            <a:ext cx="4833631" cy="461665"/>
          </a:xfrm>
          <a:prstGeom prst="rect">
            <a:avLst/>
          </a:prstGeom>
        </p:spPr>
        <p:txBody>
          <a:bodyPr wrap="none">
            <a:spAutoFit/>
          </a:bodyPr>
          <a:lstStyle/>
          <a:p>
            <a:r>
              <a:rPr lang="en-GB" sz="2400" b="1" dirty="0"/>
              <a:t>Restricting data to entries from a list</a:t>
            </a:r>
            <a:endParaRPr lang="en-GB" sz="2400" b="1" i="0" dirty="0">
              <a:effectLst/>
            </a:endParaRPr>
          </a:p>
        </p:txBody>
      </p:sp>
      <p:sp>
        <p:nvSpPr>
          <p:cNvPr id="3" name="Rectangle 2"/>
          <p:cNvSpPr/>
          <p:nvPr/>
        </p:nvSpPr>
        <p:spPr>
          <a:xfrm>
            <a:off x="85404" y="1416091"/>
            <a:ext cx="9457990" cy="1631216"/>
          </a:xfrm>
          <a:prstGeom prst="rect">
            <a:avLst/>
          </a:prstGeom>
        </p:spPr>
        <p:txBody>
          <a:bodyPr wrap="square">
            <a:spAutoFit/>
          </a:bodyPr>
          <a:lstStyle/>
          <a:p>
            <a:r>
              <a:rPr lang="en-GB" sz="2000" dirty="0"/>
              <a:t>Quality assurance can make data entry easier as well as more robust. For example, if you use a list of options to restrict data entry, the spreadsheet will provide you with a drop-down list of the available items. </a:t>
            </a:r>
            <a:r>
              <a:rPr lang="en-GB" sz="2000" b="1" dirty="0"/>
              <a:t>So, instead of trying to remember how to spell “</a:t>
            </a:r>
            <a:r>
              <a:rPr lang="en-GB" sz="2000" b="1" dirty="0" err="1"/>
              <a:t>mabatisloping</a:t>
            </a:r>
            <a:r>
              <a:rPr lang="en-GB" sz="2000" b="1" dirty="0"/>
              <a:t>”, or whether or not you capitalized “cement” you can select the right option from the list</a:t>
            </a:r>
            <a:r>
              <a:rPr lang="en-GB" sz="2000" dirty="0"/>
              <a:t>.</a:t>
            </a:r>
          </a:p>
        </p:txBody>
      </p:sp>
      <p:sp>
        <p:nvSpPr>
          <p:cNvPr id="7" name="Right Arrow 6"/>
          <p:cNvSpPr/>
          <p:nvPr/>
        </p:nvSpPr>
        <p:spPr>
          <a:xfrm rot="5400000">
            <a:off x="5019980" y="3059617"/>
            <a:ext cx="596507" cy="484632"/>
          </a:xfrm>
          <a:prstGeom prst="rightArrow">
            <a:avLst/>
          </a:prstGeom>
          <a:solidFill>
            <a:schemeClr val="accent6">
              <a:lumMod val="60000"/>
              <a:lumOff val="40000"/>
              <a:alpha val="69804"/>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52804" y="4062442"/>
            <a:ext cx="5065430" cy="2862322"/>
          </a:xfrm>
          <a:prstGeom prst="rect">
            <a:avLst/>
          </a:prstGeom>
        </p:spPr>
        <p:txBody>
          <a:bodyPr wrap="square">
            <a:spAutoFit/>
          </a:bodyPr>
          <a:lstStyle/>
          <a:p>
            <a:pPr lvl="0" eaLnBrk="0" fontAlgn="base" hangingPunct="0">
              <a:spcBef>
                <a:spcPct val="0"/>
              </a:spcBef>
              <a:spcAft>
                <a:spcPct val="0"/>
              </a:spcAft>
            </a:pPr>
            <a:r>
              <a:rPr lang="en-US" altLang="en-US" sz="2000" dirty="0"/>
              <a:t>1. Select the </a:t>
            </a:r>
            <a:r>
              <a:rPr lang="en-US" altLang="en-US" sz="2000" b="1" dirty="0" err="1"/>
              <a:t>wall_type</a:t>
            </a:r>
            <a:r>
              <a:rPr lang="en-US" altLang="en-US" sz="2000" b="1" dirty="0"/>
              <a:t> </a:t>
            </a:r>
            <a:r>
              <a:rPr lang="en-US" altLang="en-US" sz="2000" dirty="0"/>
              <a:t>column.</a:t>
            </a:r>
          </a:p>
          <a:p>
            <a:pPr lvl="0" eaLnBrk="0" fontAlgn="base" hangingPunct="0">
              <a:spcBef>
                <a:spcPct val="0"/>
              </a:spcBef>
              <a:spcAft>
                <a:spcPct val="0"/>
              </a:spcAft>
            </a:pPr>
            <a:r>
              <a:rPr lang="en-US" altLang="en-US" sz="2000" dirty="0"/>
              <a:t>2. On the Data tab select</a:t>
            </a:r>
            <a:r>
              <a:rPr lang="en-US" altLang="en-US" sz="2000" b="1" dirty="0"/>
              <a:t> Data Tools</a:t>
            </a:r>
            <a:r>
              <a:rPr lang="en-US" altLang="en-US" sz="2000" dirty="0"/>
              <a:t> and then </a:t>
            </a:r>
            <a:r>
              <a:rPr lang="en-US" altLang="en-US" sz="2000" b="1" dirty="0"/>
              <a:t>Data Validation</a:t>
            </a:r>
            <a:r>
              <a:rPr lang="en-US" altLang="en-US" sz="2000" dirty="0"/>
              <a:t> or Validation Tools (depending on your version of Excel). The following </a:t>
            </a:r>
            <a:r>
              <a:rPr lang="en-US" altLang="en-US" sz="2000" dirty="0" err="1"/>
              <a:t>popout</a:t>
            </a:r>
            <a:r>
              <a:rPr lang="en-US" altLang="en-US" sz="2000" dirty="0"/>
              <a:t> will appear:</a:t>
            </a:r>
          </a:p>
          <a:p>
            <a:pPr lvl="0" eaLnBrk="0" fontAlgn="base" hangingPunct="0">
              <a:spcBef>
                <a:spcPct val="0"/>
              </a:spcBef>
              <a:spcAft>
                <a:spcPct val="0"/>
              </a:spcAft>
            </a:pPr>
            <a:r>
              <a:rPr lang="en-US" altLang="en-US" sz="2000" dirty="0"/>
              <a:t>3. Select </a:t>
            </a:r>
            <a:r>
              <a:rPr lang="en-US" altLang="en-US" sz="2000" b="1" dirty="0"/>
              <a:t>List from the Allow</a:t>
            </a:r>
            <a:r>
              <a:rPr lang="en-US" altLang="en-US" sz="2000" dirty="0"/>
              <a:t> drop-down menu.</a:t>
            </a:r>
          </a:p>
          <a:p>
            <a:pPr lvl="0" eaLnBrk="0" fontAlgn="base" hangingPunct="0">
              <a:spcBef>
                <a:spcPct val="0"/>
              </a:spcBef>
              <a:spcAft>
                <a:spcPct val="0"/>
              </a:spcAft>
            </a:pPr>
            <a:r>
              <a:rPr lang="en-US" altLang="en-US" sz="2000" dirty="0"/>
              <a:t>4. The window will change to include a </a:t>
            </a:r>
            <a:r>
              <a:rPr lang="en-US" altLang="en-US" sz="2000" b="1" dirty="0"/>
              <a:t>Source box</a:t>
            </a:r>
            <a:r>
              <a:rPr lang="en-US" altLang="en-US" sz="2000" dirty="0"/>
              <a:t>.</a:t>
            </a:r>
          </a:p>
          <a:p>
            <a:pPr lvl="0" eaLnBrk="0" fontAlgn="base" hangingPunct="0">
              <a:spcBef>
                <a:spcPct val="0"/>
              </a:spcBef>
              <a:spcAft>
                <a:spcPct val="0"/>
              </a:spcAft>
            </a:pPr>
            <a:endParaRPr lang="en-US" altLang="en-US" sz="2000" dirty="0"/>
          </a:p>
        </p:txBody>
      </p:sp>
      <p:sp>
        <p:nvSpPr>
          <p:cNvPr id="9" name="Rectangle 2"/>
          <p:cNvSpPr>
            <a:spLocks noChangeArrowheads="1"/>
          </p:cNvSpPr>
          <p:nvPr/>
        </p:nvSpPr>
        <p:spPr bwMode="auto">
          <a:xfrm>
            <a:off x="-483476" y="49634"/>
            <a:ext cx="184731" cy="369332"/>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p:nvPr/>
        </p:nvSpPr>
        <p:spPr>
          <a:xfrm>
            <a:off x="5487750" y="4062442"/>
            <a:ext cx="6315368" cy="1323439"/>
          </a:xfrm>
          <a:prstGeom prst="rect">
            <a:avLst/>
          </a:prstGeom>
        </p:spPr>
        <p:txBody>
          <a:bodyPr wrap="square">
            <a:spAutoFit/>
          </a:bodyPr>
          <a:lstStyle/>
          <a:p>
            <a:r>
              <a:rPr lang="en-GB" sz="2000" dirty="0"/>
              <a:t>5. </a:t>
            </a:r>
            <a:r>
              <a:rPr lang="en-GB" sz="2000" b="1" dirty="0"/>
              <a:t>Type a list </a:t>
            </a:r>
            <a:r>
              <a:rPr lang="en-GB" sz="2000" dirty="0"/>
              <a:t>of all the values that you want to be accepted in this column, separated by commas. For us this will be </a:t>
            </a:r>
            <a:r>
              <a:rPr lang="en-GB" sz="2000" b="1" dirty="0" smtClean="0"/>
              <a:t>“grass, </a:t>
            </a:r>
            <a:r>
              <a:rPr lang="en-GB" sz="2000" b="1" dirty="0" err="1" smtClean="0"/>
              <a:t>muddaub</a:t>
            </a:r>
            <a:r>
              <a:rPr lang="en-GB" sz="2000" b="1" dirty="0" smtClean="0"/>
              <a:t>, </a:t>
            </a:r>
            <a:r>
              <a:rPr lang="en-GB" sz="2000" b="1" dirty="0" err="1" smtClean="0"/>
              <a:t>burntbricks</a:t>
            </a:r>
            <a:r>
              <a:rPr lang="en-GB" sz="2000" b="1" dirty="0" smtClean="0"/>
              <a:t>, </a:t>
            </a:r>
            <a:r>
              <a:rPr lang="en-GB" sz="2000" b="1" dirty="0" err="1" smtClean="0"/>
              <a:t>sunbricks</a:t>
            </a:r>
            <a:r>
              <a:rPr lang="en-GB" sz="2000" b="1" dirty="0" smtClean="0"/>
              <a:t>”.</a:t>
            </a:r>
            <a:endParaRPr lang="en-GB" sz="2000" b="1" dirty="0"/>
          </a:p>
          <a:p>
            <a:r>
              <a:rPr lang="en-GB" sz="2000" dirty="0"/>
              <a:t>6. Create a </a:t>
            </a:r>
            <a:r>
              <a:rPr lang="en-GB" sz="2000" b="1" dirty="0"/>
              <a:t>meaningful input message</a:t>
            </a:r>
            <a:r>
              <a:rPr lang="en-GB" sz="2000" dirty="0"/>
              <a:t>, then click OK.</a:t>
            </a:r>
          </a:p>
        </p:txBody>
      </p:sp>
      <p:pic>
        <p:nvPicPr>
          <p:cNvPr id="12" name="Picture 2" descr="Image result for validatin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478" y="826955"/>
            <a:ext cx="2119640" cy="2647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0533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693" y="867273"/>
            <a:ext cx="11516590" cy="4829334"/>
          </a:xfrm>
        </p:spPr>
        <p:txBody>
          <a:bodyPr>
            <a:normAutofit/>
          </a:bodyPr>
          <a:lstStyle/>
          <a:p>
            <a:pPr marL="0" indent="0">
              <a:buNone/>
            </a:pPr>
            <a:r>
              <a:rPr lang="en-GB" b="1" dirty="0"/>
              <a:t>Challenge 2</a:t>
            </a:r>
          </a:p>
          <a:p>
            <a:pPr marL="0" indent="0">
              <a:buNone/>
            </a:pPr>
            <a:endParaRPr lang="en-GB" sz="2400" b="1" dirty="0"/>
          </a:p>
          <a:p>
            <a:pPr marL="0" indent="0">
              <a:buNone/>
            </a:pPr>
            <a:r>
              <a:rPr lang="en-GB" sz="2400" dirty="0"/>
              <a:t>Apply a new data validation rule to one of the other categorical columns in this data table. Discuss with the person sitting next to you what a reasonable rule would be for the column you’ve selected. Be sure to create an informative input message.</a:t>
            </a:r>
          </a:p>
        </p:txBody>
      </p:sp>
      <p:pic>
        <p:nvPicPr>
          <p:cNvPr id="5"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6754" y="4398082"/>
            <a:ext cx="2880552" cy="22016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a:t>5. Quality assurance</a:t>
            </a:r>
          </a:p>
        </p:txBody>
      </p:sp>
      <p:sp>
        <p:nvSpPr>
          <p:cNvPr id="2" name="Rectangle 1"/>
          <p:cNvSpPr/>
          <p:nvPr/>
        </p:nvSpPr>
        <p:spPr>
          <a:xfrm>
            <a:off x="161121" y="3053790"/>
            <a:ext cx="3447393" cy="3693319"/>
          </a:xfrm>
          <a:prstGeom prst="rect">
            <a:avLst/>
          </a:prstGeom>
          <a:solidFill>
            <a:schemeClr val="accent6">
              <a:lumMod val="20000"/>
              <a:lumOff val="80000"/>
            </a:schemeClr>
          </a:solidFill>
        </p:spPr>
        <p:txBody>
          <a:bodyPr wrap="square">
            <a:spAutoFit/>
          </a:bodyPr>
          <a:lstStyle/>
          <a:p>
            <a:pPr algn="ctr"/>
            <a:r>
              <a:rPr lang="en-GB" b="1" dirty="0"/>
              <a:t>Tip 1</a:t>
            </a:r>
          </a:p>
          <a:p>
            <a:r>
              <a:rPr lang="en-GB" dirty="0"/>
              <a:t>Typing a list of values where only a few possible values exist might be convenient, but if the list is longer it makes sense to create it as a small table. </a:t>
            </a:r>
            <a:r>
              <a:rPr lang="en-GB" b="1" dirty="0"/>
              <a:t>We can give the table a name and then reference the table name as the source of acceptable inputs when the source box appears in the Data Validation pop-out.</a:t>
            </a:r>
          </a:p>
          <a:p>
            <a:r>
              <a:rPr lang="en-GB" dirty="0"/>
              <a:t>Using a table in this way makes the data entry process more flexible. </a:t>
            </a:r>
            <a:endParaRPr lang="en-GB" b="0" i="0" dirty="0">
              <a:effectLst/>
            </a:endParaRPr>
          </a:p>
        </p:txBody>
      </p:sp>
      <p:sp>
        <p:nvSpPr>
          <p:cNvPr id="7" name="Rectangle 6"/>
          <p:cNvSpPr/>
          <p:nvPr/>
        </p:nvSpPr>
        <p:spPr>
          <a:xfrm>
            <a:off x="3977806" y="3330789"/>
            <a:ext cx="4729655" cy="3416320"/>
          </a:xfrm>
          <a:prstGeom prst="rect">
            <a:avLst/>
          </a:prstGeom>
          <a:solidFill>
            <a:schemeClr val="accent6">
              <a:lumMod val="20000"/>
              <a:lumOff val="80000"/>
            </a:schemeClr>
          </a:solidFill>
        </p:spPr>
        <p:txBody>
          <a:bodyPr wrap="square">
            <a:spAutoFit/>
          </a:bodyPr>
          <a:lstStyle/>
          <a:p>
            <a:pPr lvl="0" algn="ctr" eaLnBrk="0" fontAlgn="base" hangingPunct="0">
              <a:spcBef>
                <a:spcPct val="0"/>
              </a:spcBef>
              <a:spcAft>
                <a:spcPct val="0"/>
              </a:spcAft>
            </a:pPr>
            <a:r>
              <a:rPr lang="en-US" altLang="en-US" b="1" dirty="0"/>
              <a:t>Tip 2</a:t>
            </a:r>
          </a:p>
          <a:p>
            <a:pPr lvl="0" eaLnBrk="0" fontAlgn="base" hangingPunct="0">
              <a:spcBef>
                <a:spcPct val="0"/>
              </a:spcBef>
              <a:spcAft>
                <a:spcPct val="0"/>
              </a:spcAft>
            </a:pPr>
            <a:r>
              <a:rPr lang="en-US" altLang="en-US" dirty="0"/>
              <a:t>you may have noticed that data validation rules are </a:t>
            </a:r>
            <a:r>
              <a:rPr lang="en-US" altLang="en-US" b="1" dirty="0"/>
              <a:t>not applied retroactively </a:t>
            </a:r>
            <a:r>
              <a:rPr lang="en-US" altLang="en-US" dirty="0"/>
              <a:t>to data that is already present in the cell. This means, for example, that if we had already entered 150 in the </a:t>
            </a:r>
            <a:r>
              <a:rPr lang="en-US" altLang="en-US" dirty="0" err="1"/>
              <a:t>num_membrs</a:t>
            </a:r>
            <a:r>
              <a:rPr lang="en-US" altLang="en-US" dirty="0"/>
              <a:t> column before applying our data validation rule, that cell would not be flagged with a warning.</a:t>
            </a:r>
          </a:p>
          <a:p>
            <a:pPr lvl="0" eaLnBrk="0" fontAlgn="base" hangingPunct="0">
              <a:spcBef>
                <a:spcPct val="0"/>
              </a:spcBef>
              <a:spcAft>
                <a:spcPct val="0"/>
              </a:spcAft>
            </a:pPr>
            <a:r>
              <a:rPr lang="en-US" altLang="en-US" dirty="0"/>
              <a:t>When using spreadsheets for data entry, it is a good idea to </a:t>
            </a:r>
            <a:r>
              <a:rPr lang="en-US" altLang="en-US" b="1" dirty="0"/>
              <a:t>set up data validation rules for each column when you set up your spreadsheet </a:t>
            </a:r>
            <a:r>
              <a:rPr lang="en-US" altLang="en-US" dirty="0"/>
              <a:t>(i.e. before you enter any data).</a:t>
            </a:r>
          </a:p>
        </p:txBody>
      </p:sp>
    </p:spTree>
    <p:extLst>
      <p:ext uri="{BB962C8B-B14F-4D97-AF65-F5344CB8AC3E}">
        <p14:creationId xmlns:p14="http://schemas.microsoft.com/office/powerpoint/2010/main" val="263407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2759" y="1240277"/>
            <a:ext cx="11819428" cy="2246769"/>
          </a:xfrm>
          <a:prstGeom prst="rect">
            <a:avLst/>
          </a:prstGeom>
        </p:spPr>
        <p:txBody>
          <a:bodyPr wrap="square">
            <a:spAutoFit/>
          </a:bodyPr>
          <a:lstStyle/>
          <a:p>
            <a:r>
              <a:rPr lang="en-GB" sz="2800" b="1" dirty="0"/>
              <a:t>Questions</a:t>
            </a:r>
          </a:p>
          <a:p>
            <a:endParaRPr lang="en-GB" sz="2800" b="1" dirty="0"/>
          </a:p>
          <a:p>
            <a:pPr marL="285750" indent="-285750">
              <a:buFont typeface="Arial" panose="020B0604020202020204" pitchFamily="34" charset="0"/>
              <a:buChar char="•"/>
            </a:pPr>
            <a:r>
              <a:rPr lang="en-GB" sz="2800" dirty="0"/>
              <a:t>How can we export data from spreadsheets in a way that is useful for downstream applications?</a:t>
            </a:r>
          </a:p>
          <a:p>
            <a:pPr marL="285750" indent="-285750">
              <a:buFont typeface="Arial" panose="020B0604020202020204" pitchFamily="34" charset="0"/>
              <a:buChar char="•"/>
            </a:pPr>
            <a:endParaRPr lang="en-GB" sz="2800" dirty="0"/>
          </a:p>
        </p:txBody>
      </p:sp>
      <p:sp>
        <p:nvSpPr>
          <p:cNvPr id="6" name="TextBox 5"/>
          <p:cNvSpPr txBox="1"/>
          <p:nvPr/>
        </p:nvSpPr>
        <p:spPr>
          <a:xfrm>
            <a:off x="0" y="75926"/>
            <a:ext cx="12192000" cy="523220"/>
          </a:xfrm>
          <a:prstGeom prst="rect">
            <a:avLst/>
          </a:prstGeom>
          <a:solidFill>
            <a:schemeClr val="accent1">
              <a:lumMod val="60000"/>
              <a:lumOff val="40000"/>
            </a:schemeClr>
          </a:solidFill>
        </p:spPr>
        <p:txBody>
          <a:bodyPr wrap="square" rtlCol="0">
            <a:spAutoFit/>
          </a:bodyPr>
          <a:lstStyle/>
          <a:p>
            <a:pPr algn="r"/>
            <a:r>
              <a:rPr lang="en-GB" sz="2800" dirty="0"/>
              <a:t>6. Exporting data</a:t>
            </a:r>
          </a:p>
        </p:txBody>
      </p:sp>
      <p:pic>
        <p:nvPicPr>
          <p:cNvPr id="26628" name="Picture 4" descr="Image result for exportin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1188" y="3820510"/>
            <a:ext cx="4191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62759" y="3383050"/>
            <a:ext cx="7462343" cy="2246769"/>
          </a:xfrm>
          <a:prstGeom prst="rect">
            <a:avLst/>
          </a:prstGeom>
        </p:spPr>
        <p:txBody>
          <a:bodyPr wrap="square">
            <a:spAutoFit/>
          </a:bodyPr>
          <a:lstStyle/>
          <a:p>
            <a:pPr marL="285750" indent="-285750">
              <a:buFont typeface="Arial" panose="020B0604020202020204" pitchFamily="34" charset="0"/>
              <a:buChar char="•"/>
            </a:pPr>
            <a:endParaRPr lang="en-GB" sz="2800" dirty="0"/>
          </a:p>
          <a:p>
            <a:r>
              <a:rPr lang="en-GB" sz="2800" b="1" dirty="0"/>
              <a:t>Objectives</a:t>
            </a:r>
          </a:p>
          <a:p>
            <a:endParaRPr lang="en-GB" sz="2800" b="1" dirty="0"/>
          </a:p>
          <a:p>
            <a:pPr marL="285750" indent="-285750">
              <a:buFont typeface="Arial" panose="020B0604020202020204" pitchFamily="34" charset="0"/>
              <a:buChar char="•"/>
            </a:pPr>
            <a:r>
              <a:rPr lang="en-GB" sz="2800" dirty="0"/>
              <a:t>Store spreadsheet data in universal file formats.</a:t>
            </a:r>
          </a:p>
          <a:p>
            <a:pPr marL="285750" indent="-285750">
              <a:buFont typeface="Arial" panose="020B0604020202020204" pitchFamily="34" charset="0"/>
              <a:buChar char="•"/>
            </a:pPr>
            <a:r>
              <a:rPr lang="en-GB" sz="2800" dirty="0"/>
              <a:t>Export data from a spreadsheet to a CSV file.</a:t>
            </a:r>
          </a:p>
        </p:txBody>
      </p:sp>
    </p:spTree>
    <p:extLst>
      <p:ext uri="{BB962C8B-B14F-4D97-AF65-F5344CB8AC3E}">
        <p14:creationId xmlns:p14="http://schemas.microsoft.com/office/powerpoint/2010/main" val="24746557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5926"/>
            <a:ext cx="12192000" cy="523220"/>
          </a:xfrm>
          <a:prstGeom prst="rect">
            <a:avLst/>
          </a:prstGeom>
          <a:solidFill>
            <a:schemeClr val="accent1">
              <a:lumMod val="60000"/>
              <a:lumOff val="40000"/>
            </a:schemeClr>
          </a:solidFill>
        </p:spPr>
        <p:txBody>
          <a:bodyPr wrap="square" rtlCol="0">
            <a:spAutoFit/>
          </a:bodyPr>
          <a:lstStyle/>
          <a:p>
            <a:pPr algn="r"/>
            <a:r>
              <a:rPr lang="en-GB" sz="2800" dirty="0"/>
              <a:t>6. Exporting data</a:t>
            </a:r>
          </a:p>
        </p:txBody>
      </p:sp>
      <p:sp>
        <p:nvSpPr>
          <p:cNvPr id="6" name="Rectangle 5"/>
          <p:cNvSpPr/>
          <p:nvPr/>
        </p:nvSpPr>
        <p:spPr>
          <a:xfrm>
            <a:off x="220717" y="801140"/>
            <a:ext cx="11645462" cy="2554545"/>
          </a:xfrm>
          <a:prstGeom prst="rect">
            <a:avLst/>
          </a:prstGeom>
        </p:spPr>
        <p:txBody>
          <a:bodyPr wrap="square">
            <a:spAutoFit/>
          </a:bodyPr>
          <a:lstStyle/>
          <a:p>
            <a:pPr lvl="0" eaLnBrk="0" fontAlgn="base" hangingPunct="0">
              <a:spcBef>
                <a:spcPct val="0"/>
              </a:spcBef>
              <a:spcAft>
                <a:spcPct val="0"/>
              </a:spcAft>
            </a:pPr>
            <a:r>
              <a:rPr lang="en-US" altLang="en-US" sz="2000" dirty="0"/>
              <a:t>Why not storing in .</a:t>
            </a:r>
            <a:r>
              <a:rPr lang="en-US" altLang="en-US" sz="2000" dirty="0" err="1"/>
              <a:t>xls</a:t>
            </a:r>
            <a:r>
              <a:rPr lang="en-US" altLang="en-US" sz="2000" dirty="0"/>
              <a:t> or .</a:t>
            </a:r>
            <a:r>
              <a:rPr lang="en-US" altLang="en-US" sz="2000" dirty="0" err="1"/>
              <a:t>xlsx</a:t>
            </a:r>
            <a:r>
              <a:rPr lang="en-US" altLang="en-US" sz="2000" dirty="0"/>
              <a:t>?</a:t>
            </a:r>
          </a:p>
          <a:p>
            <a:pPr lvl="0" eaLnBrk="0" fontAlgn="base" hangingPunct="0">
              <a:spcBef>
                <a:spcPct val="0"/>
              </a:spcBef>
              <a:spcAft>
                <a:spcPct val="0"/>
              </a:spcAft>
              <a:buFontTx/>
              <a:buChar char="•"/>
            </a:pPr>
            <a:r>
              <a:rPr lang="en-US" altLang="en-US" sz="2000" dirty="0"/>
              <a:t>Because it is a </a:t>
            </a:r>
            <a:r>
              <a:rPr lang="en-US" altLang="en-US" sz="2000" b="1" dirty="0"/>
              <a:t>proprietary format</a:t>
            </a:r>
            <a:r>
              <a:rPr lang="en-US" altLang="en-US" sz="2000" dirty="0"/>
              <a:t>, and it is possible that in the future, technology won’t exist</a:t>
            </a:r>
          </a:p>
          <a:p>
            <a:pPr lvl="0" eaLnBrk="0" fontAlgn="base" hangingPunct="0">
              <a:spcBef>
                <a:spcPct val="0"/>
              </a:spcBef>
              <a:spcAft>
                <a:spcPct val="0"/>
              </a:spcAft>
              <a:buFontTx/>
              <a:buChar char="•"/>
            </a:pPr>
            <a:r>
              <a:rPr lang="en-US" altLang="en-US" sz="2000" dirty="0"/>
              <a:t>Other spreadsheet software may not be able to open files</a:t>
            </a:r>
          </a:p>
          <a:p>
            <a:pPr lvl="0" eaLnBrk="0" fontAlgn="base" hangingPunct="0">
              <a:spcBef>
                <a:spcPct val="0"/>
              </a:spcBef>
              <a:spcAft>
                <a:spcPct val="0"/>
              </a:spcAft>
              <a:buFontTx/>
              <a:buChar char="•"/>
            </a:pPr>
            <a:r>
              <a:rPr lang="en-US" altLang="en-US" sz="2000" b="1" dirty="0"/>
              <a:t>Different versions of Excel may handle data differently, </a:t>
            </a:r>
            <a:r>
              <a:rPr lang="en-US" altLang="en-US" sz="2000" dirty="0"/>
              <a:t>leading to inconsistencies.</a:t>
            </a:r>
          </a:p>
          <a:p>
            <a:pPr lvl="0" eaLnBrk="0" fontAlgn="base" hangingPunct="0">
              <a:spcBef>
                <a:spcPct val="0"/>
              </a:spcBef>
              <a:spcAft>
                <a:spcPct val="0"/>
              </a:spcAft>
              <a:buFontTx/>
              <a:buChar char="•"/>
            </a:pPr>
            <a:r>
              <a:rPr lang="en-US" altLang="en-US" sz="2000" dirty="0"/>
              <a:t>Finally, more journals are requiring you to deposit your data in a data repository and they could not be in .</a:t>
            </a:r>
            <a:r>
              <a:rPr lang="en-US" altLang="en-US" sz="2000" dirty="0" err="1"/>
              <a:t>xls</a:t>
            </a:r>
            <a:endParaRPr lang="en-US" altLang="en-US" sz="2000" dirty="0"/>
          </a:p>
          <a:p>
            <a:pPr lvl="0" eaLnBrk="0" fontAlgn="base" hangingPunct="0">
              <a:spcBef>
                <a:spcPct val="0"/>
              </a:spcBef>
              <a:spcAft>
                <a:spcPct val="0"/>
              </a:spcAft>
              <a:buFontTx/>
              <a:buChar char="•"/>
            </a:pPr>
            <a:r>
              <a:rPr lang="en-US" altLang="en-US" sz="2000" dirty="0"/>
              <a:t>The above points also apply to other formats such as open data formats used by </a:t>
            </a:r>
            <a:r>
              <a:rPr lang="en-US" altLang="en-US" sz="2000" dirty="0" err="1"/>
              <a:t>LibreOffice</a:t>
            </a:r>
            <a:r>
              <a:rPr lang="en-US" altLang="en-US" sz="2000" dirty="0"/>
              <a:t>. </a:t>
            </a:r>
          </a:p>
          <a:p>
            <a:pPr lvl="0" eaLnBrk="0" fontAlgn="base" hangingPunct="0">
              <a:spcBef>
                <a:spcPct val="0"/>
              </a:spcBef>
              <a:spcAft>
                <a:spcPct val="0"/>
              </a:spcAft>
            </a:pPr>
            <a:endParaRPr lang="en-US" altLang="en-US" sz="2000" dirty="0"/>
          </a:p>
          <a:p>
            <a:pPr lvl="0" eaLnBrk="0" fontAlgn="base" hangingPunct="0">
              <a:spcBef>
                <a:spcPct val="0"/>
              </a:spcBef>
              <a:spcAft>
                <a:spcPct val="0"/>
              </a:spcAft>
            </a:pPr>
            <a:endParaRPr lang="en-US" altLang="en-US" sz="2000" dirty="0"/>
          </a:p>
        </p:txBody>
      </p:sp>
      <p:pic>
        <p:nvPicPr>
          <p:cNvPr id="34820" name="Picture 4" descr="Image result for can't open the fil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2885" y="3340444"/>
            <a:ext cx="4022012" cy="336442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220717" y="2919213"/>
            <a:ext cx="7367752" cy="3785652"/>
          </a:xfrm>
          <a:prstGeom prst="rect">
            <a:avLst/>
          </a:prstGeom>
        </p:spPr>
        <p:txBody>
          <a:bodyPr wrap="square">
            <a:spAutoFit/>
          </a:bodyPr>
          <a:lstStyle/>
          <a:p>
            <a:pPr lvl="0" eaLnBrk="0" fontAlgn="base" hangingPunct="0">
              <a:spcBef>
                <a:spcPct val="0"/>
              </a:spcBef>
              <a:spcAft>
                <a:spcPct val="0"/>
              </a:spcAft>
            </a:pPr>
            <a:r>
              <a:rPr lang="en-US" altLang="en-US" sz="2000" b="1" dirty="0"/>
              <a:t>Try tab-delimited (tab separated values or TSV) or comma-delimited (comma separated values or CSV). </a:t>
            </a:r>
            <a:r>
              <a:rPr lang="en-US" altLang="en-US" sz="2000" dirty="0"/>
              <a:t>CSV files are plain text files where the columns are separated by commas, hence ‘comma separated values’ or CSV. The advantage of a CSV file over an Excel/SPSS/etc. file is that we can open and read a CSV file using just about any software, including plain text editors like </a:t>
            </a:r>
            <a:r>
              <a:rPr lang="en-US" altLang="en-US" sz="2000" dirty="0" err="1"/>
              <a:t>TextEdit</a:t>
            </a:r>
            <a:r>
              <a:rPr lang="en-US" altLang="en-US" sz="2000" dirty="0"/>
              <a:t> or </a:t>
            </a:r>
            <a:r>
              <a:rPr lang="en-US" altLang="en-US" sz="2000" dirty="0" err="1"/>
              <a:t>NotePad</a:t>
            </a:r>
            <a:r>
              <a:rPr lang="en-US" altLang="en-US" sz="2000" dirty="0"/>
              <a:t>. Data in a CSV file can also be easily imported into other formats and environments, such as SQLite and R. We’re not tied to a certain version of a certain expensive program when we work with CSV files, so it’s a good format to work with for maximum portability and endurance. Most spreadsheet programs can save to delimited text formats like CSV easily, although they may give you a warning during the file export.</a:t>
            </a:r>
          </a:p>
        </p:txBody>
      </p:sp>
    </p:spTree>
    <p:extLst>
      <p:ext uri="{BB962C8B-B14F-4D97-AF65-F5344CB8AC3E}">
        <p14:creationId xmlns:p14="http://schemas.microsoft.com/office/powerpoint/2010/main" val="21693065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75926"/>
            <a:ext cx="12192000" cy="523220"/>
          </a:xfrm>
          <a:prstGeom prst="rect">
            <a:avLst/>
          </a:prstGeom>
          <a:solidFill>
            <a:schemeClr val="accent1">
              <a:lumMod val="60000"/>
              <a:lumOff val="40000"/>
            </a:schemeClr>
          </a:solidFill>
        </p:spPr>
        <p:txBody>
          <a:bodyPr wrap="square" rtlCol="0">
            <a:spAutoFit/>
          </a:bodyPr>
          <a:lstStyle/>
          <a:p>
            <a:pPr algn="r"/>
            <a:r>
              <a:rPr lang="en-GB" sz="2800" dirty="0"/>
              <a:t>6. Exporting data</a:t>
            </a:r>
          </a:p>
        </p:txBody>
      </p:sp>
      <p:sp>
        <p:nvSpPr>
          <p:cNvPr id="6" name="Rectangle 1"/>
          <p:cNvSpPr>
            <a:spLocks noChangeArrowheads="1"/>
          </p:cNvSpPr>
          <p:nvPr/>
        </p:nvSpPr>
        <p:spPr bwMode="auto">
          <a:xfrm>
            <a:off x="0" y="28404"/>
            <a:ext cx="0" cy="400391"/>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8088" tIns="0" rIns="0" bIns="122199"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p:nvPr/>
        </p:nvSpPr>
        <p:spPr>
          <a:xfrm>
            <a:off x="178676" y="820679"/>
            <a:ext cx="5654566" cy="2985433"/>
          </a:xfrm>
          <a:prstGeom prst="rect">
            <a:avLst/>
          </a:prstGeom>
          <a:solidFill>
            <a:schemeClr val="accent1">
              <a:lumMod val="20000"/>
              <a:lumOff val="80000"/>
            </a:schemeClr>
          </a:solidFill>
        </p:spPr>
        <p:txBody>
          <a:bodyPr wrap="square">
            <a:spAutoFit/>
          </a:bodyPr>
          <a:lstStyle/>
          <a:p>
            <a:pPr lvl="0" eaLnBrk="0" fontAlgn="base" hangingPunct="0">
              <a:spcBef>
                <a:spcPct val="0"/>
              </a:spcBef>
              <a:spcAft>
                <a:spcPct val="0"/>
              </a:spcAft>
            </a:pPr>
            <a:r>
              <a:rPr lang="en-US" altLang="en-US" sz="2800" b="1" dirty="0"/>
              <a:t>A note on R and </a:t>
            </a:r>
            <a:r>
              <a:rPr lang="en-US" altLang="en-US" sz="2800" b="1" dirty="0" err="1"/>
              <a:t>xls</a:t>
            </a:r>
            <a:endParaRPr lang="en-US" altLang="en-US" sz="2800" b="1" dirty="0"/>
          </a:p>
          <a:p>
            <a:pPr lvl="0" eaLnBrk="0" fontAlgn="base" hangingPunct="0">
              <a:spcBef>
                <a:spcPct val="0"/>
              </a:spcBef>
              <a:spcAft>
                <a:spcPct val="0"/>
              </a:spcAft>
            </a:pPr>
            <a:r>
              <a:rPr lang="en-US" altLang="en-US" sz="2000" dirty="0"/>
              <a:t>There are R packages that can read </a:t>
            </a:r>
            <a:r>
              <a:rPr lang="en-US" altLang="en-US" sz="2000" dirty="0" err="1"/>
              <a:t>xls</a:t>
            </a:r>
            <a:r>
              <a:rPr lang="en-US" altLang="en-US" sz="2000" dirty="0"/>
              <a:t> files (as well as Google spreadsheets). </a:t>
            </a:r>
            <a:r>
              <a:rPr lang="en-US" altLang="en-US" sz="2000" b="1" dirty="0"/>
              <a:t>It is even possible to access different worksheets in the </a:t>
            </a:r>
            <a:r>
              <a:rPr lang="en-US" altLang="en-US" sz="2000" b="1" dirty="0" err="1"/>
              <a:t>xls</a:t>
            </a:r>
            <a:r>
              <a:rPr lang="en-US" altLang="en-US" sz="2000" b="1" dirty="0"/>
              <a:t> documents</a:t>
            </a:r>
            <a:r>
              <a:rPr lang="en-US" altLang="en-US" sz="2000" dirty="0"/>
              <a:t>. However, because these packages parse data tables from proprietary and non-static software, there is </a:t>
            </a:r>
            <a:r>
              <a:rPr lang="en-US" altLang="en-US" sz="2000" b="1" dirty="0"/>
              <a:t>no guarantee that they will continue to work on new versions of Excel</a:t>
            </a:r>
            <a:r>
              <a:rPr lang="en-US" altLang="en-US" sz="2000" dirty="0"/>
              <a:t>. Exporting your data to CSV or TSV format is much safer and </a:t>
            </a:r>
            <a:r>
              <a:rPr lang="en-US" altLang="en-US" sz="2000" b="1" dirty="0"/>
              <a:t>more reproducible</a:t>
            </a:r>
            <a:r>
              <a:rPr lang="en-US" altLang="en-US" sz="2000" dirty="0"/>
              <a:t>!!!</a:t>
            </a:r>
          </a:p>
        </p:txBody>
      </p:sp>
      <p:sp>
        <p:nvSpPr>
          <p:cNvPr id="11" name="Rectangle 10"/>
          <p:cNvSpPr/>
          <p:nvPr/>
        </p:nvSpPr>
        <p:spPr>
          <a:xfrm>
            <a:off x="5980387" y="820679"/>
            <a:ext cx="6096000" cy="5693866"/>
          </a:xfrm>
          <a:prstGeom prst="rect">
            <a:avLst/>
          </a:prstGeom>
          <a:solidFill>
            <a:schemeClr val="accent1">
              <a:lumMod val="20000"/>
              <a:lumOff val="80000"/>
            </a:schemeClr>
          </a:solidFill>
        </p:spPr>
        <p:txBody>
          <a:bodyPr>
            <a:spAutoFit/>
          </a:bodyPr>
          <a:lstStyle/>
          <a:p>
            <a:r>
              <a:rPr lang="en-GB" sz="2400" b="1" dirty="0"/>
              <a:t>What to do when your data contain commas</a:t>
            </a:r>
          </a:p>
          <a:p>
            <a:r>
              <a:rPr lang="en-GB" sz="2000" dirty="0"/>
              <a:t>In some datasets, the data values themselves may include commas (,). In that case, you need </a:t>
            </a:r>
            <a:r>
              <a:rPr lang="en-GB" sz="2000" b="1" dirty="0"/>
              <a:t>to make sure that the commas are properly escaped when saving the file</a:t>
            </a:r>
            <a:r>
              <a:rPr lang="en-GB" sz="2000" dirty="0"/>
              <a:t>. Otherwise, the software which you use (including Excel) will most likely incorrectly display the data in columns. This is because the commas which are a part of the data values will be interpreted as delimiters.</a:t>
            </a:r>
          </a:p>
          <a:p>
            <a:r>
              <a:rPr lang="en-GB" sz="2000" dirty="0"/>
              <a:t>If you are working with data that contains commas, the fields should be enclosed with double quotes. The spreadsheet software should do the right thing (</a:t>
            </a:r>
            <a:r>
              <a:rPr lang="en-GB" sz="2000" dirty="0" err="1">
                <a:hlinkClick r:id="rId2"/>
              </a:rPr>
              <a:t>LibreOffice</a:t>
            </a:r>
            <a:r>
              <a:rPr lang="en-GB" sz="2000" dirty="0"/>
              <a:t> provides comprehensive options to import and export CSV files). </a:t>
            </a:r>
            <a:r>
              <a:rPr lang="en-GB" sz="2000" b="1" dirty="0"/>
              <a:t>However, it is always a good idea to double check that the file you are exporting can be read in correctly. </a:t>
            </a:r>
            <a:r>
              <a:rPr lang="en-GB" sz="2000" dirty="0"/>
              <a:t>For more of a discussion on data formats and potential issues with commas within datasets see </a:t>
            </a:r>
            <a:r>
              <a:rPr lang="en-GB" sz="2000" dirty="0">
                <a:hlinkClick r:id="rId3"/>
              </a:rPr>
              <a:t>the Ecology Spreadsheets lesson discussion page</a:t>
            </a:r>
            <a:r>
              <a:rPr lang="en-GB" sz="2000" dirty="0"/>
              <a:t>.</a:t>
            </a:r>
            <a:endParaRPr lang="en-GB" sz="2000" b="0" i="0" dirty="0">
              <a:effectLst/>
            </a:endParaRPr>
          </a:p>
        </p:txBody>
      </p:sp>
      <p:pic>
        <p:nvPicPr>
          <p:cNvPr id="33795" name="Picture 3" descr="Image result for csv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344" y="3806112"/>
            <a:ext cx="2921876" cy="2921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9981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75926"/>
            <a:ext cx="12192000" cy="523220"/>
          </a:xfrm>
          <a:prstGeom prst="rect">
            <a:avLst/>
          </a:prstGeom>
          <a:solidFill>
            <a:schemeClr val="accent1">
              <a:lumMod val="60000"/>
              <a:lumOff val="40000"/>
            </a:schemeClr>
          </a:solidFill>
        </p:spPr>
        <p:txBody>
          <a:bodyPr wrap="square" rtlCol="0">
            <a:spAutoFit/>
          </a:bodyPr>
          <a:lstStyle/>
          <a:p>
            <a:pPr algn="r"/>
            <a:r>
              <a:rPr lang="en-GB" sz="2800" dirty="0"/>
              <a:t>6. Exporting data</a:t>
            </a:r>
          </a:p>
        </p:txBody>
      </p:sp>
      <p:sp>
        <p:nvSpPr>
          <p:cNvPr id="3" name="Rectangle 2"/>
          <p:cNvSpPr/>
          <p:nvPr/>
        </p:nvSpPr>
        <p:spPr>
          <a:xfrm>
            <a:off x="334250" y="1635572"/>
            <a:ext cx="7714594" cy="4093428"/>
          </a:xfrm>
          <a:prstGeom prst="rect">
            <a:avLst/>
          </a:prstGeom>
        </p:spPr>
        <p:txBody>
          <a:bodyPr wrap="square">
            <a:spAutoFit/>
          </a:bodyPr>
          <a:lstStyle/>
          <a:p>
            <a:r>
              <a:rPr lang="en-GB" sz="3200" b="1" dirty="0"/>
              <a:t>Key Points</a:t>
            </a:r>
          </a:p>
          <a:p>
            <a:endParaRPr lang="en-GB" sz="3200" b="1" dirty="0"/>
          </a:p>
          <a:p>
            <a:pPr>
              <a:buFont typeface="Arial" panose="020B0604020202020204" pitchFamily="34" charset="0"/>
              <a:buChar char="•"/>
            </a:pPr>
            <a:r>
              <a:rPr lang="en-GB" sz="2800" dirty="0"/>
              <a:t>Data stored in common spreadsheet formats will often not be read correctly into data analysis software, introducing errors into your data.</a:t>
            </a:r>
          </a:p>
          <a:p>
            <a:pPr>
              <a:buFont typeface="Arial" panose="020B0604020202020204" pitchFamily="34" charset="0"/>
              <a:buChar char="•"/>
            </a:pPr>
            <a:endParaRPr lang="en-GB" sz="2800" dirty="0"/>
          </a:p>
          <a:p>
            <a:pPr>
              <a:buFont typeface="Arial" panose="020B0604020202020204" pitchFamily="34" charset="0"/>
              <a:buChar char="•"/>
            </a:pPr>
            <a:r>
              <a:rPr lang="en-GB" sz="2800" dirty="0"/>
              <a:t>Exporting data from spreadsheets to formats like CSV or TSV puts it in a format that can be used consistently by most programs.</a:t>
            </a:r>
            <a:endParaRPr lang="en-GB" sz="2800" b="0" i="0" dirty="0">
              <a:effectLst/>
            </a:endParaRPr>
          </a:p>
        </p:txBody>
      </p:sp>
      <p:pic>
        <p:nvPicPr>
          <p:cNvPr id="32770" name="Picture 2" descr="Image result for csv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2927" y="2070538"/>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526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642" y="1069697"/>
            <a:ext cx="11765783" cy="1736924"/>
          </a:xfrm>
        </p:spPr>
        <p:txBody>
          <a:bodyPr/>
          <a:lstStyle/>
          <a:p>
            <a:r>
              <a:rPr lang="en-GB" dirty="0"/>
              <a:t>Good </a:t>
            </a:r>
            <a:r>
              <a:rPr lang="en-GB" b="1" dirty="0"/>
              <a:t>data organization </a:t>
            </a:r>
            <a:r>
              <a:rPr lang="en-GB" dirty="0"/>
              <a:t>is the foundation of your research project. Most researchers have data or do </a:t>
            </a:r>
            <a:r>
              <a:rPr lang="en-GB" b="1" dirty="0"/>
              <a:t>data entry in spreadsheets</a:t>
            </a:r>
            <a:r>
              <a:rPr lang="en-GB" dirty="0"/>
              <a:t>. Spreadsheet programs are very useful graphical interfaces for </a:t>
            </a:r>
            <a:r>
              <a:rPr lang="en-GB" b="1" dirty="0"/>
              <a:t>designing data tables </a:t>
            </a:r>
            <a:r>
              <a:rPr lang="en-GB" dirty="0"/>
              <a:t>and </a:t>
            </a:r>
            <a:r>
              <a:rPr lang="en-GB" b="1" dirty="0"/>
              <a:t>handling </a:t>
            </a:r>
            <a:r>
              <a:rPr lang="en-GB" dirty="0"/>
              <a:t>very basic </a:t>
            </a:r>
            <a:r>
              <a:rPr lang="en-GB" b="1" dirty="0"/>
              <a:t>data quality control </a:t>
            </a:r>
            <a:r>
              <a:rPr lang="en-GB" dirty="0"/>
              <a:t>functions.</a:t>
            </a:r>
          </a:p>
        </p:txBody>
      </p:sp>
      <p:sp>
        <p:nvSpPr>
          <p:cNvPr id="4" name="TextBox 3"/>
          <p:cNvSpPr txBox="1"/>
          <p:nvPr/>
        </p:nvSpPr>
        <p:spPr>
          <a:xfrm>
            <a:off x="0" y="103515"/>
            <a:ext cx="12192000" cy="523220"/>
          </a:xfrm>
          <a:prstGeom prst="rect">
            <a:avLst/>
          </a:prstGeom>
          <a:solidFill>
            <a:srgbClr val="7030A0">
              <a:alpha val="69804"/>
            </a:srgbClr>
          </a:solidFill>
        </p:spPr>
        <p:txBody>
          <a:bodyPr wrap="square" rtlCol="0">
            <a:spAutoFit/>
          </a:bodyPr>
          <a:lstStyle/>
          <a:p>
            <a:pPr algn="r"/>
            <a:r>
              <a:rPr lang="en-GB" sz="2800" dirty="0"/>
              <a:t>1. Introduction</a:t>
            </a:r>
          </a:p>
        </p:txBody>
      </p:sp>
      <p:pic>
        <p:nvPicPr>
          <p:cNvPr id="5"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795" y="2712028"/>
            <a:ext cx="5270630" cy="405433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70219" y="2784812"/>
            <a:ext cx="6096000" cy="3908762"/>
          </a:xfrm>
          <a:prstGeom prst="rect">
            <a:avLst/>
          </a:prstGeom>
        </p:spPr>
        <p:txBody>
          <a:bodyPr>
            <a:spAutoFit/>
          </a:bodyPr>
          <a:lstStyle/>
          <a:p>
            <a:r>
              <a:rPr lang="en-GB" sz="2800" dirty="0"/>
              <a:t>In this lesson, we’re going to talk about:</a:t>
            </a:r>
          </a:p>
          <a:p>
            <a:endParaRPr lang="en-GB" sz="2800" dirty="0"/>
          </a:p>
          <a:p>
            <a:pPr>
              <a:buFont typeface="Arial" panose="020B0604020202020204" pitchFamily="34" charset="0"/>
              <a:buChar char="•"/>
            </a:pPr>
            <a:r>
              <a:rPr lang="en-GB" sz="2400" dirty="0"/>
              <a:t>Good </a:t>
            </a:r>
            <a:r>
              <a:rPr lang="en-GB" sz="2400" b="1" dirty="0"/>
              <a:t>data entry practices </a:t>
            </a:r>
            <a:r>
              <a:rPr lang="en-GB" sz="2400" dirty="0"/>
              <a:t>- formatting data tables in spreadsheets</a:t>
            </a:r>
          </a:p>
          <a:p>
            <a:pPr>
              <a:buFont typeface="Arial" panose="020B0604020202020204" pitchFamily="34" charset="0"/>
              <a:buChar char="•"/>
            </a:pPr>
            <a:r>
              <a:rPr lang="en-GB" sz="2400" dirty="0"/>
              <a:t>How to </a:t>
            </a:r>
            <a:r>
              <a:rPr lang="en-GB" sz="2400" b="1" dirty="0"/>
              <a:t>avoid common </a:t>
            </a:r>
            <a:r>
              <a:rPr lang="en-GB" sz="2400" dirty="0"/>
              <a:t>formatting </a:t>
            </a:r>
            <a:r>
              <a:rPr lang="en-GB" sz="2400" b="1" dirty="0"/>
              <a:t>mistakes</a:t>
            </a:r>
          </a:p>
          <a:p>
            <a:pPr>
              <a:buFont typeface="Arial" panose="020B0604020202020204" pitchFamily="34" charset="0"/>
              <a:buChar char="•"/>
            </a:pPr>
            <a:r>
              <a:rPr lang="en-GB" sz="2400" b="1" dirty="0"/>
              <a:t>Recognising and reformatting dates </a:t>
            </a:r>
            <a:r>
              <a:rPr lang="en-GB" sz="2400" dirty="0"/>
              <a:t>in spreadsheets</a:t>
            </a:r>
          </a:p>
          <a:p>
            <a:pPr>
              <a:buFont typeface="Arial" panose="020B0604020202020204" pitchFamily="34" charset="0"/>
              <a:buChar char="•"/>
            </a:pPr>
            <a:r>
              <a:rPr lang="en-GB" sz="2400" dirty="0"/>
              <a:t>Basic </a:t>
            </a:r>
            <a:r>
              <a:rPr lang="en-GB" sz="2400" b="1" dirty="0"/>
              <a:t>quality control </a:t>
            </a:r>
            <a:r>
              <a:rPr lang="en-GB" sz="2400" dirty="0"/>
              <a:t>and </a:t>
            </a:r>
            <a:r>
              <a:rPr lang="en-GB" sz="2400" b="1" dirty="0"/>
              <a:t>data manipulation</a:t>
            </a:r>
            <a:r>
              <a:rPr lang="en-GB" sz="2400" dirty="0"/>
              <a:t> in spreadsheets</a:t>
            </a:r>
          </a:p>
          <a:p>
            <a:pPr>
              <a:buFont typeface="Arial" panose="020B0604020202020204" pitchFamily="34" charset="0"/>
              <a:buChar char="•"/>
            </a:pPr>
            <a:r>
              <a:rPr lang="en-GB" sz="2400" b="1" dirty="0"/>
              <a:t>Exporting data </a:t>
            </a:r>
            <a:r>
              <a:rPr lang="en-GB" sz="2400" dirty="0"/>
              <a:t>from spreadsheets</a:t>
            </a:r>
            <a:endParaRPr lang="en-GB" sz="2400" b="0" i="0" dirty="0">
              <a:effectLst/>
            </a:endParaRPr>
          </a:p>
        </p:txBody>
      </p:sp>
    </p:spTree>
    <p:extLst>
      <p:ext uri="{BB962C8B-B14F-4D97-AF65-F5344CB8AC3E}">
        <p14:creationId xmlns:p14="http://schemas.microsoft.com/office/powerpoint/2010/main" val="2095254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rgbClr val="7030A0">
              <a:alpha val="69804"/>
            </a:srgbClr>
          </a:solidFill>
        </p:spPr>
        <p:txBody>
          <a:bodyPr wrap="square" rtlCol="0">
            <a:spAutoFit/>
          </a:bodyPr>
          <a:lstStyle/>
          <a:p>
            <a:pPr algn="r"/>
            <a:r>
              <a:rPr lang="en-GB" sz="2800" dirty="0"/>
              <a:t>1. Introduction</a:t>
            </a:r>
          </a:p>
        </p:txBody>
      </p:sp>
      <p:sp>
        <p:nvSpPr>
          <p:cNvPr id="5" name="Rectangle 4"/>
          <p:cNvSpPr/>
          <p:nvPr/>
        </p:nvSpPr>
        <p:spPr>
          <a:xfrm>
            <a:off x="320668" y="879507"/>
            <a:ext cx="4325608" cy="523220"/>
          </a:xfrm>
          <a:prstGeom prst="rect">
            <a:avLst/>
          </a:prstGeom>
        </p:spPr>
        <p:txBody>
          <a:bodyPr wrap="none">
            <a:spAutoFit/>
          </a:bodyPr>
          <a:lstStyle/>
          <a:p>
            <a:r>
              <a:rPr lang="en-GB" sz="2800" dirty="0"/>
              <a:t>Problems with Spreadsheets</a:t>
            </a:r>
            <a:endParaRPr lang="en-GB" sz="2800" b="0" i="0" dirty="0">
              <a:effectLst/>
            </a:endParaRPr>
          </a:p>
        </p:txBody>
      </p:sp>
      <p:sp>
        <p:nvSpPr>
          <p:cNvPr id="7" name="Rectangle 6"/>
          <p:cNvSpPr/>
          <p:nvPr/>
        </p:nvSpPr>
        <p:spPr>
          <a:xfrm>
            <a:off x="320669" y="1618309"/>
            <a:ext cx="7366006" cy="2400657"/>
          </a:xfrm>
          <a:prstGeom prst="rect">
            <a:avLst/>
          </a:prstGeom>
        </p:spPr>
        <p:txBody>
          <a:bodyPr wrap="square">
            <a:spAutoFit/>
          </a:bodyPr>
          <a:lstStyle/>
          <a:p>
            <a:pPr marL="285750" indent="-285750">
              <a:lnSpc>
                <a:spcPct val="150000"/>
              </a:lnSpc>
              <a:buFont typeface="Arial" panose="020B0604020202020204" pitchFamily="34" charset="0"/>
              <a:buChar char="•"/>
            </a:pPr>
            <a:r>
              <a:rPr lang="en-GB" sz="2000" dirty="0"/>
              <a:t>Spreadsheets are good for </a:t>
            </a:r>
            <a:r>
              <a:rPr lang="en-GB" sz="2000" b="1" dirty="0"/>
              <a:t>data entry. </a:t>
            </a:r>
            <a:r>
              <a:rPr lang="en-GB" sz="2000" dirty="0"/>
              <a:t>We use them to create data tables for publications, to generate summary statistics, and make figures. Additional white space, merged cells, colour and grids may aid readability but are not easily handled by other programs that take our spreadsheet as an input to further analysis.</a:t>
            </a:r>
          </a:p>
        </p:txBody>
      </p:sp>
      <p:pic>
        <p:nvPicPr>
          <p:cNvPr id="8" name="Picture 8" descr="Image result for Spreadsheet from he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6675" y="710046"/>
            <a:ext cx="4505325" cy="33432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20668" y="3932928"/>
            <a:ext cx="11619084" cy="2862322"/>
          </a:xfrm>
          <a:prstGeom prst="rect">
            <a:avLst/>
          </a:prstGeom>
        </p:spPr>
        <p:txBody>
          <a:bodyPr wrap="square">
            <a:spAutoFit/>
          </a:bodyPr>
          <a:lstStyle/>
          <a:p>
            <a:pPr marL="285750" indent="-285750">
              <a:lnSpc>
                <a:spcPct val="150000"/>
              </a:lnSpc>
              <a:buFont typeface="Arial" panose="020B0604020202020204" pitchFamily="34" charset="0"/>
              <a:buChar char="•"/>
            </a:pPr>
            <a:r>
              <a:rPr lang="en-GB" sz="2000" dirty="0"/>
              <a:t>Generating statistics and figures in spreadsheets, </a:t>
            </a:r>
            <a:r>
              <a:rPr lang="en-GB" sz="2000" b="1" dirty="0"/>
              <a:t>should be done with caution</a:t>
            </a:r>
            <a:r>
              <a:rPr lang="en-GB" sz="2000" dirty="0"/>
              <a:t>. It can be very </a:t>
            </a:r>
            <a:r>
              <a:rPr lang="en-GB" sz="2000" b="1" dirty="0"/>
              <a:t>difficult</a:t>
            </a:r>
            <a:r>
              <a:rPr lang="en-GB" sz="2000" dirty="0"/>
              <a:t>, if not impossible</a:t>
            </a:r>
            <a:r>
              <a:rPr lang="en-GB" sz="2000" b="1" dirty="0"/>
              <a:t>, to replicate your steps.</a:t>
            </a:r>
            <a:endParaRPr lang="en-GB" sz="2000" dirty="0"/>
          </a:p>
          <a:p>
            <a:pPr marL="285750" indent="-285750">
              <a:lnSpc>
                <a:spcPct val="150000"/>
              </a:lnSpc>
              <a:buFont typeface="Arial" panose="020B0604020202020204" pitchFamily="34" charset="0"/>
              <a:buChar char="•"/>
            </a:pPr>
            <a:r>
              <a:rPr lang="en-GB" sz="2000" dirty="0"/>
              <a:t>When performing </a:t>
            </a:r>
            <a:r>
              <a:rPr lang="en-GB" sz="2000" b="1" dirty="0"/>
              <a:t>calculations</a:t>
            </a:r>
            <a:r>
              <a:rPr lang="en-GB" sz="2000" dirty="0"/>
              <a:t> in a spreadsheet, it’s easy to accidentally apply </a:t>
            </a:r>
            <a:r>
              <a:rPr lang="en-GB" sz="2000" b="1" dirty="0"/>
              <a:t>different formula </a:t>
            </a:r>
            <a:r>
              <a:rPr lang="en-GB" sz="2000" dirty="0"/>
              <a:t>to multiple adjacent cells. </a:t>
            </a:r>
          </a:p>
          <a:p>
            <a:pPr marL="285750" indent="-285750">
              <a:lnSpc>
                <a:spcPct val="150000"/>
              </a:lnSpc>
              <a:buFont typeface="Arial" panose="020B0604020202020204" pitchFamily="34" charset="0"/>
              <a:buChar char="•"/>
            </a:pPr>
            <a:r>
              <a:rPr lang="en-GB" sz="2000" b="1" dirty="0"/>
              <a:t>Difficult</a:t>
            </a:r>
            <a:r>
              <a:rPr lang="en-GB" sz="2000" dirty="0"/>
              <a:t> to demonstrate </a:t>
            </a:r>
            <a:r>
              <a:rPr lang="en-GB" sz="2000" b="1" dirty="0"/>
              <a:t>data quality and consistency</a:t>
            </a:r>
            <a:r>
              <a:rPr lang="en-GB" sz="2000" dirty="0"/>
              <a:t> in our analysis.</a:t>
            </a:r>
          </a:p>
          <a:p>
            <a:pPr marL="285750" indent="-285750">
              <a:lnSpc>
                <a:spcPct val="150000"/>
              </a:lnSpc>
              <a:buFont typeface="Arial" panose="020B0604020202020204" pitchFamily="34" charset="0"/>
              <a:buChar char="•"/>
            </a:pPr>
            <a:r>
              <a:rPr lang="en-GB" sz="2000" dirty="0"/>
              <a:t>Sometimes </a:t>
            </a:r>
            <a:r>
              <a:rPr lang="en-GB" sz="2000" b="1" dirty="0"/>
              <a:t>inherit spreadsheet </a:t>
            </a:r>
            <a:r>
              <a:rPr lang="en-GB" sz="2000" dirty="0"/>
              <a:t>form colleagues and need to use those data</a:t>
            </a:r>
          </a:p>
        </p:txBody>
      </p:sp>
    </p:spTree>
    <p:extLst>
      <p:ext uri="{BB962C8B-B14F-4D97-AF65-F5344CB8AC3E}">
        <p14:creationId xmlns:p14="http://schemas.microsoft.com/office/powerpoint/2010/main" val="3472726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720" y="281998"/>
            <a:ext cx="10515600" cy="1325563"/>
          </a:xfrm>
        </p:spPr>
        <p:txBody>
          <a:bodyPr>
            <a:normAutofit/>
          </a:bodyPr>
          <a:lstStyle/>
          <a:p>
            <a:r>
              <a:rPr lang="en-GB" sz="3600" dirty="0">
                <a:latin typeface="+mn-lt"/>
              </a:rPr>
              <a:t>Discussion Time </a:t>
            </a:r>
          </a:p>
        </p:txBody>
      </p:sp>
      <p:pic>
        <p:nvPicPr>
          <p:cNvPr id="4" name="Picture 2" descr="Image result for Spreadsheet from he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484" y="2244436"/>
            <a:ext cx="6327606" cy="45181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8720" y="1607561"/>
            <a:ext cx="5451764" cy="4467057"/>
          </a:xfrm>
          <a:prstGeom prst="rect">
            <a:avLst/>
          </a:prstGeom>
        </p:spPr>
        <p:txBody>
          <a:bodyPr wrap="square">
            <a:spAutoFit/>
          </a:bodyPr>
          <a:lstStyle/>
          <a:p>
            <a:pPr>
              <a:lnSpc>
                <a:spcPct val="150000"/>
              </a:lnSpc>
              <a:buFont typeface="Arial" panose="020B0604020202020204" pitchFamily="34" charset="0"/>
              <a:buChar char="•"/>
            </a:pPr>
            <a:r>
              <a:rPr lang="en-GB" sz="2400" dirty="0">
                <a:cs typeface="Arial" panose="020B0604020202020204" pitchFamily="34" charset="0"/>
              </a:rPr>
              <a:t>How many people have used spreadsheets in their research?</a:t>
            </a:r>
          </a:p>
          <a:p>
            <a:pPr>
              <a:lnSpc>
                <a:spcPct val="150000"/>
              </a:lnSpc>
              <a:buFont typeface="Arial" panose="020B0604020202020204" pitchFamily="34" charset="0"/>
              <a:buChar char="•"/>
            </a:pPr>
            <a:endParaRPr lang="en-GB" sz="2400" dirty="0">
              <a:cs typeface="Arial" panose="020B0604020202020204" pitchFamily="34" charset="0"/>
            </a:endParaRPr>
          </a:p>
          <a:p>
            <a:pPr>
              <a:lnSpc>
                <a:spcPct val="150000"/>
              </a:lnSpc>
              <a:buFont typeface="Arial" panose="020B0604020202020204" pitchFamily="34" charset="0"/>
              <a:buChar char="•"/>
            </a:pPr>
            <a:r>
              <a:rPr lang="en-GB" sz="2400" dirty="0">
                <a:cs typeface="Arial" panose="020B0604020202020204" pitchFamily="34" charset="0"/>
              </a:rPr>
              <a:t>How many people have accidentally done something that made them frustrated or sad?</a:t>
            </a:r>
          </a:p>
          <a:p>
            <a:pPr>
              <a:lnSpc>
                <a:spcPct val="150000"/>
              </a:lnSpc>
              <a:buFont typeface="Arial" panose="020B0604020202020204" pitchFamily="34" charset="0"/>
              <a:buChar char="•"/>
            </a:pPr>
            <a:endParaRPr lang="en-GB" sz="2400" dirty="0">
              <a:cs typeface="Arial" panose="020B0604020202020204" pitchFamily="34" charset="0"/>
            </a:endParaRPr>
          </a:p>
          <a:p>
            <a:pPr>
              <a:lnSpc>
                <a:spcPct val="150000"/>
              </a:lnSpc>
              <a:buFont typeface="Arial" panose="020B0604020202020204" pitchFamily="34" charset="0"/>
              <a:buChar char="•"/>
            </a:pPr>
            <a:r>
              <a:rPr lang="en-GB" sz="2400" b="0" i="0" dirty="0">
                <a:effectLst/>
                <a:cs typeface="Arial" panose="020B0604020202020204" pitchFamily="34" charset="0"/>
              </a:rPr>
              <a:t>What did you do?</a:t>
            </a:r>
          </a:p>
        </p:txBody>
      </p:sp>
      <p:sp>
        <p:nvSpPr>
          <p:cNvPr id="6" name="TextBox 5"/>
          <p:cNvSpPr txBox="1"/>
          <p:nvPr/>
        </p:nvSpPr>
        <p:spPr>
          <a:xfrm>
            <a:off x="0" y="103515"/>
            <a:ext cx="12192000" cy="523220"/>
          </a:xfrm>
          <a:prstGeom prst="rect">
            <a:avLst/>
          </a:prstGeom>
          <a:solidFill>
            <a:srgbClr val="7030A0">
              <a:alpha val="69804"/>
            </a:srgbClr>
          </a:solidFill>
        </p:spPr>
        <p:txBody>
          <a:bodyPr wrap="square" rtlCol="0">
            <a:spAutoFit/>
          </a:bodyPr>
          <a:lstStyle/>
          <a:p>
            <a:pPr algn="r"/>
            <a:r>
              <a:rPr lang="en-GB" sz="2800" dirty="0"/>
              <a:t>1. Introduction</a:t>
            </a:r>
          </a:p>
        </p:txBody>
      </p:sp>
    </p:spTree>
    <p:extLst>
      <p:ext uri="{BB962C8B-B14F-4D97-AF65-F5344CB8AC3E}">
        <p14:creationId xmlns:p14="http://schemas.microsoft.com/office/powerpoint/2010/main" val="3388265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642" y="626735"/>
            <a:ext cx="10515600" cy="1325563"/>
          </a:xfrm>
        </p:spPr>
        <p:txBody>
          <a:bodyPr>
            <a:normAutofit/>
          </a:bodyPr>
          <a:lstStyle/>
          <a:p>
            <a:r>
              <a:rPr lang="en-GB" sz="3600" dirty="0">
                <a:latin typeface="+mn-lt"/>
              </a:rPr>
              <a:t>What you will not Learn Today</a:t>
            </a:r>
          </a:p>
        </p:txBody>
      </p:sp>
      <p:sp>
        <p:nvSpPr>
          <p:cNvPr id="3" name="Content Placeholder 2"/>
          <p:cNvSpPr>
            <a:spLocks noGrp="1"/>
          </p:cNvSpPr>
          <p:nvPr>
            <p:ph idx="1"/>
          </p:nvPr>
        </p:nvSpPr>
        <p:spPr>
          <a:xfrm>
            <a:off x="838200" y="2272434"/>
            <a:ext cx="7578436" cy="2735984"/>
          </a:xfrm>
        </p:spPr>
        <p:txBody>
          <a:bodyPr/>
          <a:lstStyle/>
          <a:p>
            <a:r>
              <a:rPr lang="en-GB" dirty="0"/>
              <a:t>How to do </a:t>
            </a:r>
            <a:r>
              <a:rPr lang="en-GB" b="1" i="1" dirty="0"/>
              <a:t>statistics</a:t>
            </a:r>
            <a:r>
              <a:rPr lang="en-GB" dirty="0"/>
              <a:t> in a spreadsheet</a:t>
            </a:r>
          </a:p>
          <a:p>
            <a:pPr marL="0" indent="0">
              <a:buNone/>
            </a:pPr>
            <a:endParaRPr lang="en-GB" dirty="0"/>
          </a:p>
          <a:p>
            <a:r>
              <a:rPr lang="en-GB" dirty="0"/>
              <a:t>How to do </a:t>
            </a:r>
            <a:r>
              <a:rPr lang="en-GB" b="1" i="1" dirty="0"/>
              <a:t>plotting</a:t>
            </a:r>
            <a:r>
              <a:rPr lang="en-GB" dirty="0"/>
              <a:t> in a spreadsheet</a:t>
            </a:r>
          </a:p>
          <a:p>
            <a:endParaRPr lang="en-GB" dirty="0"/>
          </a:p>
          <a:p>
            <a:r>
              <a:rPr lang="en-GB" dirty="0"/>
              <a:t>How to </a:t>
            </a:r>
            <a:r>
              <a:rPr lang="en-GB" b="1" i="1" dirty="0"/>
              <a:t>write code</a:t>
            </a:r>
            <a:r>
              <a:rPr lang="en-GB" dirty="0"/>
              <a:t> in spreadsheet programs</a:t>
            </a:r>
          </a:p>
          <a:p>
            <a:endParaRPr lang="en-GB" dirty="0"/>
          </a:p>
        </p:txBody>
      </p:sp>
      <p:sp>
        <p:nvSpPr>
          <p:cNvPr id="5" name="TextBox 4"/>
          <p:cNvSpPr txBox="1"/>
          <p:nvPr/>
        </p:nvSpPr>
        <p:spPr>
          <a:xfrm>
            <a:off x="1298863" y="5328554"/>
            <a:ext cx="7117773" cy="369332"/>
          </a:xfrm>
          <a:prstGeom prst="rect">
            <a:avLst/>
          </a:prstGeom>
          <a:noFill/>
        </p:spPr>
        <p:txBody>
          <a:bodyPr wrap="square" rtlCol="0">
            <a:spAutoFit/>
          </a:bodyPr>
          <a:lstStyle/>
          <a:p>
            <a:r>
              <a:rPr lang="en-GB" dirty="0">
                <a:hlinkClick r:id="rId2"/>
              </a:rPr>
              <a:t>Good guide on this Topic </a:t>
            </a:r>
            <a:endParaRPr lang="en-GB" dirty="0"/>
          </a:p>
        </p:txBody>
      </p:sp>
      <p:sp>
        <p:nvSpPr>
          <p:cNvPr id="6" name="TextBox 5"/>
          <p:cNvSpPr txBox="1"/>
          <p:nvPr/>
        </p:nvSpPr>
        <p:spPr>
          <a:xfrm>
            <a:off x="0" y="103515"/>
            <a:ext cx="12192000" cy="523220"/>
          </a:xfrm>
          <a:prstGeom prst="rect">
            <a:avLst/>
          </a:prstGeom>
          <a:solidFill>
            <a:srgbClr val="7030A0">
              <a:alpha val="69804"/>
            </a:srgbClr>
          </a:solidFill>
        </p:spPr>
        <p:txBody>
          <a:bodyPr wrap="square" rtlCol="0">
            <a:spAutoFit/>
          </a:bodyPr>
          <a:lstStyle/>
          <a:p>
            <a:pPr algn="r"/>
            <a:r>
              <a:rPr lang="en-GB" sz="2800" dirty="0"/>
              <a:t>1. Introduction</a:t>
            </a:r>
          </a:p>
        </p:txBody>
      </p:sp>
    </p:spTree>
    <p:extLst>
      <p:ext uri="{BB962C8B-B14F-4D97-AF65-F5344CB8AC3E}">
        <p14:creationId xmlns:p14="http://schemas.microsoft.com/office/powerpoint/2010/main" val="2074227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413" y="852771"/>
            <a:ext cx="6853004" cy="5787736"/>
          </a:xfrm>
        </p:spPr>
        <p:txBody>
          <a:bodyPr>
            <a:normAutofit fontScale="77500" lnSpcReduction="20000"/>
          </a:bodyPr>
          <a:lstStyle/>
          <a:p>
            <a:pPr marL="0" indent="0">
              <a:lnSpc>
                <a:spcPct val="160000"/>
              </a:lnSpc>
              <a:buNone/>
            </a:pPr>
            <a:r>
              <a:rPr lang="en-GB" b="1" dirty="0"/>
              <a:t>Questions</a:t>
            </a:r>
          </a:p>
          <a:p>
            <a:pPr>
              <a:lnSpc>
                <a:spcPct val="160000"/>
              </a:lnSpc>
            </a:pPr>
            <a:r>
              <a:rPr lang="en-GB" dirty="0"/>
              <a:t>What are some </a:t>
            </a:r>
            <a:r>
              <a:rPr lang="en-GB" b="1" dirty="0"/>
              <a:t>common challenges </a:t>
            </a:r>
            <a:r>
              <a:rPr lang="en-GB" dirty="0"/>
              <a:t>with formatting data in spreadsheets and how can we avoid them?</a:t>
            </a:r>
          </a:p>
          <a:p>
            <a:pPr marL="0" indent="0">
              <a:lnSpc>
                <a:spcPct val="160000"/>
              </a:lnSpc>
              <a:buNone/>
            </a:pPr>
            <a:endParaRPr lang="en-GB" dirty="0"/>
          </a:p>
          <a:p>
            <a:pPr marL="0" indent="0">
              <a:lnSpc>
                <a:spcPct val="160000"/>
              </a:lnSpc>
              <a:buNone/>
            </a:pPr>
            <a:r>
              <a:rPr lang="en-GB" b="1" dirty="0"/>
              <a:t>Objectives</a:t>
            </a:r>
          </a:p>
          <a:p>
            <a:pPr>
              <a:lnSpc>
                <a:spcPct val="160000"/>
              </a:lnSpc>
            </a:pPr>
            <a:r>
              <a:rPr lang="en-GB" dirty="0"/>
              <a:t>Recognise and resolve </a:t>
            </a:r>
            <a:r>
              <a:rPr lang="en-GB" b="1" dirty="0"/>
              <a:t>common spreadsheet </a:t>
            </a:r>
            <a:r>
              <a:rPr lang="en-GB" dirty="0"/>
              <a:t>formatting </a:t>
            </a:r>
            <a:r>
              <a:rPr lang="en-GB" b="1" dirty="0"/>
              <a:t>problems</a:t>
            </a:r>
            <a:r>
              <a:rPr lang="en-GB" dirty="0"/>
              <a:t>.</a:t>
            </a:r>
          </a:p>
          <a:p>
            <a:pPr>
              <a:lnSpc>
                <a:spcPct val="160000"/>
              </a:lnSpc>
            </a:pPr>
            <a:r>
              <a:rPr lang="en-GB" dirty="0"/>
              <a:t>Describe the importance of </a:t>
            </a:r>
            <a:r>
              <a:rPr lang="en-GB" b="1" dirty="0"/>
              <a:t>metadata.</a:t>
            </a:r>
          </a:p>
          <a:p>
            <a:pPr>
              <a:lnSpc>
                <a:spcPct val="160000"/>
              </a:lnSpc>
            </a:pPr>
            <a:r>
              <a:rPr lang="en-GB" b="1" dirty="0"/>
              <a:t>Identify metadata </a:t>
            </a:r>
            <a:r>
              <a:rPr lang="en-GB" dirty="0"/>
              <a:t>that should be included with a dataset.</a:t>
            </a:r>
          </a:p>
          <a:p>
            <a:pPr marL="0" indent="0">
              <a:buNone/>
            </a:pPr>
            <a:endParaRPr lang="en-GB" dirty="0"/>
          </a:p>
        </p:txBody>
      </p:sp>
      <p:sp>
        <p:nvSpPr>
          <p:cNvPr id="4" name="TextBox 3"/>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a:t>2. Formatting data tables in Spreadsheets</a:t>
            </a:r>
          </a:p>
        </p:txBody>
      </p:sp>
      <p:pic>
        <p:nvPicPr>
          <p:cNvPr id="5"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2051" y="2951019"/>
            <a:ext cx="4917444" cy="378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1042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1390</TotalTime>
  <Words>4552</Words>
  <Application>Microsoft Office PowerPoint</Application>
  <PresentationFormat>Widescreen</PresentationFormat>
  <Paragraphs>368</Paragraphs>
  <Slides>49</Slides>
  <Notes>2</Notes>
  <HiddenSlides>12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Helvetica Neue</vt:lpstr>
      <vt:lpstr>Menlo</vt:lpstr>
      <vt:lpstr>Office Theme</vt:lpstr>
      <vt:lpstr>Data Organization in Spreadsheets  for Social Scientists</vt:lpstr>
      <vt:lpstr>PowerPoint Presentation</vt:lpstr>
      <vt:lpstr>Setup</vt:lpstr>
      <vt:lpstr>PowerPoint Presentation</vt:lpstr>
      <vt:lpstr>PowerPoint Presentation</vt:lpstr>
      <vt:lpstr>PowerPoint Presentation</vt:lpstr>
      <vt:lpstr>Discussion Time </vt:lpstr>
      <vt:lpstr>What you will not Learn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vt:lpstr>
      <vt:lpstr>PowerPoint Presentation</vt:lpstr>
      <vt:lpstr>PowerPoint Presentation</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Edinburgh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for Humanities</dc:title>
  <dc:creator>MICHIELIN Lucia</dc:creator>
  <cp:lastModifiedBy>PERU Giacomo</cp:lastModifiedBy>
  <cp:revision>86</cp:revision>
  <dcterms:created xsi:type="dcterms:W3CDTF">2017-09-22T11:41:55Z</dcterms:created>
  <dcterms:modified xsi:type="dcterms:W3CDTF">2018-09-13T09:53:15Z</dcterms:modified>
</cp:coreProperties>
</file>