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7"/>
  </p:notesMasterIdLst>
  <p:sldIdLst>
    <p:sldId id="275" r:id="rId3"/>
    <p:sldId id="294" r:id="rId4"/>
    <p:sldId id="299" r:id="rId5"/>
    <p:sldId id="301" r:id="rId6"/>
    <p:sldId id="303" r:id="rId7"/>
    <p:sldId id="302" r:id="rId8"/>
    <p:sldId id="288" r:id="rId9"/>
    <p:sldId id="284" r:id="rId10"/>
    <p:sldId id="290" r:id="rId11"/>
    <p:sldId id="295" r:id="rId12"/>
    <p:sldId id="282" r:id="rId13"/>
    <p:sldId id="285" r:id="rId14"/>
    <p:sldId id="286" r:id="rId15"/>
    <p:sldId id="297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7" d="100"/>
          <a:sy n="117" d="100"/>
        </p:scale>
        <p:origin x="509" y="8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2019/4/15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83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4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6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1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8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5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8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6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7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2019/4/15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507623" y="2305784"/>
            <a:ext cx="42178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面掌握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Django ORM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"/>
    </mc:Choice>
    <mc:Fallback xmlns="">
      <p:transition spd="slow" advTm="13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483518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模型类开发示例</a:t>
            </a:r>
          </a:p>
        </p:txBody>
      </p:sp>
      <p:sp>
        <p:nvSpPr>
          <p:cNvPr id="8" name="圆角矩形"/>
          <p:cNvSpPr>
            <a:spLocks/>
          </p:cNvSpPr>
          <p:nvPr/>
        </p:nvSpPr>
        <p:spPr>
          <a:xfrm>
            <a:off x="1580315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讲师信息表</a:t>
            </a:r>
            <a:endParaRPr lang="zh-CN" altLang="en-US" sz="20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左箭头"/>
          <p:cNvSpPr>
            <a:spLocks/>
          </p:cNvSpPr>
          <p:nvPr/>
        </p:nvSpPr>
        <p:spPr>
          <a:xfrm>
            <a:off x="3637168" y="1702124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18" name="椭圆"/>
          <p:cNvSpPr>
            <a:spLocks/>
          </p:cNvSpPr>
          <p:nvPr/>
        </p:nvSpPr>
        <p:spPr>
          <a:xfrm>
            <a:off x="5540655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程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信息表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减去对角的矩形"/>
          <p:cNvSpPr>
            <a:spLocks/>
          </p:cNvSpPr>
          <p:nvPr/>
        </p:nvSpPr>
        <p:spPr>
          <a:xfrm>
            <a:off x="5540655" y="3705257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生信息表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菱形"/>
          <p:cNvSpPr>
            <a:spLocks/>
          </p:cNvSpPr>
          <p:nvPr/>
        </p:nvSpPr>
        <p:spPr>
          <a:xfrm>
            <a:off x="1586665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助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教</a:t>
            </a:r>
            <a:endParaRPr lang="en-US" altLang="zh-CN" b="1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信息表</a:t>
            </a:r>
            <a:endParaRPr lang="en-US" altLang="zh-CN" sz="1800" b="1" u="none" strike="noStrike" kern="1200" cap="none" spc="0" baseline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1" name="直线连接线"/>
          <p:cNvCxnSpPr>
            <a:cxnSpLocks/>
          </p:cNvCxnSpPr>
          <p:nvPr/>
        </p:nvCxnSpPr>
        <p:spPr>
          <a:xfrm>
            <a:off x="6599171" y="2427734"/>
            <a:ext cx="33563" cy="113463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2" name="直线连接线"/>
          <p:cNvCxnSpPr>
            <a:cxnSpLocks/>
          </p:cNvCxnSpPr>
          <p:nvPr/>
        </p:nvCxnSpPr>
        <p:spPr>
          <a:xfrm>
            <a:off x="2486777" y="2295038"/>
            <a:ext cx="0" cy="1122864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arrow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36" name="直线连接线"/>
          <p:cNvCxnSpPr>
            <a:cxnSpLocks/>
          </p:cNvCxnSpPr>
          <p:nvPr/>
        </p:nvCxnSpPr>
        <p:spPr>
          <a:xfrm flipV="1">
            <a:off x="6383147" y="2427734"/>
            <a:ext cx="0" cy="113463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9" name="文本框 48"/>
          <p:cNvSpPr txBox="1"/>
          <p:nvPr/>
        </p:nvSpPr>
        <p:spPr>
          <a:xfrm>
            <a:off x="2540768" y="26630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16519" y="133648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804248" y="28103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第五章</a:t>
            </a:r>
            <a:r>
              <a:rPr lang="en-US" altLang="zh-CN" sz="3000" dirty="0">
                <a:solidFill>
                  <a:srgbClr val="C9394A"/>
                </a:solidFill>
              </a:rPr>
              <a:t> Django</a:t>
            </a:r>
            <a:r>
              <a:rPr lang="zh-CN" altLang="en-US" sz="3000" dirty="0">
                <a:solidFill>
                  <a:srgbClr val="C9394A"/>
                </a:solidFill>
              </a:rPr>
              <a:t>数据表操作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如何导入数据？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更改数据表的方法？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如何导出数据？</a:t>
            </a:r>
          </a:p>
        </p:txBody>
      </p:sp>
    </p:spTree>
    <p:extLst>
      <p:ext uri="{BB962C8B-B14F-4D97-AF65-F5344CB8AC3E}">
        <p14:creationId xmlns:p14="http://schemas.microsoft.com/office/powerpoint/2010/main" val="39175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第六</a:t>
            </a:r>
            <a:r>
              <a:rPr lang="zh-CN" altLang="en-US" sz="3000">
                <a:solidFill>
                  <a:srgbClr val="C9394A"/>
                </a:solidFill>
              </a:rPr>
              <a:t>章</a:t>
            </a:r>
            <a:r>
              <a:rPr lang="en-US" altLang="zh-CN" sz="3000">
                <a:solidFill>
                  <a:srgbClr val="C9394A"/>
                </a:solidFill>
              </a:rPr>
              <a:t> </a:t>
            </a:r>
            <a:r>
              <a:rPr lang="en-US" altLang="zh-CN" sz="3000" smtClean="0">
                <a:solidFill>
                  <a:srgbClr val="C9394A"/>
                </a:solidFill>
              </a:rPr>
              <a:t>Models </a:t>
            </a:r>
            <a:r>
              <a:rPr lang="en-US" altLang="zh-CN" sz="3000" dirty="0">
                <a:solidFill>
                  <a:srgbClr val="C9394A"/>
                </a:solidFill>
              </a:rPr>
              <a:t>API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323528" y="2312762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返回新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：去重、排序，使用聚合计数、求和、平均数，反向查询等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查询集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介绍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323528" y="3097872"/>
            <a:ext cx="8445623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不返回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QuerySet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的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API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：获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取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创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建、更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新、删除对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象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，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统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计记录数，聚合等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0" y="40522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自定义聚合查询：实现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group_concat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第七章</a:t>
            </a:r>
            <a:r>
              <a:rPr lang="en-US" altLang="zh-CN" sz="3000" dirty="0">
                <a:solidFill>
                  <a:srgbClr val="C9394A"/>
                </a:solidFill>
              </a:rPr>
              <a:t> F</a:t>
            </a:r>
            <a:r>
              <a:rPr lang="zh-CN" altLang="en-US" sz="3000" dirty="0">
                <a:solidFill>
                  <a:srgbClr val="C9394A"/>
                </a:solidFill>
              </a:rPr>
              <a:t>对象与</a:t>
            </a:r>
            <a:r>
              <a:rPr lang="en-US" altLang="zh-CN" sz="3000" dirty="0">
                <a:solidFill>
                  <a:srgbClr val="C9394A"/>
                </a:solidFill>
              </a:rPr>
              <a:t>Q</a:t>
            </a:r>
            <a:r>
              <a:rPr lang="zh-CN" altLang="en-US" sz="3000" dirty="0">
                <a:solidFill>
                  <a:srgbClr val="C9394A"/>
                </a:solidFill>
              </a:rPr>
              <a:t>对象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Q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对象的使用：结合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AND, OR, NOT, |, ~, &amp;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实现复杂的查询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F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对象的使用：操作字段的数据</a:t>
            </a:r>
          </a:p>
        </p:txBody>
      </p:sp>
    </p:spTree>
    <p:extLst>
      <p:ext uri="{BB962C8B-B14F-4D97-AF65-F5344CB8AC3E}">
        <p14:creationId xmlns:p14="http://schemas.microsoft.com/office/powerpoint/2010/main" val="31012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889749" y="2394282"/>
            <a:ext cx="1313180" cy="4308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9394A"/>
                </a:solidFill>
              </a:rPr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41365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 txBox="1">
            <a:spLocks/>
          </p:cNvSpPr>
          <p:nvPr/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 algn="ctr" eaLnBrk="0" hangingPunct="0"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C9394A"/>
                </a:solidFill>
              </a:rPr>
              <a:t>第一章 课程介绍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学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习内容：</a:t>
            </a:r>
            <a:r>
              <a:rPr lang="en-US" altLang="zh-CN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Django ORM</a:t>
            </a:r>
            <a:r>
              <a:rPr lang="zh-CN" altLang="en-US" sz="2000" kern="0" smtClea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所有的知识点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学习目标：独立使用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Django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完成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ORM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的开发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如何学习本课程？</a:t>
            </a:r>
          </a:p>
        </p:txBody>
      </p:sp>
    </p:spTree>
    <p:extLst>
      <p:ext uri="{BB962C8B-B14F-4D97-AF65-F5344CB8AC3E}">
        <p14:creationId xmlns:p14="http://schemas.microsoft.com/office/powerpoint/2010/main" val="3912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第二章 </a:t>
            </a:r>
            <a:r>
              <a:rPr lang="en-US" altLang="zh-CN" sz="3000" dirty="0">
                <a:solidFill>
                  <a:srgbClr val="C9394A"/>
                </a:solidFill>
              </a:rPr>
              <a:t>ORM</a:t>
            </a:r>
            <a:r>
              <a:rPr lang="zh-CN" altLang="en-US" sz="3000" dirty="0">
                <a:solidFill>
                  <a:srgbClr val="C9394A"/>
                </a:solidFill>
              </a:rPr>
              <a:t>介绍</a:t>
            </a: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模型类的优势与劣势</a:t>
            </a: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什么是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ORM(Object-Relational Mapping)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models.py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8.cnblogs.com/blog/867021/201803/867021-20180325235218756-1042852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56" y="699542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减去对角的矩形"/>
          <p:cNvSpPr>
            <a:spLocks/>
          </p:cNvSpPr>
          <p:nvPr/>
        </p:nvSpPr>
        <p:spPr>
          <a:xfrm>
            <a:off x="967557" y="1933823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</a:t>
            </a:r>
            <a:r>
              <a:rPr lang="zh-CN" altLang="en-US" b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务逻辑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" name="直线连接线"/>
          <p:cNvCxnSpPr>
            <a:cxnSpLocks/>
          </p:cNvCxnSpPr>
          <p:nvPr/>
        </p:nvCxnSpPr>
        <p:spPr>
          <a:xfrm>
            <a:off x="3059832" y="2499742"/>
            <a:ext cx="720080" cy="0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arrow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219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ROP TABLE IF EXISTS Sauth users , &#10;CREATE TABLE 'auth_user' ( &#10;'id' int(ll) NOT NULL AUTO_INCREMENT, &#10;password' varchar( 128) NOT NULL, &#10;tast_togin• datetime(6) DEFAULT NULL, &#10;is _ superusers tinyint(l) NOT NULL, &#10;username* varchar(150) NOT NULL, &#10;varchar(30) NOT NULL, &#10;Last _ name • varchar(30) NOT NULL, &#10;email • varchar(254) NOT NULL, &#10;tinyint(l) NOT NULL, &#10;is_actives tinyint(l) NOT NULL, &#10;date_joined' datetime(6) NOT NULL, &#10;PRIMARY KEY Cid' ) , &#10;UNIQUE KEY •username' ('username' ) &#10;) ENGINE=1nnoDB DEFAULT CHARSET=utf8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36" y="915764"/>
            <a:ext cx="3888432" cy="336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lass OrderCommentHandIer : &#10;def post(setf): &#10;user _ id = self. session &#10;order id — &#10;coment = self. json_args .get( &quot;comment&quot;) &#10;if not cornment)): &#10;return self RETURN. PARAMERR, &quot;err-msg&quot;: &quot;params error&quot;}) &#10;try: &#10;self &quot;update set where &quot; &#10;&quot;and oi_status=3 and , &#10;commen t=comment , &#10;except Exception as e: &#10;logging . error (e) &#10;return self RETURN. DBERR, &quot;errrnsg&quot;; &#10;&quot;DB error&quot;}) &#10;try: &#10;ret = self.db.g &#10;&quot;select from where , &#10;if ret: &#10;self. % &#10;except Exception as e: &#10;loggin error (e) &#10;self .writ { &quot;errcode&quot;: RETURN.OK, &quot;errmsg • &#10;user_id=user_id) &#10;order_id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524"/>
            <a:ext cx="9144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第三章 字段类型和参数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字段参数</a:t>
            </a: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常用的字段有哪些？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自关联</a:t>
            </a:r>
          </a:p>
        </p:txBody>
      </p:sp>
    </p:spTree>
    <p:extLst>
      <p:ext uri="{BB962C8B-B14F-4D97-AF65-F5344CB8AC3E}">
        <p14:creationId xmlns:p14="http://schemas.microsoft.com/office/powerpoint/2010/main" val="27102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3000" dirty="0">
                <a:solidFill>
                  <a:srgbClr val="C9394A"/>
                </a:solidFill>
              </a:rPr>
              <a:t>3.2 </a:t>
            </a:r>
            <a:r>
              <a:rPr lang="zh-CN" altLang="en-US" sz="3000" dirty="0">
                <a:solidFill>
                  <a:srgbClr val="C9394A"/>
                </a:solidFill>
              </a:rPr>
              <a:t>关系型字段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多对一（</a:t>
            </a:r>
            <a:r>
              <a:rPr lang="en-US" altLang="zh-CN" sz="2000" kern="0" err="1">
                <a:solidFill>
                  <a:srgbClr val="212121"/>
                </a:solidFill>
                <a:latin typeface="微软雅黑" charset="0"/>
                <a:ea typeface="微软雅黑" charset="0"/>
              </a:rPr>
              <a:t>ForeignKey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一对一（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OneToOneField</a:t>
            </a: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323528" y="3251760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对多（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ManyToManyField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），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默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认或自定义中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间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表</a:t>
            </a:r>
            <a:endParaRPr lang="zh-CN" altLang="en-US" sz="2000" u="none" strike="noStrike" kern="1200" cap="none" spc="0" baseline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1161962" y="3235791"/>
            <a:ext cx="6002325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395536" y="767607"/>
            <a:ext cx="8445623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rgbClr val="C9394A"/>
                </a:solidFill>
              </a:rPr>
              <a:t>第四章 元数据</a:t>
            </a:r>
            <a:r>
              <a:rPr lang="en-US" altLang="zh-CN" sz="3000" dirty="0">
                <a:solidFill>
                  <a:srgbClr val="C9394A"/>
                </a:solidFill>
              </a:rPr>
              <a:t>Meta</a:t>
            </a:r>
            <a:endParaRPr lang="zh-CN" altLang="en-US" sz="3000" dirty="0">
              <a:solidFill>
                <a:srgbClr val="C9394A"/>
              </a:solidFill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什么是元数据？</a:t>
            </a:r>
            <a:r>
              <a:rPr lang="en-US" altLang="zh-CN" sz="2000" u="none" strike="noStrike" kern="1200" cap="none" spc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endParaRPr lang="zh-CN" altLang="en-US" sz="2000" u="none" strike="noStrike" kern="1200" cap="none" spc="0" baseline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323528" y="2466649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常用的元数据有哪些？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302841" y="1681538"/>
            <a:ext cx="844562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0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1991</TotalTime>
  <Words>382</Words>
  <Application>Microsoft Office PowerPoint</Application>
  <PresentationFormat>全屏显示(16:9)</PresentationFormat>
  <Paragraphs>57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廖高祥</cp:lastModifiedBy>
  <cp:revision>114</cp:revision>
  <dcterms:created xsi:type="dcterms:W3CDTF">2016-04-25T01:54:29Z</dcterms:created>
  <dcterms:modified xsi:type="dcterms:W3CDTF">2019-04-15T09:28:46Z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