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C5ACFB-AC29-4C98-8E1B-7B22CE0D65D5}" v="21" dt="2023-11-06T15:08:09.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Britain" userId="3bdf1d690b65b63c" providerId="LiveId" clId="{50C5ACFB-AC29-4C98-8E1B-7B22CE0D65D5}"/>
    <pc:docChg chg="undo custSel addSld modSld sldOrd">
      <pc:chgData name="Andrew Britain" userId="3bdf1d690b65b63c" providerId="LiveId" clId="{50C5ACFB-AC29-4C98-8E1B-7B22CE0D65D5}" dt="2023-11-06T15:08:13.913" v="894" actId="1076"/>
      <pc:docMkLst>
        <pc:docMk/>
      </pc:docMkLst>
      <pc:sldChg chg="addSp delSp modSp new mod ord">
        <pc:chgData name="Andrew Britain" userId="3bdf1d690b65b63c" providerId="LiveId" clId="{50C5ACFB-AC29-4C98-8E1B-7B22CE0D65D5}" dt="2023-11-06T15:08:13.913" v="894" actId="1076"/>
        <pc:sldMkLst>
          <pc:docMk/>
          <pc:sldMk cId="2257610665" sldId="270"/>
        </pc:sldMkLst>
        <pc:spChg chg="del">
          <ac:chgData name="Andrew Britain" userId="3bdf1d690b65b63c" providerId="LiveId" clId="{50C5ACFB-AC29-4C98-8E1B-7B22CE0D65D5}" dt="2023-11-06T13:10:38.957" v="2" actId="478"/>
          <ac:spMkLst>
            <pc:docMk/>
            <pc:sldMk cId="2257610665" sldId="270"/>
            <ac:spMk id="2" creationId="{CD15E34F-0D95-E9AB-708A-76418BF2B0AA}"/>
          </ac:spMkLst>
        </pc:spChg>
        <pc:spChg chg="del">
          <ac:chgData name="Andrew Britain" userId="3bdf1d690b65b63c" providerId="LiveId" clId="{50C5ACFB-AC29-4C98-8E1B-7B22CE0D65D5}" dt="2023-11-06T13:10:38.172" v="1" actId="478"/>
          <ac:spMkLst>
            <pc:docMk/>
            <pc:sldMk cId="2257610665" sldId="270"/>
            <ac:spMk id="3" creationId="{941954B9-FD8D-B853-A53F-504B4C033BBB}"/>
          </ac:spMkLst>
        </pc:spChg>
        <pc:spChg chg="add mod">
          <ac:chgData name="Andrew Britain" userId="3bdf1d690b65b63c" providerId="LiveId" clId="{50C5ACFB-AC29-4C98-8E1B-7B22CE0D65D5}" dt="2023-11-06T13:11:11.973" v="12" actId="20577"/>
          <ac:spMkLst>
            <pc:docMk/>
            <pc:sldMk cId="2257610665" sldId="270"/>
            <ac:spMk id="4" creationId="{359BDB5C-9308-61DA-0412-5972DB149B86}"/>
          </ac:spMkLst>
        </pc:spChg>
        <pc:spChg chg="add mod">
          <ac:chgData name="Andrew Britain" userId="3bdf1d690b65b63c" providerId="LiveId" clId="{50C5ACFB-AC29-4C98-8E1B-7B22CE0D65D5}" dt="2023-11-06T15:03:59.408" v="853" actId="1076"/>
          <ac:spMkLst>
            <pc:docMk/>
            <pc:sldMk cId="2257610665" sldId="270"/>
            <ac:spMk id="6" creationId="{E1E40833-DA80-E317-0FCD-51D15C0B5062}"/>
          </ac:spMkLst>
        </pc:spChg>
        <pc:spChg chg="add del mod">
          <ac:chgData name="Andrew Britain" userId="3bdf1d690b65b63c" providerId="LiveId" clId="{50C5ACFB-AC29-4C98-8E1B-7B22CE0D65D5}" dt="2023-11-06T14:58:59.105" v="792" actId="478"/>
          <ac:spMkLst>
            <pc:docMk/>
            <pc:sldMk cId="2257610665" sldId="270"/>
            <ac:spMk id="7" creationId="{A6C285F1-2898-CEE6-BC9D-1F46B258B858}"/>
          </ac:spMkLst>
        </pc:spChg>
        <pc:spChg chg="add del mod">
          <ac:chgData name="Andrew Britain" userId="3bdf1d690b65b63c" providerId="LiveId" clId="{50C5ACFB-AC29-4C98-8E1B-7B22CE0D65D5}" dt="2023-11-06T14:59:00.737" v="793" actId="478"/>
          <ac:spMkLst>
            <pc:docMk/>
            <pc:sldMk cId="2257610665" sldId="270"/>
            <ac:spMk id="9" creationId="{896960DB-678B-97DA-E262-EDEFEC7CBE62}"/>
          </ac:spMkLst>
        </pc:spChg>
        <pc:spChg chg="add del mod">
          <ac:chgData name="Andrew Britain" userId="3bdf1d690b65b63c" providerId="LiveId" clId="{50C5ACFB-AC29-4C98-8E1B-7B22CE0D65D5}" dt="2023-11-06T14:59:09.743" v="797" actId="478"/>
          <ac:spMkLst>
            <pc:docMk/>
            <pc:sldMk cId="2257610665" sldId="270"/>
            <ac:spMk id="10" creationId="{E12E9EAA-33BD-5259-C9E2-FDB0B995C2CC}"/>
          </ac:spMkLst>
        </pc:spChg>
        <pc:spChg chg="add del mod">
          <ac:chgData name="Andrew Britain" userId="3bdf1d690b65b63c" providerId="LiveId" clId="{50C5ACFB-AC29-4C98-8E1B-7B22CE0D65D5}" dt="2023-11-06T14:59:05.478" v="794" actId="478"/>
          <ac:spMkLst>
            <pc:docMk/>
            <pc:sldMk cId="2257610665" sldId="270"/>
            <ac:spMk id="12" creationId="{EEB5A523-F632-B3D3-AC79-29A1B95135D9}"/>
          </ac:spMkLst>
        </pc:spChg>
        <pc:spChg chg="add del mod">
          <ac:chgData name="Andrew Britain" userId="3bdf1d690b65b63c" providerId="LiveId" clId="{50C5ACFB-AC29-4C98-8E1B-7B22CE0D65D5}" dt="2023-11-06T14:59:11.022" v="798" actId="478"/>
          <ac:spMkLst>
            <pc:docMk/>
            <pc:sldMk cId="2257610665" sldId="270"/>
            <ac:spMk id="14" creationId="{FD645F91-33AC-2961-5B3B-D4FA0D47FCF7}"/>
          </ac:spMkLst>
        </pc:spChg>
        <pc:spChg chg="add del mod">
          <ac:chgData name="Andrew Britain" userId="3bdf1d690b65b63c" providerId="LiveId" clId="{50C5ACFB-AC29-4C98-8E1B-7B22CE0D65D5}" dt="2023-11-06T14:59:06.759" v="795" actId="478"/>
          <ac:spMkLst>
            <pc:docMk/>
            <pc:sldMk cId="2257610665" sldId="270"/>
            <ac:spMk id="16" creationId="{81950F4C-302A-7D46-C9DB-7D6511C25253}"/>
          </ac:spMkLst>
        </pc:spChg>
        <pc:spChg chg="add del mod">
          <ac:chgData name="Andrew Britain" userId="3bdf1d690b65b63c" providerId="LiveId" clId="{50C5ACFB-AC29-4C98-8E1B-7B22CE0D65D5}" dt="2023-11-06T14:59:08.087" v="796" actId="478"/>
          <ac:spMkLst>
            <pc:docMk/>
            <pc:sldMk cId="2257610665" sldId="270"/>
            <ac:spMk id="18" creationId="{D0008FD5-B8FE-26F9-9DFA-1493BD98DF13}"/>
          </ac:spMkLst>
        </pc:spChg>
        <pc:spChg chg="add del">
          <ac:chgData name="Andrew Britain" userId="3bdf1d690b65b63c" providerId="LiveId" clId="{50C5ACFB-AC29-4C98-8E1B-7B22CE0D65D5}" dt="2023-11-06T14:48:47.736" v="568" actId="22"/>
          <ac:spMkLst>
            <pc:docMk/>
            <pc:sldMk cId="2257610665" sldId="270"/>
            <ac:spMk id="20" creationId="{78247986-29DD-D8CD-F3B0-E64AE456E39A}"/>
          </ac:spMkLst>
        </pc:spChg>
        <pc:spChg chg="add del mod">
          <ac:chgData name="Andrew Britain" userId="3bdf1d690b65b63c" providerId="LiveId" clId="{50C5ACFB-AC29-4C98-8E1B-7B22CE0D65D5}" dt="2023-11-06T15:04:01.541" v="854" actId="1076"/>
          <ac:spMkLst>
            <pc:docMk/>
            <pc:sldMk cId="2257610665" sldId="270"/>
            <ac:spMk id="21" creationId="{F2CC8BBB-8FAE-EC5D-9468-3EFFBA24EE6D}"/>
          </ac:spMkLst>
        </pc:spChg>
        <pc:spChg chg="add del mod">
          <ac:chgData name="Andrew Britain" userId="3bdf1d690b65b63c" providerId="LiveId" clId="{50C5ACFB-AC29-4C98-8E1B-7B22CE0D65D5}" dt="2023-11-06T15:02:33.959" v="839"/>
          <ac:spMkLst>
            <pc:docMk/>
            <pc:sldMk cId="2257610665" sldId="270"/>
            <ac:spMk id="23" creationId="{E93E1471-1E4B-E64F-D1A3-6FC26E7CC8DD}"/>
          </ac:spMkLst>
        </pc:spChg>
        <pc:spChg chg="add mod">
          <ac:chgData name="Andrew Britain" userId="3bdf1d690b65b63c" providerId="LiveId" clId="{50C5ACFB-AC29-4C98-8E1B-7B22CE0D65D5}" dt="2023-11-06T15:05:57.848" v="876" actId="20577"/>
          <ac:spMkLst>
            <pc:docMk/>
            <pc:sldMk cId="2257610665" sldId="270"/>
            <ac:spMk id="24" creationId="{EDECB82A-93FC-D198-3BFD-896647683ABF}"/>
          </ac:spMkLst>
        </pc:spChg>
        <pc:graphicFrameChg chg="add del mod">
          <ac:chgData name="Andrew Britain" userId="3bdf1d690b65b63c" providerId="LiveId" clId="{50C5ACFB-AC29-4C98-8E1B-7B22CE0D65D5}" dt="2023-11-06T15:06:14.484" v="878" actId="478"/>
          <ac:graphicFrameMkLst>
            <pc:docMk/>
            <pc:sldMk cId="2257610665" sldId="270"/>
            <ac:graphicFrameMk id="25" creationId="{1E4A74C7-6F63-BA0F-0D18-9CF0F6395700}"/>
          </ac:graphicFrameMkLst>
        </pc:graphicFrameChg>
        <pc:graphicFrameChg chg="add del mod">
          <ac:chgData name="Andrew Britain" userId="3bdf1d690b65b63c" providerId="LiveId" clId="{50C5ACFB-AC29-4C98-8E1B-7B22CE0D65D5}" dt="2023-11-06T15:06:55.016" v="886"/>
          <ac:graphicFrameMkLst>
            <pc:docMk/>
            <pc:sldMk cId="2257610665" sldId="270"/>
            <ac:graphicFrameMk id="26" creationId="{F1A84256-AA8B-1859-B9AB-C7118D74FEA7}"/>
          </ac:graphicFrameMkLst>
        </pc:graphicFrameChg>
        <pc:graphicFrameChg chg="add del mod">
          <ac:chgData name="Andrew Britain" userId="3bdf1d690b65b63c" providerId="LiveId" clId="{50C5ACFB-AC29-4C98-8E1B-7B22CE0D65D5}" dt="2023-11-06T15:07:30.226" v="892"/>
          <ac:graphicFrameMkLst>
            <pc:docMk/>
            <pc:sldMk cId="2257610665" sldId="270"/>
            <ac:graphicFrameMk id="27" creationId="{0A6CC47C-2940-5BFB-A71E-BF5E18800075}"/>
          </ac:graphicFrameMkLst>
        </pc:graphicFrameChg>
        <pc:graphicFrameChg chg="add mod">
          <ac:chgData name="Andrew Britain" userId="3bdf1d690b65b63c" providerId="LiveId" clId="{50C5ACFB-AC29-4C98-8E1B-7B22CE0D65D5}" dt="2023-11-06T15:08:13.913" v="894" actId="1076"/>
          <ac:graphicFrameMkLst>
            <pc:docMk/>
            <pc:sldMk cId="2257610665" sldId="270"/>
            <ac:graphicFrameMk id="28" creationId="{641B382A-C5A2-CF72-575B-B57B380CCDA2}"/>
          </ac:graphicFrameMkLst>
        </pc:graphicFrameChg>
      </pc:sldChg>
      <pc:sldChg chg="delSp modSp add mod">
        <pc:chgData name="Andrew Britain" userId="3bdf1d690b65b63c" providerId="LiveId" clId="{50C5ACFB-AC29-4C98-8E1B-7B22CE0D65D5}" dt="2023-11-06T15:03:36.835" v="848" actId="207"/>
        <pc:sldMkLst>
          <pc:docMk/>
          <pc:sldMk cId="2994057023" sldId="271"/>
        </pc:sldMkLst>
        <pc:spChg chg="mod">
          <ac:chgData name="Andrew Britain" userId="3bdf1d690b65b63c" providerId="LiveId" clId="{50C5ACFB-AC29-4C98-8E1B-7B22CE0D65D5}" dt="2023-11-06T15:03:21.978" v="843" actId="207"/>
          <ac:spMkLst>
            <pc:docMk/>
            <pc:sldMk cId="2994057023" sldId="271"/>
            <ac:spMk id="6" creationId="{E1E40833-DA80-E317-0FCD-51D15C0B5062}"/>
          </ac:spMkLst>
        </pc:spChg>
        <pc:spChg chg="mod">
          <ac:chgData name="Andrew Britain" userId="3bdf1d690b65b63c" providerId="LiveId" clId="{50C5ACFB-AC29-4C98-8E1B-7B22CE0D65D5}" dt="2023-11-06T15:03:21.978" v="843" actId="207"/>
          <ac:spMkLst>
            <pc:docMk/>
            <pc:sldMk cId="2994057023" sldId="271"/>
            <ac:spMk id="7" creationId="{A6C285F1-2898-CEE6-BC9D-1F46B258B858}"/>
          </ac:spMkLst>
        </pc:spChg>
        <pc:spChg chg="mod">
          <ac:chgData name="Andrew Britain" userId="3bdf1d690b65b63c" providerId="LiveId" clId="{50C5ACFB-AC29-4C98-8E1B-7B22CE0D65D5}" dt="2023-11-06T15:03:21.978" v="843" actId="207"/>
          <ac:spMkLst>
            <pc:docMk/>
            <pc:sldMk cId="2994057023" sldId="271"/>
            <ac:spMk id="9" creationId="{896960DB-678B-97DA-E262-EDEFEC7CBE62}"/>
          </ac:spMkLst>
        </pc:spChg>
        <pc:spChg chg="mod">
          <ac:chgData name="Andrew Britain" userId="3bdf1d690b65b63c" providerId="LiveId" clId="{50C5ACFB-AC29-4C98-8E1B-7B22CE0D65D5}" dt="2023-11-06T15:03:25.685" v="844" actId="207"/>
          <ac:spMkLst>
            <pc:docMk/>
            <pc:sldMk cId="2994057023" sldId="271"/>
            <ac:spMk id="10" creationId="{E12E9EAA-33BD-5259-C9E2-FDB0B995C2CC}"/>
          </ac:spMkLst>
        </pc:spChg>
        <pc:spChg chg="del">
          <ac:chgData name="Andrew Britain" userId="3bdf1d690b65b63c" providerId="LiveId" clId="{50C5ACFB-AC29-4C98-8E1B-7B22CE0D65D5}" dt="2023-11-06T15:03:30.943" v="846" actId="478"/>
          <ac:spMkLst>
            <pc:docMk/>
            <pc:sldMk cId="2994057023" sldId="271"/>
            <ac:spMk id="12" creationId="{EEB5A523-F632-B3D3-AC79-29A1B95135D9}"/>
          </ac:spMkLst>
        </pc:spChg>
        <pc:spChg chg="mod">
          <ac:chgData name="Andrew Britain" userId="3bdf1d690b65b63c" providerId="LiveId" clId="{50C5ACFB-AC29-4C98-8E1B-7B22CE0D65D5}" dt="2023-11-06T15:03:28.877" v="845" actId="207"/>
          <ac:spMkLst>
            <pc:docMk/>
            <pc:sldMk cId="2994057023" sldId="271"/>
            <ac:spMk id="14" creationId="{FD645F91-33AC-2961-5B3B-D4FA0D47FCF7}"/>
          </ac:spMkLst>
        </pc:spChg>
        <pc:spChg chg="mod">
          <ac:chgData name="Andrew Britain" userId="3bdf1d690b65b63c" providerId="LiveId" clId="{50C5ACFB-AC29-4C98-8E1B-7B22CE0D65D5}" dt="2023-11-06T15:03:36.835" v="848" actId="207"/>
          <ac:spMkLst>
            <pc:docMk/>
            <pc:sldMk cId="2994057023" sldId="271"/>
            <ac:spMk id="16" creationId="{81950F4C-302A-7D46-C9DB-7D6511C25253}"/>
          </ac:spMkLst>
        </pc:spChg>
        <pc:spChg chg="del">
          <ac:chgData name="Andrew Britain" userId="3bdf1d690b65b63c" providerId="LiveId" clId="{50C5ACFB-AC29-4C98-8E1B-7B22CE0D65D5}" dt="2023-11-06T15:03:33.023" v="847" actId="478"/>
          <ac:spMkLst>
            <pc:docMk/>
            <pc:sldMk cId="2994057023" sldId="271"/>
            <ac:spMk id="18" creationId="{D0008FD5-B8FE-26F9-9DFA-1493BD98DF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F51E-A2C4-1852-2FE5-03D9E8DF6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8D3F52B-D631-43B7-6822-AB5F8F44A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16F78BD-8FF3-F6BA-FC57-335F117A16B5}"/>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5" name="Footer Placeholder 4">
            <a:extLst>
              <a:ext uri="{FF2B5EF4-FFF2-40B4-BE49-F238E27FC236}">
                <a16:creationId xmlns:a16="http://schemas.microsoft.com/office/drawing/2014/main" id="{DDBA2CB8-FBEF-5649-D5C1-B10BAA902D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68287F-7E30-874E-BBEA-D7933FEA3837}"/>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46229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86FC-1694-C573-2620-79629D8D74E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FF737C-32D8-8515-6FC6-1AF1DD1868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ABCE74-3877-A847-4DB6-6E994D27F1A1}"/>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5" name="Footer Placeholder 4">
            <a:extLst>
              <a:ext uri="{FF2B5EF4-FFF2-40B4-BE49-F238E27FC236}">
                <a16:creationId xmlns:a16="http://schemas.microsoft.com/office/drawing/2014/main" id="{086D60DA-B3E1-4D3E-BECC-253EA62433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7C8FB1-37F5-8AEE-1E4A-D951CD285223}"/>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396339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37DFB-888C-A308-E86A-5A05274785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6E18FA-49E7-2E29-B82D-4F9C3BE11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1D9BD1-4357-F4EF-433F-923DBFAA9CEF}"/>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5" name="Footer Placeholder 4">
            <a:extLst>
              <a:ext uri="{FF2B5EF4-FFF2-40B4-BE49-F238E27FC236}">
                <a16:creationId xmlns:a16="http://schemas.microsoft.com/office/drawing/2014/main" id="{7D91D75E-9CD1-50C6-909B-05AD30114F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AAF870-A2B9-05DD-0582-6CC67C874E8B}"/>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287953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CA07-ED23-BFF2-3C3E-612F5F83C7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7E1D36-0E02-619C-8B24-44FB88AE32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B5B070-EE39-FCD2-8A6D-EFD4D0088238}"/>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5" name="Footer Placeholder 4">
            <a:extLst>
              <a:ext uri="{FF2B5EF4-FFF2-40B4-BE49-F238E27FC236}">
                <a16:creationId xmlns:a16="http://schemas.microsoft.com/office/drawing/2014/main" id="{86E355BA-0A08-9214-0190-8DC6623598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E809DA-69FB-DD5D-0F82-653ED48C6D4B}"/>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149349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3F21-C6C7-2704-33A5-B0C069342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BD77E71-595A-8E99-28E8-113935861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23DE5-0673-E4A1-05C5-40F55218B2C8}"/>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5" name="Footer Placeholder 4">
            <a:extLst>
              <a:ext uri="{FF2B5EF4-FFF2-40B4-BE49-F238E27FC236}">
                <a16:creationId xmlns:a16="http://schemas.microsoft.com/office/drawing/2014/main" id="{EAF70578-B896-468C-EFF3-31E571E967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E712BF-7330-F3AC-6515-F7C0507E7783}"/>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250487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31C3-3B95-FBEC-DCC9-CEC5A41549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CD2D19-0678-DBF5-3BCC-E24488A84E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D04449-5732-DC1F-ED2B-AF4D386127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035EE6-BFF5-935B-B4A2-C90468182F6B}"/>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6" name="Footer Placeholder 5">
            <a:extLst>
              <a:ext uri="{FF2B5EF4-FFF2-40B4-BE49-F238E27FC236}">
                <a16:creationId xmlns:a16="http://schemas.microsoft.com/office/drawing/2014/main" id="{2BCC5063-8698-6DD7-B2DD-DA37D1CD21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50455B-62A3-53B3-A629-8D78F940B40E}"/>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12400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5E2F-84C9-DA48-26C9-8CBDF3F4982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4A5DDE-12FE-2103-5D18-2D9980497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5B84B-EC4A-1F4A-6FFE-20A0FE37CC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1578E75-9D8E-26A6-9B48-215336992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759514-3145-879F-805E-E0EB581DC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98CAE0-3B9B-C0B4-3B18-E54CC449E8A3}"/>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8" name="Footer Placeholder 7">
            <a:extLst>
              <a:ext uri="{FF2B5EF4-FFF2-40B4-BE49-F238E27FC236}">
                <a16:creationId xmlns:a16="http://schemas.microsoft.com/office/drawing/2014/main" id="{79DB1B14-088D-3E64-379A-06CF9F32257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D567BD7-7004-3241-046D-C755EE40C799}"/>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119150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5FEE-980D-CD85-F09F-8F92B235C82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CFC9A1-42CB-FE00-6168-6E57480E3F00}"/>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4" name="Footer Placeholder 3">
            <a:extLst>
              <a:ext uri="{FF2B5EF4-FFF2-40B4-BE49-F238E27FC236}">
                <a16:creationId xmlns:a16="http://schemas.microsoft.com/office/drawing/2014/main" id="{61633941-5C84-84E7-3181-0C574BEC6AF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5003CA-77EA-1687-84B4-2D77AED8CFAE}"/>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422285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DFDEBA-C711-911D-F7E8-B2A800069CA1}"/>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3" name="Footer Placeholder 2">
            <a:extLst>
              <a:ext uri="{FF2B5EF4-FFF2-40B4-BE49-F238E27FC236}">
                <a16:creationId xmlns:a16="http://schemas.microsoft.com/office/drawing/2014/main" id="{A2EB0E16-5A72-EABB-C007-22C760FB47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466F4F-F7D0-E9F4-C14A-1399CA332512}"/>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110579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65DA-6F9D-1B0E-A18F-4B649122B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8555DC-FF5D-F126-4881-955251CFE2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3B26124-D950-BBE8-CD4A-69A79357C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2ADE3-08F1-4CDB-90E2-EB9231F175E3}"/>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6" name="Footer Placeholder 5">
            <a:extLst>
              <a:ext uri="{FF2B5EF4-FFF2-40B4-BE49-F238E27FC236}">
                <a16:creationId xmlns:a16="http://schemas.microsoft.com/office/drawing/2014/main" id="{7DE536D6-BCEA-FD14-AF0F-A9658B4B27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7476C5-CCD8-D814-93DD-195FAA064AF6}"/>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38110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93C4-90AF-52F7-8DA3-686538003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029E8C-067C-491B-83AC-141247464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ABA24B-4D66-49FA-E5B5-6FE428C81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4537A1-031B-39FA-DC33-42284595CE73}"/>
              </a:ext>
            </a:extLst>
          </p:cNvPr>
          <p:cNvSpPr>
            <a:spLocks noGrp="1"/>
          </p:cNvSpPr>
          <p:nvPr>
            <p:ph type="dt" sz="half" idx="10"/>
          </p:nvPr>
        </p:nvSpPr>
        <p:spPr/>
        <p:txBody>
          <a:bodyPr/>
          <a:lstStyle/>
          <a:p>
            <a:fld id="{F4FA290B-84C4-466E-B6AC-C5D227FE1B5C}" type="datetimeFigureOut">
              <a:rPr lang="en-GB" smtClean="0"/>
              <a:t>06/11/2023</a:t>
            </a:fld>
            <a:endParaRPr lang="en-GB"/>
          </a:p>
        </p:txBody>
      </p:sp>
      <p:sp>
        <p:nvSpPr>
          <p:cNvPr id="6" name="Footer Placeholder 5">
            <a:extLst>
              <a:ext uri="{FF2B5EF4-FFF2-40B4-BE49-F238E27FC236}">
                <a16:creationId xmlns:a16="http://schemas.microsoft.com/office/drawing/2014/main" id="{831FC60F-C0A6-02C2-EB80-D04BAD75A4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41563A-5162-F624-D640-66DCCEFE292B}"/>
              </a:ext>
            </a:extLst>
          </p:cNvPr>
          <p:cNvSpPr>
            <a:spLocks noGrp="1"/>
          </p:cNvSpPr>
          <p:nvPr>
            <p:ph type="sldNum" sz="quarter" idx="12"/>
          </p:nvPr>
        </p:nvSpPr>
        <p:spPr/>
        <p:txBody>
          <a:bodyPr/>
          <a:lstStyle/>
          <a:p>
            <a:fld id="{93C1E4A2-FBC2-4EC8-97BE-0C301B3B8DCB}" type="slidenum">
              <a:rPr lang="en-GB" smtClean="0"/>
              <a:t>‹#›</a:t>
            </a:fld>
            <a:endParaRPr lang="en-GB"/>
          </a:p>
        </p:txBody>
      </p:sp>
    </p:spTree>
    <p:extLst>
      <p:ext uri="{BB962C8B-B14F-4D97-AF65-F5344CB8AC3E}">
        <p14:creationId xmlns:p14="http://schemas.microsoft.com/office/powerpoint/2010/main" val="110812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B5973-9751-4857-61AC-E24A08290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1F8A74-B889-C56B-D88D-6BA0C26D7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C2C379-7E2F-48F3-EA29-1C61515970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A290B-84C4-466E-B6AC-C5D227FE1B5C}" type="datetimeFigureOut">
              <a:rPr lang="en-GB" smtClean="0"/>
              <a:t>06/11/2023</a:t>
            </a:fld>
            <a:endParaRPr lang="en-GB"/>
          </a:p>
        </p:txBody>
      </p:sp>
      <p:sp>
        <p:nvSpPr>
          <p:cNvPr id="5" name="Footer Placeholder 4">
            <a:extLst>
              <a:ext uri="{FF2B5EF4-FFF2-40B4-BE49-F238E27FC236}">
                <a16:creationId xmlns:a16="http://schemas.microsoft.com/office/drawing/2014/main" id="{0F00F7A5-8A0D-F47C-DF24-724376F08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048DBD-EAB5-3739-F49C-6C59A72AC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1E4A2-FBC2-4EC8-97BE-0C301B3B8DCB}" type="slidenum">
              <a:rPr lang="en-GB" smtClean="0"/>
              <a:t>‹#›</a:t>
            </a:fld>
            <a:endParaRPr lang="en-GB"/>
          </a:p>
        </p:txBody>
      </p:sp>
      <p:sp>
        <p:nvSpPr>
          <p:cNvPr id="7" name="MSIPCMContentMarking" descr="{&quot;HashCode&quot;:-80294616,&quot;Placement&quot;:&quot;Footer&quot;,&quot;Top&quot;:522.0343,&quot;Left&quot;:0.0,&quot;SlideWidth&quot;:960,&quot;SlideHeight&quot;:540}">
            <a:extLst>
              <a:ext uri="{FF2B5EF4-FFF2-40B4-BE49-F238E27FC236}">
                <a16:creationId xmlns:a16="http://schemas.microsoft.com/office/drawing/2014/main" id="{1EC44C91-7D3F-38C5-6A75-2901030E7D3C}"/>
              </a:ext>
            </a:extLst>
          </p:cNvPr>
          <p:cNvSpPr txBox="1"/>
          <p:nvPr userDrawn="1"/>
        </p:nvSpPr>
        <p:spPr>
          <a:xfrm>
            <a:off x="0" y="6629836"/>
            <a:ext cx="764077" cy="228163"/>
          </a:xfrm>
          <a:prstGeom prst="rect">
            <a:avLst/>
          </a:prstGeom>
          <a:noFill/>
        </p:spPr>
        <p:txBody>
          <a:bodyPr vert="horz" wrap="square" lIns="0" tIns="0" rIns="0" bIns="0" rtlCol="0" anchor="ctr" anchorCtr="1">
            <a:spAutoFit/>
          </a:bodyPr>
          <a:lstStyle/>
          <a:p>
            <a:pPr algn="l">
              <a:spcBef>
                <a:spcPts val="0"/>
              </a:spcBef>
              <a:spcAft>
                <a:spcPts val="0"/>
              </a:spcAft>
            </a:pPr>
            <a:r>
              <a:rPr lang="en-GB" sz="800">
                <a:solidFill>
                  <a:srgbClr val="008000"/>
                </a:solidFill>
                <a:latin typeface="Calibri" panose="020F0502020204030204" pitchFamily="34" charset="0"/>
              </a:rPr>
              <a:t>Aviva: Public</a:t>
            </a:r>
          </a:p>
        </p:txBody>
      </p:sp>
    </p:spTree>
    <p:extLst>
      <p:ext uri="{BB962C8B-B14F-4D97-AF65-F5344CB8AC3E}">
        <p14:creationId xmlns:p14="http://schemas.microsoft.com/office/powerpoint/2010/main" val="869758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extBox 3">
            <a:extLst>
              <a:ext uri="{FF2B5EF4-FFF2-40B4-BE49-F238E27FC236}">
                <a16:creationId xmlns:a16="http://schemas.microsoft.com/office/drawing/2014/main" id="{71D8BB04-AE5C-408D-2DCB-F5B5F3813FFF}"/>
              </a:ext>
            </a:extLst>
          </p:cNvPr>
          <p:cNvSpPr txBox="1"/>
          <p:nvPr/>
        </p:nvSpPr>
        <p:spPr>
          <a:xfrm>
            <a:off x="753925" y="1321056"/>
            <a:ext cx="10684151" cy="19919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kern="1200" dirty="0">
                <a:solidFill>
                  <a:schemeClr val="tx2"/>
                </a:solidFill>
                <a:latin typeface="+mj-lt"/>
                <a:ea typeface="+mj-ea"/>
                <a:cs typeface="+mj-cs"/>
              </a:rPr>
              <a:t>Adding customer address functionality to ‘My Shopping site’</a:t>
            </a:r>
          </a:p>
        </p:txBody>
      </p:sp>
      <p:grpSp>
        <p:nvGrpSpPr>
          <p:cNvPr id="13" name="Group 12">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0" name="Freeform: Shape 19">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6065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8BB04-AE5C-408D-2DCB-F5B5F3813FFF}"/>
              </a:ext>
            </a:extLst>
          </p:cNvPr>
          <p:cNvSpPr txBox="1"/>
          <p:nvPr/>
        </p:nvSpPr>
        <p:spPr>
          <a:xfrm>
            <a:off x="718462" y="62733"/>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Dependencies</a:t>
            </a:r>
          </a:p>
        </p:txBody>
      </p:sp>
      <p:graphicFrame>
        <p:nvGraphicFramePr>
          <p:cNvPr id="2" name="Table 1">
            <a:extLst>
              <a:ext uri="{FF2B5EF4-FFF2-40B4-BE49-F238E27FC236}">
                <a16:creationId xmlns:a16="http://schemas.microsoft.com/office/drawing/2014/main" id="{4C9697F2-8252-1F46-7C17-BEB1A8904577}"/>
              </a:ext>
            </a:extLst>
          </p:cNvPr>
          <p:cNvGraphicFramePr>
            <a:graphicFrameLocks noGrp="1"/>
          </p:cNvGraphicFramePr>
          <p:nvPr>
            <p:extLst>
              <p:ext uri="{D42A27DB-BD31-4B8C-83A1-F6EECF244321}">
                <p14:modId xmlns:p14="http://schemas.microsoft.com/office/powerpoint/2010/main" val="3024549737"/>
              </p:ext>
            </p:extLst>
          </p:nvPr>
        </p:nvGraphicFramePr>
        <p:xfrm>
          <a:off x="655607" y="1277285"/>
          <a:ext cx="10809862" cy="3815080"/>
        </p:xfrm>
        <a:graphic>
          <a:graphicData uri="http://schemas.openxmlformats.org/drawingml/2006/table">
            <a:tbl>
              <a:tblPr firstRow="1" bandRow="1">
                <a:tableStyleId>{2D5ABB26-0587-4C30-8999-92F81FD0307C}</a:tableStyleId>
              </a:tblPr>
              <a:tblGrid>
                <a:gridCol w="5404931">
                  <a:extLst>
                    <a:ext uri="{9D8B030D-6E8A-4147-A177-3AD203B41FA5}">
                      <a16:colId xmlns:a16="http://schemas.microsoft.com/office/drawing/2014/main" val="636384363"/>
                    </a:ext>
                  </a:extLst>
                </a:gridCol>
                <a:gridCol w="5404931">
                  <a:extLst>
                    <a:ext uri="{9D8B030D-6E8A-4147-A177-3AD203B41FA5}">
                      <a16:colId xmlns:a16="http://schemas.microsoft.com/office/drawing/2014/main" val="1154699860"/>
                    </a:ext>
                  </a:extLst>
                </a:gridCol>
              </a:tblGrid>
              <a:tr h="370840">
                <a:tc>
                  <a:txBody>
                    <a:bodyPr/>
                    <a:lstStyle/>
                    <a:p>
                      <a:r>
                        <a:rPr lang="en-GB" sz="1200" b="1" i="0" kern="1200" dirty="0">
                          <a:solidFill>
                            <a:schemeClr val="tx1"/>
                          </a:solidFill>
                          <a:effectLst/>
                          <a:latin typeface="+mn-lt"/>
                          <a:ea typeface="+mn-ea"/>
                          <a:cs typeface="+mn-cs"/>
                        </a:rPr>
                        <a:t>Software Dependencies:</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i="0" kern="1200" dirty="0">
                          <a:solidFill>
                            <a:schemeClr val="tx1"/>
                          </a:solidFill>
                          <a:effectLst/>
                          <a:latin typeface="+mn-lt"/>
                          <a:ea typeface="+mn-ea"/>
                          <a:cs typeface="+mn-cs"/>
                        </a:rPr>
                        <a:t>Hardware Dependencies:</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293892"/>
                  </a:ext>
                </a:extLst>
              </a:tr>
              <a:tr h="370840">
                <a:tc>
                  <a:txBody>
                    <a:bodyPr/>
                    <a:lstStyle/>
                    <a:p>
                      <a:r>
                        <a:rPr lang="en-GB" sz="1100" b="1" i="0" kern="1200" dirty="0">
                          <a:solidFill>
                            <a:schemeClr val="tx1"/>
                          </a:solidFill>
                          <a:effectLst/>
                          <a:latin typeface="+mn-lt"/>
                          <a:ea typeface="+mn-ea"/>
                          <a:cs typeface="+mn-cs"/>
                        </a:rPr>
                        <a:t>Database Management System (DBMS):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The address data needs to be stored in a database. The choice of DBMS (e.g., MySQL, PostgreSQL, MongoDB) will be a significant software dependency.</a:t>
                      </a:r>
                    </a:p>
                    <a:p>
                      <a:r>
                        <a:rPr lang="en-GB" sz="1100" b="1" i="0" kern="1200" dirty="0">
                          <a:solidFill>
                            <a:schemeClr val="tx1"/>
                          </a:solidFill>
                          <a:effectLst/>
                          <a:latin typeface="+mn-lt"/>
                          <a:ea typeface="+mn-ea"/>
                          <a:cs typeface="+mn-cs"/>
                        </a:rPr>
                        <a:t>Programming Languages and Frameworks: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The development team will depend on specific programming languages (e.g., Python, JavaScript) to build the frontend and backend components of the address management system.  CSS front end toolkits such as Bootstrap may be utilised.</a:t>
                      </a:r>
                    </a:p>
                    <a:p>
                      <a:r>
                        <a:rPr lang="en-GB" sz="1100" b="1" i="0" kern="1200" dirty="0">
                          <a:solidFill>
                            <a:schemeClr val="tx1"/>
                          </a:solidFill>
                          <a:effectLst/>
                          <a:latin typeface="+mn-lt"/>
                          <a:ea typeface="+mn-ea"/>
                          <a:cs typeface="+mn-cs"/>
                        </a:rPr>
                        <a:t>Web Servers: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Web servers are required to host the shopping site and serve web pages to users.</a:t>
                      </a:r>
                    </a:p>
                    <a:p>
                      <a:r>
                        <a:rPr lang="en-GB" sz="1100" b="1" i="0" kern="1200" dirty="0">
                          <a:solidFill>
                            <a:schemeClr val="tx1"/>
                          </a:solidFill>
                          <a:effectLst/>
                          <a:latin typeface="+mn-lt"/>
                          <a:ea typeface="+mn-ea"/>
                          <a:cs typeface="+mn-cs"/>
                        </a:rPr>
                        <a:t>APIs and Integrations: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Integration with external services (e.g., mapping APIs for address validation) might be necessary, depending on the functionality requirements.</a:t>
                      </a:r>
                    </a:p>
                    <a:p>
                      <a:r>
                        <a:rPr lang="en-GB" sz="1100" b="1" i="0" kern="1200" dirty="0">
                          <a:solidFill>
                            <a:schemeClr val="tx1"/>
                          </a:solidFill>
                          <a:effectLst/>
                          <a:latin typeface="+mn-lt"/>
                          <a:ea typeface="+mn-ea"/>
                          <a:cs typeface="+mn-cs"/>
                        </a:rPr>
                        <a:t>Security Software:</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Security tools and software (e.g., SSL certificates, firewalls) are essential to ensure data encryption, secure communication, and protection against cyber threats.</a:t>
                      </a:r>
                    </a:p>
                    <a:p>
                      <a:r>
                        <a:rPr lang="en-GB" sz="1100" b="1" i="0" kern="1200" dirty="0">
                          <a:solidFill>
                            <a:schemeClr val="tx1"/>
                          </a:solidFill>
                          <a:effectLst/>
                          <a:latin typeface="+mn-lt"/>
                          <a:ea typeface="+mn-ea"/>
                          <a:cs typeface="+mn-cs"/>
                        </a:rPr>
                        <a:t>Development Tools: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Integrated Development Environments (IDEs), version control systems (e.g., Git), and collaboration tools are necessary for efficient development and teamwork.</a:t>
                      </a:r>
                    </a:p>
                    <a:p>
                      <a:endParaRPr lang="en-GB" sz="1100" b="0" i="0" kern="1200" dirty="0">
                        <a:solidFill>
                          <a:schemeClr val="tx1"/>
                        </a:solidFill>
                        <a:effectLst/>
                        <a:latin typeface="+mn-lt"/>
                        <a:ea typeface="+mn-ea"/>
                        <a:cs typeface="+mn-cs"/>
                      </a:endParaRP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Servers: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Physical servers or cloud-based servers (e.g., AWS, Azure) are needed to host the shopping site, databases, and related services.</a:t>
                      </a:r>
                    </a:p>
                    <a:p>
                      <a:r>
                        <a:rPr lang="en-GB" sz="1100" b="1" i="0" kern="1200" dirty="0">
                          <a:solidFill>
                            <a:schemeClr val="tx1"/>
                          </a:solidFill>
                          <a:effectLst/>
                          <a:latin typeface="+mn-lt"/>
                          <a:ea typeface="+mn-ea"/>
                          <a:cs typeface="+mn-cs"/>
                        </a:rPr>
                        <a:t>Devices for Testing:</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Various devices (e.g., computers, smartphones, tablets) are required for testing the shopping site to ensure compatibility and responsiveness across different platforms and screen sizes.</a:t>
                      </a:r>
                    </a:p>
                    <a:p>
                      <a:r>
                        <a:rPr lang="en-GB" sz="1100" b="1" i="0" kern="1200" dirty="0">
                          <a:solidFill>
                            <a:schemeClr val="tx1"/>
                          </a:solidFill>
                          <a:effectLst/>
                          <a:latin typeface="+mn-lt"/>
                          <a:ea typeface="+mn-ea"/>
                          <a:cs typeface="+mn-cs"/>
                        </a:rPr>
                        <a:t>Backup and Redundancy Systems: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Backup solutions (e.g., regular data backups, RAID configurations) and redundancy systems are crucial to prevent data loss and ensure high availability of the application.</a:t>
                      </a:r>
                    </a:p>
                    <a:p>
                      <a:r>
                        <a:rPr lang="en-GB" sz="1100" b="1" i="0" kern="1200" dirty="0">
                          <a:solidFill>
                            <a:schemeClr val="tx1"/>
                          </a:solidFill>
                          <a:effectLst/>
                          <a:latin typeface="+mn-lt"/>
                          <a:ea typeface="+mn-ea"/>
                          <a:cs typeface="+mn-cs"/>
                        </a:rPr>
                        <a:t>Power Supply and Cooling Systems: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Uninterruptible power supplies (UPS) and cooling systems are necessary to maintain server uptime and prevent overheating, especially for on-premise hardware setups.</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898813"/>
                  </a:ext>
                </a:extLst>
              </a:tr>
            </a:tbl>
          </a:graphicData>
        </a:graphic>
      </p:graphicFrame>
    </p:spTree>
    <p:extLst>
      <p:ext uri="{BB962C8B-B14F-4D97-AF65-F5344CB8AC3E}">
        <p14:creationId xmlns:p14="http://schemas.microsoft.com/office/powerpoint/2010/main" val="132950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8BB04-AE5C-408D-2DCB-F5B5F3813FFF}"/>
              </a:ext>
            </a:extLst>
          </p:cNvPr>
          <p:cNvSpPr txBox="1"/>
          <p:nvPr/>
        </p:nvSpPr>
        <p:spPr>
          <a:xfrm>
            <a:off x="743859" y="62345"/>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Development Approaches</a:t>
            </a:r>
          </a:p>
        </p:txBody>
      </p:sp>
      <p:graphicFrame>
        <p:nvGraphicFramePr>
          <p:cNvPr id="2" name="Table 1">
            <a:extLst>
              <a:ext uri="{FF2B5EF4-FFF2-40B4-BE49-F238E27FC236}">
                <a16:creationId xmlns:a16="http://schemas.microsoft.com/office/drawing/2014/main" id="{F5065987-F874-9E17-8213-86E529442466}"/>
              </a:ext>
            </a:extLst>
          </p:cNvPr>
          <p:cNvGraphicFramePr>
            <a:graphicFrameLocks noGrp="1"/>
          </p:cNvGraphicFramePr>
          <p:nvPr>
            <p:extLst>
              <p:ext uri="{D42A27DB-BD31-4B8C-83A1-F6EECF244321}">
                <p14:modId xmlns:p14="http://schemas.microsoft.com/office/powerpoint/2010/main" val="3459004157"/>
              </p:ext>
            </p:extLst>
          </p:nvPr>
        </p:nvGraphicFramePr>
        <p:xfrm>
          <a:off x="439947" y="1202743"/>
          <a:ext cx="11291976" cy="2306320"/>
        </p:xfrm>
        <a:graphic>
          <a:graphicData uri="http://schemas.openxmlformats.org/drawingml/2006/table">
            <a:tbl>
              <a:tblPr firstRow="1" bandRow="1">
                <a:tableStyleId>{2D5ABB26-0587-4C30-8999-92F81FD0307C}</a:tableStyleId>
              </a:tblPr>
              <a:tblGrid>
                <a:gridCol w="3763992">
                  <a:extLst>
                    <a:ext uri="{9D8B030D-6E8A-4147-A177-3AD203B41FA5}">
                      <a16:colId xmlns:a16="http://schemas.microsoft.com/office/drawing/2014/main" val="671661495"/>
                    </a:ext>
                  </a:extLst>
                </a:gridCol>
                <a:gridCol w="3763992">
                  <a:extLst>
                    <a:ext uri="{9D8B030D-6E8A-4147-A177-3AD203B41FA5}">
                      <a16:colId xmlns:a16="http://schemas.microsoft.com/office/drawing/2014/main" val="3757517778"/>
                    </a:ext>
                  </a:extLst>
                </a:gridCol>
                <a:gridCol w="3763992">
                  <a:extLst>
                    <a:ext uri="{9D8B030D-6E8A-4147-A177-3AD203B41FA5}">
                      <a16:colId xmlns:a16="http://schemas.microsoft.com/office/drawing/2014/main" val="247408246"/>
                    </a:ext>
                  </a:extLst>
                </a:gridCol>
              </a:tblGrid>
              <a:tr h="370840">
                <a:tc>
                  <a:txBody>
                    <a:bodyPr/>
                    <a:lstStyle/>
                    <a:p>
                      <a:pPr algn="ctr"/>
                      <a:r>
                        <a:rPr lang="en-GB" sz="1200" b="1" i="0" kern="1200" dirty="0">
                          <a:solidFill>
                            <a:schemeClr val="tx1"/>
                          </a:solidFill>
                          <a:effectLst/>
                          <a:latin typeface="+mn-lt"/>
                          <a:ea typeface="+mn-ea"/>
                          <a:cs typeface="+mn-cs"/>
                        </a:rPr>
                        <a:t>Waterfall Development:</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kern="1200" dirty="0">
                          <a:solidFill>
                            <a:schemeClr val="tx1"/>
                          </a:solidFill>
                          <a:effectLst/>
                          <a:latin typeface="+mn-lt"/>
                          <a:ea typeface="+mn-ea"/>
                          <a:cs typeface="+mn-cs"/>
                        </a:rPr>
                        <a:t>Agile Development:</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kern="1200" dirty="0">
                          <a:solidFill>
                            <a:schemeClr val="tx1"/>
                          </a:solidFill>
                          <a:effectLst/>
                          <a:latin typeface="+mn-lt"/>
                          <a:ea typeface="+mn-ea"/>
                          <a:cs typeface="+mn-cs"/>
                        </a:rPr>
                        <a:t>DevOps:</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957375"/>
                  </a:ext>
                </a:extLst>
              </a:tr>
              <a:tr h="370840">
                <a:tc>
                  <a:txBody>
                    <a:bodyPr/>
                    <a:lstStyle/>
                    <a:p>
                      <a:r>
                        <a:rPr lang="en-GB" sz="1100" b="1" i="0" kern="1200" dirty="0">
                          <a:solidFill>
                            <a:schemeClr val="tx1"/>
                          </a:solidFill>
                          <a:effectLst/>
                          <a:latin typeface="+mn-lt"/>
                          <a:ea typeface="+mn-ea"/>
                          <a:cs typeface="+mn-cs"/>
                        </a:rPr>
                        <a:t>Description:</a:t>
                      </a:r>
                      <a:r>
                        <a:rPr lang="en-GB" sz="1100" b="0" i="0" kern="1200" dirty="0">
                          <a:solidFill>
                            <a:schemeClr val="tx1"/>
                          </a:solidFill>
                          <a:effectLst/>
                          <a:latin typeface="+mn-lt"/>
                          <a:ea typeface="+mn-ea"/>
                          <a:cs typeface="+mn-cs"/>
                        </a:rPr>
                        <a:t> Waterfall is a linear and sequential approach, where each phase must be completed before the next one begins. It's highly structured, with a clear list of requirements and a well-defined testing phase at the end.</a:t>
                      </a:r>
                    </a:p>
                    <a:p>
                      <a:r>
                        <a:rPr lang="en-GB" sz="1100" b="1" i="0" kern="1200" dirty="0">
                          <a:solidFill>
                            <a:schemeClr val="tx1"/>
                          </a:solidFill>
                          <a:effectLst/>
                          <a:latin typeface="+mn-lt"/>
                          <a:ea typeface="+mn-ea"/>
                          <a:cs typeface="+mn-cs"/>
                        </a:rPr>
                        <a:t>Advantages:</a:t>
                      </a:r>
                      <a:r>
                        <a:rPr lang="en-GB" sz="1100" b="0" i="0" kern="1200" dirty="0">
                          <a:solidFill>
                            <a:schemeClr val="tx1"/>
                          </a:solidFill>
                          <a:effectLst/>
                          <a:latin typeface="+mn-lt"/>
                          <a:ea typeface="+mn-ea"/>
                          <a:cs typeface="+mn-cs"/>
                        </a:rPr>
                        <a:t> It's easy to manage due to its rigid structure, and documentation is thorough. It's suitable for projects with clearly defined requirements.</a:t>
                      </a:r>
                    </a:p>
                    <a:p>
                      <a:r>
                        <a:rPr lang="en-GB" sz="1100" b="1" i="0" kern="1200" dirty="0">
                          <a:solidFill>
                            <a:schemeClr val="tx1"/>
                          </a:solidFill>
                          <a:effectLst/>
                          <a:latin typeface="+mn-lt"/>
                          <a:ea typeface="+mn-ea"/>
                          <a:cs typeface="+mn-cs"/>
                        </a:rPr>
                        <a:t>Disadvantages:</a:t>
                      </a:r>
                      <a:r>
                        <a:rPr lang="en-GB" sz="1100" b="0" i="0" kern="1200" dirty="0">
                          <a:solidFill>
                            <a:schemeClr val="tx1"/>
                          </a:solidFill>
                          <a:effectLst/>
                          <a:latin typeface="+mn-lt"/>
                          <a:ea typeface="+mn-ea"/>
                          <a:cs typeface="+mn-cs"/>
                        </a:rPr>
                        <a:t> Less flexibility for changes once the project is underway. If requirements change, it can be challenging to go back to previous stages.</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Description:</a:t>
                      </a:r>
                      <a:r>
                        <a:rPr lang="en-GB" sz="1100" b="0" i="0" kern="1200" dirty="0">
                          <a:solidFill>
                            <a:schemeClr val="tx1"/>
                          </a:solidFill>
                          <a:effectLst/>
                          <a:latin typeface="+mn-lt"/>
                          <a:ea typeface="+mn-ea"/>
                          <a:cs typeface="+mn-cs"/>
                        </a:rPr>
                        <a:t> Agile is an iterative and incremental approach. It focuses on collaboration, customer feedback, and small, rapid releases. It allows for changes and adjustments throughout the development process.</a:t>
                      </a:r>
                    </a:p>
                    <a:p>
                      <a:r>
                        <a:rPr lang="en-GB" sz="1100" b="1" i="0" kern="1200" dirty="0">
                          <a:solidFill>
                            <a:schemeClr val="tx1"/>
                          </a:solidFill>
                          <a:effectLst/>
                          <a:latin typeface="+mn-lt"/>
                          <a:ea typeface="+mn-ea"/>
                          <a:cs typeface="+mn-cs"/>
                        </a:rPr>
                        <a:t>Advantages:</a:t>
                      </a:r>
                      <a:r>
                        <a:rPr lang="en-GB" sz="1100" b="0" i="0" kern="1200" dirty="0">
                          <a:solidFill>
                            <a:schemeClr val="tx1"/>
                          </a:solidFill>
                          <a:effectLst/>
                          <a:latin typeface="+mn-lt"/>
                          <a:ea typeface="+mn-ea"/>
                          <a:cs typeface="+mn-cs"/>
                        </a:rPr>
                        <a:t> Highly adaptable to changes, promotes customer feedback, and encourages collaboration within development teams.</a:t>
                      </a:r>
                    </a:p>
                    <a:p>
                      <a:r>
                        <a:rPr lang="en-GB" sz="1100" b="1" i="0" kern="1200" dirty="0">
                          <a:solidFill>
                            <a:schemeClr val="tx1"/>
                          </a:solidFill>
                          <a:effectLst/>
                          <a:latin typeface="+mn-lt"/>
                          <a:ea typeface="+mn-ea"/>
                          <a:cs typeface="+mn-cs"/>
                        </a:rPr>
                        <a:t>Disadvantages:</a:t>
                      </a:r>
                      <a:r>
                        <a:rPr lang="en-GB" sz="1100" b="0" i="0" kern="1200" dirty="0">
                          <a:solidFill>
                            <a:schemeClr val="tx1"/>
                          </a:solidFill>
                          <a:effectLst/>
                          <a:latin typeface="+mn-lt"/>
                          <a:ea typeface="+mn-ea"/>
                          <a:cs typeface="+mn-cs"/>
                        </a:rPr>
                        <a:t> Requires active customer involvement and may be challenging for teams without strong communication and collaboration skills.</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Description:</a:t>
                      </a:r>
                      <a:r>
                        <a:rPr lang="en-GB" sz="1100" b="0" i="0" kern="1200" dirty="0">
                          <a:solidFill>
                            <a:schemeClr val="tx1"/>
                          </a:solidFill>
                          <a:effectLst/>
                          <a:latin typeface="+mn-lt"/>
                          <a:ea typeface="+mn-ea"/>
                          <a:cs typeface="+mn-cs"/>
                        </a:rPr>
                        <a:t> DevOps is not just a development methodology but a culture that combines development and IT operations. It emphasises collaboration and communication between software developers and IT professionals.</a:t>
                      </a:r>
                    </a:p>
                    <a:p>
                      <a:r>
                        <a:rPr lang="en-GB" sz="1100" b="1" i="0" kern="1200" dirty="0">
                          <a:solidFill>
                            <a:schemeClr val="tx1"/>
                          </a:solidFill>
                          <a:effectLst/>
                          <a:latin typeface="+mn-lt"/>
                          <a:ea typeface="+mn-ea"/>
                          <a:cs typeface="+mn-cs"/>
                        </a:rPr>
                        <a:t>Advantages:</a:t>
                      </a:r>
                      <a:r>
                        <a:rPr lang="en-GB" sz="1100" b="0" i="0" kern="1200" dirty="0">
                          <a:solidFill>
                            <a:schemeClr val="tx1"/>
                          </a:solidFill>
                          <a:effectLst/>
                          <a:latin typeface="+mn-lt"/>
                          <a:ea typeface="+mn-ea"/>
                          <a:cs typeface="+mn-cs"/>
                        </a:rPr>
                        <a:t> Enhances collaboration, accelerates development and deployment processes, and improves the overall quality of software.</a:t>
                      </a:r>
                    </a:p>
                    <a:p>
                      <a:r>
                        <a:rPr lang="en-GB" sz="1100" b="1" i="0" kern="1200" dirty="0">
                          <a:solidFill>
                            <a:schemeClr val="tx1"/>
                          </a:solidFill>
                          <a:effectLst/>
                          <a:latin typeface="+mn-lt"/>
                          <a:ea typeface="+mn-ea"/>
                          <a:cs typeface="+mn-cs"/>
                        </a:rPr>
                        <a:t>Disadvantages:</a:t>
                      </a:r>
                      <a:r>
                        <a:rPr lang="en-GB" sz="1100" b="0" i="0" kern="1200" dirty="0">
                          <a:solidFill>
                            <a:schemeClr val="tx1"/>
                          </a:solidFill>
                          <a:effectLst/>
                          <a:latin typeface="+mn-lt"/>
                          <a:ea typeface="+mn-ea"/>
                          <a:cs typeface="+mn-cs"/>
                        </a:rPr>
                        <a:t> Requires a significant cultural shift within organisations, and implementing DevOps practices may require changes in existing workflows and procedures.</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05536"/>
                  </a:ext>
                </a:extLst>
              </a:tr>
            </a:tbl>
          </a:graphicData>
        </a:graphic>
      </p:graphicFrame>
      <p:graphicFrame>
        <p:nvGraphicFramePr>
          <p:cNvPr id="5" name="Table 4">
            <a:extLst>
              <a:ext uri="{FF2B5EF4-FFF2-40B4-BE49-F238E27FC236}">
                <a16:creationId xmlns:a16="http://schemas.microsoft.com/office/drawing/2014/main" id="{33FB30CF-237D-0038-12C6-E8BE49841A6E}"/>
              </a:ext>
            </a:extLst>
          </p:cNvPr>
          <p:cNvGraphicFramePr>
            <a:graphicFrameLocks noGrp="1"/>
          </p:cNvGraphicFramePr>
          <p:nvPr>
            <p:extLst>
              <p:ext uri="{D42A27DB-BD31-4B8C-83A1-F6EECF244321}">
                <p14:modId xmlns:p14="http://schemas.microsoft.com/office/powerpoint/2010/main" val="959927953"/>
              </p:ext>
            </p:extLst>
          </p:nvPr>
        </p:nvGraphicFramePr>
        <p:xfrm>
          <a:off x="439947" y="3773415"/>
          <a:ext cx="11291976" cy="2641600"/>
        </p:xfrm>
        <a:graphic>
          <a:graphicData uri="http://schemas.openxmlformats.org/drawingml/2006/table">
            <a:tbl>
              <a:tblPr firstRow="1" bandRow="1">
                <a:tableStyleId>{2D5ABB26-0587-4C30-8999-92F81FD0307C}</a:tableStyleId>
              </a:tblPr>
              <a:tblGrid>
                <a:gridCol w="11291976">
                  <a:extLst>
                    <a:ext uri="{9D8B030D-6E8A-4147-A177-3AD203B41FA5}">
                      <a16:colId xmlns:a16="http://schemas.microsoft.com/office/drawing/2014/main" val="3656974629"/>
                    </a:ext>
                  </a:extLst>
                </a:gridCol>
              </a:tblGrid>
              <a:tr h="370840">
                <a:tc>
                  <a:txBody>
                    <a:bodyPr/>
                    <a:lstStyle/>
                    <a:p>
                      <a:r>
                        <a:rPr lang="en-GB" sz="1200" b="1" i="0" kern="1200" dirty="0">
                          <a:solidFill>
                            <a:schemeClr val="tx1"/>
                          </a:solidFill>
                          <a:effectLst/>
                          <a:latin typeface="+mn-lt"/>
                          <a:ea typeface="+mn-ea"/>
                          <a:cs typeface="+mn-cs"/>
                        </a:rPr>
                        <a:t>Suggested Approach: Agile Development</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1727917"/>
                  </a:ext>
                </a:extLst>
              </a:tr>
              <a:tr h="370840">
                <a:tc>
                  <a:txBody>
                    <a:bodyPr/>
                    <a:lstStyle/>
                    <a:p>
                      <a:r>
                        <a:rPr lang="en-GB" sz="1100" b="1" i="0" kern="1200" dirty="0">
                          <a:solidFill>
                            <a:schemeClr val="tx1"/>
                          </a:solidFill>
                          <a:effectLst/>
                          <a:latin typeface="+mn-lt"/>
                          <a:ea typeface="+mn-ea"/>
                          <a:cs typeface="+mn-cs"/>
                        </a:rPr>
                        <a:t>Flexibility:</a:t>
                      </a:r>
                      <a:r>
                        <a:rPr lang="en-GB" sz="1100" b="0" i="0" kern="1200" dirty="0">
                          <a:solidFill>
                            <a:schemeClr val="tx1"/>
                          </a:solidFill>
                          <a:effectLst/>
                          <a:latin typeface="+mn-lt"/>
                          <a:ea typeface="+mn-ea"/>
                          <a:cs typeface="+mn-cs"/>
                        </a:rPr>
                        <a:t> Agile allows for flexibility and adaptation. In a project where user requirements can evolve and change, Agile's iterative nature accommodates these changes without disrupting the entire development process.</a:t>
                      </a:r>
                    </a:p>
                    <a:p>
                      <a:r>
                        <a:rPr lang="en-GB" sz="1100" b="1" i="0" kern="1200" dirty="0">
                          <a:solidFill>
                            <a:schemeClr val="tx1"/>
                          </a:solidFill>
                          <a:effectLst/>
                          <a:latin typeface="+mn-lt"/>
                          <a:ea typeface="+mn-ea"/>
                          <a:cs typeface="+mn-cs"/>
                        </a:rPr>
                        <a:t>Customer Involvement:</a:t>
                      </a:r>
                      <a:r>
                        <a:rPr lang="en-GB" sz="1100" b="0" i="0" kern="1200" dirty="0">
                          <a:solidFill>
                            <a:schemeClr val="tx1"/>
                          </a:solidFill>
                          <a:effectLst/>
                          <a:latin typeface="+mn-lt"/>
                          <a:ea typeface="+mn-ea"/>
                          <a:cs typeface="+mn-cs"/>
                        </a:rPr>
                        <a:t> Agile encourages continuous customer feedback. In the context of an address management feature, this is crucial. Customers' preferences and needs can be integrated quickly, ensuring the final product aligns closely with user expectations.</a:t>
                      </a:r>
                    </a:p>
                    <a:p>
                      <a:r>
                        <a:rPr lang="en-GB" sz="1100" b="1" i="0" kern="1200" dirty="0">
                          <a:solidFill>
                            <a:schemeClr val="tx1"/>
                          </a:solidFill>
                          <a:effectLst/>
                          <a:latin typeface="+mn-lt"/>
                          <a:ea typeface="+mn-ea"/>
                          <a:cs typeface="+mn-cs"/>
                        </a:rPr>
                        <a:t>Iterative Progress:</a:t>
                      </a:r>
                      <a:r>
                        <a:rPr lang="en-GB" sz="1100" b="0" i="0" kern="1200" dirty="0">
                          <a:solidFill>
                            <a:schemeClr val="tx1"/>
                          </a:solidFill>
                          <a:effectLst/>
                          <a:latin typeface="+mn-lt"/>
                          <a:ea typeface="+mn-ea"/>
                          <a:cs typeface="+mn-cs"/>
                        </a:rPr>
                        <a:t> Agile allows the development team to deliver incremental improvements. This means that even before the entire functionality is complete, parts of it can be made available for user testing and feedback, enhancing user satisfaction.</a:t>
                      </a:r>
                    </a:p>
                    <a:p>
                      <a:r>
                        <a:rPr lang="en-GB" sz="1100" b="1" i="0" kern="1200" dirty="0">
                          <a:solidFill>
                            <a:schemeClr val="tx1"/>
                          </a:solidFill>
                          <a:effectLst/>
                          <a:latin typeface="+mn-lt"/>
                          <a:ea typeface="+mn-ea"/>
                          <a:cs typeface="+mn-cs"/>
                        </a:rPr>
                        <a:t>Collaboration:</a:t>
                      </a:r>
                      <a:r>
                        <a:rPr lang="en-GB" sz="1100" b="0" i="0" kern="1200" dirty="0">
                          <a:solidFill>
                            <a:schemeClr val="tx1"/>
                          </a:solidFill>
                          <a:effectLst/>
                          <a:latin typeface="+mn-lt"/>
                          <a:ea typeface="+mn-ea"/>
                          <a:cs typeface="+mn-cs"/>
                        </a:rPr>
                        <a:t> Agile fosters collaboration among team members and stakeholders. In a project that involves multiple aspects like user interface, database management, and security, this collaborative approach ensures that all elements work cohesively.</a:t>
                      </a:r>
                    </a:p>
                    <a:p>
                      <a:r>
                        <a:rPr lang="en-GB" sz="1100" b="1" i="0" kern="1200" dirty="0">
                          <a:solidFill>
                            <a:schemeClr val="tx1"/>
                          </a:solidFill>
                          <a:effectLst/>
                          <a:latin typeface="+mn-lt"/>
                          <a:ea typeface="+mn-ea"/>
                          <a:cs typeface="+mn-cs"/>
                        </a:rPr>
                        <a:t>Rapid Delivery:</a:t>
                      </a:r>
                      <a:r>
                        <a:rPr lang="en-GB" sz="1100" b="0" i="0" kern="1200" dirty="0">
                          <a:solidFill>
                            <a:schemeClr val="tx1"/>
                          </a:solidFill>
                          <a:effectLst/>
                          <a:latin typeface="+mn-lt"/>
                          <a:ea typeface="+mn-ea"/>
                          <a:cs typeface="+mn-cs"/>
                        </a:rPr>
                        <a:t> Agile promotes rapid and continuous delivery of a functional product. This aligns well with the market demands, enabling the shopping site to offer new features swiftly and stay competitive.</a:t>
                      </a:r>
                    </a:p>
                    <a:p>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By adopting Agile development, the team can respond effectively to changing requirements, involve users throughout the process, and deliver a robust and user-friendly address functionality for the shopping site.</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170045"/>
                  </a:ext>
                </a:extLst>
              </a:tr>
            </a:tbl>
          </a:graphicData>
        </a:graphic>
      </p:graphicFrame>
    </p:spTree>
    <p:extLst>
      <p:ext uri="{BB962C8B-B14F-4D97-AF65-F5344CB8AC3E}">
        <p14:creationId xmlns:p14="http://schemas.microsoft.com/office/powerpoint/2010/main" val="399046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8BB04-AE5C-408D-2DCB-F5B5F3813FFF}"/>
              </a:ext>
            </a:extLst>
          </p:cNvPr>
          <p:cNvSpPr txBox="1"/>
          <p:nvPr/>
        </p:nvSpPr>
        <p:spPr>
          <a:xfrm>
            <a:off x="753923" y="0"/>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Development Process &amp; User Stories</a:t>
            </a:r>
          </a:p>
        </p:txBody>
      </p:sp>
      <p:graphicFrame>
        <p:nvGraphicFramePr>
          <p:cNvPr id="2" name="Table 1">
            <a:extLst>
              <a:ext uri="{FF2B5EF4-FFF2-40B4-BE49-F238E27FC236}">
                <a16:creationId xmlns:a16="http://schemas.microsoft.com/office/drawing/2014/main" id="{96E9FF6E-5935-6EFE-63BE-98A9CEF9B961}"/>
              </a:ext>
            </a:extLst>
          </p:cNvPr>
          <p:cNvGraphicFramePr>
            <a:graphicFrameLocks noGrp="1"/>
          </p:cNvGraphicFramePr>
          <p:nvPr>
            <p:extLst>
              <p:ext uri="{D42A27DB-BD31-4B8C-83A1-F6EECF244321}">
                <p14:modId xmlns:p14="http://schemas.microsoft.com/office/powerpoint/2010/main" val="2920817283"/>
              </p:ext>
            </p:extLst>
          </p:nvPr>
        </p:nvGraphicFramePr>
        <p:xfrm>
          <a:off x="264541" y="876046"/>
          <a:ext cx="11662914" cy="5760720"/>
        </p:xfrm>
        <a:graphic>
          <a:graphicData uri="http://schemas.openxmlformats.org/drawingml/2006/table">
            <a:tbl>
              <a:tblPr firstRow="1" bandRow="1">
                <a:tableStyleId>{2D5ABB26-0587-4C30-8999-92F81FD0307C}</a:tableStyleId>
              </a:tblPr>
              <a:tblGrid>
                <a:gridCol w="5831457">
                  <a:extLst>
                    <a:ext uri="{9D8B030D-6E8A-4147-A177-3AD203B41FA5}">
                      <a16:colId xmlns:a16="http://schemas.microsoft.com/office/drawing/2014/main" val="4181258377"/>
                    </a:ext>
                  </a:extLst>
                </a:gridCol>
                <a:gridCol w="5831457">
                  <a:extLst>
                    <a:ext uri="{9D8B030D-6E8A-4147-A177-3AD203B41FA5}">
                      <a16:colId xmlns:a16="http://schemas.microsoft.com/office/drawing/2014/main" val="407859288"/>
                    </a:ext>
                  </a:extLst>
                </a:gridCol>
              </a:tblGrid>
              <a:tr h="370840">
                <a:tc>
                  <a:txBody>
                    <a:bodyPr/>
                    <a:lstStyle/>
                    <a:p>
                      <a:r>
                        <a:rPr lang="en-GB" sz="1100" dirty="0"/>
                        <a:t>1 - </a:t>
                      </a:r>
                      <a:r>
                        <a:rPr lang="en-GB" sz="1100" b="1" i="0" kern="1200" dirty="0">
                          <a:solidFill>
                            <a:schemeClr val="tx1"/>
                          </a:solidFill>
                          <a:effectLst/>
                          <a:latin typeface="+mn-lt"/>
                          <a:ea typeface="+mn-ea"/>
                          <a:cs typeface="+mn-cs"/>
                        </a:rPr>
                        <a:t>Project Initialisation:</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Set up the project environment, version control, and collaboration tools.</a:t>
                      </a:r>
                    </a:p>
                    <a:p>
                      <a:r>
                        <a:rPr lang="en-GB" sz="1100" b="1" i="0" kern="1200" dirty="0">
                          <a:solidFill>
                            <a:schemeClr val="tx1"/>
                          </a:solidFill>
                          <a:effectLst/>
                          <a:latin typeface="+mn-lt"/>
                          <a:ea typeface="+mn-ea"/>
                          <a:cs typeface="+mn-cs"/>
                        </a:rPr>
                        <a:t>User Story:</a:t>
                      </a:r>
                      <a:r>
                        <a:rPr lang="en-GB" sz="1100" b="0" i="0" kern="1200" dirty="0">
                          <a:solidFill>
                            <a:schemeClr val="tx1"/>
                          </a:solidFill>
                          <a:effectLst/>
                          <a:latin typeface="+mn-lt"/>
                          <a:ea typeface="+mn-ea"/>
                          <a:cs typeface="+mn-cs"/>
                        </a:rPr>
                        <a:t> As a developer, I want a version-controlled project environment to collaborate efficiently with my team members.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6 - </a:t>
                      </a:r>
                      <a:r>
                        <a:rPr lang="en-GB" sz="1100" b="1" i="0" kern="1200" dirty="0">
                          <a:solidFill>
                            <a:schemeClr val="tx1"/>
                          </a:solidFill>
                          <a:effectLst/>
                          <a:latin typeface="+mn-lt"/>
                          <a:ea typeface="+mn-ea"/>
                          <a:cs typeface="+mn-cs"/>
                        </a:rPr>
                        <a:t>Address Validation and Autocomplete:</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Integrate address validation services and develop an autocomplete feature for address entry.</a:t>
                      </a:r>
                    </a:p>
                    <a:p>
                      <a:r>
                        <a:rPr lang="en-GB" sz="1100" b="1" i="0" kern="1200" dirty="0">
                          <a:solidFill>
                            <a:schemeClr val="tx1"/>
                          </a:solidFill>
                          <a:effectLst/>
                          <a:latin typeface="+mn-lt"/>
                          <a:ea typeface="+mn-ea"/>
                          <a:cs typeface="+mn-cs"/>
                        </a:rPr>
                        <a:t>User Stories: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As a user, I want the system to validate the addresses I enter to avoid errors in my deliveries.</a:t>
                      </a:r>
                    </a:p>
                    <a:p>
                      <a:pPr lvl="1"/>
                      <a:r>
                        <a:rPr lang="en-GB" sz="1100" b="0" i="0" kern="1200" dirty="0">
                          <a:solidFill>
                            <a:schemeClr val="tx1"/>
                          </a:solidFill>
                          <a:effectLst/>
                          <a:latin typeface="+mn-lt"/>
                          <a:ea typeface="+mn-ea"/>
                          <a:cs typeface="+mn-cs"/>
                        </a:rPr>
                        <a:t>As a user, I want the system to suggest addresses in real-time as I type to speed up the address entry process.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837366"/>
                  </a:ext>
                </a:extLst>
              </a:tr>
              <a:tr h="370840">
                <a:tc>
                  <a:txBody>
                    <a:bodyPr/>
                    <a:lstStyle/>
                    <a:p>
                      <a:r>
                        <a:rPr lang="en-GB" sz="1100" b="1" i="0" kern="1200" dirty="0">
                          <a:solidFill>
                            <a:schemeClr val="tx1"/>
                          </a:solidFill>
                          <a:effectLst/>
                          <a:latin typeface="+mn-lt"/>
                          <a:ea typeface="+mn-ea"/>
                          <a:cs typeface="+mn-cs"/>
                        </a:rPr>
                        <a:t>2 - User Profile Management:</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Develop user registration and login functionality, including user profile creation.</a:t>
                      </a:r>
                    </a:p>
                    <a:p>
                      <a:r>
                        <a:rPr lang="en-GB" sz="1100" b="1" i="0" kern="1200" dirty="0">
                          <a:solidFill>
                            <a:schemeClr val="tx1"/>
                          </a:solidFill>
                          <a:effectLst/>
                          <a:latin typeface="+mn-lt"/>
                          <a:ea typeface="+mn-ea"/>
                          <a:cs typeface="+mn-cs"/>
                        </a:rPr>
                        <a:t>User Story:</a:t>
                      </a:r>
                      <a:r>
                        <a:rPr lang="en-GB" sz="1100" b="0" i="0" kern="1200" dirty="0">
                          <a:solidFill>
                            <a:schemeClr val="tx1"/>
                          </a:solidFill>
                          <a:effectLst/>
                          <a:latin typeface="+mn-lt"/>
                          <a:ea typeface="+mn-ea"/>
                          <a:cs typeface="+mn-cs"/>
                        </a:rPr>
                        <a:t> As a user, I want to create a profile with my name, and primary delivery address so that I can save multiple delivery addresses.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7 - </a:t>
                      </a:r>
                      <a:r>
                        <a:rPr lang="en-GB" sz="1100" b="1" i="0" kern="1200" dirty="0">
                          <a:solidFill>
                            <a:schemeClr val="tx1"/>
                          </a:solidFill>
                          <a:effectLst/>
                          <a:latin typeface="+mn-lt"/>
                          <a:ea typeface="+mn-ea"/>
                          <a:cs typeface="+mn-cs"/>
                        </a:rPr>
                        <a:t>Address History and User Notifications:</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Implement address history functionality and user notifications for address-related activities.</a:t>
                      </a:r>
                    </a:p>
                    <a:p>
                      <a:r>
                        <a:rPr lang="en-GB" sz="1100" b="1" i="0" kern="1200" dirty="0">
                          <a:solidFill>
                            <a:schemeClr val="tx1"/>
                          </a:solidFill>
                          <a:effectLst/>
                          <a:latin typeface="+mn-lt"/>
                          <a:ea typeface="+mn-ea"/>
                          <a:cs typeface="+mn-cs"/>
                        </a:rPr>
                        <a:t>User Stories: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As a user, I want to view a history of addresses I have used for my deliveries.</a:t>
                      </a:r>
                    </a:p>
                    <a:p>
                      <a:pPr lvl="1"/>
                      <a:r>
                        <a:rPr lang="en-GB" sz="1100" b="0" i="0" kern="1200" dirty="0">
                          <a:solidFill>
                            <a:schemeClr val="tx1"/>
                          </a:solidFill>
                          <a:effectLst/>
                          <a:latin typeface="+mn-lt"/>
                          <a:ea typeface="+mn-ea"/>
                          <a:cs typeface="+mn-cs"/>
                        </a:rPr>
                        <a:t>As a user, I want to receive notifications when an address is added, deleted, or set as default.</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80961"/>
                  </a:ext>
                </a:extLst>
              </a:tr>
              <a:tr h="370840">
                <a:tc>
                  <a:txBody>
                    <a:bodyPr/>
                    <a:lstStyle/>
                    <a:p>
                      <a:r>
                        <a:rPr lang="en-GB" sz="1100" dirty="0"/>
                        <a:t>3 - </a:t>
                      </a:r>
                      <a:r>
                        <a:rPr lang="en-GB" sz="1100" b="1" i="0" kern="1200" dirty="0">
                          <a:solidFill>
                            <a:schemeClr val="tx1"/>
                          </a:solidFill>
                          <a:effectLst/>
                          <a:latin typeface="+mn-lt"/>
                          <a:ea typeface="+mn-ea"/>
                          <a:cs typeface="+mn-cs"/>
                        </a:rPr>
                        <a:t>Address Addition and Deletion:</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Implement the ability to add new delivery addresses and delete existing ones.</a:t>
                      </a:r>
                    </a:p>
                    <a:p>
                      <a:r>
                        <a:rPr lang="en-GB" sz="1100" b="1" i="0" kern="1200" dirty="0">
                          <a:solidFill>
                            <a:schemeClr val="tx1"/>
                          </a:solidFill>
                          <a:effectLst/>
                          <a:latin typeface="+mn-lt"/>
                          <a:ea typeface="+mn-ea"/>
                          <a:cs typeface="+mn-cs"/>
                        </a:rPr>
                        <a:t>User Stories: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As a user, I want to add a new address with details such as street, city and postcode.</a:t>
                      </a:r>
                    </a:p>
                    <a:p>
                      <a:pPr lvl="1"/>
                      <a:r>
                        <a:rPr lang="en-GB" sz="1100" b="0" i="0" kern="1200" dirty="0">
                          <a:solidFill>
                            <a:schemeClr val="tx1"/>
                          </a:solidFill>
                          <a:effectLst/>
                          <a:latin typeface="+mn-lt"/>
                          <a:ea typeface="+mn-ea"/>
                          <a:cs typeface="+mn-cs"/>
                        </a:rPr>
                        <a:t>As a user, I want to delete an address I no longer need.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8 - </a:t>
                      </a:r>
                      <a:r>
                        <a:rPr lang="en-GB" sz="1100" b="1" i="0" kern="1200" dirty="0">
                          <a:solidFill>
                            <a:schemeClr val="tx1"/>
                          </a:solidFill>
                          <a:effectLst/>
                          <a:latin typeface="+mn-lt"/>
                          <a:ea typeface="+mn-ea"/>
                          <a:cs typeface="+mn-cs"/>
                        </a:rPr>
                        <a:t>Integration and Testing:</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Integrate the address functionality into the shopping site, conduct thorough testing, and resolve any issues identified.</a:t>
                      </a:r>
                    </a:p>
                    <a:p>
                      <a:r>
                        <a:rPr lang="en-GB" sz="1100" b="1" i="0" kern="1200" dirty="0">
                          <a:solidFill>
                            <a:schemeClr val="tx1"/>
                          </a:solidFill>
                          <a:effectLst/>
                          <a:latin typeface="+mn-lt"/>
                          <a:ea typeface="+mn-ea"/>
                          <a:cs typeface="+mn-cs"/>
                        </a:rPr>
                        <a:t>User Story:</a:t>
                      </a:r>
                      <a:r>
                        <a:rPr lang="en-GB" sz="1100" b="0" i="0" kern="1200" dirty="0">
                          <a:solidFill>
                            <a:schemeClr val="tx1"/>
                          </a:solidFill>
                          <a:effectLst/>
                          <a:latin typeface="+mn-lt"/>
                          <a:ea typeface="+mn-ea"/>
                          <a:cs typeface="+mn-cs"/>
                        </a:rPr>
                        <a:t> As a developer, I want to ensure the address functionality integrates seamlessly with the shopping site and is thoroughly tested for reliability.</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5144743"/>
                  </a:ext>
                </a:extLst>
              </a:tr>
              <a:tr h="370840">
                <a:tc>
                  <a:txBody>
                    <a:bodyPr/>
                    <a:lstStyle/>
                    <a:p>
                      <a:r>
                        <a:rPr lang="en-GB" sz="1100" b="1" i="0" kern="1200" dirty="0">
                          <a:solidFill>
                            <a:schemeClr val="tx1"/>
                          </a:solidFill>
                          <a:effectLst/>
                          <a:latin typeface="+mn-lt"/>
                          <a:ea typeface="+mn-ea"/>
                          <a:cs typeface="+mn-cs"/>
                        </a:rPr>
                        <a:t>4 - Default Address Setting:</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Enable users to set one address as the default for all deliveries.</a:t>
                      </a:r>
                    </a:p>
                    <a:p>
                      <a:r>
                        <a:rPr lang="en-GB" sz="1100" b="1" i="0" kern="1200" dirty="0">
                          <a:solidFill>
                            <a:schemeClr val="tx1"/>
                          </a:solidFill>
                          <a:effectLst/>
                          <a:latin typeface="+mn-lt"/>
                          <a:ea typeface="+mn-ea"/>
                          <a:cs typeface="+mn-cs"/>
                        </a:rPr>
                        <a:t>User Story:</a:t>
                      </a:r>
                      <a:r>
                        <a:rPr lang="en-GB" sz="1100" b="0" i="0" kern="1200" dirty="0">
                          <a:solidFill>
                            <a:schemeClr val="tx1"/>
                          </a:solidFill>
                          <a:effectLst/>
                          <a:latin typeface="+mn-lt"/>
                          <a:ea typeface="+mn-ea"/>
                          <a:cs typeface="+mn-cs"/>
                        </a:rPr>
                        <a:t> As a user, I want to set one of my addresses as the default for all my deliveries so that I don’t have to select it every time.</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9 - </a:t>
                      </a:r>
                      <a:r>
                        <a:rPr lang="en-GB" sz="1100" b="1" i="0" kern="1200" dirty="0">
                          <a:solidFill>
                            <a:schemeClr val="tx1"/>
                          </a:solidFill>
                          <a:effectLst/>
                          <a:latin typeface="+mn-lt"/>
                          <a:ea typeface="+mn-ea"/>
                          <a:cs typeface="+mn-cs"/>
                        </a:rPr>
                        <a:t>Documentation and User Guides:</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Prepare user documentation and guides explaining how to use the address functionality.</a:t>
                      </a:r>
                    </a:p>
                    <a:p>
                      <a:r>
                        <a:rPr lang="en-GB" sz="1100" b="1" i="0" kern="1200" dirty="0">
                          <a:solidFill>
                            <a:schemeClr val="tx1"/>
                          </a:solidFill>
                          <a:effectLst/>
                          <a:latin typeface="+mn-lt"/>
                          <a:ea typeface="+mn-ea"/>
                          <a:cs typeface="+mn-cs"/>
                        </a:rPr>
                        <a:t>User Story:</a:t>
                      </a:r>
                      <a:r>
                        <a:rPr lang="en-GB" sz="1100" b="0" i="0" kern="1200" dirty="0">
                          <a:solidFill>
                            <a:schemeClr val="tx1"/>
                          </a:solidFill>
                          <a:effectLst/>
                          <a:latin typeface="+mn-lt"/>
                          <a:ea typeface="+mn-ea"/>
                          <a:cs typeface="+mn-cs"/>
                        </a:rPr>
                        <a:t> As a user, I want access to clear and concise guides on how to add, edit, and manage my delivery addresses effectively.</a:t>
                      </a:r>
                    </a:p>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601086"/>
                  </a:ext>
                </a:extLst>
              </a:tr>
              <a:tr h="370840">
                <a:tc>
                  <a:txBody>
                    <a:bodyPr/>
                    <a:lstStyle/>
                    <a:p>
                      <a:r>
                        <a:rPr lang="en-GB" sz="1100" b="1" i="0" kern="1200" dirty="0">
                          <a:solidFill>
                            <a:schemeClr val="tx1"/>
                          </a:solidFill>
                          <a:effectLst/>
                          <a:latin typeface="+mn-lt"/>
                          <a:ea typeface="+mn-ea"/>
                          <a:cs typeface="+mn-cs"/>
                        </a:rPr>
                        <a:t>5 - Address Editing and Categorisation:</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Implement the functionality to edit existing addresses and categorise addresses (e.g., Home, Work).</a:t>
                      </a:r>
                    </a:p>
                    <a:p>
                      <a:r>
                        <a:rPr lang="en-GB" sz="1100" b="1" i="0" kern="1200" dirty="0">
                          <a:solidFill>
                            <a:schemeClr val="tx1"/>
                          </a:solidFill>
                          <a:effectLst/>
                          <a:latin typeface="+mn-lt"/>
                          <a:ea typeface="+mn-ea"/>
                          <a:cs typeface="+mn-cs"/>
                        </a:rPr>
                        <a:t>User Stories:</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As a user, I want to edit my existing addresses to update any details.</a:t>
                      </a:r>
                    </a:p>
                    <a:p>
                      <a:pPr lvl="1"/>
                      <a:r>
                        <a:rPr lang="en-GB" sz="1100" b="0" i="0" kern="1200" dirty="0">
                          <a:solidFill>
                            <a:schemeClr val="tx1"/>
                          </a:solidFill>
                          <a:effectLst/>
                          <a:latin typeface="+mn-lt"/>
                          <a:ea typeface="+mn-ea"/>
                          <a:cs typeface="+mn-cs"/>
                        </a:rPr>
                        <a:t>As a user, I want </a:t>
                      </a:r>
                      <a:r>
                        <a:rPr lang="en-GB" sz="1100" b="0" i="0" kern="1200">
                          <a:solidFill>
                            <a:schemeClr val="tx1"/>
                          </a:solidFill>
                          <a:effectLst/>
                          <a:latin typeface="+mn-lt"/>
                          <a:ea typeface="+mn-ea"/>
                          <a:cs typeface="+mn-cs"/>
                        </a:rPr>
                        <a:t>to categorise </a:t>
                      </a:r>
                      <a:r>
                        <a:rPr lang="en-GB" sz="1100" b="0" i="0" kern="1200" dirty="0">
                          <a:solidFill>
                            <a:schemeClr val="tx1"/>
                          </a:solidFill>
                          <a:effectLst/>
                          <a:latin typeface="+mn-lt"/>
                          <a:ea typeface="+mn-ea"/>
                          <a:cs typeface="+mn-cs"/>
                        </a:rPr>
                        <a:t>my addresses for easy selection during checkout (e.g., Home, Work).</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10 - </a:t>
                      </a:r>
                      <a:r>
                        <a:rPr lang="en-GB" sz="1100" b="1" i="0" kern="1200" dirty="0">
                          <a:solidFill>
                            <a:schemeClr val="tx1"/>
                          </a:solidFill>
                          <a:effectLst/>
                          <a:latin typeface="+mn-lt"/>
                          <a:ea typeface="+mn-ea"/>
                          <a:cs typeface="+mn-cs"/>
                        </a:rPr>
                        <a:t>Deployment and User Acceptance Testing:</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Task:</a:t>
                      </a:r>
                      <a:r>
                        <a:rPr lang="en-GB" sz="1100" b="0" i="0" kern="1200" dirty="0">
                          <a:solidFill>
                            <a:schemeClr val="tx1"/>
                          </a:solidFill>
                          <a:effectLst/>
                          <a:latin typeface="+mn-lt"/>
                          <a:ea typeface="+mn-ea"/>
                          <a:cs typeface="+mn-cs"/>
                        </a:rPr>
                        <a:t> Deploy the updated shopping site with the new address functionality and conduct user acceptance testing.</a:t>
                      </a:r>
                    </a:p>
                    <a:p>
                      <a:r>
                        <a:rPr lang="en-GB" sz="1100" b="1" i="0" kern="1200" dirty="0">
                          <a:solidFill>
                            <a:schemeClr val="tx1"/>
                          </a:solidFill>
                          <a:effectLst/>
                          <a:latin typeface="+mn-lt"/>
                          <a:ea typeface="+mn-ea"/>
                          <a:cs typeface="+mn-cs"/>
                        </a:rPr>
                        <a:t>User Story:</a:t>
                      </a:r>
                      <a:r>
                        <a:rPr lang="en-GB" sz="1100" b="0" i="0" kern="1200" dirty="0">
                          <a:solidFill>
                            <a:schemeClr val="tx1"/>
                          </a:solidFill>
                          <a:effectLst/>
                          <a:latin typeface="+mn-lt"/>
                          <a:ea typeface="+mn-ea"/>
                          <a:cs typeface="+mn-cs"/>
                        </a:rPr>
                        <a:t> As a user, I want to experience the new address functionality on the live site and provide feedback if any issues are encountered.</a:t>
                      </a:r>
                    </a:p>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332715"/>
                  </a:ext>
                </a:extLst>
              </a:tr>
            </a:tbl>
          </a:graphicData>
        </a:graphic>
      </p:graphicFrame>
    </p:spTree>
    <p:extLst>
      <p:ext uri="{BB962C8B-B14F-4D97-AF65-F5344CB8AC3E}">
        <p14:creationId xmlns:p14="http://schemas.microsoft.com/office/powerpoint/2010/main" val="114313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8BB04-AE5C-408D-2DCB-F5B5F3813FFF}"/>
              </a:ext>
            </a:extLst>
          </p:cNvPr>
          <p:cNvSpPr txBox="1"/>
          <p:nvPr/>
        </p:nvSpPr>
        <p:spPr>
          <a:xfrm>
            <a:off x="753923" y="0"/>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dirty="0">
                <a:solidFill>
                  <a:schemeClr val="tx2"/>
                </a:solidFill>
                <a:latin typeface="+mj-lt"/>
                <a:ea typeface="+mj-ea"/>
                <a:cs typeface="+mj-cs"/>
              </a:rPr>
              <a:t>Estimation using ‘story points’</a:t>
            </a:r>
            <a:endParaRPr lang="en-US" sz="4000" kern="1200" dirty="0">
              <a:solidFill>
                <a:schemeClr val="tx2"/>
              </a:solidFill>
              <a:latin typeface="+mj-lt"/>
              <a:ea typeface="+mj-ea"/>
              <a:cs typeface="+mj-cs"/>
            </a:endParaRPr>
          </a:p>
        </p:txBody>
      </p:sp>
      <p:graphicFrame>
        <p:nvGraphicFramePr>
          <p:cNvPr id="2" name="Table 1">
            <a:extLst>
              <a:ext uri="{FF2B5EF4-FFF2-40B4-BE49-F238E27FC236}">
                <a16:creationId xmlns:a16="http://schemas.microsoft.com/office/drawing/2014/main" id="{96E9FF6E-5935-6EFE-63BE-98A9CEF9B961}"/>
              </a:ext>
            </a:extLst>
          </p:cNvPr>
          <p:cNvGraphicFramePr>
            <a:graphicFrameLocks noGrp="1"/>
          </p:cNvGraphicFramePr>
          <p:nvPr>
            <p:extLst>
              <p:ext uri="{D42A27DB-BD31-4B8C-83A1-F6EECF244321}">
                <p14:modId xmlns:p14="http://schemas.microsoft.com/office/powerpoint/2010/main" val="3894622103"/>
              </p:ext>
            </p:extLst>
          </p:nvPr>
        </p:nvGraphicFramePr>
        <p:xfrm>
          <a:off x="264541" y="876046"/>
          <a:ext cx="11662914" cy="4145280"/>
        </p:xfrm>
        <a:graphic>
          <a:graphicData uri="http://schemas.openxmlformats.org/drawingml/2006/table">
            <a:tbl>
              <a:tblPr firstRow="1" bandRow="1">
                <a:tableStyleId>{2D5ABB26-0587-4C30-8999-92F81FD0307C}</a:tableStyleId>
              </a:tblPr>
              <a:tblGrid>
                <a:gridCol w="5831457">
                  <a:extLst>
                    <a:ext uri="{9D8B030D-6E8A-4147-A177-3AD203B41FA5}">
                      <a16:colId xmlns:a16="http://schemas.microsoft.com/office/drawing/2014/main" val="4181258377"/>
                    </a:ext>
                  </a:extLst>
                </a:gridCol>
                <a:gridCol w="5831457">
                  <a:extLst>
                    <a:ext uri="{9D8B030D-6E8A-4147-A177-3AD203B41FA5}">
                      <a16:colId xmlns:a16="http://schemas.microsoft.com/office/drawing/2014/main" val="407859288"/>
                    </a:ext>
                  </a:extLst>
                </a:gridCol>
              </a:tblGrid>
              <a:tr h="370840">
                <a:tc>
                  <a:txBody>
                    <a:bodyPr/>
                    <a:lstStyle/>
                    <a:p>
                      <a:r>
                        <a:rPr lang="en-GB" sz="1100" dirty="0"/>
                        <a:t>1 - </a:t>
                      </a:r>
                      <a:r>
                        <a:rPr lang="en-GB" sz="1100" b="1" i="0" kern="1200" dirty="0">
                          <a:solidFill>
                            <a:schemeClr val="tx1"/>
                          </a:solidFill>
                          <a:effectLst/>
                          <a:latin typeface="+mn-lt"/>
                          <a:ea typeface="+mn-ea"/>
                          <a:cs typeface="+mn-cs"/>
                        </a:rPr>
                        <a:t>Project Initialisation:</a:t>
                      </a: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1</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Setting up the project environment and tools is a relatively straightforward task with minimal 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6 - </a:t>
                      </a:r>
                      <a:r>
                        <a:rPr lang="en-GB" sz="1100" b="1" i="0" kern="1200" dirty="0">
                          <a:solidFill>
                            <a:schemeClr val="tx1"/>
                          </a:solidFill>
                          <a:effectLst/>
                          <a:latin typeface="+mn-lt"/>
                          <a:ea typeface="+mn-ea"/>
                          <a:cs typeface="+mn-cs"/>
                        </a:rPr>
                        <a:t>Address Validation and Autocomplete:</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6</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Integrating address validation services and implementing real-time autocomplete functionality involve handling external APIs and asynchronous tasks, making it complex.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837366"/>
                  </a:ext>
                </a:extLst>
              </a:tr>
              <a:tr h="370840">
                <a:tc>
                  <a:txBody>
                    <a:bodyPr/>
                    <a:lstStyle/>
                    <a:p>
                      <a:r>
                        <a:rPr lang="en-GB" sz="1100" b="1" i="0" kern="1200" dirty="0">
                          <a:solidFill>
                            <a:schemeClr val="tx1"/>
                          </a:solidFill>
                          <a:effectLst/>
                          <a:latin typeface="+mn-lt"/>
                          <a:ea typeface="+mn-ea"/>
                          <a:cs typeface="+mn-cs"/>
                        </a:rPr>
                        <a:t>2 - User Profile Management:</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3</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User registration and profile creation involve handling sensitive user data and authentication, making it moderately complex.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7 - </a:t>
                      </a:r>
                      <a:r>
                        <a:rPr lang="en-GB" sz="1100" b="1" i="0" kern="1200" dirty="0">
                          <a:solidFill>
                            <a:schemeClr val="tx1"/>
                          </a:solidFill>
                          <a:effectLst/>
                          <a:latin typeface="+mn-lt"/>
                          <a:ea typeface="+mn-ea"/>
                          <a:cs typeface="+mn-cs"/>
                        </a:rPr>
                        <a:t>Address History and User Notifications:</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3</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Address history is moderately complex as it involves retrieving and displaying data. User notifications require event handling but are relatively straightforward.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80961"/>
                  </a:ext>
                </a:extLst>
              </a:tr>
              <a:tr h="370840">
                <a:tc>
                  <a:txBody>
                    <a:bodyPr/>
                    <a:lstStyle/>
                    <a:p>
                      <a:r>
                        <a:rPr lang="en-GB" sz="1100" dirty="0"/>
                        <a:t>3 - </a:t>
                      </a:r>
                      <a:r>
                        <a:rPr lang="en-GB" sz="1100" b="1" i="0" kern="1200" dirty="0">
                          <a:solidFill>
                            <a:schemeClr val="tx1"/>
                          </a:solidFill>
                          <a:effectLst/>
                          <a:latin typeface="+mn-lt"/>
                          <a:ea typeface="+mn-ea"/>
                          <a:cs typeface="+mn-cs"/>
                        </a:rPr>
                        <a:t>Address Addition and Deletion:</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5</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Adding and deleting addresses require validation and database operations, making it moderately complex due to potential edge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8 - </a:t>
                      </a:r>
                      <a:r>
                        <a:rPr lang="en-GB" sz="1100" b="1" i="0" kern="1200" dirty="0">
                          <a:solidFill>
                            <a:schemeClr val="tx1"/>
                          </a:solidFill>
                          <a:effectLst/>
                          <a:latin typeface="+mn-lt"/>
                          <a:ea typeface="+mn-ea"/>
                          <a:cs typeface="+mn-cs"/>
                        </a:rPr>
                        <a:t>Integration and Testing:</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5</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Integrating the address functionality into the shopping site and conducting comprehensive testing involve coordination and can be moderately complex due to potential integration issues.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5144743"/>
                  </a:ext>
                </a:extLst>
              </a:tr>
              <a:tr h="370840">
                <a:tc>
                  <a:txBody>
                    <a:bodyPr/>
                    <a:lstStyle/>
                    <a:p>
                      <a:r>
                        <a:rPr lang="en-GB" sz="1100" b="1" i="0" kern="1200" dirty="0">
                          <a:solidFill>
                            <a:schemeClr val="tx1"/>
                          </a:solidFill>
                          <a:effectLst/>
                          <a:latin typeface="+mn-lt"/>
                          <a:ea typeface="+mn-ea"/>
                          <a:cs typeface="+mn-cs"/>
                        </a:rPr>
                        <a:t>4 - Default Address Setting:</a:t>
                      </a: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2</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Setting a default address involves a simple flag update in the database, making it relatively straightforward.</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9 - </a:t>
                      </a:r>
                      <a:r>
                        <a:rPr lang="en-GB" sz="1100" b="1" i="0" kern="1200" dirty="0">
                          <a:solidFill>
                            <a:schemeClr val="tx1"/>
                          </a:solidFill>
                          <a:effectLst/>
                          <a:latin typeface="+mn-lt"/>
                          <a:ea typeface="+mn-ea"/>
                          <a:cs typeface="+mn-cs"/>
                        </a:rPr>
                        <a:t>Documentation and User Guides:</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2</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Creating user documentation is essential but relatively simple compared to the development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601086"/>
                  </a:ext>
                </a:extLst>
              </a:tr>
              <a:tr h="370840">
                <a:tc>
                  <a:txBody>
                    <a:bodyPr/>
                    <a:lstStyle/>
                    <a:p>
                      <a:r>
                        <a:rPr lang="en-GB" sz="1100" b="1" i="0" kern="1200" dirty="0">
                          <a:solidFill>
                            <a:schemeClr val="tx1"/>
                          </a:solidFill>
                          <a:effectLst/>
                          <a:latin typeface="+mn-lt"/>
                          <a:ea typeface="+mn-ea"/>
                          <a:cs typeface="+mn-cs"/>
                        </a:rPr>
                        <a:t>5 - Address Editing and Categorisation:</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4</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Address editing involves validation and updating existing records, while categorisation requires additional logic, making it moderately complex.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t>10 - </a:t>
                      </a:r>
                      <a:r>
                        <a:rPr lang="en-GB" sz="1100" b="1" i="0" kern="1200" dirty="0">
                          <a:solidFill>
                            <a:schemeClr val="tx1"/>
                          </a:solidFill>
                          <a:effectLst/>
                          <a:latin typeface="+mn-lt"/>
                          <a:ea typeface="+mn-ea"/>
                          <a:cs typeface="+mn-cs"/>
                        </a:rPr>
                        <a:t>Deployment and User Acceptance Testing:</a:t>
                      </a:r>
                      <a:endParaRPr lang="en-GB" sz="1100" b="0" i="0" kern="1200" dirty="0">
                        <a:solidFill>
                          <a:schemeClr val="tx1"/>
                        </a:solidFill>
                        <a:effectLst/>
                        <a:latin typeface="+mn-lt"/>
                        <a:ea typeface="+mn-ea"/>
                        <a:cs typeface="+mn-cs"/>
                      </a:endParaRPr>
                    </a:p>
                    <a:p>
                      <a:r>
                        <a:rPr lang="en-GB" sz="1100" b="1" i="0" kern="1200" dirty="0">
                          <a:solidFill>
                            <a:schemeClr val="tx1"/>
                          </a:solidFill>
                          <a:effectLst/>
                          <a:latin typeface="+mn-lt"/>
                          <a:ea typeface="+mn-ea"/>
                          <a:cs typeface="+mn-cs"/>
                        </a:rPr>
                        <a:t>Story Points:</a:t>
                      </a:r>
                      <a:r>
                        <a:rPr lang="en-GB" sz="1100" b="0" i="0" kern="1200" dirty="0">
                          <a:solidFill>
                            <a:schemeClr val="tx1"/>
                          </a:solidFill>
                          <a:effectLst/>
                          <a:latin typeface="+mn-lt"/>
                          <a:ea typeface="+mn-ea"/>
                          <a:cs typeface="+mn-cs"/>
                        </a:rPr>
                        <a:t> 4</a:t>
                      </a:r>
                    </a:p>
                    <a:p>
                      <a:r>
                        <a:rPr lang="en-GB" sz="1100" b="1" i="0" kern="1200" dirty="0">
                          <a:solidFill>
                            <a:schemeClr val="tx1"/>
                          </a:solidFill>
                          <a:effectLst/>
                          <a:latin typeface="+mn-lt"/>
                          <a:ea typeface="+mn-ea"/>
                          <a:cs typeface="+mn-cs"/>
                        </a:rPr>
                        <a:t>Explanation:</a:t>
                      </a:r>
                      <a:r>
                        <a:rPr lang="en-GB" sz="1100" b="0" i="0" kern="1200" dirty="0">
                          <a:solidFill>
                            <a:schemeClr val="tx1"/>
                          </a:solidFill>
                          <a:effectLst/>
                          <a:latin typeface="+mn-lt"/>
                          <a:ea typeface="+mn-ea"/>
                          <a:cs typeface="+mn-cs"/>
                        </a:rPr>
                        <a:t> Deploying the updated site and conducting user acceptance testing involve coordination, potential rollback plans, and validation of user feedback, making it moderately complex.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332715"/>
                  </a:ext>
                </a:extLst>
              </a:tr>
            </a:tbl>
          </a:graphicData>
        </a:graphic>
      </p:graphicFrame>
    </p:spTree>
    <p:extLst>
      <p:ext uri="{BB962C8B-B14F-4D97-AF65-F5344CB8AC3E}">
        <p14:creationId xmlns:p14="http://schemas.microsoft.com/office/powerpoint/2010/main" val="1535534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8BB04-AE5C-408D-2DCB-F5B5F3813FFF}"/>
              </a:ext>
            </a:extLst>
          </p:cNvPr>
          <p:cNvSpPr txBox="1"/>
          <p:nvPr/>
        </p:nvSpPr>
        <p:spPr>
          <a:xfrm>
            <a:off x="753924" y="123117"/>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Project Plan</a:t>
            </a:r>
          </a:p>
        </p:txBody>
      </p:sp>
      <p:pic>
        <p:nvPicPr>
          <p:cNvPr id="5" name="Picture 4">
            <a:extLst>
              <a:ext uri="{FF2B5EF4-FFF2-40B4-BE49-F238E27FC236}">
                <a16:creationId xmlns:a16="http://schemas.microsoft.com/office/drawing/2014/main" id="{030F22AE-2478-4981-3BD5-C1082BFB9561}"/>
              </a:ext>
            </a:extLst>
          </p:cNvPr>
          <p:cNvPicPr>
            <a:picLocks noChangeAspect="1"/>
          </p:cNvPicPr>
          <p:nvPr/>
        </p:nvPicPr>
        <p:blipFill>
          <a:blip r:embed="rId2"/>
          <a:stretch>
            <a:fillRect/>
          </a:stretch>
        </p:blipFill>
        <p:spPr>
          <a:xfrm>
            <a:off x="528666" y="999162"/>
            <a:ext cx="11134667" cy="5735721"/>
          </a:xfrm>
          <a:prstGeom prst="rect">
            <a:avLst/>
          </a:prstGeom>
        </p:spPr>
      </p:pic>
    </p:spTree>
    <p:extLst>
      <p:ext uri="{BB962C8B-B14F-4D97-AF65-F5344CB8AC3E}">
        <p14:creationId xmlns:p14="http://schemas.microsoft.com/office/powerpoint/2010/main" val="235162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9BDB5C-9308-61DA-0412-5972DB149B86}"/>
              </a:ext>
            </a:extLst>
          </p:cNvPr>
          <p:cNvSpPr txBox="1"/>
          <p:nvPr/>
        </p:nvSpPr>
        <p:spPr>
          <a:xfrm>
            <a:off x="753923" y="0"/>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Testing</a:t>
            </a:r>
          </a:p>
        </p:txBody>
      </p:sp>
      <p:sp>
        <p:nvSpPr>
          <p:cNvPr id="6" name="TextBox 5">
            <a:extLst>
              <a:ext uri="{FF2B5EF4-FFF2-40B4-BE49-F238E27FC236}">
                <a16:creationId xmlns:a16="http://schemas.microsoft.com/office/drawing/2014/main" id="{E1E40833-DA80-E317-0FCD-51D15C0B5062}"/>
              </a:ext>
            </a:extLst>
          </p:cNvPr>
          <p:cNvSpPr txBox="1"/>
          <p:nvPr/>
        </p:nvSpPr>
        <p:spPr>
          <a:xfrm>
            <a:off x="207822" y="797985"/>
            <a:ext cx="11770818" cy="1123384"/>
          </a:xfrm>
          <a:prstGeom prst="rect">
            <a:avLst/>
          </a:prstGeom>
          <a:noFill/>
        </p:spPr>
        <p:txBody>
          <a:bodyPr wrap="square">
            <a:spAutoFit/>
          </a:bodyPr>
          <a:lstStyle/>
          <a:p>
            <a:r>
              <a:rPr lang="en-GB" sz="1200" b="1" dirty="0">
                <a:solidFill>
                  <a:schemeClr val="tx2"/>
                </a:solidFill>
              </a:rPr>
              <a:t>Introduction</a:t>
            </a:r>
          </a:p>
          <a:p>
            <a:r>
              <a:rPr lang="en-GB" sz="1100" b="1" dirty="0"/>
              <a:t>Software: </a:t>
            </a:r>
            <a:r>
              <a:rPr lang="en-GB" sz="1100" dirty="0"/>
              <a:t>Address lookup</a:t>
            </a:r>
          </a:p>
          <a:p>
            <a:r>
              <a:rPr lang="en-GB" sz="1100" b="1" dirty="0"/>
              <a:t>Purpose</a:t>
            </a:r>
            <a:r>
              <a:rPr lang="en-GB" sz="1100" dirty="0"/>
              <a:t>: The purpose of these test cases is to thoroughly assess the functionality and accuracy of the Address Lookup functionality. The focus of this testing effort is to validate the functionality capability to manage user profiles and address entries effectively. </a:t>
            </a:r>
          </a:p>
          <a:p>
            <a:r>
              <a:rPr lang="en-GB" sz="1100" b="1" dirty="0"/>
              <a:t>Scope</a:t>
            </a:r>
            <a:r>
              <a:rPr lang="en-GB" sz="1100" dirty="0"/>
              <a:t>: This testing initiative is concentrated on the Address Lookup App's features related to user profile management and address entry. The scope includes testing the creation of user profiles, addition and deletion of delivery addresses, setting default addresses, address validation, address categorization, and the autocomplete feature. </a:t>
            </a:r>
          </a:p>
        </p:txBody>
      </p:sp>
      <p:sp>
        <p:nvSpPr>
          <p:cNvPr id="7" name="TextBox 6">
            <a:extLst>
              <a:ext uri="{FF2B5EF4-FFF2-40B4-BE49-F238E27FC236}">
                <a16:creationId xmlns:a16="http://schemas.microsoft.com/office/drawing/2014/main" id="{A6C285F1-2898-CEE6-BC9D-1F46B258B858}"/>
              </a:ext>
            </a:extLst>
          </p:cNvPr>
          <p:cNvSpPr txBox="1"/>
          <p:nvPr/>
        </p:nvSpPr>
        <p:spPr>
          <a:xfrm>
            <a:off x="207822" y="2107695"/>
            <a:ext cx="11770818" cy="615553"/>
          </a:xfrm>
          <a:prstGeom prst="rect">
            <a:avLst/>
          </a:prstGeom>
          <a:noFill/>
        </p:spPr>
        <p:txBody>
          <a:bodyPr wrap="square">
            <a:spAutoFit/>
          </a:bodyPr>
          <a:lstStyle/>
          <a:p>
            <a:r>
              <a:rPr lang="en-GB" sz="1200" b="1" dirty="0">
                <a:solidFill>
                  <a:schemeClr val="tx2"/>
                </a:solidFill>
              </a:rPr>
              <a:t>Objectives</a:t>
            </a:r>
          </a:p>
          <a:p>
            <a:r>
              <a:rPr lang="en-GB" sz="1100" dirty="0"/>
              <a:t>The testing aims to confirm that users can create, edit, categorise, and delete delivery addresses. Additionally, the evaluation includes the verification of the functionalities ability to validate user-entered addresses, provide autocomplete suggestions, and maintain a history of addresses for user convenience.</a:t>
            </a:r>
          </a:p>
        </p:txBody>
      </p:sp>
      <p:sp>
        <p:nvSpPr>
          <p:cNvPr id="9" name="TextBox 8">
            <a:extLst>
              <a:ext uri="{FF2B5EF4-FFF2-40B4-BE49-F238E27FC236}">
                <a16:creationId xmlns:a16="http://schemas.microsoft.com/office/drawing/2014/main" id="{896960DB-678B-97DA-E262-EDEFEC7CBE62}"/>
              </a:ext>
            </a:extLst>
          </p:cNvPr>
          <p:cNvSpPr txBox="1"/>
          <p:nvPr/>
        </p:nvSpPr>
        <p:spPr>
          <a:xfrm>
            <a:off x="207822" y="2804219"/>
            <a:ext cx="11519358" cy="461665"/>
          </a:xfrm>
          <a:prstGeom prst="rect">
            <a:avLst/>
          </a:prstGeom>
          <a:noFill/>
        </p:spPr>
        <p:txBody>
          <a:bodyPr wrap="square">
            <a:spAutoFit/>
          </a:bodyPr>
          <a:lstStyle/>
          <a:p>
            <a:pPr algn="l"/>
            <a:r>
              <a:rPr lang="en-GB" sz="1200" b="1" dirty="0">
                <a:solidFill>
                  <a:schemeClr val="tx2"/>
                </a:solidFill>
              </a:rPr>
              <a:t>Testing Strategy</a:t>
            </a:r>
          </a:p>
          <a:p>
            <a:pPr algn="l"/>
            <a:r>
              <a:rPr lang="en-GB" sz="1100" dirty="0"/>
              <a:t>Tests will be carried out using Selenium with testing on Windows, Mac, iOS and Android</a:t>
            </a:r>
          </a:p>
        </p:txBody>
      </p:sp>
      <p:sp>
        <p:nvSpPr>
          <p:cNvPr id="10" name="TextBox 9">
            <a:extLst>
              <a:ext uri="{FF2B5EF4-FFF2-40B4-BE49-F238E27FC236}">
                <a16:creationId xmlns:a16="http://schemas.microsoft.com/office/drawing/2014/main" id="{E12E9EAA-33BD-5259-C9E2-FDB0B995C2CC}"/>
              </a:ext>
            </a:extLst>
          </p:cNvPr>
          <p:cNvSpPr txBox="1"/>
          <p:nvPr/>
        </p:nvSpPr>
        <p:spPr>
          <a:xfrm>
            <a:off x="207822" y="3304365"/>
            <a:ext cx="11519358" cy="615553"/>
          </a:xfrm>
          <a:prstGeom prst="rect">
            <a:avLst/>
          </a:prstGeom>
          <a:noFill/>
        </p:spPr>
        <p:txBody>
          <a:bodyPr wrap="square">
            <a:spAutoFit/>
          </a:bodyPr>
          <a:lstStyle/>
          <a:p>
            <a:pPr algn="l"/>
            <a:r>
              <a:rPr lang="en-GB" sz="1200" b="1" dirty="0">
                <a:solidFill>
                  <a:schemeClr val="tx2"/>
                </a:solidFill>
              </a:rPr>
              <a:t>Test Environment</a:t>
            </a:r>
          </a:p>
          <a:p>
            <a:pPr marL="228600" indent="-228600" algn="l">
              <a:buFont typeface="+mj-lt"/>
              <a:buAutoNum type="arabicPeriod"/>
            </a:pPr>
            <a:r>
              <a:rPr lang="en-GB" sz="1100" dirty="0"/>
              <a:t>Windows 10 and 11, iOS 13, 14, 15, 16 &amp; 17 Android 11, 12, 13, 14 &amp; 15</a:t>
            </a:r>
          </a:p>
          <a:p>
            <a:pPr marL="228600" indent="-228600" algn="l">
              <a:buFont typeface="+mj-lt"/>
              <a:buAutoNum type="arabicPeriod"/>
            </a:pPr>
            <a:r>
              <a:rPr lang="en-GB" sz="1100" dirty="0"/>
              <a:t>Calculator App version 3.17</a:t>
            </a:r>
            <a:endParaRPr lang="en-GB" sz="1200" b="1" dirty="0"/>
          </a:p>
        </p:txBody>
      </p:sp>
      <p:sp>
        <p:nvSpPr>
          <p:cNvPr id="14" name="TextBox 13">
            <a:extLst>
              <a:ext uri="{FF2B5EF4-FFF2-40B4-BE49-F238E27FC236}">
                <a16:creationId xmlns:a16="http://schemas.microsoft.com/office/drawing/2014/main" id="{FD645F91-33AC-2961-5B3B-D4FA0D47FCF7}"/>
              </a:ext>
            </a:extLst>
          </p:cNvPr>
          <p:cNvSpPr txBox="1"/>
          <p:nvPr/>
        </p:nvSpPr>
        <p:spPr>
          <a:xfrm>
            <a:off x="207822" y="3934134"/>
            <a:ext cx="11664138" cy="646331"/>
          </a:xfrm>
          <a:prstGeom prst="rect">
            <a:avLst/>
          </a:prstGeom>
          <a:noFill/>
        </p:spPr>
        <p:txBody>
          <a:bodyPr wrap="square">
            <a:spAutoFit/>
          </a:bodyPr>
          <a:lstStyle/>
          <a:p>
            <a:pPr algn="l"/>
            <a:r>
              <a:rPr lang="en-GB" sz="1200" b="1" dirty="0">
                <a:solidFill>
                  <a:schemeClr val="tx2"/>
                </a:solidFill>
              </a:rPr>
              <a:t>Resource Allocation</a:t>
            </a:r>
          </a:p>
          <a:p>
            <a:pPr algn="l"/>
            <a:r>
              <a:rPr lang="en-GB" sz="1100" b="1" dirty="0"/>
              <a:t>Testers</a:t>
            </a:r>
            <a:r>
              <a:rPr lang="en-GB" sz="1200" b="1" dirty="0"/>
              <a:t>: </a:t>
            </a:r>
            <a:r>
              <a:rPr lang="en-GB" sz="1200" dirty="0"/>
              <a:t>Donald the defect detective, Glenda the Glitch Guru and Rita Regression</a:t>
            </a:r>
          </a:p>
          <a:p>
            <a:r>
              <a:rPr lang="en-GB" sz="1100" b="1" dirty="0"/>
              <a:t>Devices</a:t>
            </a:r>
            <a:r>
              <a:rPr lang="en-GB" sz="1200" b="0" i="0" dirty="0">
                <a:solidFill>
                  <a:srgbClr val="000000"/>
                </a:solidFill>
                <a:effectLst/>
                <a:latin typeface="work sans" pitchFamily="2" charset="0"/>
              </a:rPr>
              <a:t>: </a:t>
            </a:r>
            <a:r>
              <a:rPr lang="en-GB" sz="1200" dirty="0"/>
              <a:t>Windows PC, iPhone, Android Phone</a:t>
            </a:r>
            <a:endParaRPr lang="en-GB" dirty="0"/>
          </a:p>
        </p:txBody>
      </p:sp>
      <p:sp>
        <p:nvSpPr>
          <p:cNvPr id="16" name="TextBox 15">
            <a:extLst>
              <a:ext uri="{FF2B5EF4-FFF2-40B4-BE49-F238E27FC236}">
                <a16:creationId xmlns:a16="http://schemas.microsoft.com/office/drawing/2014/main" id="{81950F4C-302A-7D46-C9DB-7D6511C25253}"/>
              </a:ext>
            </a:extLst>
          </p:cNvPr>
          <p:cNvSpPr txBox="1"/>
          <p:nvPr/>
        </p:nvSpPr>
        <p:spPr>
          <a:xfrm>
            <a:off x="207822" y="4647412"/>
            <a:ext cx="11664138" cy="1661993"/>
          </a:xfrm>
          <a:prstGeom prst="rect">
            <a:avLst/>
          </a:prstGeom>
          <a:noFill/>
        </p:spPr>
        <p:txBody>
          <a:bodyPr wrap="square">
            <a:spAutoFit/>
          </a:bodyPr>
          <a:lstStyle/>
          <a:p>
            <a:pPr algn="l"/>
            <a:r>
              <a:rPr lang="en-GB" sz="1200" b="1" dirty="0">
                <a:solidFill>
                  <a:schemeClr val="tx2"/>
                </a:solidFill>
              </a:rPr>
              <a:t>Risks and Contingencies</a:t>
            </a:r>
          </a:p>
          <a:p>
            <a:pPr algn="l"/>
            <a:r>
              <a:rPr lang="en-GB" sz="1200" b="1" i="0" dirty="0">
                <a:effectLst/>
                <a:latin typeface="Söhne"/>
              </a:rPr>
              <a:t>Risk 1: </a:t>
            </a:r>
            <a:r>
              <a:rPr lang="en-GB" sz="1100" b="1" i="0" dirty="0">
                <a:effectLst/>
                <a:latin typeface="Söhne"/>
              </a:rPr>
              <a:t>Unforeseen Changes in Requirements</a:t>
            </a:r>
            <a:endParaRPr lang="en-GB" sz="1100" b="1" dirty="0"/>
          </a:p>
          <a:p>
            <a:pPr algn="l"/>
            <a:r>
              <a:rPr lang="en-GB" sz="1100" b="1" i="0" dirty="0">
                <a:effectLst/>
                <a:latin typeface="Söhne"/>
              </a:rPr>
              <a:t>Contingency</a:t>
            </a:r>
            <a:r>
              <a:rPr lang="en-GB" sz="1200" b="1" i="0" dirty="0">
                <a:effectLst/>
                <a:latin typeface="Söhne"/>
              </a:rPr>
              <a:t>:</a:t>
            </a:r>
            <a:r>
              <a:rPr lang="en-GB" sz="1200" b="0" i="0" dirty="0">
                <a:solidFill>
                  <a:srgbClr val="D1D5DB"/>
                </a:solidFill>
                <a:effectLst/>
                <a:latin typeface="Söhne"/>
              </a:rPr>
              <a:t> </a:t>
            </a:r>
            <a:r>
              <a:rPr lang="en-GB" sz="1100" dirty="0"/>
              <a:t>Establish clear communication channels with stakeholders and development teams. Regularly conduct requirement review meetings to stay updated on any changes. If requirements change during testing, conduct impact analysis to assess the changes' effect on the existing test cases. Prioritise and update the test cases accordingly. Ensure that the entire team, including developers and testers, is promptly informed of any modifications in requirements to maintain alignment throughout the testing process.</a:t>
            </a:r>
          </a:p>
          <a:p>
            <a:pPr algn="l"/>
            <a:r>
              <a:rPr lang="en-GB" sz="1100" b="1" i="0" dirty="0">
                <a:effectLst/>
                <a:latin typeface="Söhne"/>
              </a:rPr>
              <a:t>Risk 2: Limited or Unreliable Test Data</a:t>
            </a:r>
          </a:p>
          <a:p>
            <a:pPr algn="l"/>
            <a:r>
              <a:rPr lang="en-GB" sz="1100" b="1" i="0" dirty="0">
                <a:effectLst/>
                <a:latin typeface="Söhne"/>
              </a:rPr>
              <a:t>Contingency: </a:t>
            </a:r>
            <a:r>
              <a:rPr lang="en-GB" sz="1100" dirty="0"/>
              <a:t>Ensure that sensitive information is anonymised or masked to comply with data protection regulations. Establish data management protocols to maintain the integrity and availability of test data throughout the testing process. In cases where real data cannot be used, create comprehensive synthetic test data sets that cover a wide range of scenarios to thoroughly test the application's functionality and performance.</a:t>
            </a:r>
            <a:endParaRPr lang="en-GB" dirty="0"/>
          </a:p>
        </p:txBody>
      </p:sp>
    </p:spTree>
    <p:extLst>
      <p:ext uri="{BB962C8B-B14F-4D97-AF65-F5344CB8AC3E}">
        <p14:creationId xmlns:p14="http://schemas.microsoft.com/office/powerpoint/2010/main" val="2994057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9BDB5C-9308-61DA-0412-5972DB149B86}"/>
              </a:ext>
            </a:extLst>
          </p:cNvPr>
          <p:cNvSpPr txBox="1"/>
          <p:nvPr/>
        </p:nvSpPr>
        <p:spPr>
          <a:xfrm>
            <a:off x="753923" y="0"/>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Testing</a:t>
            </a:r>
          </a:p>
        </p:txBody>
      </p:sp>
      <p:sp>
        <p:nvSpPr>
          <p:cNvPr id="6" name="TextBox 5">
            <a:extLst>
              <a:ext uri="{FF2B5EF4-FFF2-40B4-BE49-F238E27FC236}">
                <a16:creationId xmlns:a16="http://schemas.microsoft.com/office/drawing/2014/main" id="{E1E40833-DA80-E317-0FCD-51D15C0B5062}"/>
              </a:ext>
            </a:extLst>
          </p:cNvPr>
          <p:cNvSpPr txBox="1"/>
          <p:nvPr/>
        </p:nvSpPr>
        <p:spPr>
          <a:xfrm>
            <a:off x="239572" y="980865"/>
            <a:ext cx="9348927" cy="446276"/>
          </a:xfrm>
          <a:prstGeom prst="rect">
            <a:avLst/>
          </a:prstGeom>
          <a:noFill/>
        </p:spPr>
        <p:txBody>
          <a:bodyPr wrap="square">
            <a:spAutoFit/>
          </a:bodyPr>
          <a:lstStyle/>
          <a:p>
            <a:pPr algn="l"/>
            <a:r>
              <a:rPr lang="en-GB" sz="1200" b="1" dirty="0">
                <a:solidFill>
                  <a:schemeClr val="tx2"/>
                </a:solidFill>
              </a:rPr>
              <a:t>Test Schedule</a:t>
            </a:r>
          </a:p>
          <a:p>
            <a:r>
              <a:rPr lang="en-GB" sz="1100" dirty="0"/>
              <a:t>Testing will begin on Monday 13th November and is due to finish on Friday 17th November</a:t>
            </a:r>
          </a:p>
        </p:txBody>
      </p:sp>
      <p:sp>
        <p:nvSpPr>
          <p:cNvPr id="21" name="TextBox 20">
            <a:extLst>
              <a:ext uri="{FF2B5EF4-FFF2-40B4-BE49-F238E27FC236}">
                <a16:creationId xmlns:a16="http://schemas.microsoft.com/office/drawing/2014/main" id="{F2CC8BBB-8FAE-EC5D-9468-3EFFBA24EE6D}"/>
              </a:ext>
            </a:extLst>
          </p:cNvPr>
          <p:cNvSpPr txBox="1"/>
          <p:nvPr/>
        </p:nvSpPr>
        <p:spPr>
          <a:xfrm>
            <a:off x="239572" y="1427141"/>
            <a:ext cx="11540948" cy="1384995"/>
          </a:xfrm>
          <a:prstGeom prst="rect">
            <a:avLst/>
          </a:prstGeom>
          <a:noFill/>
        </p:spPr>
        <p:txBody>
          <a:bodyPr wrap="square">
            <a:spAutoFit/>
          </a:bodyPr>
          <a:lstStyle/>
          <a:p>
            <a:pPr algn="l"/>
            <a:r>
              <a:rPr lang="en-GB" sz="1200" b="1" dirty="0">
                <a:solidFill>
                  <a:schemeClr val="tx2"/>
                </a:solidFill>
              </a:rPr>
              <a:t>Exit Criteria</a:t>
            </a:r>
            <a:endParaRPr lang="en-GB" sz="1200" b="1" dirty="0"/>
          </a:p>
          <a:p>
            <a:r>
              <a:rPr lang="en-GB" sz="1200" b="1" i="0" dirty="0">
                <a:effectLst/>
                <a:latin typeface="Söhne"/>
              </a:rPr>
              <a:t>Test Coverage: </a:t>
            </a:r>
            <a:r>
              <a:rPr lang="en-GB" sz="1200" i="0" dirty="0">
                <a:effectLst/>
                <a:latin typeface="Söhne"/>
              </a:rPr>
              <a:t>100% of tests run successfully</a:t>
            </a:r>
          </a:p>
          <a:p>
            <a:r>
              <a:rPr lang="en-GB" sz="1200" b="1" i="0" dirty="0">
                <a:effectLst/>
                <a:latin typeface="Söhne"/>
              </a:rPr>
              <a:t>Rationale:</a:t>
            </a:r>
            <a:r>
              <a:rPr lang="en-GB" sz="1200" b="0" i="0" dirty="0">
                <a:solidFill>
                  <a:srgbClr val="D1D5DB"/>
                </a:solidFill>
                <a:effectLst/>
                <a:latin typeface="Söhne"/>
              </a:rPr>
              <a:t> </a:t>
            </a:r>
            <a:r>
              <a:rPr lang="en-GB" sz="1200" dirty="0">
                <a:latin typeface="Söhne"/>
              </a:rPr>
              <a:t>Adequate test coverage ensures that a significant portion of the code has been exercised during testing, reducing the likelihood of undetected defects in untested areas.</a:t>
            </a:r>
          </a:p>
          <a:p>
            <a:endParaRPr lang="en-GB" sz="1200" b="1" dirty="0"/>
          </a:p>
          <a:p>
            <a:pPr algn="l"/>
            <a:r>
              <a:rPr lang="en-GB" sz="1200" b="1" i="0" dirty="0">
                <a:effectLst/>
                <a:latin typeface="Söhne"/>
              </a:rPr>
              <a:t>Defect Closure Rate: </a:t>
            </a:r>
            <a:r>
              <a:rPr lang="en-GB" sz="1200" dirty="0">
                <a:latin typeface="Söhne"/>
              </a:rPr>
              <a:t>Ensure that a predefined percentage (e.g., 95%) of critical and high-priority defects identified during testing have been resolved and verified.</a:t>
            </a:r>
          </a:p>
          <a:p>
            <a:pPr algn="l"/>
            <a:r>
              <a:rPr lang="en-GB" sz="1200" b="1" i="0" dirty="0">
                <a:effectLst/>
                <a:latin typeface="Söhne"/>
              </a:rPr>
              <a:t>Rationale:</a:t>
            </a:r>
            <a:r>
              <a:rPr lang="en-GB" sz="1200" b="0" i="0" dirty="0">
                <a:solidFill>
                  <a:srgbClr val="D1D5DB"/>
                </a:solidFill>
                <a:effectLst/>
                <a:latin typeface="Söhne"/>
              </a:rPr>
              <a:t> </a:t>
            </a:r>
            <a:r>
              <a:rPr lang="en-GB" sz="1200" dirty="0">
                <a:latin typeface="Söhne"/>
              </a:rPr>
              <a:t>Closing critical and high-priority defects is crucial to ensuring that the most severe issues have been addressed, making the application more stable and reliable for end-users.</a:t>
            </a:r>
            <a:endParaRPr lang="en-GB" sz="1100" dirty="0">
              <a:latin typeface="Söhne"/>
            </a:endParaRPr>
          </a:p>
        </p:txBody>
      </p:sp>
      <p:sp>
        <p:nvSpPr>
          <p:cNvPr id="24" name="TextBox 23">
            <a:extLst>
              <a:ext uri="{FF2B5EF4-FFF2-40B4-BE49-F238E27FC236}">
                <a16:creationId xmlns:a16="http://schemas.microsoft.com/office/drawing/2014/main" id="{EDECB82A-93FC-D198-3BFD-896647683ABF}"/>
              </a:ext>
            </a:extLst>
          </p:cNvPr>
          <p:cNvSpPr txBox="1"/>
          <p:nvPr/>
        </p:nvSpPr>
        <p:spPr>
          <a:xfrm>
            <a:off x="239572" y="2886815"/>
            <a:ext cx="9348927" cy="646331"/>
          </a:xfrm>
          <a:prstGeom prst="rect">
            <a:avLst/>
          </a:prstGeom>
          <a:noFill/>
        </p:spPr>
        <p:txBody>
          <a:bodyPr wrap="square">
            <a:spAutoFit/>
          </a:bodyPr>
          <a:lstStyle/>
          <a:p>
            <a:pPr algn="l"/>
            <a:r>
              <a:rPr lang="en-GB" sz="1200" b="1" dirty="0">
                <a:solidFill>
                  <a:schemeClr val="tx2"/>
                </a:solidFill>
              </a:rPr>
              <a:t>Test Cases</a:t>
            </a:r>
          </a:p>
          <a:p>
            <a:pPr algn="l"/>
            <a:endParaRPr lang="en-GB" sz="1200" b="1" dirty="0">
              <a:solidFill>
                <a:schemeClr val="tx2"/>
              </a:solidFill>
            </a:endParaRPr>
          </a:p>
          <a:p>
            <a:pPr algn="l"/>
            <a:endParaRPr lang="en-GB" sz="1200" b="1" dirty="0">
              <a:solidFill>
                <a:schemeClr val="tx2"/>
              </a:solidFill>
            </a:endParaRPr>
          </a:p>
        </p:txBody>
      </p:sp>
      <p:graphicFrame>
        <p:nvGraphicFramePr>
          <p:cNvPr id="28" name="Object 27">
            <a:extLst>
              <a:ext uri="{FF2B5EF4-FFF2-40B4-BE49-F238E27FC236}">
                <a16:creationId xmlns:a16="http://schemas.microsoft.com/office/drawing/2014/main" id="{641B382A-C5A2-CF72-575B-B57B380CCDA2}"/>
              </a:ext>
            </a:extLst>
          </p:cNvPr>
          <p:cNvGraphicFramePr>
            <a:graphicFrameLocks noChangeAspect="1"/>
          </p:cNvGraphicFramePr>
          <p:nvPr>
            <p:extLst>
              <p:ext uri="{D42A27DB-BD31-4B8C-83A1-F6EECF244321}">
                <p14:modId xmlns:p14="http://schemas.microsoft.com/office/powerpoint/2010/main" val="2524938896"/>
              </p:ext>
            </p:extLst>
          </p:nvPr>
        </p:nvGraphicFramePr>
        <p:xfrm>
          <a:off x="106680" y="3258412"/>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525" progId="Excel.Sheet.12">
                  <p:embed/>
                </p:oleObj>
              </mc:Choice>
              <mc:Fallback>
                <p:oleObj name="Worksheet" showAsIcon="1" r:id="rId2" imgW="914400" imgH="771525" progId="Excel.Sheet.12">
                  <p:embed/>
                  <p:pic>
                    <p:nvPicPr>
                      <p:cNvPr id="28" name="Object 27">
                        <a:extLst>
                          <a:ext uri="{FF2B5EF4-FFF2-40B4-BE49-F238E27FC236}">
                            <a16:creationId xmlns:a16="http://schemas.microsoft.com/office/drawing/2014/main" id="{641B382A-C5A2-CF72-575B-B57B380CCDA2}"/>
                          </a:ext>
                        </a:extLst>
                      </p:cNvPr>
                      <p:cNvPicPr/>
                      <p:nvPr/>
                    </p:nvPicPr>
                    <p:blipFill>
                      <a:blip r:embed="rId3"/>
                      <a:stretch>
                        <a:fillRect/>
                      </a:stretch>
                    </p:blipFill>
                    <p:spPr>
                      <a:xfrm>
                        <a:off x="106680" y="325841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25761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extBox 3">
            <a:extLst>
              <a:ext uri="{FF2B5EF4-FFF2-40B4-BE49-F238E27FC236}">
                <a16:creationId xmlns:a16="http://schemas.microsoft.com/office/drawing/2014/main" id="{71D8BB04-AE5C-408D-2DCB-F5B5F3813FFF}"/>
              </a:ext>
            </a:extLst>
          </p:cNvPr>
          <p:cNvSpPr txBox="1"/>
          <p:nvPr/>
        </p:nvSpPr>
        <p:spPr>
          <a:xfrm>
            <a:off x="753771" y="94831"/>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Problem statement</a:t>
            </a:r>
          </a:p>
        </p:txBody>
      </p:sp>
      <p:grpSp>
        <p:nvGrpSpPr>
          <p:cNvPr id="13" name="Group 12">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0" name="Freeform: Shape 19">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CD50E6D-1215-BA90-58A5-0547CA41BCFB}"/>
              </a:ext>
            </a:extLst>
          </p:cNvPr>
          <p:cNvSpPr txBox="1"/>
          <p:nvPr/>
        </p:nvSpPr>
        <p:spPr>
          <a:xfrm>
            <a:off x="774441" y="1408922"/>
            <a:ext cx="10711543" cy="954107"/>
          </a:xfrm>
          <a:prstGeom prst="rect">
            <a:avLst/>
          </a:prstGeom>
          <a:noFill/>
        </p:spPr>
        <p:txBody>
          <a:bodyPr wrap="square" rtlCol="0">
            <a:spAutoFit/>
          </a:bodyPr>
          <a:lstStyle/>
          <a:p>
            <a:r>
              <a:rPr lang="en-GB" sz="1400" dirty="0"/>
              <a:t>After the creation of the website, the sponsor decided they wanted to be able to add customer addresses to the site so they could add deliveries to the shopping experience.  Currently the site only deals with customers being able to pick up their orders so this will provide an additional revenue stream and allow the company to grow through increasing their customer reach.  Success will be shown by increased customer orders over the next 6 months.</a:t>
            </a:r>
          </a:p>
        </p:txBody>
      </p:sp>
      <p:sp>
        <p:nvSpPr>
          <p:cNvPr id="3" name="TextBox 2">
            <a:extLst>
              <a:ext uri="{FF2B5EF4-FFF2-40B4-BE49-F238E27FC236}">
                <a16:creationId xmlns:a16="http://schemas.microsoft.com/office/drawing/2014/main" id="{CDBCD4C0-1F04-170E-FB60-B5B3FA6451D4}"/>
              </a:ext>
            </a:extLst>
          </p:cNvPr>
          <p:cNvSpPr txBox="1"/>
          <p:nvPr/>
        </p:nvSpPr>
        <p:spPr>
          <a:xfrm>
            <a:off x="854458" y="2721398"/>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Stakeholders</a:t>
            </a:r>
          </a:p>
        </p:txBody>
      </p:sp>
      <p:sp>
        <p:nvSpPr>
          <p:cNvPr id="5" name="TextBox 4">
            <a:extLst>
              <a:ext uri="{FF2B5EF4-FFF2-40B4-BE49-F238E27FC236}">
                <a16:creationId xmlns:a16="http://schemas.microsoft.com/office/drawing/2014/main" id="{67F29C9F-B4EF-2B84-C755-B6BF18EEC8E8}"/>
              </a:ext>
            </a:extLst>
          </p:cNvPr>
          <p:cNvSpPr txBox="1"/>
          <p:nvPr/>
        </p:nvSpPr>
        <p:spPr>
          <a:xfrm>
            <a:off x="774441" y="3778246"/>
            <a:ext cx="10711543" cy="738664"/>
          </a:xfrm>
          <a:prstGeom prst="rect">
            <a:avLst/>
          </a:prstGeom>
          <a:noFill/>
        </p:spPr>
        <p:txBody>
          <a:bodyPr wrap="square" rtlCol="0">
            <a:spAutoFit/>
          </a:bodyPr>
          <a:lstStyle/>
          <a:p>
            <a:r>
              <a:rPr lang="en-GB" sz="1400" dirty="0"/>
              <a:t>Key stakeholders who will be key to the project being a success are:</a:t>
            </a:r>
          </a:p>
          <a:p>
            <a:endParaRPr lang="en-GB" sz="1400" dirty="0"/>
          </a:p>
          <a:p>
            <a:endParaRPr lang="en-GB" sz="1400" dirty="0"/>
          </a:p>
        </p:txBody>
      </p:sp>
      <p:graphicFrame>
        <p:nvGraphicFramePr>
          <p:cNvPr id="6" name="Table 6">
            <a:extLst>
              <a:ext uri="{FF2B5EF4-FFF2-40B4-BE49-F238E27FC236}">
                <a16:creationId xmlns:a16="http://schemas.microsoft.com/office/drawing/2014/main" id="{83497A2A-9631-9B3E-5164-AB953976D508}"/>
              </a:ext>
            </a:extLst>
          </p:cNvPr>
          <p:cNvGraphicFramePr>
            <a:graphicFrameLocks noGrp="1"/>
          </p:cNvGraphicFramePr>
          <p:nvPr>
            <p:extLst>
              <p:ext uri="{D42A27DB-BD31-4B8C-83A1-F6EECF244321}">
                <p14:modId xmlns:p14="http://schemas.microsoft.com/office/powerpoint/2010/main" val="3056380530"/>
              </p:ext>
            </p:extLst>
          </p:nvPr>
        </p:nvGraphicFramePr>
        <p:xfrm>
          <a:off x="2132533" y="4438383"/>
          <a:ext cx="8128000" cy="14833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1413613882"/>
                    </a:ext>
                  </a:extLst>
                </a:gridCol>
                <a:gridCol w="4064000">
                  <a:extLst>
                    <a:ext uri="{9D8B030D-6E8A-4147-A177-3AD203B41FA5}">
                      <a16:colId xmlns:a16="http://schemas.microsoft.com/office/drawing/2014/main" val="3522696789"/>
                    </a:ext>
                  </a:extLst>
                </a:gridCol>
              </a:tblGrid>
              <a:tr h="370840">
                <a:tc>
                  <a:txBody>
                    <a:bodyPr/>
                    <a:lstStyle/>
                    <a:p>
                      <a:r>
                        <a:rPr lang="en-GB" sz="1400" b="0" dirty="0"/>
                        <a:t>Sponsor</a:t>
                      </a:r>
                    </a:p>
                  </a:txBody>
                  <a:tcPr/>
                </a:tc>
                <a:tc>
                  <a:txBody>
                    <a:bodyPr/>
                    <a:lstStyle/>
                    <a:p>
                      <a:r>
                        <a:rPr lang="en-GB" sz="1400" b="0" dirty="0"/>
                        <a:t>Software Engineer</a:t>
                      </a:r>
                    </a:p>
                  </a:txBody>
                  <a:tcPr/>
                </a:tc>
                <a:extLst>
                  <a:ext uri="{0D108BD9-81ED-4DB2-BD59-A6C34878D82A}">
                    <a16:rowId xmlns:a16="http://schemas.microsoft.com/office/drawing/2014/main" val="67455434"/>
                  </a:ext>
                </a:extLst>
              </a:tr>
              <a:tr h="370840">
                <a:tc>
                  <a:txBody>
                    <a:bodyPr/>
                    <a:lstStyle/>
                    <a:p>
                      <a:r>
                        <a:rPr lang="en-GB" sz="1400" b="0" dirty="0"/>
                        <a:t>Product Owner</a:t>
                      </a:r>
                    </a:p>
                  </a:txBody>
                  <a:tcPr/>
                </a:tc>
                <a:tc>
                  <a:txBody>
                    <a:bodyPr/>
                    <a:lstStyle/>
                    <a:p>
                      <a:r>
                        <a:rPr lang="en-GB" sz="1400" dirty="0"/>
                        <a:t>Project Manager</a:t>
                      </a:r>
                    </a:p>
                  </a:txBody>
                  <a:tcPr/>
                </a:tc>
                <a:extLst>
                  <a:ext uri="{0D108BD9-81ED-4DB2-BD59-A6C34878D82A}">
                    <a16:rowId xmlns:a16="http://schemas.microsoft.com/office/drawing/2014/main" val="503026536"/>
                  </a:ext>
                </a:extLst>
              </a:tr>
              <a:tr h="370840">
                <a:tc>
                  <a:txBody>
                    <a:bodyPr/>
                    <a:lstStyle/>
                    <a:p>
                      <a:r>
                        <a:rPr lang="en-GB" sz="1400" b="0" kern="1200" dirty="0">
                          <a:solidFill>
                            <a:schemeClr val="tx1"/>
                          </a:solidFill>
                          <a:effectLst/>
                        </a:rPr>
                        <a:t>Solution Architect</a:t>
                      </a:r>
                      <a:endParaRPr lang="en-GB" sz="1400" b="0" dirty="0"/>
                    </a:p>
                  </a:txBody>
                  <a:tcPr/>
                </a:tc>
                <a:tc>
                  <a:txBody>
                    <a:bodyPr/>
                    <a:lstStyle/>
                    <a:p>
                      <a:r>
                        <a:rPr lang="en-GB" sz="1400" dirty="0"/>
                        <a:t>Business Analyst</a:t>
                      </a:r>
                    </a:p>
                  </a:txBody>
                  <a:tcPr/>
                </a:tc>
                <a:extLst>
                  <a:ext uri="{0D108BD9-81ED-4DB2-BD59-A6C34878D82A}">
                    <a16:rowId xmlns:a16="http://schemas.microsoft.com/office/drawing/2014/main" val="999012719"/>
                  </a:ext>
                </a:extLst>
              </a:tr>
              <a:tr h="370840">
                <a:tc>
                  <a:txBody>
                    <a:bodyPr/>
                    <a:lstStyle/>
                    <a:p>
                      <a:r>
                        <a:rPr lang="en-GB" sz="1400" b="0" dirty="0"/>
                        <a:t>Test Manager</a:t>
                      </a:r>
                    </a:p>
                  </a:txBody>
                  <a:tcPr/>
                </a:tc>
                <a:tc>
                  <a:txBody>
                    <a:bodyPr/>
                    <a:lstStyle/>
                    <a:p>
                      <a:r>
                        <a:rPr lang="en-GB" sz="1400" dirty="0"/>
                        <a:t>Customer User group representative</a:t>
                      </a:r>
                    </a:p>
                  </a:txBody>
                  <a:tcPr/>
                </a:tc>
                <a:extLst>
                  <a:ext uri="{0D108BD9-81ED-4DB2-BD59-A6C34878D82A}">
                    <a16:rowId xmlns:a16="http://schemas.microsoft.com/office/drawing/2014/main" val="3239238847"/>
                  </a:ext>
                </a:extLst>
              </a:tr>
            </a:tbl>
          </a:graphicData>
        </a:graphic>
      </p:graphicFrame>
    </p:spTree>
    <p:extLst>
      <p:ext uri="{BB962C8B-B14F-4D97-AF65-F5344CB8AC3E}">
        <p14:creationId xmlns:p14="http://schemas.microsoft.com/office/powerpoint/2010/main" val="247184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CD4C0-1F04-170E-FB60-B5B3FA6451D4}"/>
              </a:ext>
            </a:extLst>
          </p:cNvPr>
          <p:cNvSpPr txBox="1"/>
          <p:nvPr/>
        </p:nvSpPr>
        <p:spPr>
          <a:xfrm>
            <a:off x="767619" y="84166"/>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Stakeholder responsibilities</a:t>
            </a:r>
          </a:p>
        </p:txBody>
      </p:sp>
      <p:sp>
        <p:nvSpPr>
          <p:cNvPr id="5" name="TextBox 4">
            <a:extLst>
              <a:ext uri="{FF2B5EF4-FFF2-40B4-BE49-F238E27FC236}">
                <a16:creationId xmlns:a16="http://schemas.microsoft.com/office/drawing/2014/main" id="{67F29C9F-B4EF-2B84-C755-B6BF18EEC8E8}"/>
              </a:ext>
            </a:extLst>
          </p:cNvPr>
          <p:cNvSpPr txBox="1"/>
          <p:nvPr/>
        </p:nvSpPr>
        <p:spPr>
          <a:xfrm>
            <a:off x="753924" y="1149993"/>
            <a:ext cx="10711543" cy="4647426"/>
          </a:xfrm>
          <a:prstGeom prst="rect">
            <a:avLst/>
          </a:prstGeom>
          <a:noFill/>
        </p:spPr>
        <p:txBody>
          <a:bodyPr wrap="square" rtlCol="0">
            <a:spAutoFit/>
          </a:bodyPr>
          <a:lstStyle/>
          <a:p>
            <a:r>
              <a:rPr lang="en-GB" sz="2000" b="0" dirty="0">
                <a:solidFill>
                  <a:schemeClr val="tx2"/>
                </a:solidFill>
              </a:rPr>
              <a:t>Sponsor</a:t>
            </a:r>
          </a:p>
          <a:p>
            <a:r>
              <a:rPr lang="en-GB" sz="1400" b="0" i="0" dirty="0">
                <a:effectLst/>
                <a:latin typeface="Söhne"/>
              </a:rPr>
              <a:t>The sponsor is the primary financial supporter of the project. Their key responsibilities include providing funding, ensuring the project aligns with organisational goals, and making high-level decisions. In the context of the address functionality project, the sponsor needs to approve budgets, resource allocations, and major project milestones.</a:t>
            </a:r>
            <a:r>
              <a:rPr lang="en-GB" sz="1400" b="1" i="0" dirty="0">
                <a:effectLst/>
                <a:latin typeface="Söhne"/>
              </a:rPr>
              <a:t> </a:t>
            </a:r>
          </a:p>
          <a:p>
            <a:endParaRPr lang="en-GB" sz="1400" b="1" dirty="0">
              <a:latin typeface="Söhne"/>
            </a:endParaRPr>
          </a:p>
          <a:p>
            <a:r>
              <a:rPr lang="en-GB" sz="2000" dirty="0">
                <a:solidFill>
                  <a:schemeClr val="tx2"/>
                </a:solidFill>
              </a:rPr>
              <a:t>Product Owner</a:t>
            </a:r>
          </a:p>
          <a:p>
            <a:r>
              <a:rPr lang="en-GB" sz="1400" dirty="0">
                <a:latin typeface="Söhne"/>
              </a:rPr>
              <a:t>The product owner represents the customer's interests and defines the features and functionalities of the address management system. They are responsible for creating and prioritising the product backlog, making decisions about features, and ensuring that the end product meets customer requirements. For this project, the product owner would focus on user interface design, address storage logic, and user experience.</a:t>
            </a:r>
          </a:p>
          <a:p>
            <a:endParaRPr lang="en-GB" sz="1400" dirty="0">
              <a:latin typeface="Söhne"/>
            </a:endParaRPr>
          </a:p>
          <a:p>
            <a:r>
              <a:rPr lang="en-GB" sz="2000" dirty="0">
                <a:solidFill>
                  <a:schemeClr val="tx2"/>
                </a:solidFill>
              </a:rPr>
              <a:t>Solution Architect</a:t>
            </a:r>
          </a:p>
          <a:p>
            <a:r>
              <a:rPr lang="en-GB" sz="1400" dirty="0">
                <a:latin typeface="Söhne"/>
              </a:rPr>
              <a:t>The solution architect is responsible for designing the technical solution for the address functionality. They create the system architecture, select appropriate technologies, and ensure that the solution aligns with the overall IT strategy. In this project, the solution architect will design the database schema for storing addresses, integration points with the existing system, and security measures to protect user data.</a:t>
            </a:r>
          </a:p>
          <a:p>
            <a:endParaRPr lang="en-GB" sz="2000" dirty="0">
              <a:solidFill>
                <a:schemeClr val="tx2"/>
              </a:solidFill>
            </a:endParaRPr>
          </a:p>
          <a:p>
            <a:r>
              <a:rPr lang="en-GB" sz="2000" dirty="0">
                <a:solidFill>
                  <a:schemeClr val="tx2"/>
                </a:solidFill>
              </a:rPr>
              <a:t>Test Manager</a:t>
            </a:r>
          </a:p>
          <a:p>
            <a:r>
              <a:rPr lang="en-GB" sz="1400" dirty="0">
                <a:latin typeface="Söhne"/>
              </a:rPr>
              <a:t>The test manager oversees the testing process, ensuring that the address functionality is thoroughly tested for quality and reliability. They develop the testing strategy, create test cases, coordinate testing efforts, and validate that the system meets the specified requirements. The test manager is essential for identifying and resolving any issues before the feature is released to customers.</a:t>
            </a:r>
          </a:p>
        </p:txBody>
      </p:sp>
    </p:spTree>
    <p:extLst>
      <p:ext uri="{BB962C8B-B14F-4D97-AF65-F5344CB8AC3E}">
        <p14:creationId xmlns:p14="http://schemas.microsoft.com/office/powerpoint/2010/main" val="212171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CD4C0-1F04-170E-FB60-B5B3FA6451D4}"/>
              </a:ext>
            </a:extLst>
          </p:cNvPr>
          <p:cNvSpPr txBox="1"/>
          <p:nvPr/>
        </p:nvSpPr>
        <p:spPr>
          <a:xfrm>
            <a:off x="753924" y="118671"/>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Stakeholder responsibilities (</a:t>
            </a:r>
            <a:r>
              <a:rPr lang="en-US" sz="4000" kern="1200" dirty="0" err="1">
                <a:solidFill>
                  <a:schemeClr val="tx2"/>
                </a:solidFill>
                <a:latin typeface="+mj-lt"/>
                <a:ea typeface="+mj-ea"/>
                <a:cs typeface="+mj-cs"/>
              </a:rPr>
              <a:t>cont</a:t>
            </a:r>
            <a:r>
              <a:rPr lang="en-US" sz="4000" kern="1200" dirty="0">
                <a:solidFill>
                  <a:schemeClr val="tx2"/>
                </a:solidFill>
                <a:latin typeface="+mj-lt"/>
                <a:ea typeface="+mj-ea"/>
                <a:cs typeface="+mj-cs"/>
              </a:rPr>
              <a:t>)</a:t>
            </a:r>
          </a:p>
        </p:txBody>
      </p:sp>
      <p:sp>
        <p:nvSpPr>
          <p:cNvPr id="5" name="TextBox 4">
            <a:extLst>
              <a:ext uri="{FF2B5EF4-FFF2-40B4-BE49-F238E27FC236}">
                <a16:creationId xmlns:a16="http://schemas.microsoft.com/office/drawing/2014/main" id="{67F29C9F-B4EF-2B84-C755-B6BF18EEC8E8}"/>
              </a:ext>
            </a:extLst>
          </p:cNvPr>
          <p:cNvSpPr txBox="1"/>
          <p:nvPr/>
        </p:nvSpPr>
        <p:spPr>
          <a:xfrm>
            <a:off x="753924" y="1149993"/>
            <a:ext cx="10711543" cy="3816429"/>
          </a:xfrm>
          <a:prstGeom prst="rect">
            <a:avLst/>
          </a:prstGeom>
          <a:noFill/>
        </p:spPr>
        <p:txBody>
          <a:bodyPr wrap="square" rtlCol="0">
            <a:spAutoFit/>
          </a:bodyPr>
          <a:lstStyle/>
          <a:p>
            <a:r>
              <a:rPr lang="en-GB" sz="2000" dirty="0">
                <a:solidFill>
                  <a:schemeClr val="tx2"/>
                </a:solidFill>
              </a:rPr>
              <a:t>Business Analyst</a:t>
            </a:r>
          </a:p>
          <a:p>
            <a:r>
              <a:rPr lang="en-GB" sz="1400" dirty="0">
                <a:latin typeface="Söhne"/>
              </a:rPr>
              <a:t>Business analysts bridge the gap between business needs and technical solutions. They gather and document requirements, analyse processes, and ensure that the project delivers value to the business. For the address functionality project, business analysts would collaborate with stakeholders to understand address management requirements, document use cases, and validate that the implemented solution aligns with </a:t>
            </a:r>
            <a:r>
              <a:rPr lang="en-GB" sz="1400" b="0" i="0" dirty="0">
                <a:effectLst/>
                <a:latin typeface="Söhne"/>
              </a:rPr>
              <a:t>business needs.</a:t>
            </a:r>
          </a:p>
          <a:p>
            <a:endParaRPr lang="en-GB" sz="1400" b="1" dirty="0">
              <a:latin typeface="Söhne"/>
            </a:endParaRPr>
          </a:p>
          <a:p>
            <a:r>
              <a:rPr lang="en-GB" sz="2000" dirty="0">
                <a:solidFill>
                  <a:schemeClr val="tx2"/>
                </a:solidFill>
              </a:rPr>
              <a:t>Project Manager</a:t>
            </a:r>
          </a:p>
          <a:p>
            <a:r>
              <a:rPr lang="en-GB" sz="1400" b="0" i="0" dirty="0">
                <a:effectLst/>
                <a:latin typeface="Söhne"/>
              </a:rPr>
              <a:t>The project manager is responsible for overall project planning, coordination, and execution. They create project schedules, allocate resources, track progress, and manage risks. In the context of this project, the project manager ensures that tasks related to address functionality are completed on time, within budget, and according to the defined scope. They facilitate communication among team members and stakeholders, keeping everyone informed about project status and issues.</a:t>
            </a:r>
          </a:p>
          <a:p>
            <a:endParaRPr lang="en-GB" sz="1400" dirty="0">
              <a:latin typeface="Söhne"/>
            </a:endParaRPr>
          </a:p>
          <a:p>
            <a:r>
              <a:rPr lang="en-GB" sz="2000" dirty="0">
                <a:solidFill>
                  <a:schemeClr val="tx2"/>
                </a:solidFill>
              </a:rPr>
              <a:t>Customer User Group Representative</a:t>
            </a:r>
          </a:p>
          <a:p>
            <a:r>
              <a:rPr lang="en-GB" sz="1400" b="0" i="0" dirty="0">
                <a:effectLst/>
                <a:latin typeface="Söhne"/>
              </a:rPr>
              <a:t>The customer user group representative advocates for the end-users of the system. They provide valuable insights into user preferences, pain points, and expectations. Throughout the project, they offer user feedback, participate in user acceptance testing, and ensure that the address management feature aligns with user needs. Their input is crucial for creating a user-friendly and intuitive address management experience.</a:t>
            </a:r>
            <a:endParaRPr lang="en-GB" sz="2000" dirty="0"/>
          </a:p>
        </p:txBody>
      </p:sp>
    </p:spTree>
    <p:extLst>
      <p:ext uri="{BB962C8B-B14F-4D97-AF65-F5344CB8AC3E}">
        <p14:creationId xmlns:p14="http://schemas.microsoft.com/office/powerpoint/2010/main" val="310902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8BB04-AE5C-408D-2DCB-F5B5F3813FFF}"/>
              </a:ext>
            </a:extLst>
          </p:cNvPr>
          <p:cNvSpPr txBox="1"/>
          <p:nvPr/>
        </p:nvSpPr>
        <p:spPr>
          <a:xfrm>
            <a:off x="753924" y="243887"/>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Stakeholder Management Plan</a:t>
            </a:r>
          </a:p>
        </p:txBody>
      </p:sp>
      <p:cxnSp>
        <p:nvCxnSpPr>
          <p:cNvPr id="5" name="Straight Arrow Connector 4">
            <a:extLst>
              <a:ext uri="{FF2B5EF4-FFF2-40B4-BE49-F238E27FC236}">
                <a16:creationId xmlns:a16="http://schemas.microsoft.com/office/drawing/2014/main" id="{8E105EF6-B018-26AF-D95B-578696906460}"/>
              </a:ext>
            </a:extLst>
          </p:cNvPr>
          <p:cNvCxnSpPr>
            <a:cxnSpLocks/>
          </p:cNvCxnSpPr>
          <p:nvPr/>
        </p:nvCxnSpPr>
        <p:spPr>
          <a:xfrm flipV="1">
            <a:off x="1466491" y="1293962"/>
            <a:ext cx="0" cy="4140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8723178-CD30-CBD9-E7CA-BCF85D8BB6FB}"/>
              </a:ext>
            </a:extLst>
          </p:cNvPr>
          <p:cNvCxnSpPr>
            <a:cxnSpLocks/>
          </p:cNvCxnSpPr>
          <p:nvPr/>
        </p:nvCxnSpPr>
        <p:spPr>
          <a:xfrm>
            <a:off x="1618891" y="5587042"/>
            <a:ext cx="79132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F588B5-9584-B1D0-FEF0-76BC9ACE8EC9}"/>
              </a:ext>
            </a:extLst>
          </p:cNvPr>
          <p:cNvSpPr txBox="1"/>
          <p:nvPr/>
        </p:nvSpPr>
        <p:spPr>
          <a:xfrm rot="16200000">
            <a:off x="-451951" y="2885536"/>
            <a:ext cx="2791532" cy="369332"/>
          </a:xfrm>
          <a:prstGeom prst="rect">
            <a:avLst/>
          </a:prstGeom>
          <a:noFill/>
        </p:spPr>
        <p:txBody>
          <a:bodyPr wrap="square" rtlCol="0">
            <a:spAutoFit/>
          </a:bodyPr>
          <a:lstStyle/>
          <a:p>
            <a:r>
              <a:rPr lang="en-GB" dirty="0"/>
              <a:t>Power or influence</a:t>
            </a:r>
          </a:p>
        </p:txBody>
      </p:sp>
      <p:sp>
        <p:nvSpPr>
          <p:cNvPr id="11" name="TextBox 10">
            <a:extLst>
              <a:ext uri="{FF2B5EF4-FFF2-40B4-BE49-F238E27FC236}">
                <a16:creationId xmlns:a16="http://schemas.microsoft.com/office/drawing/2014/main" id="{7CFE899B-3A4E-E870-D70A-0F09AAFC5255}"/>
              </a:ext>
            </a:extLst>
          </p:cNvPr>
          <p:cNvSpPr txBox="1"/>
          <p:nvPr/>
        </p:nvSpPr>
        <p:spPr>
          <a:xfrm>
            <a:off x="4790034" y="5668993"/>
            <a:ext cx="2791532" cy="369332"/>
          </a:xfrm>
          <a:prstGeom prst="rect">
            <a:avLst/>
          </a:prstGeom>
          <a:noFill/>
        </p:spPr>
        <p:txBody>
          <a:bodyPr wrap="square" rtlCol="0">
            <a:spAutoFit/>
          </a:bodyPr>
          <a:lstStyle/>
          <a:p>
            <a:r>
              <a:rPr lang="en-GB" dirty="0"/>
              <a:t>Level of Interest</a:t>
            </a:r>
          </a:p>
        </p:txBody>
      </p:sp>
      <p:sp>
        <p:nvSpPr>
          <p:cNvPr id="12" name="TextBox 11">
            <a:extLst>
              <a:ext uri="{FF2B5EF4-FFF2-40B4-BE49-F238E27FC236}">
                <a16:creationId xmlns:a16="http://schemas.microsoft.com/office/drawing/2014/main" id="{EA9447C7-5C44-63A4-53E9-6A6689855F12}"/>
              </a:ext>
            </a:extLst>
          </p:cNvPr>
          <p:cNvSpPr txBox="1"/>
          <p:nvPr/>
        </p:nvSpPr>
        <p:spPr>
          <a:xfrm>
            <a:off x="1713781" y="5668993"/>
            <a:ext cx="701615" cy="369332"/>
          </a:xfrm>
          <a:prstGeom prst="rect">
            <a:avLst/>
          </a:prstGeom>
          <a:noFill/>
        </p:spPr>
        <p:txBody>
          <a:bodyPr wrap="square" rtlCol="0">
            <a:spAutoFit/>
          </a:bodyPr>
          <a:lstStyle/>
          <a:p>
            <a:r>
              <a:rPr lang="en-GB" dirty="0"/>
              <a:t>Low</a:t>
            </a:r>
          </a:p>
        </p:txBody>
      </p:sp>
      <p:sp>
        <p:nvSpPr>
          <p:cNvPr id="13" name="TextBox 12">
            <a:extLst>
              <a:ext uri="{FF2B5EF4-FFF2-40B4-BE49-F238E27FC236}">
                <a16:creationId xmlns:a16="http://schemas.microsoft.com/office/drawing/2014/main" id="{CA05F254-2501-1EAF-8F6C-F3FB61912604}"/>
              </a:ext>
            </a:extLst>
          </p:cNvPr>
          <p:cNvSpPr txBox="1"/>
          <p:nvPr/>
        </p:nvSpPr>
        <p:spPr>
          <a:xfrm>
            <a:off x="8758687" y="5668993"/>
            <a:ext cx="701615" cy="369332"/>
          </a:xfrm>
          <a:prstGeom prst="rect">
            <a:avLst/>
          </a:prstGeom>
          <a:noFill/>
        </p:spPr>
        <p:txBody>
          <a:bodyPr wrap="square" rtlCol="0">
            <a:spAutoFit/>
          </a:bodyPr>
          <a:lstStyle/>
          <a:p>
            <a:r>
              <a:rPr lang="en-GB" dirty="0"/>
              <a:t>High</a:t>
            </a:r>
          </a:p>
        </p:txBody>
      </p:sp>
      <p:sp>
        <p:nvSpPr>
          <p:cNvPr id="14" name="TextBox 13">
            <a:extLst>
              <a:ext uri="{FF2B5EF4-FFF2-40B4-BE49-F238E27FC236}">
                <a16:creationId xmlns:a16="http://schemas.microsoft.com/office/drawing/2014/main" id="{D5DFE5C8-B1D4-C48D-FDCB-81B5AC038E1F}"/>
              </a:ext>
            </a:extLst>
          </p:cNvPr>
          <p:cNvSpPr txBox="1"/>
          <p:nvPr/>
        </p:nvSpPr>
        <p:spPr>
          <a:xfrm>
            <a:off x="678940" y="5065310"/>
            <a:ext cx="701615" cy="369332"/>
          </a:xfrm>
          <a:prstGeom prst="rect">
            <a:avLst/>
          </a:prstGeom>
          <a:noFill/>
        </p:spPr>
        <p:txBody>
          <a:bodyPr wrap="square" rtlCol="0">
            <a:spAutoFit/>
          </a:bodyPr>
          <a:lstStyle/>
          <a:p>
            <a:r>
              <a:rPr lang="en-GB" dirty="0"/>
              <a:t>Low</a:t>
            </a:r>
          </a:p>
        </p:txBody>
      </p:sp>
      <p:sp>
        <p:nvSpPr>
          <p:cNvPr id="15" name="TextBox 14">
            <a:extLst>
              <a:ext uri="{FF2B5EF4-FFF2-40B4-BE49-F238E27FC236}">
                <a16:creationId xmlns:a16="http://schemas.microsoft.com/office/drawing/2014/main" id="{9C3CC511-9D1C-24AE-9B69-F7AB03259C08}"/>
              </a:ext>
            </a:extLst>
          </p:cNvPr>
          <p:cNvSpPr txBox="1"/>
          <p:nvPr/>
        </p:nvSpPr>
        <p:spPr>
          <a:xfrm>
            <a:off x="678941" y="1349943"/>
            <a:ext cx="701615" cy="369332"/>
          </a:xfrm>
          <a:prstGeom prst="rect">
            <a:avLst/>
          </a:prstGeom>
          <a:noFill/>
        </p:spPr>
        <p:txBody>
          <a:bodyPr wrap="square" rtlCol="0">
            <a:spAutoFit/>
          </a:bodyPr>
          <a:lstStyle/>
          <a:p>
            <a:r>
              <a:rPr lang="en-GB" dirty="0"/>
              <a:t>High</a:t>
            </a:r>
          </a:p>
        </p:txBody>
      </p:sp>
      <p:sp>
        <p:nvSpPr>
          <p:cNvPr id="22" name="Rectangle 21">
            <a:extLst>
              <a:ext uri="{FF2B5EF4-FFF2-40B4-BE49-F238E27FC236}">
                <a16:creationId xmlns:a16="http://schemas.microsoft.com/office/drawing/2014/main" id="{260F7B8A-1F79-BD21-D1E5-463F00C12E1F}"/>
              </a:ext>
            </a:extLst>
          </p:cNvPr>
          <p:cNvSpPr/>
          <p:nvPr/>
        </p:nvSpPr>
        <p:spPr>
          <a:xfrm>
            <a:off x="5757080" y="3479995"/>
            <a:ext cx="3648971" cy="18633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23" name="Rectangle 22">
            <a:extLst>
              <a:ext uri="{FF2B5EF4-FFF2-40B4-BE49-F238E27FC236}">
                <a16:creationId xmlns:a16="http://schemas.microsoft.com/office/drawing/2014/main" id="{1626F3D8-59A5-620C-A477-88F048D32138}"/>
              </a:ext>
            </a:extLst>
          </p:cNvPr>
          <p:cNvSpPr/>
          <p:nvPr/>
        </p:nvSpPr>
        <p:spPr>
          <a:xfrm>
            <a:off x="5757080" y="1372627"/>
            <a:ext cx="3648971" cy="18633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C86B38A7-D8B1-4DDA-6145-281E2EB8B41A}"/>
              </a:ext>
            </a:extLst>
          </p:cNvPr>
          <p:cNvSpPr/>
          <p:nvPr/>
        </p:nvSpPr>
        <p:spPr>
          <a:xfrm>
            <a:off x="1804502" y="3488623"/>
            <a:ext cx="3648971" cy="18633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FB2B29A7-823A-7B71-50A1-442EECCFCB90}"/>
              </a:ext>
            </a:extLst>
          </p:cNvPr>
          <p:cNvSpPr/>
          <p:nvPr/>
        </p:nvSpPr>
        <p:spPr>
          <a:xfrm>
            <a:off x="1804502" y="1390204"/>
            <a:ext cx="3648971" cy="18633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D90248E6-39D1-EC75-6506-42E0C1AE4678}"/>
              </a:ext>
            </a:extLst>
          </p:cNvPr>
          <p:cNvSpPr txBox="1"/>
          <p:nvPr/>
        </p:nvSpPr>
        <p:spPr>
          <a:xfrm>
            <a:off x="8474014" y="1514704"/>
            <a:ext cx="759124" cy="769441"/>
          </a:xfrm>
          <a:prstGeom prst="rect">
            <a:avLst/>
          </a:prstGeom>
          <a:solidFill>
            <a:schemeClr val="bg1"/>
          </a:solidFill>
        </p:spPr>
        <p:txBody>
          <a:bodyPr wrap="square" rtlCol="0">
            <a:spAutoFit/>
          </a:bodyPr>
          <a:lstStyle/>
          <a:p>
            <a:r>
              <a:rPr lang="en-GB" sz="1100" dirty="0"/>
              <a:t>Sponsor, Product Owner (HH)</a:t>
            </a:r>
          </a:p>
        </p:txBody>
      </p:sp>
      <p:sp>
        <p:nvSpPr>
          <p:cNvPr id="28" name="TextBox 27">
            <a:extLst>
              <a:ext uri="{FF2B5EF4-FFF2-40B4-BE49-F238E27FC236}">
                <a16:creationId xmlns:a16="http://schemas.microsoft.com/office/drawing/2014/main" id="{4B2F34F7-A38C-F10A-6B5E-7BD27E05009A}"/>
              </a:ext>
            </a:extLst>
          </p:cNvPr>
          <p:cNvSpPr txBox="1"/>
          <p:nvPr/>
        </p:nvSpPr>
        <p:spPr>
          <a:xfrm>
            <a:off x="8474014" y="3612033"/>
            <a:ext cx="759125" cy="600164"/>
          </a:xfrm>
          <a:prstGeom prst="rect">
            <a:avLst/>
          </a:prstGeom>
          <a:solidFill>
            <a:schemeClr val="bg1"/>
          </a:solidFill>
        </p:spPr>
        <p:txBody>
          <a:bodyPr wrap="square" rtlCol="0">
            <a:spAutoFit/>
          </a:bodyPr>
          <a:lstStyle/>
          <a:p>
            <a:r>
              <a:rPr lang="en-GB" sz="1100" i="0" dirty="0">
                <a:effectLst/>
                <a:latin typeface="Söhne"/>
              </a:rPr>
              <a:t>Solution Architect (MH)</a:t>
            </a:r>
            <a:endParaRPr lang="en-GB" sz="1100" dirty="0"/>
          </a:p>
        </p:txBody>
      </p:sp>
      <p:sp>
        <p:nvSpPr>
          <p:cNvPr id="29" name="TextBox 28">
            <a:extLst>
              <a:ext uri="{FF2B5EF4-FFF2-40B4-BE49-F238E27FC236}">
                <a16:creationId xmlns:a16="http://schemas.microsoft.com/office/drawing/2014/main" id="{B45233DB-A0B6-6165-BB92-CAA306830081}"/>
              </a:ext>
            </a:extLst>
          </p:cNvPr>
          <p:cNvSpPr txBox="1"/>
          <p:nvPr/>
        </p:nvSpPr>
        <p:spPr>
          <a:xfrm>
            <a:off x="5923664" y="3612033"/>
            <a:ext cx="1451919" cy="600164"/>
          </a:xfrm>
          <a:prstGeom prst="rect">
            <a:avLst/>
          </a:prstGeom>
          <a:solidFill>
            <a:schemeClr val="bg1"/>
          </a:solidFill>
        </p:spPr>
        <p:txBody>
          <a:bodyPr wrap="square" rtlCol="0">
            <a:spAutoFit/>
          </a:bodyPr>
          <a:lstStyle/>
          <a:p>
            <a:r>
              <a:rPr lang="en-GB" sz="1100" dirty="0"/>
              <a:t>Test Manager, Customer User Group Rep (MM)</a:t>
            </a:r>
          </a:p>
        </p:txBody>
      </p:sp>
      <p:sp>
        <p:nvSpPr>
          <p:cNvPr id="31" name="TextBox 30">
            <a:extLst>
              <a:ext uri="{FF2B5EF4-FFF2-40B4-BE49-F238E27FC236}">
                <a16:creationId xmlns:a16="http://schemas.microsoft.com/office/drawing/2014/main" id="{44160148-4ECB-5CE9-AC5E-DD6DDCA7DAB0}"/>
              </a:ext>
            </a:extLst>
          </p:cNvPr>
          <p:cNvSpPr txBox="1"/>
          <p:nvPr/>
        </p:nvSpPr>
        <p:spPr>
          <a:xfrm>
            <a:off x="8474014" y="4576571"/>
            <a:ext cx="759125" cy="600164"/>
          </a:xfrm>
          <a:prstGeom prst="rect">
            <a:avLst/>
          </a:prstGeom>
          <a:solidFill>
            <a:schemeClr val="bg1"/>
          </a:solidFill>
        </p:spPr>
        <p:txBody>
          <a:bodyPr wrap="square" rtlCol="0">
            <a:spAutoFit/>
          </a:bodyPr>
          <a:lstStyle/>
          <a:p>
            <a:r>
              <a:rPr lang="en-GB" sz="1100" dirty="0"/>
              <a:t>Business Analyst (LH)</a:t>
            </a:r>
          </a:p>
        </p:txBody>
      </p:sp>
      <p:sp>
        <p:nvSpPr>
          <p:cNvPr id="32" name="TextBox 31">
            <a:extLst>
              <a:ext uri="{FF2B5EF4-FFF2-40B4-BE49-F238E27FC236}">
                <a16:creationId xmlns:a16="http://schemas.microsoft.com/office/drawing/2014/main" id="{7FD5D6C1-0D03-7C72-C54E-63E68CA94D74}"/>
              </a:ext>
            </a:extLst>
          </p:cNvPr>
          <p:cNvSpPr txBox="1"/>
          <p:nvPr/>
        </p:nvSpPr>
        <p:spPr>
          <a:xfrm>
            <a:off x="8474014" y="2519796"/>
            <a:ext cx="759124" cy="600164"/>
          </a:xfrm>
          <a:prstGeom prst="rect">
            <a:avLst/>
          </a:prstGeom>
          <a:solidFill>
            <a:schemeClr val="bg1"/>
          </a:solidFill>
        </p:spPr>
        <p:txBody>
          <a:bodyPr wrap="square" rtlCol="0">
            <a:spAutoFit/>
          </a:bodyPr>
          <a:lstStyle/>
          <a:p>
            <a:r>
              <a:rPr lang="en-GB" sz="1100" dirty="0"/>
              <a:t>Project Manager (MH)</a:t>
            </a:r>
          </a:p>
        </p:txBody>
      </p:sp>
    </p:spTree>
    <p:extLst>
      <p:ext uri="{BB962C8B-B14F-4D97-AF65-F5344CB8AC3E}">
        <p14:creationId xmlns:p14="http://schemas.microsoft.com/office/powerpoint/2010/main" val="118491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CD4C0-1F04-170E-FB60-B5B3FA6451D4}"/>
              </a:ext>
            </a:extLst>
          </p:cNvPr>
          <p:cNvSpPr txBox="1"/>
          <p:nvPr/>
        </p:nvSpPr>
        <p:spPr>
          <a:xfrm>
            <a:off x="726532" y="601751"/>
            <a:ext cx="10684151" cy="876046"/>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4000" kern="1200" dirty="0">
                <a:solidFill>
                  <a:schemeClr val="tx2"/>
                </a:solidFill>
                <a:latin typeface="+mj-lt"/>
                <a:ea typeface="+mj-ea"/>
                <a:cs typeface="+mj-cs"/>
              </a:rPr>
              <a:t>How a focus group was used to gather the new requirement</a:t>
            </a:r>
          </a:p>
        </p:txBody>
      </p:sp>
      <p:sp>
        <p:nvSpPr>
          <p:cNvPr id="5" name="TextBox 4">
            <a:extLst>
              <a:ext uri="{FF2B5EF4-FFF2-40B4-BE49-F238E27FC236}">
                <a16:creationId xmlns:a16="http://schemas.microsoft.com/office/drawing/2014/main" id="{67F29C9F-B4EF-2B84-C755-B6BF18EEC8E8}"/>
              </a:ext>
            </a:extLst>
          </p:cNvPr>
          <p:cNvSpPr txBox="1"/>
          <p:nvPr/>
        </p:nvSpPr>
        <p:spPr>
          <a:xfrm>
            <a:off x="726532" y="2055766"/>
            <a:ext cx="10711543" cy="2246769"/>
          </a:xfrm>
          <a:prstGeom prst="rect">
            <a:avLst/>
          </a:prstGeom>
          <a:noFill/>
        </p:spPr>
        <p:txBody>
          <a:bodyPr wrap="square" rtlCol="0">
            <a:spAutoFit/>
          </a:bodyPr>
          <a:lstStyle/>
          <a:p>
            <a:pPr algn="l"/>
            <a:r>
              <a:rPr lang="en-GB" sz="1400" b="0" i="0" dirty="0">
                <a:effectLst/>
                <a:latin typeface="Söhne"/>
              </a:rPr>
              <a:t>In order to ensure the address functionality met the precise needs of our users, we organised a comprehensive focus group session with representatives from our customer user group. During this engaging and interactive session, participants were encouraged to share their experiences, preferences, and challenges related to managing delivery addresses on online shopping platforms.</a:t>
            </a:r>
          </a:p>
          <a:p>
            <a:pPr algn="l"/>
            <a:endParaRPr lang="en-GB" sz="1400" b="0" i="0" dirty="0">
              <a:effectLst/>
              <a:latin typeface="Söhne"/>
            </a:endParaRPr>
          </a:p>
          <a:p>
            <a:pPr algn="l"/>
            <a:r>
              <a:rPr lang="en-GB" sz="1400" b="0" i="0" dirty="0">
                <a:effectLst/>
                <a:latin typeface="Söhne"/>
              </a:rPr>
              <a:t>Through thoughtful discussions and hands-on demonstrations, we gained invaluable insights into their expectations. Participants highlighted specific pain points, such as difficulties in managing multiple addresses, the need for a streamlined process to add and delete addresses, and the importance of setting a default address for seamless transactions.</a:t>
            </a:r>
          </a:p>
          <a:p>
            <a:pPr algn="l"/>
            <a:endParaRPr lang="en-GB" sz="1400" b="0" i="0" dirty="0">
              <a:effectLst/>
              <a:latin typeface="Söhne"/>
            </a:endParaRPr>
          </a:p>
          <a:p>
            <a:pPr algn="l"/>
            <a:r>
              <a:rPr lang="en-GB" sz="1400" b="0" i="0" dirty="0">
                <a:effectLst/>
                <a:latin typeface="Söhne"/>
              </a:rPr>
              <a:t>These insights were meticulously analysed and transformed into clear requirements. The focus group’s input guided the design and development teams, ensuring that the address functionality was intuitive, efficient, and precisely tailored to our users' demands. </a:t>
            </a:r>
          </a:p>
        </p:txBody>
      </p:sp>
    </p:spTree>
    <p:extLst>
      <p:ext uri="{BB962C8B-B14F-4D97-AF65-F5344CB8AC3E}">
        <p14:creationId xmlns:p14="http://schemas.microsoft.com/office/powerpoint/2010/main" val="107942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CD4C0-1F04-170E-FB60-B5B3FA6451D4}"/>
              </a:ext>
            </a:extLst>
          </p:cNvPr>
          <p:cNvSpPr txBox="1"/>
          <p:nvPr/>
        </p:nvSpPr>
        <p:spPr>
          <a:xfrm>
            <a:off x="671403" y="0"/>
            <a:ext cx="10684151" cy="876046"/>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4000" kern="1200" dirty="0">
                <a:solidFill>
                  <a:schemeClr val="tx2"/>
                </a:solidFill>
                <a:latin typeface="+mj-lt"/>
                <a:ea typeface="+mj-ea"/>
                <a:cs typeface="+mj-cs"/>
              </a:rPr>
              <a:t>MoSCoW</a:t>
            </a:r>
          </a:p>
        </p:txBody>
      </p:sp>
      <p:sp>
        <p:nvSpPr>
          <p:cNvPr id="2" name="Flowchart: Alternate Process 1">
            <a:extLst>
              <a:ext uri="{FF2B5EF4-FFF2-40B4-BE49-F238E27FC236}">
                <a16:creationId xmlns:a16="http://schemas.microsoft.com/office/drawing/2014/main" id="{D8B1EA73-500F-95AD-7938-77BD846B7EB7}"/>
              </a:ext>
            </a:extLst>
          </p:cNvPr>
          <p:cNvSpPr/>
          <p:nvPr/>
        </p:nvSpPr>
        <p:spPr>
          <a:xfrm>
            <a:off x="1362963" y="1135808"/>
            <a:ext cx="1224950" cy="319183"/>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Mo</a:t>
            </a:r>
          </a:p>
        </p:txBody>
      </p:sp>
      <p:sp>
        <p:nvSpPr>
          <p:cNvPr id="4" name="Flowchart: Alternate Process 3">
            <a:extLst>
              <a:ext uri="{FF2B5EF4-FFF2-40B4-BE49-F238E27FC236}">
                <a16:creationId xmlns:a16="http://schemas.microsoft.com/office/drawing/2014/main" id="{A26C33D2-DC6F-3F7A-0683-F2AB16E3230B}"/>
              </a:ext>
            </a:extLst>
          </p:cNvPr>
          <p:cNvSpPr/>
          <p:nvPr/>
        </p:nvSpPr>
        <p:spPr>
          <a:xfrm>
            <a:off x="4129168" y="1135808"/>
            <a:ext cx="1224950" cy="319183"/>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a:t>
            </a:r>
          </a:p>
        </p:txBody>
      </p:sp>
      <p:sp>
        <p:nvSpPr>
          <p:cNvPr id="6" name="Flowchart: Alternate Process 5">
            <a:extLst>
              <a:ext uri="{FF2B5EF4-FFF2-40B4-BE49-F238E27FC236}">
                <a16:creationId xmlns:a16="http://schemas.microsoft.com/office/drawing/2014/main" id="{1716D40B-D293-930C-25A3-68023AA4623F}"/>
              </a:ext>
            </a:extLst>
          </p:cNvPr>
          <p:cNvSpPr/>
          <p:nvPr/>
        </p:nvSpPr>
        <p:spPr>
          <a:xfrm>
            <a:off x="6688338" y="1134378"/>
            <a:ext cx="1224950" cy="319183"/>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a:t>
            </a:r>
          </a:p>
        </p:txBody>
      </p:sp>
      <p:sp>
        <p:nvSpPr>
          <p:cNvPr id="7" name="Flowchart: Alternate Process 6">
            <a:extLst>
              <a:ext uri="{FF2B5EF4-FFF2-40B4-BE49-F238E27FC236}">
                <a16:creationId xmlns:a16="http://schemas.microsoft.com/office/drawing/2014/main" id="{AD3DB059-C31B-C68D-20BC-5342C83B51C3}"/>
              </a:ext>
            </a:extLst>
          </p:cNvPr>
          <p:cNvSpPr/>
          <p:nvPr/>
        </p:nvSpPr>
        <p:spPr>
          <a:xfrm>
            <a:off x="9385531" y="1134377"/>
            <a:ext cx="1224950" cy="319183"/>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a:t>
            </a:r>
          </a:p>
        </p:txBody>
      </p:sp>
      <p:graphicFrame>
        <p:nvGraphicFramePr>
          <p:cNvPr id="8" name="Table 7">
            <a:extLst>
              <a:ext uri="{FF2B5EF4-FFF2-40B4-BE49-F238E27FC236}">
                <a16:creationId xmlns:a16="http://schemas.microsoft.com/office/drawing/2014/main" id="{3CC7283A-3B3D-C2D5-1EDB-754664D341CA}"/>
              </a:ext>
            </a:extLst>
          </p:cNvPr>
          <p:cNvGraphicFramePr>
            <a:graphicFrameLocks noGrp="1"/>
          </p:cNvGraphicFramePr>
          <p:nvPr>
            <p:extLst>
              <p:ext uri="{D42A27DB-BD31-4B8C-83A1-F6EECF244321}">
                <p14:modId xmlns:p14="http://schemas.microsoft.com/office/powerpoint/2010/main" val="2823236727"/>
              </p:ext>
            </p:extLst>
          </p:nvPr>
        </p:nvGraphicFramePr>
        <p:xfrm>
          <a:off x="726519" y="1575964"/>
          <a:ext cx="10573920" cy="5029200"/>
        </p:xfrm>
        <a:graphic>
          <a:graphicData uri="http://schemas.openxmlformats.org/drawingml/2006/table">
            <a:tbl>
              <a:tblPr firstRow="1" bandRow="1">
                <a:tableStyleId>{2D5ABB26-0587-4C30-8999-92F81FD0307C}</a:tableStyleId>
              </a:tblPr>
              <a:tblGrid>
                <a:gridCol w="2596551">
                  <a:extLst>
                    <a:ext uri="{9D8B030D-6E8A-4147-A177-3AD203B41FA5}">
                      <a16:colId xmlns:a16="http://schemas.microsoft.com/office/drawing/2014/main" val="2952958431"/>
                    </a:ext>
                  </a:extLst>
                </a:gridCol>
                <a:gridCol w="2690409">
                  <a:extLst>
                    <a:ext uri="{9D8B030D-6E8A-4147-A177-3AD203B41FA5}">
                      <a16:colId xmlns:a16="http://schemas.microsoft.com/office/drawing/2014/main" val="3085574236"/>
                    </a:ext>
                  </a:extLst>
                </a:gridCol>
                <a:gridCol w="2643480">
                  <a:extLst>
                    <a:ext uri="{9D8B030D-6E8A-4147-A177-3AD203B41FA5}">
                      <a16:colId xmlns:a16="http://schemas.microsoft.com/office/drawing/2014/main" val="2251354046"/>
                    </a:ext>
                  </a:extLst>
                </a:gridCol>
                <a:gridCol w="2643480">
                  <a:extLst>
                    <a:ext uri="{9D8B030D-6E8A-4147-A177-3AD203B41FA5}">
                      <a16:colId xmlns:a16="http://schemas.microsoft.com/office/drawing/2014/main" val="720631163"/>
                    </a:ext>
                  </a:extLst>
                </a:gridCol>
              </a:tblGrid>
              <a:tr h="370840">
                <a:tc>
                  <a:txBody>
                    <a:bodyPr/>
                    <a:lstStyle/>
                    <a:p>
                      <a:r>
                        <a:rPr lang="en-GB" sz="1200" b="1" i="0" kern="1200" dirty="0">
                          <a:solidFill>
                            <a:schemeClr val="tx1"/>
                          </a:solidFill>
                          <a:effectLst/>
                          <a:latin typeface="+mn-lt"/>
                          <a:ea typeface="+mn-ea"/>
                          <a:cs typeface="+mn-cs"/>
                        </a:rPr>
                        <a:t>Must-Haves (Must-Have for Initial Release):</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i="0" kern="1200" dirty="0">
                          <a:solidFill>
                            <a:schemeClr val="tx1"/>
                          </a:solidFill>
                          <a:effectLst/>
                          <a:latin typeface="+mn-lt"/>
                          <a:ea typeface="+mn-ea"/>
                          <a:cs typeface="+mn-cs"/>
                        </a:rPr>
                        <a:t>Should-Haves (Should-Have Soon After Launch):</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Could-Haves (Nice to Have If Resources Permit):</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i="0" kern="1200" dirty="0">
                          <a:solidFill>
                            <a:schemeClr val="tx1"/>
                          </a:solidFill>
                          <a:effectLst/>
                          <a:latin typeface="+mn-lt"/>
                          <a:ea typeface="+mn-ea"/>
                          <a:cs typeface="+mn-cs"/>
                        </a:rPr>
                        <a:t>Won't-Haves (Postponed or Not Relevant for Now):</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971932"/>
                  </a:ext>
                </a:extLst>
              </a:tr>
              <a:tr h="370840">
                <a:tc>
                  <a:txBody>
                    <a:bodyPr/>
                    <a:lstStyle/>
                    <a:p>
                      <a:pPr algn="l">
                        <a:buFont typeface="Arial" panose="020B0604020202020204" pitchFamily="34" charset="0"/>
                        <a:buChar char="•"/>
                      </a:pPr>
                      <a:r>
                        <a:rPr lang="en-GB" sz="1100" b="1" i="0" kern="1200" dirty="0">
                          <a:solidFill>
                            <a:schemeClr val="tx1"/>
                          </a:solidFill>
                          <a:effectLst/>
                          <a:latin typeface="+mn-lt"/>
                          <a:ea typeface="+mn-ea"/>
                          <a:cs typeface="+mn-cs"/>
                        </a:rPr>
                        <a:t>User Profile Creation:</a:t>
                      </a:r>
                      <a:r>
                        <a:rPr lang="en-GB" sz="1100" b="0" i="0" kern="1200" dirty="0">
                          <a:solidFill>
                            <a:schemeClr val="tx1"/>
                          </a:solidFill>
                          <a:effectLst/>
                          <a:latin typeface="+mn-lt"/>
                          <a:ea typeface="+mn-ea"/>
                          <a:cs typeface="+mn-cs"/>
                        </a:rPr>
                        <a:t> Users must be able to create a profile including their primary delivery address during registration.</a:t>
                      </a:r>
                      <a:endParaRPr lang="en-GB" sz="1100" b="0" i="0" dirty="0">
                        <a:solidFill>
                          <a:srgbClr val="D1D5DB"/>
                        </a:solidFill>
                        <a:effectLst/>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Address Editing:</a:t>
                      </a:r>
                      <a:r>
                        <a:rPr lang="en-GB" sz="1100" b="0" i="0" kern="1200" dirty="0">
                          <a:solidFill>
                            <a:schemeClr val="tx1"/>
                          </a:solidFill>
                          <a:effectLst/>
                          <a:latin typeface="+mn-lt"/>
                          <a:ea typeface="+mn-ea"/>
                          <a:cs typeface="+mn-cs"/>
                        </a:rPr>
                        <a:t> Allow users to edit existing addresses to update details.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Map Integration:</a:t>
                      </a:r>
                      <a:r>
                        <a:rPr lang="en-GB" sz="1100" b="0" i="0" kern="1200" dirty="0">
                          <a:solidFill>
                            <a:schemeClr val="tx1"/>
                          </a:solidFill>
                          <a:effectLst/>
                          <a:latin typeface="+mn-lt"/>
                          <a:ea typeface="+mn-ea"/>
                          <a:cs typeface="+mn-cs"/>
                        </a:rPr>
                        <a:t> Integrate maps to allow users to pinpoint addresses visually.</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International Address Support:</a:t>
                      </a:r>
                      <a:r>
                        <a:rPr lang="en-GB" sz="1100" b="0" i="0" kern="1200" dirty="0">
                          <a:solidFill>
                            <a:schemeClr val="tx1"/>
                          </a:solidFill>
                          <a:effectLst/>
                          <a:latin typeface="+mn-lt"/>
                          <a:ea typeface="+mn-ea"/>
                          <a:cs typeface="+mn-cs"/>
                        </a:rPr>
                        <a:t> Support for international addresses if the platform primarily operates within one country.</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0988522"/>
                  </a:ext>
                </a:extLst>
              </a:tr>
              <a:tr h="370840">
                <a:tc>
                  <a:txBody>
                    <a:bodyPr/>
                    <a:lstStyle/>
                    <a:p>
                      <a:pPr algn="l">
                        <a:buFont typeface="Arial" panose="020B0604020202020204" pitchFamily="34" charset="0"/>
                        <a:buChar char="•"/>
                      </a:pPr>
                      <a:r>
                        <a:rPr lang="en-GB" sz="1100" b="1" i="0" kern="1200" dirty="0">
                          <a:solidFill>
                            <a:schemeClr val="tx1"/>
                          </a:solidFill>
                          <a:effectLst/>
                          <a:latin typeface="+mn-lt"/>
                          <a:ea typeface="+mn-ea"/>
                          <a:cs typeface="+mn-cs"/>
                        </a:rPr>
                        <a:t>Add New Address:</a:t>
                      </a:r>
                      <a:r>
                        <a:rPr lang="en-GB" sz="1100" b="0" i="0" kern="1200" dirty="0">
                          <a:solidFill>
                            <a:schemeClr val="tx1"/>
                          </a:solidFill>
                          <a:effectLst/>
                          <a:latin typeface="+mn-lt"/>
                          <a:ea typeface="+mn-ea"/>
                          <a:cs typeface="+mn-cs"/>
                        </a:rPr>
                        <a:t> Users must have the ability to add multiple addresses for deliveries.</a:t>
                      </a:r>
                      <a:endParaRPr lang="en-GB" sz="1100" b="0" i="0" dirty="0">
                        <a:solidFill>
                          <a:srgbClr val="D1D5DB"/>
                        </a:solidFill>
                        <a:effectLst/>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Address Categories:</a:t>
                      </a:r>
                      <a:r>
                        <a:rPr lang="en-GB" sz="1100" b="0" i="0" kern="1200" dirty="0">
                          <a:solidFill>
                            <a:schemeClr val="tx1"/>
                          </a:solidFill>
                          <a:effectLst/>
                          <a:latin typeface="+mn-lt"/>
                          <a:ea typeface="+mn-ea"/>
                          <a:cs typeface="+mn-cs"/>
                        </a:rPr>
                        <a:t> Provide an option for users to categorise addresses (e.g., Home, Work, etc.) for easier selection during checkout.</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Delivery Time Preferences:</a:t>
                      </a:r>
                      <a:r>
                        <a:rPr lang="en-GB" sz="1100" b="0" i="0" kern="1200" dirty="0">
                          <a:solidFill>
                            <a:schemeClr val="tx1"/>
                          </a:solidFill>
                          <a:effectLst/>
                          <a:latin typeface="+mn-lt"/>
                          <a:ea typeface="+mn-ea"/>
                          <a:cs typeface="+mn-cs"/>
                        </a:rPr>
                        <a:t> Allow users to set delivery time preferences for each address.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i="0" kern="1200" dirty="0">
                          <a:solidFill>
                            <a:schemeClr val="tx1"/>
                          </a:solidFill>
                          <a:effectLst/>
                          <a:latin typeface="+mn-lt"/>
                          <a:ea typeface="+mn-ea"/>
                          <a:cs typeface="+mn-cs"/>
                        </a:rPr>
                        <a:t>Advanced Geolocation Features:</a:t>
                      </a:r>
                      <a:r>
                        <a:rPr lang="en-GB" sz="1100" b="0" i="0" kern="1200" dirty="0">
                          <a:solidFill>
                            <a:schemeClr val="tx1"/>
                          </a:solidFill>
                          <a:effectLst/>
                          <a:latin typeface="+mn-lt"/>
                          <a:ea typeface="+mn-ea"/>
                          <a:cs typeface="+mn-cs"/>
                        </a:rPr>
                        <a:t> Advanced geolocation services that might not be necessary for the initial phase.</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650586"/>
                  </a:ext>
                </a:extLst>
              </a:tr>
              <a:tr h="370840">
                <a:tc>
                  <a:txBody>
                    <a:bodyPr/>
                    <a:lstStyle/>
                    <a:p>
                      <a:pPr algn="l">
                        <a:buFont typeface="Arial" panose="020B0604020202020204" pitchFamily="34" charset="0"/>
                        <a:buChar char="•"/>
                      </a:pPr>
                      <a:r>
                        <a:rPr lang="en-GB" sz="1100" b="1" i="0" kern="1200" dirty="0">
                          <a:solidFill>
                            <a:schemeClr val="tx1"/>
                          </a:solidFill>
                          <a:effectLst/>
                          <a:latin typeface="+mn-lt"/>
                          <a:ea typeface="+mn-ea"/>
                          <a:cs typeface="+mn-cs"/>
                        </a:rPr>
                        <a:t>Delete Address:</a:t>
                      </a:r>
                      <a:r>
                        <a:rPr lang="en-GB" sz="1100" b="0" i="0" kern="1200" dirty="0">
                          <a:solidFill>
                            <a:schemeClr val="tx1"/>
                          </a:solidFill>
                          <a:effectLst/>
                          <a:latin typeface="+mn-lt"/>
                          <a:ea typeface="+mn-ea"/>
                          <a:cs typeface="+mn-cs"/>
                        </a:rPr>
                        <a:t> Users must be able to delete addresses they no longer need.</a:t>
                      </a:r>
                      <a:endParaRPr lang="en-GB" sz="1100" b="0" i="0" dirty="0">
                        <a:solidFill>
                          <a:srgbClr val="D1D5DB"/>
                        </a:solidFill>
                        <a:effectLst/>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Autocomplete Feature:</a:t>
                      </a:r>
                      <a:r>
                        <a:rPr lang="en-GB" sz="1100" b="0" i="0" kern="1200" dirty="0">
                          <a:solidFill>
                            <a:schemeClr val="tx1"/>
                          </a:solidFill>
                          <a:effectLst/>
                          <a:latin typeface="+mn-lt"/>
                          <a:ea typeface="+mn-ea"/>
                          <a:cs typeface="+mn-cs"/>
                        </a:rPr>
                        <a:t> Implement an autocomplete feature to assist users in entering addresses quickly and accurately.</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User Feedback Feature:</a:t>
                      </a:r>
                      <a:r>
                        <a:rPr lang="en-GB" sz="1100" b="0" i="0" kern="1200" dirty="0">
                          <a:solidFill>
                            <a:schemeClr val="tx1"/>
                          </a:solidFill>
                          <a:effectLst/>
                          <a:latin typeface="+mn-lt"/>
                          <a:ea typeface="+mn-ea"/>
                          <a:cs typeface="+mn-cs"/>
                        </a:rPr>
                        <a:t> Include a feedback mechanism for users to rate the delivery experience for each address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i="0" kern="1200" dirty="0">
                          <a:solidFill>
                            <a:schemeClr val="tx1"/>
                          </a:solidFill>
                          <a:effectLst/>
                          <a:latin typeface="+mn-lt"/>
                          <a:ea typeface="+mn-ea"/>
                          <a:cs typeface="+mn-cs"/>
                        </a:rPr>
                        <a:t>Address Sharing:</a:t>
                      </a:r>
                      <a:r>
                        <a:rPr lang="en-GB" sz="1100" b="0" i="0" kern="1200" dirty="0">
                          <a:solidFill>
                            <a:schemeClr val="tx1"/>
                          </a:solidFill>
                          <a:effectLst/>
                          <a:latin typeface="+mn-lt"/>
                          <a:ea typeface="+mn-ea"/>
                          <a:cs typeface="+mn-cs"/>
                        </a:rPr>
                        <a:t> Allowing users to share addresses directly from the platform (consider privacy concerns).</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635116"/>
                  </a:ext>
                </a:extLst>
              </a:tr>
              <a:tr h="370840">
                <a:tc>
                  <a:txBody>
                    <a:bodyPr/>
                    <a:lstStyle/>
                    <a:p>
                      <a:pPr algn="l">
                        <a:buFont typeface="Arial" panose="020B0604020202020204" pitchFamily="34" charset="0"/>
                        <a:buChar char="•"/>
                      </a:pPr>
                      <a:r>
                        <a:rPr lang="en-GB" sz="1100" b="1" i="0" kern="1200" dirty="0">
                          <a:solidFill>
                            <a:schemeClr val="tx1"/>
                          </a:solidFill>
                          <a:effectLst/>
                          <a:latin typeface="+mn-lt"/>
                          <a:ea typeface="+mn-ea"/>
                          <a:cs typeface="+mn-cs"/>
                        </a:rPr>
                        <a:t>Set Default Address:</a:t>
                      </a:r>
                      <a:r>
                        <a:rPr lang="en-GB" sz="1100" b="0" i="0" kern="1200" dirty="0">
                          <a:solidFill>
                            <a:schemeClr val="tx1"/>
                          </a:solidFill>
                          <a:effectLst/>
                          <a:latin typeface="+mn-lt"/>
                          <a:ea typeface="+mn-ea"/>
                          <a:cs typeface="+mn-cs"/>
                        </a:rPr>
                        <a:t> Users must have the option to set one address as the default for all deliveries.</a:t>
                      </a:r>
                      <a:endParaRPr lang="en-GB" sz="1100" b="0" i="0" dirty="0">
                        <a:solidFill>
                          <a:srgbClr val="D1D5DB"/>
                        </a:solidFill>
                        <a:effectLst/>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Address History:</a:t>
                      </a:r>
                      <a:r>
                        <a:rPr lang="en-GB" sz="1100" b="0" i="0" kern="1200" dirty="0">
                          <a:solidFill>
                            <a:schemeClr val="tx1"/>
                          </a:solidFill>
                          <a:effectLst/>
                          <a:latin typeface="+mn-lt"/>
                          <a:ea typeface="+mn-ea"/>
                          <a:cs typeface="+mn-cs"/>
                        </a:rPr>
                        <a:t> Maintain a history of addresses used by the user, making it easier to reuse previous delivery locations.</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Multiple Default Addresses:</a:t>
                      </a:r>
                      <a:r>
                        <a:rPr lang="en-GB" sz="1100" b="0" i="0" kern="1200" dirty="0">
                          <a:solidFill>
                            <a:schemeClr val="tx1"/>
                          </a:solidFill>
                          <a:effectLst/>
                          <a:latin typeface="+mn-lt"/>
                          <a:ea typeface="+mn-ea"/>
                          <a:cs typeface="+mn-cs"/>
                        </a:rPr>
                        <a:t> Allow users to set multiple default addresses based on different delivery scenarios (e.g., Home default for evenings, Work default for weekdays).</a:t>
                      </a:r>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i="0" kern="1200" dirty="0">
                          <a:solidFill>
                            <a:schemeClr val="tx1"/>
                          </a:solidFill>
                          <a:effectLst/>
                          <a:latin typeface="+mn-lt"/>
                          <a:ea typeface="+mn-ea"/>
                          <a:cs typeface="+mn-cs"/>
                        </a:rPr>
                        <a:t>Offline Address Management:</a:t>
                      </a:r>
                      <a:r>
                        <a:rPr lang="en-GB" sz="1100" b="0" i="0" kern="1200" dirty="0">
                          <a:solidFill>
                            <a:schemeClr val="tx1"/>
                          </a:solidFill>
                          <a:effectLst/>
                          <a:latin typeface="+mn-lt"/>
                          <a:ea typeface="+mn-ea"/>
                          <a:cs typeface="+mn-cs"/>
                        </a:rPr>
                        <a:t> Providing full address functionality offline without an internet connection.</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497104"/>
                  </a:ext>
                </a:extLst>
              </a:tr>
              <a:tr h="370840">
                <a:tc>
                  <a:txBody>
                    <a:bodyPr/>
                    <a:lstStyle/>
                    <a:p>
                      <a:pPr algn="l">
                        <a:buFont typeface="Arial" panose="020B0604020202020204" pitchFamily="34" charset="0"/>
                        <a:buChar char="•"/>
                      </a:pPr>
                      <a:r>
                        <a:rPr lang="en-GB" sz="1100" b="1" i="0" kern="1200" dirty="0">
                          <a:solidFill>
                            <a:schemeClr val="tx1"/>
                          </a:solidFill>
                          <a:effectLst/>
                          <a:latin typeface="+mn-lt"/>
                          <a:ea typeface="+mn-ea"/>
                          <a:cs typeface="+mn-cs"/>
                        </a:rPr>
                        <a:t>Address Validation:</a:t>
                      </a:r>
                      <a:r>
                        <a:rPr lang="en-GB" sz="1100" b="0" i="0" kern="1200" dirty="0">
                          <a:solidFill>
                            <a:schemeClr val="tx1"/>
                          </a:solidFill>
                          <a:effectLst/>
                          <a:latin typeface="+mn-lt"/>
                          <a:ea typeface="+mn-ea"/>
                          <a:cs typeface="+mn-cs"/>
                        </a:rPr>
                        <a:t> Ensure addresses inputted by users are valid and correctly formatted to prevent errors in deliveries.</a:t>
                      </a:r>
                      <a:endParaRPr lang="en-GB" sz="1100" b="0" i="0" dirty="0">
                        <a:solidFill>
                          <a:srgbClr val="D1D5DB"/>
                        </a:solidFill>
                        <a:effectLst/>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i="0" kern="1200" dirty="0">
                          <a:solidFill>
                            <a:schemeClr val="tx1"/>
                          </a:solidFill>
                          <a:effectLst/>
                          <a:latin typeface="+mn-lt"/>
                          <a:ea typeface="+mn-ea"/>
                          <a:cs typeface="+mn-cs"/>
                        </a:rPr>
                        <a:t>User Notifications:</a:t>
                      </a:r>
                      <a:r>
                        <a:rPr lang="en-GB" sz="1100" b="0" i="0" kern="1200" dirty="0">
                          <a:solidFill>
                            <a:schemeClr val="tx1"/>
                          </a:solidFill>
                          <a:effectLst/>
                          <a:latin typeface="+mn-lt"/>
                          <a:ea typeface="+mn-ea"/>
                          <a:cs typeface="+mn-cs"/>
                        </a:rPr>
                        <a:t> Send notifications to users when an address is added, deleted, or set as default.</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828597"/>
                  </a:ext>
                </a:extLst>
              </a:tr>
              <a:tr h="370840">
                <a:tc>
                  <a:txBody>
                    <a:bodyPr/>
                    <a:lstStyle/>
                    <a:p>
                      <a:pPr algn="l">
                        <a:buFont typeface="Arial" panose="020B0604020202020204" pitchFamily="34" charset="0"/>
                        <a:buChar char="•"/>
                      </a:pPr>
                      <a:r>
                        <a:rPr lang="en-GB" sz="1100" b="1" i="0" kern="1200" dirty="0">
                          <a:solidFill>
                            <a:schemeClr val="tx1"/>
                          </a:solidFill>
                          <a:effectLst/>
                          <a:latin typeface="+mn-lt"/>
                          <a:ea typeface="+mn-ea"/>
                          <a:cs typeface="+mn-cs"/>
                        </a:rPr>
                        <a:t>Security Measures:</a:t>
                      </a:r>
                      <a:r>
                        <a:rPr lang="en-GB" sz="1100" b="0" i="0" kern="1200" dirty="0">
                          <a:solidFill>
                            <a:schemeClr val="tx1"/>
                          </a:solidFill>
                          <a:effectLst/>
                          <a:latin typeface="+mn-lt"/>
                          <a:ea typeface="+mn-ea"/>
                          <a:cs typeface="+mn-cs"/>
                        </a:rPr>
                        <a:t> Implement robust security protocols to protect user addresses and personal information.</a:t>
                      </a:r>
                      <a:endParaRPr lang="en-GB" sz="1100" b="0" i="0" dirty="0">
                        <a:solidFill>
                          <a:srgbClr val="D1D5DB"/>
                        </a:solidFill>
                        <a:effectLst/>
                        <a:latin typeface="Söh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9359664"/>
                  </a:ext>
                </a:extLst>
              </a:tr>
            </a:tbl>
          </a:graphicData>
        </a:graphic>
      </p:graphicFrame>
    </p:spTree>
    <p:extLst>
      <p:ext uri="{BB962C8B-B14F-4D97-AF65-F5344CB8AC3E}">
        <p14:creationId xmlns:p14="http://schemas.microsoft.com/office/powerpoint/2010/main" val="174705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CD4C0-1F04-170E-FB60-B5B3FA6451D4}"/>
              </a:ext>
            </a:extLst>
          </p:cNvPr>
          <p:cNvSpPr txBox="1"/>
          <p:nvPr/>
        </p:nvSpPr>
        <p:spPr>
          <a:xfrm>
            <a:off x="718462" y="0"/>
            <a:ext cx="10684151" cy="876046"/>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4000" kern="1200" dirty="0">
                <a:solidFill>
                  <a:schemeClr val="tx2"/>
                </a:solidFill>
                <a:latin typeface="+mj-lt"/>
                <a:ea typeface="+mj-ea"/>
                <a:cs typeface="+mj-cs"/>
              </a:rPr>
              <a:t>Requirements</a:t>
            </a:r>
          </a:p>
        </p:txBody>
      </p:sp>
      <p:graphicFrame>
        <p:nvGraphicFramePr>
          <p:cNvPr id="2" name="Table 1">
            <a:extLst>
              <a:ext uri="{FF2B5EF4-FFF2-40B4-BE49-F238E27FC236}">
                <a16:creationId xmlns:a16="http://schemas.microsoft.com/office/drawing/2014/main" id="{8FC6594C-961B-DA4E-8A30-3BEE5AA5E335}"/>
              </a:ext>
            </a:extLst>
          </p:cNvPr>
          <p:cNvGraphicFramePr>
            <a:graphicFrameLocks noGrp="1"/>
          </p:cNvGraphicFramePr>
          <p:nvPr>
            <p:extLst>
              <p:ext uri="{D42A27DB-BD31-4B8C-83A1-F6EECF244321}">
                <p14:modId xmlns:p14="http://schemas.microsoft.com/office/powerpoint/2010/main" val="4219706658"/>
              </p:ext>
            </p:extLst>
          </p:nvPr>
        </p:nvGraphicFramePr>
        <p:xfrm>
          <a:off x="655607" y="1277285"/>
          <a:ext cx="10809862" cy="3982720"/>
        </p:xfrm>
        <a:graphic>
          <a:graphicData uri="http://schemas.openxmlformats.org/drawingml/2006/table">
            <a:tbl>
              <a:tblPr firstRow="1" bandRow="1">
                <a:tableStyleId>{2D5ABB26-0587-4C30-8999-92F81FD0307C}</a:tableStyleId>
              </a:tblPr>
              <a:tblGrid>
                <a:gridCol w="5404931">
                  <a:extLst>
                    <a:ext uri="{9D8B030D-6E8A-4147-A177-3AD203B41FA5}">
                      <a16:colId xmlns:a16="http://schemas.microsoft.com/office/drawing/2014/main" val="636384363"/>
                    </a:ext>
                  </a:extLst>
                </a:gridCol>
                <a:gridCol w="5404931">
                  <a:extLst>
                    <a:ext uri="{9D8B030D-6E8A-4147-A177-3AD203B41FA5}">
                      <a16:colId xmlns:a16="http://schemas.microsoft.com/office/drawing/2014/main" val="1154699860"/>
                    </a:ext>
                  </a:extLst>
                </a:gridCol>
              </a:tblGrid>
              <a:tr h="370840">
                <a:tc>
                  <a:txBody>
                    <a:bodyPr/>
                    <a:lstStyle/>
                    <a:p>
                      <a:r>
                        <a:rPr lang="en-GB" sz="1200" b="1" i="0" kern="1200" dirty="0">
                          <a:solidFill>
                            <a:schemeClr val="tx1"/>
                          </a:solidFill>
                          <a:effectLst/>
                          <a:latin typeface="+mn-lt"/>
                          <a:ea typeface="+mn-ea"/>
                          <a:cs typeface="+mn-cs"/>
                        </a:rPr>
                        <a:t>Functional Requirements:</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i="0" kern="1200" dirty="0">
                          <a:solidFill>
                            <a:schemeClr val="tx1"/>
                          </a:solidFill>
                          <a:effectLst/>
                          <a:latin typeface="+mn-lt"/>
                          <a:ea typeface="+mn-ea"/>
                          <a:cs typeface="+mn-cs"/>
                        </a:rPr>
                        <a:t>Non-Functional Requirements:</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293892"/>
                  </a:ext>
                </a:extLst>
              </a:tr>
              <a:tr h="370840">
                <a:tc>
                  <a:txBody>
                    <a:bodyPr/>
                    <a:lstStyle/>
                    <a:p>
                      <a:r>
                        <a:rPr lang="en-GB" sz="1100" b="1" i="0" kern="1200" dirty="0">
                          <a:solidFill>
                            <a:schemeClr val="tx1"/>
                          </a:solidFill>
                          <a:effectLst/>
                          <a:latin typeface="+mn-lt"/>
                          <a:ea typeface="+mn-ea"/>
                          <a:cs typeface="+mn-cs"/>
                        </a:rPr>
                        <a:t>User Profile Management:</a:t>
                      </a:r>
                      <a:endParaRPr lang="en-GB" sz="1100" b="0" i="0" kern="1200" dirty="0">
                        <a:solidFill>
                          <a:schemeClr val="tx1"/>
                        </a:solidFill>
                        <a:effectLst/>
                        <a:latin typeface="+mn-lt"/>
                        <a:ea typeface="+mn-ea"/>
                        <a:cs typeface="+mn-cs"/>
                      </a:endParaRPr>
                    </a:p>
                    <a:p>
                      <a:r>
                        <a:rPr lang="en-GB" sz="1100" b="0" i="0" kern="1200" dirty="0">
                          <a:solidFill>
                            <a:schemeClr val="tx1"/>
                          </a:solidFill>
                          <a:effectLst/>
                          <a:latin typeface="+mn-lt"/>
                          <a:ea typeface="+mn-ea"/>
                          <a:cs typeface="+mn-cs"/>
                        </a:rPr>
                        <a:t>Users must be able to create a profile containing their name and primary delivery address during registration.</a:t>
                      </a:r>
                    </a:p>
                    <a:p>
                      <a:r>
                        <a:rPr lang="en-GB" sz="1100" b="1" i="0" kern="1200" dirty="0">
                          <a:solidFill>
                            <a:schemeClr val="tx1"/>
                          </a:solidFill>
                          <a:effectLst/>
                          <a:latin typeface="+mn-lt"/>
                          <a:ea typeface="+mn-ea"/>
                          <a:cs typeface="+mn-cs"/>
                        </a:rPr>
                        <a:t>Address Management:</a:t>
                      </a:r>
                      <a:endParaRPr lang="en-GB" sz="1100" b="0" i="0" kern="1200" dirty="0">
                        <a:solidFill>
                          <a:schemeClr val="tx1"/>
                        </a:solidFill>
                        <a:effectLst/>
                        <a:latin typeface="+mn-lt"/>
                        <a:ea typeface="+mn-ea"/>
                        <a:cs typeface="+mn-cs"/>
                      </a:endParaRPr>
                    </a:p>
                    <a:p>
                      <a:r>
                        <a:rPr lang="en-GB" sz="1100" b="0" i="0" kern="1200" dirty="0">
                          <a:solidFill>
                            <a:schemeClr val="tx1"/>
                          </a:solidFill>
                          <a:effectLst/>
                          <a:latin typeface="+mn-lt"/>
                          <a:ea typeface="+mn-ea"/>
                          <a:cs typeface="+mn-cs"/>
                        </a:rPr>
                        <a:t>Users must have the ability to add new delivery addresses, including details such as street address, city and Post code.</a:t>
                      </a:r>
                    </a:p>
                    <a:p>
                      <a:r>
                        <a:rPr lang="en-GB" sz="1100" b="0" i="0" kern="1200" dirty="0">
                          <a:solidFill>
                            <a:schemeClr val="tx1"/>
                          </a:solidFill>
                          <a:effectLst/>
                          <a:latin typeface="+mn-lt"/>
                          <a:ea typeface="+mn-ea"/>
                          <a:cs typeface="+mn-cs"/>
                        </a:rPr>
                        <a:t>Users must be able to delete addresses they no longer require.</a:t>
                      </a:r>
                    </a:p>
                    <a:p>
                      <a:r>
                        <a:rPr lang="en-GB" sz="1100" b="0" i="0" kern="1200" dirty="0">
                          <a:solidFill>
                            <a:schemeClr val="tx1"/>
                          </a:solidFill>
                          <a:effectLst/>
                          <a:latin typeface="+mn-lt"/>
                          <a:ea typeface="+mn-ea"/>
                          <a:cs typeface="+mn-cs"/>
                        </a:rPr>
                        <a:t>Users must have the option to set one address as the default for all deliveries.</a:t>
                      </a:r>
                    </a:p>
                    <a:p>
                      <a:r>
                        <a:rPr lang="en-GB" sz="1100" b="0" i="0" kern="1200" dirty="0">
                          <a:solidFill>
                            <a:schemeClr val="tx1"/>
                          </a:solidFill>
                          <a:effectLst/>
                          <a:latin typeface="+mn-lt"/>
                          <a:ea typeface="+mn-ea"/>
                          <a:cs typeface="+mn-cs"/>
                        </a:rPr>
                        <a:t>The system must validate addresses entered by users to ensure accuracy in deliveries.</a:t>
                      </a:r>
                    </a:p>
                    <a:p>
                      <a:r>
                        <a:rPr lang="en-GB" sz="1100" b="0" i="0" kern="1200" dirty="0">
                          <a:solidFill>
                            <a:schemeClr val="tx1"/>
                          </a:solidFill>
                          <a:effectLst/>
                          <a:latin typeface="+mn-lt"/>
                          <a:ea typeface="+mn-ea"/>
                          <a:cs typeface="+mn-cs"/>
                        </a:rPr>
                        <a:t>Users should be able to edit existing addresses to update any details.</a:t>
                      </a:r>
                    </a:p>
                    <a:p>
                      <a:r>
                        <a:rPr lang="en-GB" sz="1100" b="0" i="0" kern="1200" dirty="0">
                          <a:solidFill>
                            <a:schemeClr val="tx1"/>
                          </a:solidFill>
                          <a:effectLst/>
                          <a:latin typeface="+mn-lt"/>
                          <a:ea typeface="+mn-ea"/>
                          <a:cs typeface="+mn-cs"/>
                        </a:rPr>
                        <a:t>Users should have the option to categorise addresses (e.g., Home, Work, etc.) for easy selection during checkout.</a:t>
                      </a:r>
                    </a:p>
                    <a:p>
                      <a:r>
                        <a:rPr lang="en-GB" sz="1100" b="0" i="0" kern="1200" dirty="0">
                          <a:solidFill>
                            <a:schemeClr val="tx1"/>
                          </a:solidFill>
                          <a:effectLst/>
                          <a:latin typeface="+mn-lt"/>
                          <a:ea typeface="+mn-ea"/>
                          <a:cs typeface="+mn-cs"/>
                        </a:rPr>
                        <a:t>The system should provide an autocomplete feature to assist users in quickly and accurately entering addresses.</a:t>
                      </a:r>
                    </a:p>
                    <a:p>
                      <a:r>
                        <a:rPr lang="en-GB" sz="1100" b="0" i="0" kern="1200" dirty="0">
                          <a:solidFill>
                            <a:schemeClr val="tx1"/>
                          </a:solidFill>
                          <a:effectLst/>
                          <a:latin typeface="+mn-lt"/>
                          <a:ea typeface="+mn-ea"/>
                          <a:cs typeface="+mn-cs"/>
                        </a:rPr>
                        <a:t>The system should maintain a history of addresses used by the user, allowing them to easily select from previously used addresses.</a:t>
                      </a:r>
                    </a:p>
                    <a:p>
                      <a:endParaRPr lang="en-GB" sz="1100" b="0" i="0" kern="1200" dirty="0">
                        <a:solidFill>
                          <a:schemeClr val="tx1"/>
                        </a:solidFill>
                        <a:effectLst/>
                        <a:latin typeface="+mn-lt"/>
                        <a:ea typeface="+mn-ea"/>
                        <a:cs typeface="+mn-cs"/>
                      </a:endParaRP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i="0" kern="1200" dirty="0">
                          <a:solidFill>
                            <a:schemeClr val="tx1"/>
                          </a:solidFill>
                          <a:effectLst/>
                          <a:latin typeface="+mn-lt"/>
                          <a:ea typeface="+mn-ea"/>
                          <a:cs typeface="+mn-cs"/>
                        </a:rPr>
                        <a:t>Security:</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Robust security measures must be implemented to protect user addresses and personal information.</a:t>
                      </a:r>
                    </a:p>
                    <a:p>
                      <a:r>
                        <a:rPr lang="en-GB" sz="1100" b="1" i="0" kern="1200" dirty="0">
                          <a:solidFill>
                            <a:schemeClr val="tx1"/>
                          </a:solidFill>
                          <a:effectLst/>
                          <a:latin typeface="+mn-lt"/>
                          <a:ea typeface="+mn-ea"/>
                          <a:cs typeface="+mn-cs"/>
                        </a:rPr>
                        <a:t>Usability:</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The user interface should be intuitive and user-friendly, ensuring a seamless address management experience.</a:t>
                      </a:r>
                    </a:p>
                    <a:p>
                      <a:pPr lvl="1"/>
                      <a:r>
                        <a:rPr lang="en-GB" sz="1100" b="0" i="0" kern="1200" dirty="0">
                          <a:solidFill>
                            <a:schemeClr val="tx1"/>
                          </a:solidFill>
                          <a:effectLst/>
                          <a:latin typeface="+mn-lt"/>
                          <a:ea typeface="+mn-ea"/>
                          <a:cs typeface="+mn-cs"/>
                        </a:rPr>
                        <a:t>The autocomplete feature should provide suggestions in real-time, enhancing user experience.</a:t>
                      </a:r>
                    </a:p>
                    <a:p>
                      <a:r>
                        <a:rPr lang="en-GB" sz="1100" b="1" i="0" kern="1200" dirty="0">
                          <a:solidFill>
                            <a:schemeClr val="tx1"/>
                          </a:solidFill>
                          <a:effectLst/>
                          <a:latin typeface="+mn-lt"/>
                          <a:ea typeface="+mn-ea"/>
                          <a:cs typeface="+mn-cs"/>
                        </a:rPr>
                        <a:t>Performance:</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The system should perform address validation and autocomplete functions swiftly, without causing delays in user interactions.</a:t>
                      </a:r>
                    </a:p>
                    <a:p>
                      <a:r>
                        <a:rPr lang="en-GB" sz="1100" b="1" i="0" kern="1200" dirty="0">
                          <a:solidFill>
                            <a:schemeClr val="tx1"/>
                          </a:solidFill>
                          <a:effectLst/>
                          <a:latin typeface="+mn-lt"/>
                          <a:ea typeface="+mn-ea"/>
                          <a:cs typeface="+mn-cs"/>
                        </a:rPr>
                        <a:t>Reliability:</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The system should reliably store and retrieve user addresses without data loss or errors.</a:t>
                      </a:r>
                    </a:p>
                    <a:p>
                      <a:r>
                        <a:rPr lang="en-GB" sz="1100" b="1" i="0" kern="1200" dirty="0">
                          <a:solidFill>
                            <a:schemeClr val="tx1"/>
                          </a:solidFill>
                          <a:effectLst/>
                          <a:latin typeface="+mn-lt"/>
                          <a:ea typeface="+mn-ea"/>
                          <a:cs typeface="+mn-cs"/>
                        </a:rPr>
                        <a:t>Scalability:</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The address management system should be scalable to handle a growing number of users and addresses as the platform expands.</a:t>
                      </a:r>
                    </a:p>
                    <a:p>
                      <a:r>
                        <a:rPr lang="en-GB" sz="1100" b="1" i="0" kern="1200" dirty="0">
                          <a:solidFill>
                            <a:schemeClr val="tx1"/>
                          </a:solidFill>
                          <a:effectLst/>
                          <a:latin typeface="+mn-lt"/>
                          <a:ea typeface="+mn-ea"/>
                          <a:cs typeface="+mn-cs"/>
                        </a:rPr>
                        <a:t>Compatibility:</a:t>
                      </a:r>
                      <a:endParaRPr lang="en-GB" sz="1100" b="0" i="0" kern="1200" dirty="0">
                        <a:solidFill>
                          <a:schemeClr val="tx1"/>
                        </a:solidFill>
                        <a:effectLst/>
                        <a:latin typeface="+mn-lt"/>
                        <a:ea typeface="+mn-ea"/>
                        <a:cs typeface="+mn-cs"/>
                      </a:endParaRPr>
                    </a:p>
                    <a:p>
                      <a:pPr lvl="1"/>
                      <a:r>
                        <a:rPr lang="en-GB" sz="1100" b="0" i="0" kern="1200" dirty="0">
                          <a:solidFill>
                            <a:schemeClr val="tx1"/>
                          </a:solidFill>
                          <a:effectLst/>
                          <a:latin typeface="+mn-lt"/>
                          <a:ea typeface="+mn-ea"/>
                          <a:cs typeface="+mn-cs"/>
                        </a:rPr>
                        <a:t>The address functionality should be compatible with various devices and browsers, ensuring a consistent experience for all users.</a:t>
                      </a:r>
                    </a:p>
                    <a:p>
                      <a:endParaRPr lang="en-GB"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898813"/>
                  </a:ext>
                </a:extLst>
              </a:tr>
            </a:tbl>
          </a:graphicData>
        </a:graphic>
      </p:graphicFrame>
      <p:sp>
        <p:nvSpPr>
          <p:cNvPr id="4" name="TextBox 3">
            <a:extLst>
              <a:ext uri="{FF2B5EF4-FFF2-40B4-BE49-F238E27FC236}">
                <a16:creationId xmlns:a16="http://schemas.microsoft.com/office/drawing/2014/main" id="{F00625A2-C2C1-5B76-AA72-495B90734E0C}"/>
              </a:ext>
            </a:extLst>
          </p:cNvPr>
          <p:cNvSpPr txBox="1"/>
          <p:nvPr/>
        </p:nvSpPr>
        <p:spPr>
          <a:xfrm>
            <a:off x="656948" y="5388746"/>
            <a:ext cx="10821879" cy="430887"/>
          </a:xfrm>
          <a:prstGeom prst="rect">
            <a:avLst/>
          </a:prstGeom>
          <a:noFill/>
        </p:spPr>
        <p:txBody>
          <a:bodyPr wrap="square" rtlCol="0">
            <a:spAutoFit/>
          </a:bodyPr>
          <a:lstStyle/>
          <a:p>
            <a:r>
              <a:rPr lang="en-GB" sz="1100" dirty="0"/>
              <a:t>By categorising requirements into functional and non-functional aspects, the development team can prioritise tasks and allocate resources effectively. Functional requirements focus on what the system should do, while non-functional requirements define how well the system performs its functions and the quality of the user experience.</a:t>
            </a:r>
          </a:p>
        </p:txBody>
      </p:sp>
    </p:spTree>
    <p:extLst>
      <p:ext uri="{BB962C8B-B14F-4D97-AF65-F5344CB8AC3E}">
        <p14:creationId xmlns:p14="http://schemas.microsoft.com/office/powerpoint/2010/main" val="207644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8BB04-AE5C-408D-2DCB-F5B5F3813FFF}"/>
              </a:ext>
            </a:extLst>
          </p:cNvPr>
          <p:cNvSpPr txBox="1"/>
          <p:nvPr/>
        </p:nvSpPr>
        <p:spPr>
          <a:xfrm>
            <a:off x="753924" y="123117"/>
            <a:ext cx="10684151" cy="8760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2"/>
                </a:solidFill>
                <a:latin typeface="+mj-lt"/>
                <a:ea typeface="+mj-ea"/>
                <a:cs typeface="+mj-cs"/>
              </a:rPr>
              <a:t>Design Wireframe</a:t>
            </a:r>
          </a:p>
        </p:txBody>
      </p:sp>
      <p:sp>
        <p:nvSpPr>
          <p:cNvPr id="2" name="Rectangle: Rounded Corners 1">
            <a:extLst>
              <a:ext uri="{FF2B5EF4-FFF2-40B4-BE49-F238E27FC236}">
                <a16:creationId xmlns:a16="http://schemas.microsoft.com/office/drawing/2014/main" id="{72473BF1-C7D9-FC86-50F0-5EE85A303172}"/>
              </a:ext>
            </a:extLst>
          </p:cNvPr>
          <p:cNvSpPr/>
          <p:nvPr/>
        </p:nvSpPr>
        <p:spPr>
          <a:xfrm>
            <a:off x="884207" y="1031755"/>
            <a:ext cx="3385868" cy="23210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TextBox 4">
            <a:extLst>
              <a:ext uri="{FF2B5EF4-FFF2-40B4-BE49-F238E27FC236}">
                <a16:creationId xmlns:a16="http://schemas.microsoft.com/office/drawing/2014/main" id="{E02D2FE9-B0F8-4C9D-2652-30828E849984}"/>
              </a:ext>
            </a:extLst>
          </p:cNvPr>
          <p:cNvSpPr txBox="1"/>
          <p:nvPr/>
        </p:nvSpPr>
        <p:spPr>
          <a:xfrm>
            <a:off x="1796450" y="1180810"/>
            <a:ext cx="1561381" cy="369332"/>
          </a:xfrm>
          <a:prstGeom prst="rect">
            <a:avLst/>
          </a:prstGeom>
          <a:noFill/>
        </p:spPr>
        <p:txBody>
          <a:bodyPr wrap="square" rtlCol="0">
            <a:spAutoFit/>
          </a:bodyPr>
          <a:lstStyle/>
          <a:p>
            <a:r>
              <a:rPr lang="en-GB" dirty="0"/>
              <a:t>User Account</a:t>
            </a:r>
          </a:p>
        </p:txBody>
      </p:sp>
      <p:sp>
        <p:nvSpPr>
          <p:cNvPr id="6" name="Rectangle: Rounded Corners 5">
            <a:extLst>
              <a:ext uri="{FF2B5EF4-FFF2-40B4-BE49-F238E27FC236}">
                <a16:creationId xmlns:a16="http://schemas.microsoft.com/office/drawing/2014/main" id="{675E5311-0E23-4A56-2681-3734505BA050}"/>
              </a:ext>
            </a:extLst>
          </p:cNvPr>
          <p:cNvSpPr/>
          <p:nvPr/>
        </p:nvSpPr>
        <p:spPr>
          <a:xfrm>
            <a:off x="1243282" y="1814151"/>
            <a:ext cx="1106336" cy="439947"/>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Add address</a:t>
            </a:r>
          </a:p>
        </p:txBody>
      </p:sp>
      <p:sp>
        <p:nvSpPr>
          <p:cNvPr id="7" name="Rectangle: Rounded Corners 6">
            <a:extLst>
              <a:ext uri="{FF2B5EF4-FFF2-40B4-BE49-F238E27FC236}">
                <a16:creationId xmlns:a16="http://schemas.microsoft.com/office/drawing/2014/main" id="{10EDC155-3B40-482F-3979-6B98D5547547}"/>
              </a:ext>
            </a:extLst>
          </p:cNvPr>
          <p:cNvSpPr/>
          <p:nvPr/>
        </p:nvSpPr>
        <p:spPr>
          <a:xfrm>
            <a:off x="2842982" y="2444702"/>
            <a:ext cx="1106336" cy="439947"/>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View orders</a:t>
            </a:r>
          </a:p>
        </p:txBody>
      </p:sp>
      <p:sp>
        <p:nvSpPr>
          <p:cNvPr id="8" name="Rectangle: Rounded Corners 7">
            <a:extLst>
              <a:ext uri="{FF2B5EF4-FFF2-40B4-BE49-F238E27FC236}">
                <a16:creationId xmlns:a16="http://schemas.microsoft.com/office/drawing/2014/main" id="{FB3FB696-7147-5194-9596-213E4F867709}"/>
              </a:ext>
            </a:extLst>
          </p:cNvPr>
          <p:cNvSpPr/>
          <p:nvPr/>
        </p:nvSpPr>
        <p:spPr>
          <a:xfrm>
            <a:off x="1243282" y="2475828"/>
            <a:ext cx="1106336" cy="439947"/>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View payments</a:t>
            </a:r>
          </a:p>
        </p:txBody>
      </p:sp>
      <p:sp>
        <p:nvSpPr>
          <p:cNvPr id="9" name="Rectangle: Rounded Corners 8">
            <a:extLst>
              <a:ext uri="{FF2B5EF4-FFF2-40B4-BE49-F238E27FC236}">
                <a16:creationId xmlns:a16="http://schemas.microsoft.com/office/drawing/2014/main" id="{B71AE5BF-D504-8DC7-0C26-F97BD998E3C5}"/>
              </a:ext>
            </a:extLst>
          </p:cNvPr>
          <p:cNvSpPr/>
          <p:nvPr/>
        </p:nvSpPr>
        <p:spPr>
          <a:xfrm>
            <a:off x="5098210" y="1057633"/>
            <a:ext cx="3626689" cy="24240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 name="TextBox 9">
            <a:extLst>
              <a:ext uri="{FF2B5EF4-FFF2-40B4-BE49-F238E27FC236}">
                <a16:creationId xmlns:a16="http://schemas.microsoft.com/office/drawing/2014/main" id="{D4427CA6-EF31-0FAA-632C-5E58313309E1}"/>
              </a:ext>
            </a:extLst>
          </p:cNvPr>
          <p:cNvSpPr txBox="1"/>
          <p:nvPr/>
        </p:nvSpPr>
        <p:spPr>
          <a:xfrm>
            <a:off x="6146032" y="1172985"/>
            <a:ext cx="2262997" cy="369332"/>
          </a:xfrm>
          <a:prstGeom prst="rect">
            <a:avLst/>
          </a:prstGeom>
          <a:noFill/>
        </p:spPr>
        <p:txBody>
          <a:bodyPr wrap="square" rtlCol="0">
            <a:spAutoFit/>
          </a:bodyPr>
          <a:lstStyle/>
          <a:p>
            <a:r>
              <a:rPr lang="en-GB" dirty="0"/>
              <a:t>Add new address</a:t>
            </a:r>
          </a:p>
        </p:txBody>
      </p:sp>
      <p:sp>
        <p:nvSpPr>
          <p:cNvPr id="11" name="TextBox 10">
            <a:extLst>
              <a:ext uri="{FF2B5EF4-FFF2-40B4-BE49-F238E27FC236}">
                <a16:creationId xmlns:a16="http://schemas.microsoft.com/office/drawing/2014/main" id="{F5FCD377-5EFC-ADC1-2007-3E90D23A6E0D}"/>
              </a:ext>
            </a:extLst>
          </p:cNvPr>
          <p:cNvSpPr txBox="1"/>
          <p:nvPr/>
        </p:nvSpPr>
        <p:spPr>
          <a:xfrm>
            <a:off x="5244866" y="1721868"/>
            <a:ext cx="957532" cy="261610"/>
          </a:xfrm>
          <a:prstGeom prst="rect">
            <a:avLst/>
          </a:prstGeom>
          <a:noFill/>
        </p:spPr>
        <p:txBody>
          <a:bodyPr wrap="square" rtlCol="0">
            <a:spAutoFit/>
          </a:bodyPr>
          <a:lstStyle/>
          <a:p>
            <a:r>
              <a:rPr lang="en-GB" sz="1100" dirty="0"/>
              <a:t>Name:</a:t>
            </a:r>
          </a:p>
        </p:txBody>
      </p:sp>
      <p:sp>
        <p:nvSpPr>
          <p:cNvPr id="12" name="Rectangle: Rounded Corners 11">
            <a:extLst>
              <a:ext uri="{FF2B5EF4-FFF2-40B4-BE49-F238E27FC236}">
                <a16:creationId xmlns:a16="http://schemas.microsoft.com/office/drawing/2014/main" id="{C39985DC-1514-46B1-8627-7C52CB6116D7}"/>
              </a:ext>
            </a:extLst>
          </p:cNvPr>
          <p:cNvSpPr/>
          <p:nvPr/>
        </p:nvSpPr>
        <p:spPr>
          <a:xfrm>
            <a:off x="6173633" y="1721868"/>
            <a:ext cx="2262997" cy="1984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TextBox 12">
            <a:extLst>
              <a:ext uri="{FF2B5EF4-FFF2-40B4-BE49-F238E27FC236}">
                <a16:creationId xmlns:a16="http://schemas.microsoft.com/office/drawing/2014/main" id="{F896C386-B932-AC52-4BF6-7DD6A691DBB2}"/>
              </a:ext>
            </a:extLst>
          </p:cNvPr>
          <p:cNvSpPr txBox="1"/>
          <p:nvPr/>
        </p:nvSpPr>
        <p:spPr>
          <a:xfrm>
            <a:off x="5244866" y="2050944"/>
            <a:ext cx="957532" cy="261610"/>
          </a:xfrm>
          <a:prstGeom prst="rect">
            <a:avLst/>
          </a:prstGeom>
          <a:noFill/>
        </p:spPr>
        <p:txBody>
          <a:bodyPr wrap="square" rtlCol="0">
            <a:spAutoFit/>
          </a:bodyPr>
          <a:lstStyle/>
          <a:p>
            <a:r>
              <a:rPr lang="en-GB" sz="1100" dirty="0"/>
              <a:t>Street name:</a:t>
            </a:r>
          </a:p>
        </p:txBody>
      </p:sp>
      <p:sp>
        <p:nvSpPr>
          <p:cNvPr id="14" name="Rectangle: Rounded Corners 13">
            <a:extLst>
              <a:ext uri="{FF2B5EF4-FFF2-40B4-BE49-F238E27FC236}">
                <a16:creationId xmlns:a16="http://schemas.microsoft.com/office/drawing/2014/main" id="{D5C01E78-5FDF-1C98-2B47-6B9F5BCBDA60}"/>
              </a:ext>
            </a:extLst>
          </p:cNvPr>
          <p:cNvSpPr/>
          <p:nvPr/>
        </p:nvSpPr>
        <p:spPr>
          <a:xfrm>
            <a:off x="6173633" y="2050944"/>
            <a:ext cx="2262997" cy="1984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 name="TextBox 14">
            <a:extLst>
              <a:ext uri="{FF2B5EF4-FFF2-40B4-BE49-F238E27FC236}">
                <a16:creationId xmlns:a16="http://schemas.microsoft.com/office/drawing/2014/main" id="{B64FB568-C3FE-F86B-8D1B-2EE69EB3C71F}"/>
              </a:ext>
            </a:extLst>
          </p:cNvPr>
          <p:cNvSpPr txBox="1"/>
          <p:nvPr/>
        </p:nvSpPr>
        <p:spPr>
          <a:xfrm>
            <a:off x="5244866" y="2350845"/>
            <a:ext cx="957532" cy="261610"/>
          </a:xfrm>
          <a:prstGeom prst="rect">
            <a:avLst/>
          </a:prstGeom>
          <a:noFill/>
        </p:spPr>
        <p:txBody>
          <a:bodyPr wrap="square" rtlCol="0">
            <a:spAutoFit/>
          </a:bodyPr>
          <a:lstStyle/>
          <a:p>
            <a:r>
              <a:rPr lang="en-GB" sz="1100" dirty="0"/>
              <a:t>City:</a:t>
            </a:r>
          </a:p>
        </p:txBody>
      </p:sp>
      <p:sp>
        <p:nvSpPr>
          <p:cNvPr id="16" name="Rectangle: Rounded Corners 15">
            <a:extLst>
              <a:ext uri="{FF2B5EF4-FFF2-40B4-BE49-F238E27FC236}">
                <a16:creationId xmlns:a16="http://schemas.microsoft.com/office/drawing/2014/main" id="{31135049-86EC-7992-2A53-C84E2585803A}"/>
              </a:ext>
            </a:extLst>
          </p:cNvPr>
          <p:cNvSpPr/>
          <p:nvPr/>
        </p:nvSpPr>
        <p:spPr>
          <a:xfrm>
            <a:off x="6173633" y="2350845"/>
            <a:ext cx="2262997" cy="1984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TextBox 16">
            <a:extLst>
              <a:ext uri="{FF2B5EF4-FFF2-40B4-BE49-F238E27FC236}">
                <a16:creationId xmlns:a16="http://schemas.microsoft.com/office/drawing/2014/main" id="{E9CEBCB9-3B5F-E9CC-EDEE-E9E99C17B52E}"/>
              </a:ext>
            </a:extLst>
          </p:cNvPr>
          <p:cNvSpPr txBox="1"/>
          <p:nvPr/>
        </p:nvSpPr>
        <p:spPr>
          <a:xfrm>
            <a:off x="5244866" y="2686241"/>
            <a:ext cx="957532" cy="261610"/>
          </a:xfrm>
          <a:prstGeom prst="rect">
            <a:avLst/>
          </a:prstGeom>
          <a:noFill/>
        </p:spPr>
        <p:txBody>
          <a:bodyPr wrap="square" rtlCol="0">
            <a:spAutoFit/>
          </a:bodyPr>
          <a:lstStyle/>
          <a:p>
            <a:r>
              <a:rPr lang="en-GB" sz="1100" dirty="0"/>
              <a:t>Post code:</a:t>
            </a:r>
          </a:p>
        </p:txBody>
      </p:sp>
      <p:sp>
        <p:nvSpPr>
          <p:cNvPr id="18" name="Rectangle: Rounded Corners 17">
            <a:extLst>
              <a:ext uri="{FF2B5EF4-FFF2-40B4-BE49-F238E27FC236}">
                <a16:creationId xmlns:a16="http://schemas.microsoft.com/office/drawing/2014/main" id="{87EFFB24-055C-05DC-231E-CA1C154A4162}"/>
              </a:ext>
            </a:extLst>
          </p:cNvPr>
          <p:cNvSpPr/>
          <p:nvPr/>
        </p:nvSpPr>
        <p:spPr>
          <a:xfrm>
            <a:off x="6173633" y="2686241"/>
            <a:ext cx="2262997" cy="1984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0EEA2929-D740-2225-25EB-66C6A2245E12}"/>
              </a:ext>
            </a:extLst>
          </p:cNvPr>
          <p:cNvSpPr/>
          <p:nvPr/>
        </p:nvSpPr>
        <p:spPr>
          <a:xfrm>
            <a:off x="6568440" y="3021637"/>
            <a:ext cx="900314" cy="408261"/>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Add address</a:t>
            </a:r>
          </a:p>
        </p:txBody>
      </p:sp>
      <p:sp>
        <p:nvSpPr>
          <p:cNvPr id="20" name="Rectangle: Rounded Corners 19">
            <a:extLst>
              <a:ext uri="{FF2B5EF4-FFF2-40B4-BE49-F238E27FC236}">
                <a16:creationId xmlns:a16="http://schemas.microsoft.com/office/drawing/2014/main" id="{F0A286E3-A5AF-CE2A-794B-DAE1E99766BC}"/>
              </a:ext>
            </a:extLst>
          </p:cNvPr>
          <p:cNvSpPr/>
          <p:nvPr/>
        </p:nvSpPr>
        <p:spPr>
          <a:xfrm>
            <a:off x="7583765" y="3012609"/>
            <a:ext cx="900314" cy="408261"/>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Cancel</a:t>
            </a:r>
          </a:p>
        </p:txBody>
      </p:sp>
      <p:sp>
        <p:nvSpPr>
          <p:cNvPr id="27" name="TextBox 26">
            <a:extLst>
              <a:ext uri="{FF2B5EF4-FFF2-40B4-BE49-F238E27FC236}">
                <a16:creationId xmlns:a16="http://schemas.microsoft.com/office/drawing/2014/main" id="{17F3EC89-0BC5-05F9-96F5-4D9A6E2530C8}"/>
              </a:ext>
            </a:extLst>
          </p:cNvPr>
          <p:cNvSpPr txBox="1"/>
          <p:nvPr/>
        </p:nvSpPr>
        <p:spPr>
          <a:xfrm>
            <a:off x="3739433" y="1335379"/>
            <a:ext cx="940793" cy="369332"/>
          </a:xfrm>
          <a:prstGeom prst="rect">
            <a:avLst/>
          </a:prstGeom>
          <a:solidFill>
            <a:schemeClr val="bg1"/>
          </a:solidFill>
        </p:spPr>
        <p:txBody>
          <a:bodyPr wrap="square" rtlCol="0">
            <a:spAutoFit/>
          </a:bodyPr>
          <a:lstStyle/>
          <a:p>
            <a:r>
              <a:rPr lang="en-GB" dirty="0"/>
              <a:t>Click (1)</a:t>
            </a:r>
          </a:p>
        </p:txBody>
      </p:sp>
      <p:sp>
        <p:nvSpPr>
          <p:cNvPr id="28" name="Rectangle: Rounded Corners 27">
            <a:extLst>
              <a:ext uri="{FF2B5EF4-FFF2-40B4-BE49-F238E27FC236}">
                <a16:creationId xmlns:a16="http://schemas.microsoft.com/office/drawing/2014/main" id="{23F220A3-54BA-6CA1-2C41-830A5E6492A7}"/>
              </a:ext>
            </a:extLst>
          </p:cNvPr>
          <p:cNvSpPr/>
          <p:nvPr/>
        </p:nvSpPr>
        <p:spPr>
          <a:xfrm>
            <a:off x="2804663" y="1809405"/>
            <a:ext cx="1106336" cy="439947"/>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View addresses</a:t>
            </a:r>
          </a:p>
        </p:txBody>
      </p:sp>
      <p:sp>
        <p:nvSpPr>
          <p:cNvPr id="29" name="Rectangle: Rounded Corners 28">
            <a:extLst>
              <a:ext uri="{FF2B5EF4-FFF2-40B4-BE49-F238E27FC236}">
                <a16:creationId xmlns:a16="http://schemas.microsoft.com/office/drawing/2014/main" id="{546A61BC-3F91-C074-5103-558192EF60B9}"/>
              </a:ext>
            </a:extLst>
          </p:cNvPr>
          <p:cNvSpPr/>
          <p:nvPr/>
        </p:nvSpPr>
        <p:spPr>
          <a:xfrm>
            <a:off x="5098209" y="3807049"/>
            <a:ext cx="3626689" cy="281282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0" name="Rectangle: Rounded Corners 29">
            <a:extLst>
              <a:ext uri="{FF2B5EF4-FFF2-40B4-BE49-F238E27FC236}">
                <a16:creationId xmlns:a16="http://schemas.microsoft.com/office/drawing/2014/main" id="{CC7F0832-74B9-1234-26F1-E124A1F74290}"/>
              </a:ext>
            </a:extLst>
          </p:cNvPr>
          <p:cNvSpPr/>
          <p:nvPr/>
        </p:nvSpPr>
        <p:spPr>
          <a:xfrm>
            <a:off x="5477774" y="4319882"/>
            <a:ext cx="1227826" cy="1031550"/>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Name: </a:t>
            </a:r>
          </a:p>
          <a:p>
            <a:pPr algn="ctr"/>
            <a:r>
              <a:rPr lang="en-GB" sz="1100" dirty="0"/>
              <a:t>Street Name:</a:t>
            </a:r>
          </a:p>
          <a:p>
            <a:pPr algn="ctr"/>
            <a:r>
              <a:rPr lang="en-GB" sz="1100" dirty="0"/>
              <a:t>City:</a:t>
            </a:r>
          </a:p>
          <a:p>
            <a:pPr algn="ctr"/>
            <a:r>
              <a:rPr lang="en-GB" sz="1100" dirty="0"/>
              <a:t>Post code</a:t>
            </a:r>
          </a:p>
          <a:p>
            <a:pPr algn="ctr"/>
            <a:r>
              <a:rPr lang="en-GB" sz="1100" b="1" dirty="0">
                <a:solidFill>
                  <a:schemeClr val="tx1"/>
                </a:solidFill>
              </a:rPr>
              <a:t>Default/remove/edit</a:t>
            </a:r>
          </a:p>
        </p:txBody>
      </p:sp>
      <p:sp>
        <p:nvSpPr>
          <p:cNvPr id="32" name="Rectangle: Rounded Corners 31">
            <a:extLst>
              <a:ext uri="{FF2B5EF4-FFF2-40B4-BE49-F238E27FC236}">
                <a16:creationId xmlns:a16="http://schemas.microsoft.com/office/drawing/2014/main" id="{74923709-7679-8036-4BB3-3E7C7965E9E3}"/>
              </a:ext>
            </a:extLst>
          </p:cNvPr>
          <p:cNvSpPr/>
          <p:nvPr/>
        </p:nvSpPr>
        <p:spPr>
          <a:xfrm>
            <a:off x="7037286" y="4340328"/>
            <a:ext cx="1227826" cy="1031550"/>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Name: </a:t>
            </a:r>
          </a:p>
          <a:p>
            <a:pPr algn="ctr"/>
            <a:r>
              <a:rPr lang="en-GB" sz="1100" dirty="0"/>
              <a:t>Street Name:</a:t>
            </a:r>
          </a:p>
          <a:p>
            <a:pPr algn="ctr"/>
            <a:r>
              <a:rPr lang="en-GB" sz="1100" dirty="0"/>
              <a:t>City:</a:t>
            </a:r>
          </a:p>
          <a:p>
            <a:pPr algn="ctr"/>
            <a:r>
              <a:rPr lang="en-GB" sz="1100" dirty="0"/>
              <a:t>Post code</a:t>
            </a:r>
          </a:p>
          <a:p>
            <a:pPr algn="ctr"/>
            <a:r>
              <a:rPr lang="en-GB" sz="1100" b="1" dirty="0">
                <a:solidFill>
                  <a:schemeClr val="tx1"/>
                </a:solidFill>
              </a:rPr>
              <a:t>Default/remove/edit</a:t>
            </a:r>
          </a:p>
        </p:txBody>
      </p:sp>
      <p:sp>
        <p:nvSpPr>
          <p:cNvPr id="33" name="Rectangle: Rounded Corners 32">
            <a:extLst>
              <a:ext uri="{FF2B5EF4-FFF2-40B4-BE49-F238E27FC236}">
                <a16:creationId xmlns:a16="http://schemas.microsoft.com/office/drawing/2014/main" id="{C180EC4C-AC73-EE97-E68C-072949AF5B04}"/>
              </a:ext>
            </a:extLst>
          </p:cNvPr>
          <p:cNvSpPr/>
          <p:nvPr/>
        </p:nvSpPr>
        <p:spPr>
          <a:xfrm>
            <a:off x="5477774" y="5437966"/>
            <a:ext cx="1227826" cy="1031550"/>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Name: </a:t>
            </a:r>
          </a:p>
          <a:p>
            <a:pPr algn="ctr"/>
            <a:r>
              <a:rPr lang="en-GB" sz="1100" dirty="0"/>
              <a:t>Street Name:</a:t>
            </a:r>
          </a:p>
          <a:p>
            <a:pPr algn="ctr"/>
            <a:r>
              <a:rPr lang="en-GB" sz="1100" dirty="0"/>
              <a:t>City:</a:t>
            </a:r>
          </a:p>
          <a:p>
            <a:pPr algn="ctr"/>
            <a:r>
              <a:rPr lang="en-GB" sz="1100" dirty="0"/>
              <a:t>Post code</a:t>
            </a:r>
          </a:p>
          <a:p>
            <a:pPr algn="ctr"/>
            <a:r>
              <a:rPr lang="en-GB" sz="1100" b="1" dirty="0">
                <a:solidFill>
                  <a:schemeClr val="tx1"/>
                </a:solidFill>
              </a:rPr>
              <a:t>Default/remove/edit</a:t>
            </a:r>
          </a:p>
        </p:txBody>
      </p:sp>
      <p:sp>
        <p:nvSpPr>
          <p:cNvPr id="34" name="Rectangle: Rounded Corners 33">
            <a:extLst>
              <a:ext uri="{FF2B5EF4-FFF2-40B4-BE49-F238E27FC236}">
                <a16:creationId xmlns:a16="http://schemas.microsoft.com/office/drawing/2014/main" id="{7E75DFDB-83F1-6A47-077D-73802FFD2BDE}"/>
              </a:ext>
            </a:extLst>
          </p:cNvPr>
          <p:cNvSpPr/>
          <p:nvPr/>
        </p:nvSpPr>
        <p:spPr>
          <a:xfrm>
            <a:off x="7064530" y="5442055"/>
            <a:ext cx="1227826" cy="1031550"/>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Name: </a:t>
            </a:r>
          </a:p>
          <a:p>
            <a:pPr algn="ctr"/>
            <a:r>
              <a:rPr lang="en-GB" sz="1100" dirty="0"/>
              <a:t>Street Name:</a:t>
            </a:r>
          </a:p>
          <a:p>
            <a:pPr algn="ctr"/>
            <a:r>
              <a:rPr lang="en-GB" sz="1100" dirty="0"/>
              <a:t>City:</a:t>
            </a:r>
          </a:p>
          <a:p>
            <a:pPr algn="ctr"/>
            <a:r>
              <a:rPr lang="en-GB" sz="1100" dirty="0"/>
              <a:t>Post code</a:t>
            </a:r>
          </a:p>
          <a:p>
            <a:pPr algn="ctr"/>
            <a:r>
              <a:rPr lang="en-GB" sz="1100" b="1" dirty="0">
                <a:solidFill>
                  <a:schemeClr val="tx1"/>
                </a:solidFill>
              </a:rPr>
              <a:t>Default/remove/edit</a:t>
            </a:r>
          </a:p>
        </p:txBody>
      </p:sp>
      <p:cxnSp>
        <p:nvCxnSpPr>
          <p:cNvPr id="35" name="Straight Arrow Connector 34">
            <a:extLst>
              <a:ext uri="{FF2B5EF4-FFF2-40B4-BE49-F238E27FC236}">
                <a16:creationId xmlns:a16="http://schemas.microsoft.com/office/drawing/2014/main" id="{2C8B4E95-32CF-9610-AE40-B2F52D076111}"/>
              </a:ext>
            </a:extLst>
          </p:cNvPr>
          <p:cNvCxnSpPr>
            <a:cxnSpLocks/>
          </p:cNvCxnSpPr>
          <p:nvPr/>
        </p:nvCxnSpPr>
        <p:spPr>
          <a:xfrm>
            <a:off x="3910999" y="2076493"/>
            <a:ext cx="1102961" cy="2162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611ABEC-A6F8-74CB-7A32-251BFED8C8D7}"/>
              </a:ext>
            </a:extLst>
          </p:cNvPr>
          <p:cNvSpPr txBox="1"/>
          <p:nvPr/>
        </p:nvSpPr>
        <p:spPr>
          <a:xfrm>
            <a:off x="9189720" y="1057633"/>
            <a:ext cx="1981200" cy="600164"/>
          </a:xfrm>
          <a:prstGeom prst="rect">
            <a:avLst/>
          </a:prstGeom>
          <a:noFill/>
        </p:spPr>
        <p:txBody>
          <a:bodyPr wrap="square" rtlCol="0">
            <a:spAutoFit/>
          </a:bodyPr>
          <a:lstStyle/>
          <a:p>
            <a:r>
              <a:rPr lang="en-GB" sz="1100" dirty="0"/>
              <a:t>(1) User clicks ‘Add Address’ button -&gt; ‘Add new address’ screen appears</a:t>
            </a:r>
          </a:p>
        </p:txBody>
      </p:sp>
      <p:sp>
        <p:nvSpPr>
          <p:cNvPr id="39" name="TextBox 38">
            <a:extLst>
              <a:ext uri="{FF2B5EF4-FFF2-40B4-BE49-F238E27FC236}">
                <a16:creationId xmlns:a16="http://schemas.microsoft.com/office/drawing/2014/main" id="{23AB08F8-0BF8-6681-A92C-4A6B04437832}"/>
              </a:ext>
            </a:extLst>
          </p:cNvPr>
          <p:cNvSpPr txBox="1"/>
          <p:nvPr/>
        </p:nvSpPr>
        <p:spPr>
          <a:xfrm>
            <a:off x="4046361" y="2895794"/>
            <a:ext cx="940793" cy="369332"/>
          </a:xfrm>
          <a:prstGeom prst="rect">
            <a:avLst/>
          </a:prstGeom>
          <a:solidFill>
            <a:schemeClr val="bg1"/>
          </a:solidFill>
        </p:spPr>
        <p:txBody>
          <a:bodyPr wrap="square" rtlCol="0">
            <a:spAutoFit/>
          </a:bodyPr>
          <a:lstStyle/>
          <a:p>
            <a:r>
              <a:rPr lang="en-GB" dirty="0"/>
              <a:t>Click (2)</a:t>
            </a:r>
          </a:p>
        </p:txBody>
      </p:sp>
      <p:sp>
        <p:nvSpPr>
          <p:cNvPr id="40" name="TextBox 39">
            <a:extLst>
              <a:ext uri="{FF2B5EF4-FFF2-40B4-BE49-F238E27FC236}">
                <a16:creationId xmlns:a16="http://schemas.microsoft.com/office/drawing/2014/main" id="{BD5D82A6-441E-1054-3BFE-31128FF428A0}"/>
              </a:ext>
            </a:extLst>
          </p:cNvPr>
          <p:cNvSpPr txBox="1"/>
          <p:nvPr/>
        </p:nvSpPr>
        <p:spPr>
          <a:xfrm>
            <a:off x="9225951" y="1669480"/>
            <a:ext cx="1981200" cy="769441"/>
          </a:xfrm>
          <a:prstGeom prst="rect">
            <a:avLst/>
          </a:prstGeom>
          <a:noFill/>
        </p:spPr>
        <p:txBody>
          <a:bodyPr wrap="square" rtlCol="0">
            <a:spAutoFit/>
          </a:bodyPr>
          <a:lstStyle/>
          <a:p>
            <a:r>
              <a:rPr lang="en-GB" sz="1100" dirty="0"/>
              <a:t>User can then:</a:t>
            </a:r>
          </a:p>
          <a:p>
            <a:pPr marL="171450" indent="-171450">
              <a:buFont typeface="Arial" panose="020B0604020202020204" pitchFamily="34" charset="0"/>
              <a:buChar char="•"/>
            </a:pPr>
            <a:r>
              <a:rPr lang="en-GB" sz="1100" dirty="0"/>
              <a:t>add a new address or cancel</a:t>
            </a:r>
          </a:p>
          <a:p>
            <a:pPr marL="171450" indent="-171450">
              <a:buFont typeface="Arial" panose="020B0604020202020204" pitchFamily="34" charset="0"/>
              <a:buChar char="•"/>
            </a:pPr>
            <a:endParaRPr lang="en-GB" sz="1100" dirty="0"/>
          </a:p>
          <a:p>
            <a:endParaRPr lang="en-GB" sz="1100" dirty="0"/>
          </a:p>
        </p:txBody>
      </p:sp>
      <p:sp>
        <p:nvSpPr>
          <p:cNvPr id="41" name="TextBox 40">
            <a:extLst>
              <a:ext uri="{FF2B5EF4-FFF2-40B4-BE49-F238E27FC236}">
                <a16:creationId xmlns:a16="http://schemas.microsoft.com/office/drawing/2014/main" id="{02C1D721-C8B3-0301-568F-C5C19037CC75}"/>
              </a:ext>
            </a:extLst>
          </p:cNvPr>
          <p:cNvSpPr txBox="1"/>
          <p:nvPr/>
        </p:nvSpPr>
        <p:spPr>
          <a:xfrm>
            <a:off x="9189720" y="2370898"/>
            <a:ext cx="1981200" cy="600164"/>
          </a:xfrm>
          <a:prstGeom prst="rect">
            <a:avLst/>
          </a:prstGeom>
          <a:noFill/>
        </p:spPr>
        <p:txBody>
          <a:bodyPr wrap="square" rtlCol="0">
            <a:spAutoFit/>
          </a:bodyPr>
          <a:lstStyle/>
          <a:p>
            <a:r>
              <a:rPr lang="en-GB" sz="1100" dirty="0"/>
              <a:t>(2) User clicks ‘View address’ button -&gt; ‘Your addresses</a:t>
            </a:r>
          </a:p>
          <a:p>
            <a:r>
              <a:rPr lang="en-GB" sz="1100" dirty="0"/>
              <a:t>’ screen appears</a:t>
            </a:r>
          </a:p>
        </p:txBody>
      </p:sp>
      <p:sp>
        <p:nvSpPr>
          <p:cNvPr id="43" name="TextBox 42">
            <a:extLst>
              <a:ext uri="{FF2B5EF4-FFF2-40B4-BE49-F238E27FC236}">
                <a16:creationId xmlns:a16="http://schemas.microsoft.com/office/drawing/2014/main" id="{4313E331-96A1-1BDD-A008-812A1FFBDDFA}"/>
              </a:ext>
            </a:extLst>
          </p:cNvPr>
          <p:cNvSpPr txBox="1"/>
          <p:nvPr/>
        </p:nvSpPr>
        <p:spPr>
          <a:xfrm>
            <a:off x="6091687" y="3868577"/>
            <a:ext cx="2262997" cy="369332"/>
          </a:xfrm>
          <a:prstGeom prst="rect">
            <a:avLst/>
          </a:prstGeom>
          <a:noFill/>
        </p:spPr>
        <p:txBody>
          <a:bodyPr wrap="square" rtlCol="0">
            <a:spAutoFit/>
          </a:bodyPr>
          <a:lstStyle/>
          <a:p>
            <a:r>
              <a:rPr lang="en-GB" dirty="0"/>
              <a:t>Your addresses</a:t>
            </a:r>
          </a:p>
        </p:txBody>
      </p:sp>
      <p:sp>
        <p:nvSpPr>
          <p:cNvPr id="46" name="TextBox 45">
            <a:extLst>
              <a:ext uri="{FF2B5EF4-FFF2-40B4-BE49-F238E27FC236}">
                <a16:creationId xmlns:a16="http://schemas.microsoft.com/office/drawing/2014/main" id="{7857B10D-8091-1959-B4AD-5CD00A206F7B}"/>
              </a:ext>
            </a:extLst>
          </p:cNvPr>
          <p:cNvSpPr txBox="1"/>
          <p:nvPr/>
        </p:nvSpPr>
        <p:spPr>
          <a:xfrm>
            <a:off x="9254490" y="3037660"/>
            <a:ext cx="1981200" cy="1107996"/>
          </a:xfrm>
          <a:prstGeom prst="rect">
            <a:avLst/>
          </a:prstGeom>
          <a:noFill/>
        </p:spPr>
        <p:txBody>
          <a:bodyPr wrap="square" rtlCol="0">
            <a:spAutoFit/>
          </a:bodyPr>
          <a:lstStyle/>
          <a:p>
            <a:r>
              <a:rPr lang="en-GB" sz="1100" dirty="0"/>
              <a:t>User can then:</a:t>
            </a:r>
          </a:p>
          <a:p>
            <a:pPr marL="171450" indent="-171450">
              <a:buFont typeface="Arial" panose="020B0604020202020204" pitchFamily="34" charset="0"/>
              <a:buChar char="•"/>
            </a:pPr>
            <a:r>
              <a:rPr lang="en-GB" sz="1100" dirty="0"/>
              <a:t>Make an address their default or remove the address or edit</a:t>
            </a:r>
          </a:p>
          <a:p>
            <a:pPr marL="171450" indent="-171450">
              <a:buFont typeface="Arial" panose="020B0604020202020204" pitchFamily="34" charset="0"/>
              <a:buChar char="•"/>
            </a:pPr>
            <a:endParaRPr lang="en-GB" sz="1100" dirty="0"/>
          </a:p>
          <a:p>
            <a:endParaRPr lang="en-GB" sz="1100" dirty="0"/>
          </a:p>
        </p:txBody>
      </p:sp>
      <p:cxnSp>
        <p:nvCxnSpPr>
          <p:cNvPr id="49" name="Connector: Elbow 48">
            <a:extLst>
              <a:ext uri="{FF2B5EF4-FFF2-40B4-BE49-F238E27FC236}">
                <a16:creationId xmlns:a16="http://schemas.microsoft.com/office/drawing/2014/main" id="{33762563-5465-83D2-6716-CC81AC096F3E}"/>
              </a:ext>
            </a:extLst>
          </p:cNvPr>
          <p:cNvCxnSpPr>
            <a:cxnSpLocks/>
          </p:cNvCxnSpPr>
          <p:nvPr/>
        </p:nvCxnSpPr>
        <p:spPr>
          <a:xfrm flipV="1">
            <a:off x="1796450" y="1542317"/>
            <a:ext cx="3293927" cy="267088"/>
          </a:xfrm>
          <a:prstGeom prst="bentConnector3">
            <a:avLst>
              <a:gd name="adj1" fmla="val 5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D231A30F-16A7-BF45-7305-98A390F5AF7C}"/>
              </a:ext>
            </a:extLst>
          </p:cNvPr>
          <p:cNvSpPr/>
          <p:nvPr/>
        </p:nvSpPr>
        <p:spPr>
          <a:xfrm>
            <a:off x="753924" y="4079227"/>
            <a:ext cx="3626689" cy="24240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4" name="TextBox 53">
            <a:extLst>
              <a:ext uri="{FF2B5EF4-FFF2-40B4-BE49-F238E27FC236}">
                <a16:creationId xmlns:a16="http://schemas.microsoft.com/office/drawing/2014/main" id="{24F01D66-6880-722A-84C6-BBDD0863BE08}"/>
              </a:ext>
            </a:extLst>
          </p:cNvPr>
          <p:cNvSpPr txBox="1"/>
          <p:nvPr/>
        </p:nvSpPr>
        <p:spPr>
          <a:xfrm>
            <a:off x="2012466" y="4181919"/>
            <a:ext cx="2262997" cy="369332"/>
          </a:xfrm>
          <a:prstGeom prst="rect">
            <a:avLst/>
          </a:prstGeom>
          <a:noFill/>
        </p:spPr>
        <p:txBody>
          <a:bodyPr wrap="square" rtlCol="0">
            <a:spAutoFit/>
          </a:bodyPr>
          <a:lstStyle/>
          <a:p>
            <a:r>
              <a:rPr lang="en-GB" dirty="0"/>
              <a:t>Edit address</a:t>
            </a:r>
          </a:p>
        </p:txBody>
      </p:sp>
      <p:sp>
        <p:nvSpPr>
          <p:cNvPr id="55" name="TextBox 54">
            <a:extLst>
              <a:ext uri="{FF2B5EF4-FFF2-40B4-BE49-F238E27FC236}">
                <a16:creationId xmlns:a16="http://schemas.microsoft.com/office/drawing/2014/main" id="{72FD2AF9-8A1D-0194-2A7C-68D0F4572336}"/>
              </a:ext>
            </a:extLst>
          </p:cNvPr>
          <p:cNvSpPr txBox="1"/>
          <p:nvPr/>
        </p:nvSpPr>
        <p:spPr>
          <a:xfrm>
            <a:off x="900580" y="4743462"/>
            <a:ext cx="957532" cy="261610"/>
          </a:xfrm>
          <a:prstGeom prst="rect">
            <a:avLst/>
          </a:prstGeom>
          <a:noFill/>
        </p:spPr>
        <p:txBody>
          <a:bodyPr wrap="square" rtlCol="0">
            <a:spAutoFit/>
          </a:bodyPr>
          <a:lstStyle/>
          <a:p>
            <a:r>
              <a:rPr lang="en-GB" sz="1100" dirty="0"/>
              <a:t>Name:</a:t>
            </a:r>
          </a:p>
        </p:txBody>
      </p:sp>
      <p:sp>
        <p:nvSpPr>
          <p:cNvPr id="56" name="Rectangle: Rounded Corners 55">
            <a:extLst>
              <a:ext uri="{FF2B5EF4-FFF2-40B4-BE49-F238E27FC236}">
                <a16:creationId xmlns:a16="http://schemas.microsoft.com/office/drawing/2014/main" id="{5C4323F4-525A-0C0F-73EF-0744DA28A95C}"/>
              </a:ext>
            </a:extLst>
          </p:cNvPr>
          <p:cNvSpPr/>
          <p:nvPr/>
        </p:nvSpPr>
        <p:spPr>
          <a:xfrm>
            <a:off x="1829347" y="4743462"/>
            <a:ext cx="2262997" cy="1984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7" name="TextBox 56">
            <a:extLst>
              <a:ext uri="{FF2B5EF4-FFF2-40B4-BE49-F238E27FC236}">
                <a16:creationId xmlns:a16="http://schemas.microsoft.com/office/drawing/2014/main" id="{0C0B13DB-7BD1-4893-819A-6AF567C01938}"/>
              </a:ext>
            </a:extLst>
          </p:cNvPr>
          <p:cNvSpPr txBox="1"/>
          <p:nvPr/>
        </p:nvSpPr>
        <p:spPr>
          <a:xfrm>
            <a:off x="900580" y="5072538"/>
            <a:ext cx="957532" cy="261610"/>
          </a:xfrm>
          <a:prstGeom prst="rect">
            <a:avLst/>
          </a:prstGeom>
          <a:noFill/>
        </p:spPr>
        <p:txBody>
          <a:bodyPr wrap="square" rtlCol="0">
            <a:spAutoFit/>
          </a:bodyPr>
          <a:lstStyle/>
          <a:p>
            <a:r>
              <a:rPr lang="en-GB" sz="1100" dirty="0"/>
              <a:t>Street name:</a:t>
            </a:r>
          </a:p>
        </p:txBody>
      </p:sp>
      <p:sp>
        <p:nvSpPr>
          <p:cNvPr id="58" name="Rectangle: Rounded Corners 57">
            <a:extLst>
              <a:ext uri="{FF2B5EF4-FFF2-40B4-BE49-F238E27FC236}">
                <a16:creationId xmlns:a16="http://schemas.microsoft.com/office/drawing/2014/main" id="{AC758B26-2175-CDCA-11E8-C3876928285D}"/>
              </a:ext>
            </a:extLst>
          </p:cNvPr>
          <p:cNvSpPr/>
          <p:nvPr/>
        </p:nvSpPr>
        <p:spPr>
          <a:xfrm>
            <a:off x="1829347" y="5072538"/>
            <a:ext cx="2262997" cy="1984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DEE582E8-F441-806D-A12A-855B1BDE9558}"/>
              </a:ext>
            </a:extLst>
          </p:cNvPr>
          <p:cNvSpPr txBox="1"/>
          <p:nvPr/>
        </p:nvSpPr>
        <p:spPr>
          <a:xfrm>
            <a:off x="900580" y="5372439"/>
            <a:ext cx="957532" cy="261610"/>
          </a:xfrm>
          <a:prstGeom prst="rect">
            <a:avLst/>
          </a:prstGeom>
          <a:noFill/>
        </p:spPr>
        <p:txBody>
          <a:bodyPr wrap="square" rtlCol="0">
            <a:spAutoFit/>
          </a:bodyPr>
          <a:lstStyle/>
          <a:p>
            <a:r>
              <a:rPr lang="en-GB" sz="1100" dirty="0"/>
              <a:t>City:</a:t>
            </a:r>
          </a:p>
        </p:txBody>
      </p:sp>
      <p:sp>
        <p:nvSpPr>
          <p:cNvPr id="60" name="Rectangle: Rounded Corners 59">
            <a:extLst>
              <a:ext uri="{FF2B5EF4-FFF2-40B4-BE49-F238E27FC236}">
                <a16:creationId xmlns:a16="http://schemas.microsoft.com/office/drawing/2014/main" id="{B60B4B78-3989-EFB8-AD1D-E893656C033D}"/>
              </a:ext>
            </a:extLst>
          </p:cNvPr>
          <p:cNvSpPr/>
          <p:nvPr/>
        </p:nvSpPr>
        <p:spPr>
          <a:xfrm>
            <a:off x="1829347" y="5372439"/>
            <a:ext cx="2262997" cy="1984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1" name="TextBox 60">
            <a:extLst>
              <a:ext uri="{FF2B5EF4-FFF2-40B4-BE49-F238E27FC236}">
                <a16:creationId xmlns:a16="http://schemas.microsoft.com/office/drawing/2014/main" id="{7818A477-F8FF-A068-2708-723BE66682AE}"/>
              </a:ext>
            </a:extLst>
          </p:cNvPr>
          <p:cNvSpPr txBox="1"/>
          <p:nvPr/>
        </p:nvSpPr>
        <p:spPr>
          <a:xfrm>
            <a:off x="900580" y="5707835"/>
            <a:ext cx="957532" cy="261610"/>
          </a:xfrm>
          <a:prstGeom prst="rect">
            <a:avLst/>
          </a:prstGeom>
          <a:noFill/>
        </p:spPr>
        <p:txBody>
          <a:bodyPr wrap="square" rtlCol="0">
            <a:spAutoFit/>
          </a:bodyPr>
          <a:lstStyle/>
          <a:p>
            <a:r>
              <a:rPr lang="en-GB" sz="1100" dirty="0"/>
              <a:t>Post code:</a:t>
            </a:r>
          </a:p>
        </p:txBody>
      </p:sp>
      <p:sp>
        <p:nvSpPr>
          <p:cNvPr id="62" name="Rectangle: Rounded Corners 61">
            <a:extLst>
              <a:ext uri="{FF2B5EF4-FFF2-40B4-BE49-F238E27FC236}">
                <a16:creationId xmlns:a16="http://schemas.microsoft.com/office/drawing/2014/main" id="{6E6A79EA-3DB8-2C19-F538-3B62350D952A}"/>
              </a:ext>
            </a:extLst>
          </p:cNvPr>
          <p:cNvSpPr/>
          <p:nvPr/>
        </p:nvSpPr>
        <p:spPr>
          <a:xfrm>
            <a:off x="1829347" y="5707835"/>
            <a:ext cx="2262997" cy="1984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3" name="Rectangle: Rounded Corners 62">
            <a:extLst>
              <a:ext uri="{FF2B5EF4-FFF2-40B4-BE49-F238E27FC236}">
                <a16:creationId xmlns:a16="http://schemas.microsoft.com/office/drawing/2014/main" id="{95D274C9-1E35-FB48-84A5-D858AD49267D}"/>
              </a:ext>
            </a:extLst>
          </p:cNvPr>
          <p:cNvSpPr/>
          <p:nvPr/>
        </p:nvSpPr>
        <p:spPr>
          <a:xfrm>
            <a:off x="2224154" y="6043231"/>
            <a:ext cx="900314" cy="408261"/>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Save changes</a:t>
            </a:r>
          </a:p>
        </p:txBody>
      </p:sp>
      <p:sp>
        <p:nvSpPr>
          <p:cNvPr id="64" name="Rectangle: Rounded Corners 63">
            <a:extLst>
              <a:ext uri="{FF2B5EF4-FFF2-40B4-BE49-F238E27FC236}">
                <a16:creationId xmlns:a16="http://schemas.microsoft.com/office/drawing/2014/main" id="{4A11C967-88BF-2201-E5D0-8F98AA12C20A}"/>
              </a:ext>
            </a:extLst>
          </p:cNvPr>
          <p:cNvSpPr/>
          <p:nvPr/>
        </p:nvSpPr>
        <p:spPr>
          <a:xfrm>
            <a:off x="3239479" y="6034203"/>
            <a:ext cx="900314" cy="408261"/>
          </a:xfrm>
          <a:prstGeom prst="round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Cancel</a:t>
            </a:r>
          </a:p>
        </p:txBody>
      </p:sp>
      <p:cxnSp>
        <p:nvCxnSpPr>
          <p:cNvPr id="66" name="Straight Arrow Connector 65">
            <a:extLst>
              <a:ext uri="{FF2B5EF4-FFF2-40B4-BE49-F238E27FC236}">
                <a16:creationId xmlns:a16="http://schemas.microsoft.com/office/drawing/2014/main" id="{98D2FD70-A97F-611D-266C-3A5360CC86DD}"/>
              </a:ext>
            </a:extLst>
          </p:cNvPr>
          <p:cNvCxnSpPr>
            <a:cxnSpLocks/>
          </p:cNvCxnSpPr>
          <p:nvPr/>
        </p:nvCxnSpPr>
        <p:spPr>
          <a:xfrm flipH="1">
            <a:off x="4139793" y="5072538"/>
            <a:ext cx="13379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6114FFC-FB38-7E33-58FE-41D8764B077C}"/>
              </a:ext>
            </a:extLst>
          </p:cNvPr>
          <p:cNvSpPr txBox="1"/>
          <p:nvPr/>
        </p:nvSpPr>
        <p:spPr>
          <a:xfrm>
            <a:off x="4366059" y="4863930"/>
            <a:ext cx="941718" cy="369332"/>
          </a:xfrm>
          <a:prstGeom prst="rect">
            <a:avLst/>
          </a:prstGeom>
          <a:solidFill>
            <a:schemeClr val="bg1"/>
          </a:solidFill>
        </p:spPr>
        <p:txBody>
          <a:bodyPr wrap="square" rtlCol="0">
            <a:spAutoFit/>
          </a:bodyPr>
          <a:lstStyle/>
          <a:p>
            <a:r>
              <a:rPr lang="en-GB" dirty="0"/>
              <a:t>Click (3)</a:t>
            </a:r>
          </a:p>
        </p:txBody>
      </p:sp>
      <p:sp>
        <p:nvSpPr>
          <p:cNvPr id="69" name="TextBox 68">
            <a:extLst>
              <a:ext uri="{FF2B5EF4-FFF2-40B4-BE49-F238E27FC236}">
                <a16:creationId xmlns:a16="http://schemas.microsoft.com/office/drawing/2014/main" id="{258FA2AF-30F1-DC87-53C3-FE722A4CE26F}"/>
              </a:ext>
            </a:extLst>
          </p:cNvPr>
          <p:cNvSpPr txBox="1"/>
          <p:nvPr/>
        </p:nvSpPr>
        <p:spPr>
          <a:xfrm>
            <a:off x="9245450" y="3933077"/>
            <a:ext cx="1981200" cy="600164"/>
          </a:xfrm>
          <a:prstGeom prst="rect">
            <a:avLst/>
          </a:prstGeom>
          <a:noFill/>
        </p:spPr>
        <p:txBody>
          <a:bodyPr wrap="square" rtlCol="0">
            <a:spAutoFit/>
          </a:bodyPr>
          <a:lstStyle/>
          <a:p>
            <a:r>
              <a:rPr lang="en-GB" sz="1100" dirty="0"/>
              <a:t>(3) User clicks ‘edit’ button -&gt; ‘Edit addresses</a:t>
            </a:r>
          </a:p>
          <a:p>
            <a:r>
              <a:rPr lang="en-GB" sz="1100" dirty="0"/>
              <a:t>’ screen appears</a:t>
            </a:r>
          </a:p>
        </p:txBody>
      </p:sp>
      <p:sp>
        <p:nvSpPr>
          <p:cNvPr id="70" name="TextBox 69">
            <a:extLst>
              <a:ext uri="{FF2B5EF4-FFF2-40B4-BE49-F238E27FC236}">
                <a16:creationId xmlns:a16="http://schemas.microsoft.com/office/drawing/2014/main" id="{425E0A31-EE5A-317C-EBC2-38643F4D2A7C}"/>
              </a:ext>
            </a:extLst>
          </p:cNvPr>
          <p:cNvSpPr txBox="1"/>
          <p:nvPr/>
        </p:nvSpPr>
        <p:spPr>
          <a:xfrm>
            <a:off x="9310220" y="4599839"/>
            <a:ext cx="1981200" cy="938719"/>
          </a:xfrm>
          <a:prstGeom prst="rect">
            <a:avLst/>
          </a:prstGeom>
          <a:noFill/>
        </p:spPr>
        <p:txBody>
          <a:bodyPr wrap="square" rtlCol="0">
            <a:spAutoFit/>
          </a:bodyPr>
          <a:lstStyle/>
          <a:p>
            <a:r>
              <a:rPr lang="en-GB" sz="1100" dirty="0"/>
              <a:t>User can then:</a:t>
            </a:r>
          </a:p>
          <a:p>
            <a:pPr marL="171450" indent="-171450">
              <a:buFont typeface="Arial" panose="020B0604020202020204" pitchFamily="34" charset="0"/>
              <a:buChar char="•"/>
            </a:pPr>
            <a:r>
              <a:rPr lang="en-GB" sz="1100" dirty="0"/>
              <a:t>Amend address and save or cancel</a:t>
            </a:r>
          </a:p>
          <a:p>
            <a:pPr marL="171450" indent="-171450">
              <a:buFont typeface="Arial" panose="020B0604020202020204" pitchFamily="34" charset="0"/>
              <a:buChar char="•"/>
            </a:pPr>
            <a:endParaRPr lang="en-GB" sz="1100" dirty="0"/>
          </a:p>
          <a:p>
            <a:endParaRPr lang="en-GB" sz="1100" dirty="0"/>
          </a:p>
        </p:txBody>
      </p:sp>
    </p:spTree>
    <p:extLst>
      <p:ext uri="{BB962C8B-B14F-4D97-AF65-F5344CB8AC3E}">
        <p14:creationId xmlns:p14="http://schemas.microsoft.com/office/powerpoint/2010/main" val="1193949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3997</Words>
  <Application>Microsoft Office PowerPoint</Application>
  <PresentationFormat>Widescreen</PresentationFormat>
  <Paragraphs>308</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Söhne</vt:lpstr>
      <vt:lpstr>work sans</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Britain</dc:creator>
  <cp:lastModifiedBy>Andrew Britain</cp:lastModifiedBy>
  <cp:revision>3</cp:revision>
  <dcterms:created xsi:type="dcterms:W3CDTF">2023-10-25T09:03:56Z</dcterms:created>
  <dcterms:modified xsi:type="dcterms:W3CDTF">2023-11-06T15:08:19Z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7719a5e-ff05-4a37-b187-c6fda98d4d79_Enabled">
    <vt:lpwstr>true</vt:lpwstr>
  </property>
  <property fmtid="{D5CDD505-2E9C-101B-9397-08002B2CF9AE}" pid="3" name="MSIP_Label_f7719a5e-ff05-4a37-b187-c6fda98d4d79_SetDate">
    <vt:lpwstr>2023-10-25T09:23:17Z</vt:lpwstr>
  </property>
  <property fmtid="{D5CDD505-2E9C-101B-9397-08002B2CF9AE}" pid="4" name="MSIP_Label_f7719a5e-ff05-4a37-b187-c6fda98d4d79_Method">
    <vt:lpwstr>Privileged</vt:lpwstr>
  </property>
  <property fmtid="{D5CDD505-2E9C-101B-9397-08002B2CF9AE}" pid="5" name="MSIP_Label_f7719a5e-ff05-4a37-b187-c6fda98d4d79_Name">
    <vt:lpwstr>Public</vt:lpwstr>
  </property>
  <property fmtid="{D5CDD505-2E9C-101B-9397-08002B2CF9AE}" pid="6" name="MSIP_Label_f7719a5e-ff05-4a37-b187-c6fda98d4d79_SiteId">
    <vt:lpwstr>42d0d02d-6286-465e-999b-31006231efb1</vt:lpwstr>
  </property>
  <property fmtid="{D5CDD505-2E9C-101B-9397-08002B2CF9AE}" pid="7" name="MSIP_Label_f7719a5e-ff05-4a37-b187-c6fda98d4d79_ActionId">
    <vt:lpwstr>7038ece1-b3c2-4555-9acc-b4ef03b74d98</vt:lpwstr>
  </property>
  <property fmtid="{D5CDD505-2E9C-101B-9397-08002B2CF9AE}" pid="8" name="MSIP_Label_f7719a5e-ff05-4a37-b187-c6fda98d4d79_ContentBits">
    <vt:lpwstr>2</vt:lpwstr>
  </property>
  <property fmtid="{D5CDD505-2E9C-101B-9397-08002B2CF9AE}" pid="9" name="x-AvivaClassification">
    <vt:lpwstr>Aviva-Pub1ic</vt:lpwstr>
  </property>
  <property fmtid="{D5CDD505-2E9C-101B-9397-08002B2CF9AE}" pid="10" name="AvivaClassification">
    <vt:lpwstr>Aviva-Pub1ic</vt:lpwstr>
  </property>
</Properties>
</file>