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4"/>
  </p:notesMasterIdLst>
  <p:sldIdLst>
    <p:sldId id="300" r:id="rId3"/>
    <p:sldId id="323" r:id="rId4"/>
    <p:sldId id="302" r:id="rId5"/>
    <p:sldId id="324" r:id="rId6"/>
    <p:sldId id="335" r:id="rId7"/>
    <p:sldId id="336" r:id="rId8"/>
    <p:sldId id="337" r:id="rId9"/>
    <p:sldId id="338" r:id="rId10"/>
    <p:sldId id="339" r:id="rId11"/>
    <p:sldId id="358"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42" r:id="rId27"/>
    <p:sldId id="345" r:id="rId28"/>
    <p:sldId id="346" r:id="rId29"/>
    <p:sldId id="348" r:id="rId30"/>
    <p:sldId id="347" r:id="rId31"/>
    <p:sldId id="318" r:id="rId32"/>
    <p:sldId id="31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5" autoAdjust="0"/>
    <p:restoredTop sz="60340" autoAdjust="0"/>
  </p:normalViewPr>
  <p:slideViewPr>
    <p:cSldViewPr snapToGrid="0">
      <p:cViewPr varScale="1">
        <p:scale>
          <a:sx n="80" d="100"/>
          <a:sy n="80" d="100"/>
        </p:scale>
        <p:origin x="2640" y="176"/>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71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89320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8/28/19 4:26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1.tiff"/><Relationship Id="rId5" Type="http://schemas.openxmlformats.org/officeDocument/2006/relationships/image" Target="../media/image16.tiff"/><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tiff"/><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379040"/>
            <a:chOff x="622299" y="2115254"/>
            <a:chExt cx="10932448" cy="437904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379040"/>
              <a:chOff x="831849" y="2115254"/>
              <a:chExt cx="10932448" cy="437904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PostgreSQL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7"/>
            <a:stretch>
              <a:fillRect/>
            </a:stretch>
          </p:blipFill>
          <p:spPr>
            <a:xfrm>
              <a:off x="1247806" y="3702759"/>
              <a:ext cx="615218" cy="615218"/>
            </a:xfrm>
            <a:prstGeom prst="rect">
              <a:avLst/>
            </a:prstGeom>
          </p:spPr>
        </p:pic>
      </p:grpSp>
      <p:pic>
        <p:nvPicPr>
          <p:cNvPr id="42" name="Graphic 41">
            <a:extLst>
              <a:ext uri="{FF2B5EF4-FFF2-40B4-BE49-F238E27FC236}">
                <a16:creationId xmlns:a16="http://schemas.microsoft.com/office/drawing/2014/main" id="{5AD105B8-7589-5445-9FBB-D4E80C14DC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47936" y="4675452"/>
            <a:ext cx="414427" cy="560036"/>
          </a:xfrm>
          <a:prstGeom prst="rect">
            <a:avLst/>
          </a:prstGeom>
        </p:spPr>
      </p:pic>
    </p:spTree>
    <p:extLst>
      <p:ext uri="{BB962C8B-B14F-4D97-AF65-F5344CB8AC3E}">
        <p14:creationId xmlns:p14="http://schemas.microsoft.com/office/powerpoint/2010/main" val="32366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grpSp>
        <p:nvGrpSpPr>
          <p:cNvPr id="88" name="Group 87">
            <a:extLst>
              <a:ext uri="{FF2B5EF4-FFF2-40B4-BE49-F238E27FC236}">
                <a16:creationId xmlns:a16="http://schemas.microsoft.com/office/drawing/2014/main" id="{E9676A41-2DC5-884D-B94C-FDFACB27B51B}"/>
              </a:ext>
            </a:extLst>
          </p:cNvPr>
          <p:cNvGrpSpPr/>
          <p:nvPr/>
        </p:nvGrpSpPr>
        <p:grpSpPr>
          <a:xfrm>
            <a:off x="596740" y="1949030"/>
            <a:ext cx="11996998" cy="3110851"/>
            <a:chOff x="426262" y="1747556"/>
            <a:chExt cx="11996998" cy="3110851"/>
          </a:xfrm>
        </p:grpSpPr>
        <p:pic>
          <p:nvPicPr>
            <p:cNvPr id="89" name="Picture 88">
              <a:extLst>
                <a:ext uri="{FF2B5EF4-FFF2-40B4-BE49-F238E27FC236}">
                  <a16:creationId xmlns:a16="http://schemas.microsoft.com/office/drawing/2014/main" id="{6276561F-EBC2-0A45-B589-1BBFEF85A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90" name="TextBox 89">
              <a:extLst>
                <a:ext uri="{FF2B5EF4-FFF2-40B4-BE49-F238E27FC236}">
                  <a16:creationId xmlns:a16="http://schemas.microsoft.com/office/drawing/2014/main" id="{F5107D4E-FDF7-5144-9B0B-67BC47016A7A}"/>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91" name="TextBox 90">
              <a:extLst>
                <a:ext uri="{FF2B5EF4-FFF2-40B4-BE49-F238E27FC236}">
                  <a16:creationId xmlns:a16="http://schemas.microsoft.com/office/drawing/2014/main" id="{2551AD69-BCF9-234C-A556-8243E7EBC1B7}"/>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92" name="TextBox 91">
              <a:extLst>
                <a:ext uri="{FF2B5EF4-FFF2-40B4-BE49-F238E27FC236}">
                  <a16:creationId xmlns:a16="http://schemas.microsoft.com/office/drawing/2014/main" id="{3E3E1ADB-2DB6-784D-9B2A-1E82D13A8507}"/>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93" name="Picture 92">
              <a:extLst>
                <a:ext uri="{FF2B5EF4-FFF2-40B4-BE49-F238E27FC236}">
                  <a16:creationId xmlns:a16="http://schemas.microsoft.com/office/drawing/2014/main" id="{DE94B35E-10CD-7344-84CC-01F874BBF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53363"/>
              <a:ext cx="414427" cy="414427"/>
            </a:xfrm>
            <a:prstGeom prst="rect">
              <a:avLst/>
            </a:prstGeom>
          </p:spPr>
        </p:pic>
        <p:sp>
          <p:nvSpPr>
            <p:cNvPr id="94" name="TextBox 93">
              <a:extLst>
                <a:ext uri="{FF2B5EF4-FFF2-40B4-BE49-F238E27FC236}">
                  <a16:creationId xmlns:a16="http://schemas.microsoft.com/office/drawing/2014/main" id="{1137E064-AB24-4E4B-8EEC-606BF4C9ACE6}"/>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95" name="TextBox 94">
              <a:extLst>
                <a:ext uri="{FF2B5EF4-FFF2-40B4-BE49-F238E27FC236}">
                  <a16:creationId xmlns:a16="http://schemas.microsoft.com/office/drawing/2014/main" id="{A4E4334B-62CC-BA42-8923-2B43F0112C64}"/>
                </a:ext>
              </a:extLst>
            </p:cNvPr>
            <p:cNvSpPr txBox="1"/>
            <p:nvPr/>
          </p:nvSpPr>
          <p:spPr>
            <a:xfrm>
              <a:off x="6697980" y="3150181"/>
              <a:ext cx="5725280" cy="400110"/>
            </a:xfrm>
            <a:prstGeom prst="rect">
              <a:avLst/>
            </a:prstGeom>
            <a:noFill/>
          </p:spPr>
          <p:txBody>
            <a:bodyPr wrap="square" rtlCol="0">
              <a:spAutoFit/>
            </a:bodyPr>
            <a:lstStyle/>
            <a:p>
              <a:r>
                <a:rPr lang="en-US" sz="2000" dirty="0"/>
                <a:t>Azure PostreSQL Database</a:t>
              </a:r>
            </a:p>
          </p:txBody>
        </p:sp>
        <p:cxnSp>
          <p:nvCxnSpPr>
            <p:cNvPr id="96" name="Straight Arrow Connector 95">
              <a:extLst>
                <a:ext uri="{FF2B5EF4-FFF2-40B4-BE49-F238E27FC236}">
                  <a16:creationId xmlns:a16="http://schemas.microsoft.com/office/drawing/2014/main" id="{D3A0320F-285E-B344-9A30-657BFD4A5593}"/>
                </a:ext>
              </a:extLst>
            </p:cNvPr>
            <p:cNvCxnSpPr>
              <a:cxnSpLocks/>
              <a:stCxn id="100" idx="3"/>
              <a:endCxn id="101"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BC4BAE5C-7CBB-2645-B693-B5918A80E60A}"/>
                </a:ext>
              </a:extLst>
            </p:cNvPr>
            <p:cNvCxnSpPr>
              <a:cxnSpLocks/>
              <a:stCxn id="101" idx="3"/>
              <a:endCxn id="102"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D0D3FAA1-451B-144B-A568-5F736357D4EC}"/>
                </a:ext>
              </a:extLst>
            </p:cNvPr>
            <p:cNvCxnSpPr>
              <a:cxnSpLocks/>
              <a:stCxn id="102" idx="3"/>
              <a:endCxn id="103"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30435B2B-6826-7842-B0FF-05D2012A05FD}"/>
                </a:ext>
              </a:extLst>
            </p:cNvPr>
            <p:cNvCxnSpPr>
              <a:cxnSpLocks/>
              <a:stCxn id="103" idx="3"/>
              <a:endCxn id="104"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576729F6-E197-FA4C-8E9D-DCE4120B2FEE}"/>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101" name="Rectangle 100">
              <a:extLst>
                <a:ext uri="{FF2B5EF4-FFF2-40B4-BE49-F238E27FC236}">
                  <a16:creationId xmlns:a16="http://schemas.microsoft.com/office/drawing/2014/main" id="{6938DFFB-2E41-6B44-ABA0-FF6C35412EFF}"/>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102" name="Rectangle 101">
              <a:extLst>
                <a:ext uri="{FF2B5EF4-FFF2-40B4-BE49-F238E27FC236}">
                  <a16:creationId xmlns:a16="http://schemas.microsoft.com/office/drawing/2014/main" id="{79C21FAA-E266-0745-A345-C8F9B36EE244}"/>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103" name="Rectangle 102">
              <a:extLst>
                <a:ext uri="{FF2B5EF4-FFF2-40B4-BE49-F238E27FC236}">
                  <a16:creationId xmlns:a16="http://schemas.microsoft.com/office/drawing/2014/main" id="{C43ED478-8C63-4543-93C0-28F25717B8CF}"/>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104" name="Rectangle 103">
              <a:extLst>
                <a:ext uri="{FF2B5EF4-FFF2-40B4-BE49-F238E27FC236}">
                  <a16:creationId xmlns:a16="http://schemas.microsoft.com/office/drawing/2014/main" id="{73DAE83E-EDA8-F94C-B4D7-6A4394E24EDF}"/>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105" name="Picture 104">
              <a:extLst>
                <a:ext uri="{FF2B5EF4-FFF2-40B4-BE49-F238E27FC236}">
                  <a16:creationId xmlns:a16="http://schemas.microsoft.com/office/drawing/2014/main" id="{BCB726B6-7291-E342-8FD5-DEED6C776B1A}"/>
                </a:ext>
              </a:extLst>
            </p:cNvPr>
            <p:cNvPicPr>
              <a:picLocks noChangeAspect="1"/>
            </p:cNvPicPr>
            <p:nvPr/>
          </p:nvPicPr>
          <p:blipFill>
            <a:blip r:embed="rId5"/>
            <a:stretch>
              <a:fillRect/>
            </a:stretch>
          </p:blipFill>
          <p:spPr>
            <a:xfrm>
              <a:off x="427878" y="2403332"/>
              <a:ext cx="508000" cy="508000"/>
            </a:xfrm>
            <a:prstGeom prst="rect">
              <a:avLst/>
            </a:prstGeom>
          </p:spPr>
        </p:pic>
        <p:pic>
          <p:nvPicPr>
            <p:cNvPr id="106" name="Picture 105">
              <a:extLst>
                <a:ext uri="{FF2B5EF4-FFF2-40B4-BE49-F238E27FC236}">
                  <a16:creationId xmlns:a16="http://schemas.microsoft.com/office/drawing/2014/main" id="{AE06475A-4E4E-A942-AA53-7ABC22F78264}"/>
                </a:ext>
              </a:extLst>
            </p:cNvPr>
            <p:cNvPicPr>
              <a:picLocks noChangeAspect="1"/>
            </p:cNvPicPr>
            <p:nvPr/>
          </p:nvPicPr>
          <p:blipFill>
            <a:blip r:embed="rId6"/>
            <a:stretch>
              <a:fillRect/>
            </a:stretch>
          </p:blipFill>
          <p:spPr>
            <a:xfrm>
              <a:off x="426262" y="1747556"/>
              <a:ext cx="508000" cy="508000"/>
            </a:xfrm>
            <a:prstGeom prst="rect">
              <a:avLst/>
            </a:prstGeom>
          </p:spPr>
        </p:pic>
      </p:grpSp>
      <p:pic>
        <p:nvPicPr>
          <p:cNvPr id="107" name="Graphic 106">
            <a:extLst>
              <a:ext uri="{FF2B5EF4-FFF2-40B4-BE49-F238E27FC236}">
                <a16:creationId xmlns:a16="http://schemas.microsoft.com/office/drawing/2014/main" id="{BD091D20-4BD0-E144-881E-CFF31FBF5A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19910" y="3212940"/>
            <a:ext cx="414427" cy="560036"/>
          </a:xfrm>
          <a:prstGeom prst="rect">
            <a:avLst/>
          </a:prstGeom>
        </p:spPr>
      </p:pic>
      <p:sp>
        <p:nvSpPr>
          <p:cNvPr id="108" name="TextBox 107">
            <a:extLst>
              <a:ext uri="{FF2B5EF4-FFF2-40B4-BE49-F238E27FC236}">
                <a16:creationId xmlns:a16="http://schemas.microsoft.com/office/drawing/2014/main" id="{3EAE9738-6906-6E41-8021-F437458C873A}"/>
              </a:ext>
            </a:extLst>
          </p:cNvPr>
          <p:cNvSpPr txBox="1"/>
          <p:nvPr/>
        </p:nvSpPr>
        <p:spPr>
          <a:xfrm>
            <a:off x="1222391" y="19728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109" name="TextBox 108">
            <a:extLst>
              <a:ext uri="{FF2B5EF4-FFF2-40B4-BE49-F238E27FC236}">
                <a16:creationId xmlns:a16="http://schemas.microsoft.com/office/drawing/2014/main" id="{FABC9352-B884-EF47-956D-E75340C7ABB0}"/>
              </a:ext>
            </a:extLst>
          </p:cNvPr>
          <p:cNvSpPr txBox="1"/>
          <p:nvPr/>
        </p:nvSpPr>
        <p:spPr>
          <a:xfrm>
            <a:off x="1242711" y="2631699"/>
            <a:ext cx="5725280" cy="400110"/>
          </a:xfrm>
          <a:prstGeom prst="rect">
            <a:avLst/>
          </a:prstGeom>
          <a:noFill/>
        </p:spPr>
        <p:txBody>
          <a:bodyPr wrap="square" rtlCol="0">
            <a:spAutoFit/>
          </a:bodyPr>
          <a:lstStyle/>
          <a:p>
            <a:r>
              <a:rPr lang="en-US" sz="2000" dirty="0">
                <a:solidFill>
                  <a:schemeClr val="bg1"/>
                </a:solidFill>
              </a:rPr>
              <a:t>Azure Repos</a:t>
            </a:r>
          </a:p>
        </p:txBody>
      </p:sp>
      <p:sp>
        <p:nvSpPr>
          <p:cNvPr id="110" name="TextBox 109">
            <a:extLst>
              <a:ext uri="{FF2B5EF4-FFF2-40B4-BE49-F238E27FC236}">
                <a16:creationId xmlns:a16="http://schemas.microsoft.com/office/drawing/2014/main" id="{D4029EF5-23B2-744F-A2BC-B83DCEF141EF}"/>
              </a:ext>
            </a:extLst>
          </p:cNvPr>
          <p:cNvSpPr txBox="1"/>
          <p:nvPr/>
        </p:nvSpPr>
        <p:spPr>
          <a:xfrm>
            <a:off x="1242711" y="3302581"/>
            <a:ext cx="5725280" cy="400110"/>
          </a:xfrm>
          <a:prstGeom prst="rect">
            <a:avLst/>
          </a:prstGeom>
          <a:noFill/>
        </p:spPr>
        <p:txBody>
          <a:bodyPr wrap="square" rtlCol="0">
            <a:spAutoFit/>
          </a:bodyPr>
          <a:lstStyle/>
          <a:p>
            <a:r>
              <a:rPr lang="en-US" sz="2000" dirty="0">
                <a:solidFill>
                  <a:schemeClr val="bg1"/>
                </a:solidFill>
              </a:rPr>
              <a:t>Azure DevOps with GitHub</a:t>
            </a:r>
          </a:p>
        </p:txBody>
      </p:sp>
      <p:sp>
        <p:nvSpPr>
          <p:cNvPr id="111" name="TextBox 110">
            <a:extLst>
              <a:ext uri="{FF2B5EF4-FFF2-40B4-BE49-F238E27FC236}">
                <a16:creationId xmlns:a16="http://schemas.microsoft.com/office/drawing/2014/main" id="{2F698E33-5102-3148-A2C2-2A079B5994E1}"/>
              </a:ext>
            </a:extLst>
          </p:cNvPr>
          <p:cNvSpPr txBox="1"/>
          <p:nvPr/>
        </p:nvSpPr>
        <p:spPr>
          <a:xfrm>
            <a:off x="6850380" y="26374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112" name="TextBox 111">
            <a:extLst>
              <a:ext uri="{FF2B5EF4-FFF2-40B4-BE49-F238E27FC236}">
                <a16:creationId xmlns:a16="http://schemas.microsoft.com/office/drawing/2014/main" id="{8B5B08B5-E947-C444-BF2A-F0C66BCCCC14}"/>
              </a:ext>
            </a:extLst>
          </p:cNvPr>
          <p:cNvSpPr txBox="1"/>
          <p:nvPr/>
        </p:nvSpPr>
        <p:spPr>
          <a:xfrm>
            <a:off x="6850380" y="3302581"/>
            <a:ext cx="5725280" cy="400110"/>
          </a:xfrm>
          <a:prstGeom prst="rect">
            <a:avLst/>
          </a:prstGeom>
          <a:noFill/>
        </p:spPr>
        <p:txBody>
          <a:bodyPr wrap="square" rtlCol="0">
            <a:spAutoFit/>
          </a:bodyPr>
          <a:lstStyle/>
          <a:p>
            <a:r>
              <a:rPr lang="en-US" sz="2000" dirty="0">
                <a:solidFill>
                  <a:schemeClr val="bg1"/>
                </a:solidFill>
              </a:rPr>
              <a:t>Azure PostreSQL Database</a:t>
            </a:r>
          </a:p>
        </p:txBody>
      </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a:extLst>
              <a:ext uri="{FF2B5EF4-FFF2-40B4-BE49-F238E27FC236}">
                <a16:creationId xmlns:a16="http://schemas.microsoft.com/office/drawing/2014/main" id="{84D8721F-24B7-724C-BC56-211601AC2E47}"/>
              </a:ext>
            </a:extLst>
          </p:cNvPr>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106" name="Group 105">
            <a:extLst>
              <a:ext uri="{FF2B5EF4-FFF2-40B4-BE49-F238E27FC236}">
                <a16:creationId xmlns:a16="http://schemas.microsoft.com/office/drawing/2014/main" id="{1EBEBB7F-5E39-EC4D-B80C-012AB563942D}"/>
              </a:ext>
            </a:extLst>
          </p:cNvPr>
          <p:cNvGrpSpPr/>
          <p:nvPr/>
        </p:nvGrpSpPr>
        <p:grpSpPr>
          <a:xfrm>
            <a:off x="340550" y="1958796"/>
            <a:ext cx="11128289" cy="3164850"/>
            <a:chOff x="340550" y="1958796"/>
            <a:chExt cx="11128289" cy="3164850"/>
          </a:xfrm>
        </p:grpSpPr>
        <p:grpSp>
          <p:nvGrpSpPr>
            <p:cNvPr id="107"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0E0B3E3D-4F7A-0C4E-B15F-FF4ABC292203}"/>
                </a:ext>
              </a:extLst>
            </p:cNvPr>
            <p:cNvGrpSpPr/>
            <p:nvPr/>
          </p:nvGrpSpPr>
          <p:grpSpPr>
            <a:xfrm>
              <a:off x="340550" y="1958796"/>
              <a:ext cx="11128289" cy="3164850"/>
              <a:chOff x="340550" y="1958796"/>
              <a:chExt cx="11128289" cy="3164850"/>
            </a:xfrm>
          </p:grpSpPr>
          <p:sp>
            <p:nvSpPr>
              <p:cNvPr id="109" name="Rectangle 108">
                <a:extLst>
                  <a:ext uri="{FF2B5EF4-FFF2-40B4-BE49-F238E27FC236}">
                    <a16:creationId xmlns:a16="http://schemas.microsoft.com/office/drawing/2014/main" id="{BA66AB8B-0673-E84A-AECA-866A6A6599C2}"/>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CFBF312F-AB44-D64F-B33D-D0F72D94C57B}"/>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1" name="TextBox 110">
                <a:extLst>
                  <a:ext uri="{FF2B5EF4-FFF2-40B4-BE49-F238E27FC236}">
                    <a16:creationId xmlns:a16="http://schemas.microsoft.com/office/drawing/2014/main" id="{93CA964F-1C4F-714F-8112-CD0B28E107B9}"/>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 DevOps</a:t>
                </a:r>
              </a:p>
            </p:txBody>
          </p:sp>
          <p:sp>
            <p:nvSpPr>
              <p:cNvPr id="112" name="TextBox 111">
                <a:extLst>
                  <a:ext uri="{FF2B5EF4-FFF2-40B4-BE49-F238E27FC236}">
                    <a16:creationId xmlns:a16="http://schemas.microsoft.com/office/drawing/2014/main" id="{0B34B5D1-2EBA-6545-AA0A-57989452B198}"/>
                  </a:ext>
                </a:extLst>
              </p:cNvPr>
              <p:cNvSpPr txBox="1"/>
              <p:nvPr/>
            </p:nvSpPr>
            <p:spPr>
              <a:xfrm>
                <a:off x="1176624" y="3547434"/>
                <a:ext cx="1317555" cy="904863"/>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Commit and push local branch to Azure DevOps</a:t>
                </a:r>
              </a:p>
            </p:txBody>
          </p:sp>
          <p:pic>
            <p:nvPicPr>
              <p:cNvPr id="113" name="Picture 112">
                <a:extLst>
                  <a:ext uri="{FF2B5EF4-FFF2-40B4-BE49-F238E27FC236}">
                    <a16:creationId xmlns:a16="http://schemas.microsoft.com/office/drawing/2014/main" id="{68F4B73E-43E8-F844-8AEA-F9A1928420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14" name="Picture 113">
                <a:extLst>
                  <a:ext uri="{FF2B5EF4-FFF2-40B4-BE49-F238E27FC236}">
                    <a16:creationId xmlns:a16="http://schemas.microsoft.com/office/drawing/2014/main" id="{762448C4-363D-6047-A2E2-203102AE9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15" name="TextBox 114">
                <a:extLst>
                  <a:ext uri="{FF2B5EF4-FFF2-40B4-BE49-F238E27FC236}">
                    <a16:creationId xmlns:a16="http://schemas.microsoft.com/office/drawing/2014/main" id="{68BDDCEB-F0EB-4C41-8BEE-BA09A20E41F9}"/>
                  </a:ext>
                </a:extLst>
              </p:cNvPr>
              <p:cNvSpPr txBox="1"/>
              <p:nvPr/>
            </p:nvSpPr>
            <p:spPr>
              <a:xfrm>
                <a:off x="340550" y="3593674"/>
                <a:ext cx="85133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Edit code</a:t>
                </a:r>
              </a:p>
            </p:txBody>
          </p:sp>
          <p:sp>
            <p:nvSpPr>
              <p:cNvPr id="116" name="Rectangle 115">
                <a:extLst>
                  <a:ext uri="{FF2B5EF4-FFF2-40B4-BE49-F238E27FC236}">
                    <a16:creationId xmlns:a16="http://schemas.microsoft.com/office/drawing/2014/main" id="{06CBDF83-924E-594A-90C8-F6E28292A4C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Build (+tests)</a:t>
                </a:r>
              </a:p>
            </p:txBody>
          </p:sp>
          <p:sp>
            <p:nvSpPr>
              <p:cNvPr id="117" name="Rectangle 116">
                <a:extLst>
                  <a:ext uri="{FF2B5EF4-FFF2-40B4-BE49-F238E27FC236}">
                    <a16:creationId xmlns:a16="http://schemas.microsoft.com/office/drawing/2014/main" id="{CCB9C95A-CB21-F646-B177-A1F3A88E39ED}"/>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Release Management</a:t>
                </a:r>
              </a:p>
            </p:txBody>
          </p:sp>
          <p:sp>
            <p:nvSpPr>
              <p:cNvPr id="118" name="TextBox 117">
                <a:extLst>
                  <a:ext uri="{FF2B5EF4-FFF2-40B4-BE49-F238E27FC236}">
                    <a16:creationId xmlns:a16="http://schemas.microsoft.com/office/drawing/2014/main" id="{04324AB9-FB0D-8E49-BBF1-CD9FEC5351E0}"/>
                  </a:ext>
                </a:extLst>
              </p:cNvPr>
              <p:cNvSpPr txBox="1"/>
              <p:nvPr/>
            </p:nvSpPr>
            <p:spPr>
              <a:xfrm>
                <a:off x="5008146" y="3827099"/>
                <a:ext cx="1128713"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Integration</a:t>
                </a:r>
              </a:p>
            </p:txBody>
          </p:sp>
          <p:sp>
            <p:nvSpPr>
              <p:cNvPr id="119" name="TextBox 118">
                <a:extLst>
                  <a:ext uri="{FF2B5EF4-FFF2-40B4-BE49-F238E27FC236}">
                    <a16:creationId xmlns:a16="http://schemas.microsoft.com/office/drawing/2014/main" id="{020D6B72-03D7-3642-9C6F-DEF7FC491459}"/>
                  </a:ext>
                </a:extLst>
              </p:cNvPr>
              <p:cNvSpPr txBox="1"/>
              <p:nvPr/>
            </p:nvSpPr>
            <p:spPr>
              <a:xfrm>
                <a:off x="6496972" y="3827099"/>
                <a:ext cx="1185717"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Continuous Deployment</a:t>
                </a:r>
              </a:p>
            </p:txBody>
          </p:sp>
          <p:cxnSp>
            <p:nvCxnSpPr>
              <p:cNvPr id="120" name="Straight Arrow Connector 119">
                <a:extLst>
                  <a:ext uri="{FF2B5EF4-FFF2-40B4-BE49-F238E27FC236}">
                    <a16:creationId xmlns:a16="http://schemas.microsoft.com/office/drawing/2014/main" id="{13C4BD96-548A-5747-9AB1-791979852F0C}"/>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A044F0C-BFD6-5C47-8910-2AE91F8D7B91}"/>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F296204A-09CE-4646-9704-7860F073FB34}"/>
                  </a:ext>
                </a:extLst>
              </p:cNvPr>
              <p:cNvGrpSpPr/>
              <p:nvPr/>
            </p:nvGrpSpPr>
            <p:grpSpPr>
              <a:xfrm>
                <a:off x="8993508" y="1999561"/>
                <a:ext cx="1591109" cy="517065"/>
                <a:chOff x="9888112" y="2331311"/>
                <a:chExt cx="1591109" cy="517065"/>
              </a:xfrm>
            </p:grpSpPr>
            <p:sp>
              <p:nvSpPr>
                <p:cNvPr id="140" name="TextBox 139">
                  <a:extLst>
                    <a:ext uri="{FF2B5EF4-FFF2-40B4-BE49-F238E27FC236}">
                      <a16:creationId xmlns:a16="http://schemas.microsoft.com/office/drawing/2014/main" id="{385AE711-173E-AB4D-83C5-B1A0F2356F20}"/>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solidFill>
                      <a:latin typeface="Arial" panose="020B0604020202020204" pitchFamily="34" charset="0"/>
                      <a:cs typeface="Arial" panose="020B0604020202020204" pitchFamily="34" charset="0"/>
                    </a:rPr>
                    <a:t>Azure</a:t>
                  </a:r>
                </a:p>
              </p:txBody>
            </p:sp>
            <p:pic>
              <p:nvPicPr>
                <p:cNvPr id="141" name="Picture 140">
                  <a:extLst>
                    <a:ext uri="{FF2B5EF4-FFF2-40B4-BE49-F238E27FC236}">
                      <a16:creationId xmlns:a16="http://schemas.microsoft.com/office/drawing/2014/main" id="{E801E60F-E6C2-F345-8EB8-3AD0041FC5C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123" name="Group 122">
                <a:extLst>
                  <a:ext uri="{FF2B5EF4-FFF2-40B4-BE49-F238E27FC236}">
                    <a16:creationId xmlns:a16="http://schemas.microsoft.com/office/drawing/2014/main" id="{FC03C19E-4794-3045-B3FC-8AB310E3B005}"/>
                  </a:ext>
                </a:extLst>
              </p:cNvPr>
              <p:cNvGrpSpPr/>
              <p:nvPr/>
            </p:nvGrpSpPr>
            <p:grpSpPr>
              <a:xfrm>
                <a:off x="8512008" y="2486976"/>
                <a:ext cx="1387384" cy="970705"/>
                <a:chOff x="8512008" y="2506028"/>
                <a:chExt cx="1387384" cy="970705"/>
              </a:xfrm>
            </p:grpSpPr>
            <p:sp>
              <p:nvSpPr>
                <p:cNvPr id="136" name="Rectangle 135">
                  <a:extLst>
                    <a:ext uri="{FF2B5EF4-FFF2-40B4-BE49-F238E27FC236}">
                      <a16:creationId xmlns:a16="http://schemas.microsoft.com/office/drawing/2014/main" id="{672B437C-3B7F-C94B-BBEF-96B7112AAAD4}"/>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development</a:t>
                  </a:r>
                </a:p>
              </p:txBody>
            </p:sp>
            <p:sp>
              <p:nvSpPr>
                <p:cNvPr id="137" name="TextBox 136">
                  <a:extLst>
                    <a:ext uri="{FF2B5EF4-FFF2-40B4-BE49-F238E27FC236}">
                      <a16:creationId xmlns:a16="http://schemas.microsoft.com/office/drawing/2014/main" id="{E6A73CFD-60EC-E640-93D8-A1317230A2D6}"/>
                    </a:ext>
                  </a:extLst>
                </p:cNvPr>
                <p:cNvSpPr txBox="1"/>
                <p:nvPr/>
              </p:nvSpPr>
              <p:spPr>
                <a:xfrm>
                  <a:off x="8512008" y="295966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38" name="Picture 137">
                  <a:extLst>
                    <a:ext uri="{FF2B5EF4-FFF2-40B4-BE49-F238E27FC236}">
                      <a16:creationId xmlns:a16="http://schemas.microsoft.com/office/drawing/2014/main" id="{E06F0036-7C5B-BD4C-888E-1DDF2CDE2B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5077" y="2892169"/>
                  <a:ext cx="193592" cy="193592"/>
                </a:xfrm>
                <a:prstGeom prst="rect">
                  <a:avLst/>
                </a:prstGeom>
              </p:spPr>
            </p:pic>
            <p:sp>
              <p:nvSpPr>
                <p:cNvPr id="139" name="TextBox 138">
                  <a:extLst>
                    <a:ext uri="{FF2B5EF4-FFF2-40B4-BE49-F238E27FC236}">
                      <a16:creationId xmlns:a16="http://schemas.microsoft.com/office/drawing/2014/main" id="{88C4C932-ED80-9442-BE70-BFEF1FD5AE2F}"/>
                    </a:ext>
                  </a:extLst>
                </p:cNvPr>
                <p:cNvSpPr txBox="1"/>
                <p:nvPr/>
              </p:nvSpPr>
              <p:spPr>
                <a:xfrm>
                  <a:off x="8931273" y="2953869"/>
                  <a:ext cx="96811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grpSp>
          <p:sp>
            <p:nvSpPr>
              <p:cNvPr id="124" name="Rectangle 123">
                <a:extLst>
                  <a:ext uri="{FF2B5EF4-FFF2-40B4-BE49-F238E27FC236}">
                    <a16:creationId xmlns:a16="http://schemas.microsoft.com/office/drawing/2014/main" id="{FFC33034-E830-E748-9F69-CEF470D31A36}"/>
                  </a:ext>
                </a:extLst>
              </p:cNvPr>
              <p:cNvSpPr/>
              <p:nvPr/>
            </p:nvSpPr>
            <p:spPr bwMode="auto">
              <a:xfrm>
                <a:off x="10079654" y="3013941"/>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test</a:t>
                </a:r>
              </a:p>
            </p:txBody>
          </p:sp>
          <p:sp>
            <p:nvSpPr>
              <p:cNvPr id="125" name="Rectangle 124">
                <a:extLst>
                  <a:ext uri="{FF2B5EF4-FFF2-40B4-BE49-F238E27FC236}">
                    <a16:creationId xmlns:a16="http://schemas.microsoft.com/office/drawing/2014/main" id="{ADF97EB3-C2AD-0340-8A10-1931789ED012}"/>
                  </a:ext>
                </a:extLst>
              </p:cNvPr>
              <p:cNvSpPr/>
              <p:nvPr/>
            </p:nvSpPr>
            <p:spPr bwMode="auto">
              <a:xfrm>
                <a:off x="8643516" y="356129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production</a:t>
                </a:r>
              </a:p>
            </p:txBody>
          </p:sp>
          <p:cxnSp>
            <p:nvCxnSpPr>
              <p:cNvPr id="126" name="Straight Arrow Connector 125">
                <a:extLst>
                  <a:ext uri="{FF2B5EF4-FFF2-40B4-BE49-F238E27FC236}">
                    <a16:creationId xmlns:a16="http://schemas.microsoft.com/office/drawing/2014/main" id="{43054157-6D46-7044-8A91-FBF581CEF5CD}"/>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6F1770A-8ED8-9744-A27E-9DD41916AACF}"/>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BDC1C9B7-F448-7D49-B14A-52D0647C66BA}"/>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B1211CE7-B9D1-464A-B942-3F4DE6170644}"/>
                  </a:ext>
                </a:extLst>
              </p:cNvPr>
              <p:cNvSpPr txBox="1"/>
              <p:nvPr/>
            </p:nvSpPr>
            <p:spPr>
              <a:xfrm>
                <a:off x="2479144" y="3539599"/>
                <a:ext cx="1320599" cy="75251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Create a Pull Request for peer review</a:t>
                </a:r>
              </a:p>
            </p:txBody>
          </p:sp>
          <p:pic>
            <p:nvPicPr>
              <p:cNvPr id="130" name="Picture 129">
                <a:extLst>
                  <a:ext uri="{FF2B5EF4-FFF2-40B4-BE49-F238E27FC236}">
                    <a16:creationId xmlns:a16="http://schemas.microsoft.com/office/drawing/2014/main" id="{3BF9DD12-EBA1-A948-B13B-35654247CF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131" name="TextBox 130">
                <a:extLst>
                  <a:ext uri="{FF2B5EF4-FFF2-40B4-BE49-F238E27FC236}">
                    <a16:creationId xmlns:a16="http://schemas.microsoft.com/office/drawing/2014/main" id="{04911E64-A563-254F-BA6F-EC2C88DAFA57}"/>
                  </a:ext>
                </a:extLst>
              </p:cNvPr>
              <p:cNvSpPr txBox="1"/>
              <p:nvPr/>
            </p:nvSpPr>
            <p:spPr>
              <a:xfrm>
                <a:off x="3564140" y="3550407"/>
                <a:ext cx="1320599" cy="600164"/>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solidFill>
                      <a:schemeClr val="bg1"/>
                    </a:solidFill>
                    <a:latin typeface="Arial" panose="020B0604020202020204" pitchFamily="34" charset="0"/>
                    <a:cs typeface="Arial" panose="020B0604020202020204" pitchFamily="34" charset="0"/>
                  </a:rPr>
                  <a:t>Merge to master</a:t>
                </a:r>
              </a:p>
            </p:txBody>
          </p:sp>
          <p:pic>
            <p:nvPicPr>
              <p:cNvPr id="132" name="Picture 131">
                <a:extLst>
                  <a:ext uri="{FF2B5EF4-FFF2-40B4-BE49-F238E27FC236}">
                    <a16:creationId xmlns:a16="http://schemas.microsoft.com/office/drawing/2014/main" id="{C278C31A-BDCE-3243-9487-347ADF25E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133" name="Straight Arrow Connector 132">
                <a:extLst>
                  <a:ext uri="{FF2B5EF4-FFF2-40B4-BE49-F238E27FC236}">
                    <a16:creationId xmlns:a16="http://schemas.microsoft.com/office/drawing/2014/main" id="{95B677F0-4370-604D-9A90-46CC6F79C290}"/>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AAE71EA-11D2-EB49-A6C5-ECCCB17E96BF}"/>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D7FA432-66EF-324F-B890-05C00407E05E}"/>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08" name="Picture 107">
              <a:extLst>
                <a:ext uri="{FF2B5EF4-FFF2-40B4-BE49-F238E27FC236}">
                  <a16:creationId xmlns:a16="http://schemas.microsoft.com/office/drawing/2014/main" id="{769E983E-379D-B149-93CA-E1E64476282B}"/>
                </a:ext>
              </a:extLst>
            </p:cNvPr>
            <p:cNvPicPr>
              <a:picLocks noChangeAspect="1"/>
            </p:cNvPicPr>
            <p:nvPr/>
          </p:nvPicPr>
          <p:blipFill>
            <a:blip r:embed="rId7"/>
            <a:stretch>
              <a:fillRect/>
            </a:stretch>
          </p:blipFill>
          <p:spPr>
            <a:xfrm>
              <a:off x="5413287" y="2449522"/>
              <a:ext cx="318430" cy="318430"/>
            </a:xfrm>
            <a:prstGeom prst="rect">
              <a:avLst/>
            </a:prstGeom>
          </p:spPr>
        </p:pic>
      </p:grpSp>
      <p:pic>
        <p:nvPicPr>
          <p:cNvPr id="142" name="Graphic 141">
            <a:extLst>
              <a:ext uri="{FF2B5EF4-FFF2-40B4-BE49-F238E27FC236}">
                <a16:creationId xmlns:a16="http://schemas.microsoft.com/office/drawing/2014/main" id="{26DBC607-57B7-144F-AA32-C301DEF1C9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0740" y="2887663"/>
            <a:ext cx="131621" cy="177866"/>
          </a:xfrm>
          <a:prstGeom prst="rect">
            <a:avLst/>
          </a:prstGeom>
        </p:spPr>
      </p:pic>
      <p:sp>
        <p:nvSpPr>
          <p:cNvPr id="143" name="TextBox 142">
            <a:extLst>
              <a:ext uri="{FF2B5EF4-FFF2-40B4-BE49-F238E27FC236}">
                <a16:creationId xmlns:a16="http://schemas.microsoft.com/office/drawing/2014/main" id="{36865193-B50F-8847-9878-5B44BFBB44CE}"/>
              </a:ext>
            </a:extLst>
          </p:cNvPr>
          <p:cNvSpPr txBox="1"/>
          <p:nvPr/>
        </p:nvSpPr>
        <p:spPr>
          <a:xfrm>
            <a:off x="8931273" y="4012959"/>
            <a:ext cx="966298"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4" name="TextBox 143">
            <a:extLst>
              <a:ext uri="{FF2B5EF4-FFF2-40B4-BE49-F238E27FC236}">
                <a16:creationId xmlns:a16="http://schemas.microsoft.com/office/drawing/2014/main" id="{F46E0045-A5E1-6B41-8826-A38C67B47DAE}"/>
              </a:ext>
            </a:extLst>
          </p:cNvPr>
          <p:cNvSpPr txBox="1"/>
          <p:nvPr/>
        </p:nvSpPr>
        <p:spPr>
          <a:xfrm>
            <a:off x="8529682" y="4025488"/>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5" name="Picture 144">
            <a:extLst>
              <a:ext uri="{FF2B5EF4-FFF2-40B4-BE49-F238E27FC236}">
                <a16:creationId xmlns:a16="http://schemas.microsoft.com/office/drawing/2014/main" id="{4B963048-4005-FD42-9651-4D375A555B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21295" y="3956979"/>
            <a:ext cx="193592" cy="193592"/>
          </a:xfrm>
          <a:prstGeom prst="rect">
            <a:avLst/>
          </a:prstGeom>
        </p:spPr>
      </p:pic>
      <p:pic>
        <p:nvPicPr>
          <p:cNvPr id="146" name="Graphic 145">
            <a:extLst>
              <a:ext uri="{FF2B5EF4-FFF2-40B4-BE49-F238E27FC236}">
                <a16:creationId xmlns:a16="http://schemas.microsoft.com/office/drawing/2014/main" id="{A29A7840-1936-A445-A6F5-CFBFF1C93C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5330" y="3949315"/>
            <a:ext cx="131621" cy="177866"/>
          </a:xfrm>
          <a:prstGeom prst="rect">
            <a:avLst/>
          </a:prstGeom>
        </p:spPr>
      </p:pic>
      <p:sp>
        <p:nvSpPr>
          <p:cNvPr id="147" name="TextBox 146">
            <a:extLst>
              <a:ext uri="{FF2B5EF4-FFF2-40B4-BE49-F238E27FC236}">
                <a16:creationId xmlns:a16="http://schemas.microsoft.com/office/drawing/2014/main" id="{3112BBED-1814-E44E-AFBA-379210019284}"/>
              </a:ext>
            </a:extLst>
          </p:cNvPr>
          <p:cNvSpPr txBox="1"/>
          <p:nvPr/>
        </p:nvSpPr>
        <p:spPr>
          <a:xfrm>
            <a:off x="10324867" y="3464056"/>
            <a:ext cx="1049333"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Azure PostgreSQL</a:t>
            </a:r>
          </a:p>
        </p:txBody>
      </p:sp>
      <p:sp>
        <p:nvSpPr>
          <p:cNvPr id="148" name="TextBox 147">
            <a:extLst>
              <a:ext uri="{FF2B5EF4-FFF2-40B4-BE49-F238E27FC236}">
                <a16:creationId xmlns:a16="http://schemas.microsoft.com/office/drawing/2014/main" id="{7CEA8FCB-32F3-EA4A-93E8-E7CCA68D947B}"/>
              </a:ext>
            </a:extLst>
          </p:cNvPr>
          <p:cNvSpPr txBox="1"/>
          <p:nvPr/>
        </p:nvSpPr>
        <p:spPr>
          <a:xfrm>
            <a:off x="9971179" y="3470529"/>
            <a:ext cx="739729" cy="517065"/>
          </a:xfrm>
          <a:prstGeom prst="rect">
            <a:avLst/>
          </a:prstGeom>
          <a:noFill/>
        </p:spPr>
        <p:txBody>
          <a:bodyPr wrap="square" lIns="182880" tIns="146304" rIns="182880" bIns="146304" rtlCol="0">
            <a:spAutoFit/>
          </a:bodyPr>
          <a:lstStyle/>
          <a:p>
            <a:pPr algn="ctr">
              <a:lnSpc>
                <a:spcPct val="90000"/>
              </a:lnSpc>
              <a:spcAft>
                <a:spcPts val="600"/>
              </a:spcAft>
            </a:pPr>
            <a:r>
              <a:rPr lang="en-US" sz="800" dirty="0">
                <a:solidFill>
                  <a:schemeClr val="bg1"/>
                </a:solidFill>
                <a:latin typeface="Arial" panose="020B0604020202020204" pitchFamily="34" charset="0"/>
                <a:cs typeface="Arial" panose="020B0604020202020204" pitchFamily="34" charset="0"/>
              </a:rPr>
              <a:t>App Service</a:t>
            </a:r>
          </a:p>
        </p:txBody>
      </p:sp>
      <p:pic>
        <p:nvPicPr>
          <p:cNvPr id="149" name="Picture 148">
            <a:extLst>
              <a:ext uri="{FF2B5EF4-FFF2-40B4-BE49-F238E27FC236}">
                <a16:creationId xmlns:a16="http://schemas.microsoft.com/office/drawing/2014/main" id="{7092B6CE-B30F-D946-8CB9-21195B2A93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1882" y="3400082"/>
            <a:ext cx="193592" cy="193592"/>
          </a:xfrm>
          <a:prstGeom prst="rect">
            <a:avLst/>
          </a:prstGeom>
        </p:spPr>
      </p:pic>
      <p:pic>
        <p:nvPicPr>
          <p:cNvPr id="150" name="Graphic 149">
            <a:extLst>
              <a:ext uri="{FF2B5EF4-FFF2-40B4-BE49-F238E27FC236}">
                <a16:creationId xmlns:a16="http://schemas.microsoft.com/office/drawing/2014/main" id="{905B2035-5D37-FD4D-BDF3-83D9866431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90321" y="3410680"/>
            <a:ext cx="131621" cy="177866"/>
          </a:xfrm>
          <a:prstGeom prst="rect">
            <a:avLst/>
          </a:prstGeom>
        </p:spPr>
      </p:pic>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Git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173450"/>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 which runs on Angular, .NET Core, and PostgreSQL.</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has also been tasked with automating the entire process of testing, building, and deploying to the cloud for both the developers, so they cannot deploy any builds that fail the test suite, and the QA team, so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4149</Words>
  <Application>Microsoft Macintosh PowerPoint</Application>
  <PresentationFormat>Widescreen</PresentationFormat>
  <Paragraphs>271</Paragraphs>
  <Slides>31</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2019-08-28T19:31:04Z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