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4"/>
  </p:notesMasterIdLst>
  <p:sldIdLst>
    <p:sldId id="300" r:id="rId3"/>
    <p:sldId id="323" r:id="rId4"/>
    <p:sldId id="302" r:id="rId5"/>
    <p:sldId id="324" r:id="rId6"/>
    <p:sldId id="335" r:id="rId7"/>
    <p:sldId id="336" r:id="rId8"/>
    <p:sldId id="337" r:id="rId9"/>
    <p:sldId id="338" r:id="rId10"/>
    <p:sldId id="339" r:id="rId11"/>
    <p:sldId id="358" r:id="rId12"/>
    <p:sldId id="326" r:id="rId13"/>
    <p:sldId id="340" r:id="rId14"/>
    <p:sldId id="352" r:id="rId15"/>
    <p:sldId id="320" r:id="rId16"/>
    <p:sldId id="349" r:id="rId17"/>
    <p:sldId id="350" r:id="rId18"/>
    <p:sldId id="321" r:id="rId19"/>
    <p:sldId id="351" r:id="rId20"/>
    <p:sldId id="341" r:id="rId21"/>
    <p:sldId id="353" r:id="rId22"/>
    <p:sldId id="354" r:id="rId23"/>
    <p:sldId id="355" r:id="rId24"/>
    <p:sldId id="356" r:id="rId25"/>
    <p:sldId id="357" r:id="rId26"/>
    <p:sldId id="342" r:id="rId27"/>
    <p:sldId id="345" r:id="rId28"/>
    <p:sldId id="346" r:id="rId29"/>
    <p:sldId id="348" r:id="rId30"/>
    <p:sldId id="347" r:id="rId31"/>
    <p:sldId id="318" r:id="rId32"/>
    <p:sldId id="31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5" autoAdjust="0"/>
    <p:restoredTop sz="60340" autoAdjust="0"/>
  </p:normalViewPr>
  <p:slideViewPr>
    <p:cSldViewPr snapToGrid="0">
      <p:cViewPr>
        <p:scale>
          <a:sx n="150" d="100"/>
          <a:sy n="150" d="100"/>
        </p:scale>
        <p:origin x="72" y="-1236"/>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718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89320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Azure DevOps you create a single build definition, that can build on any branch. This build definition will then trigger 3 times, one for the task branch that is pushed to Azure DevOps, one for the pull request which does a build based on the upcoming merge, and then the final build on the master after the pull request have been merged</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695423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Azure DevOps'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Azure DevOps.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2329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86545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09644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32120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86881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9/25/2019 9:54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tiff"/><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11.tiff"/><Relationship Id="rId5" Type="http://schemas.openxmlformats.org/officeDocument/2006/relationships/image" Target="../media/image16.tiff"/><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image" Target="../media/image11.tiff"/><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in </a:t>
            </a:r>
            <a:r>
              <a:rPr lang="en-US"/>
              <a:t>Azure DevOps</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Current Process</a:t>
            </a:r>
            <a:endParaRPr kumimoji="0" lang="en-US" sz="1800" b="0" i="1"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3" name="Group 2">
            <a:extLst>
              <a:ext uri="{FF2B5EF4-FFF2-40B4-BE49-F238E27FC236}">
                <a16:creationId xmlns:a16="http://schemas.microsoft.com/office/drawing/2014/main" id="{8C99E4B3-CA1D-4B4E-B526-E6E8E985D963}"/>
              </a:ext>
            </a:extLst>
          </p:cNvPr>
          <p:cNvGrpSpPr/>
          <p:nvPr/>
        </p:nvGrpSpPr>
        <p:grpSpPr>
          <a:xfrm>
            <a:off x="622299" y="2115254"/>
            <a:ext cx="10932448" cy="4379040"/>
            <a:chOff x="622299" y="2115254"/>
            <a:chExt cx="10932448" cy="4379040"/>
          </a:xfrm>
        </p:grpSpPr>
        <p:grpSp>
          <p:nvGrpSpPr>
            <p:cNvPr id="62"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9FF7B1F0-4816-4E25-AF53-4F383551D663}"/>
                </a:ext>
              </a:extLst>
            </p:cNvPr>
            <p:cNvGrpSpPr/>
            <p:nvPr/>
          </p:nvGrpSpPr>
          <p:grpSpPr>
            <a:xfrm>
              <a:off x="622299" y="2115254"/>
              <a:ext cx="10932448" cy="4379040"/>
              <a:chOff x="831849" y="2115254"/>
              <a:chExt cx="10932448" cy="4379040"/>
            </a:xfrm>
          </p:grpSpPr>
          <p:sp>
            <p:nvSpPr>
              <p:cNvPr id="4" name="Rectangle 3">
                <a:extLst>
                  <a:ext uri="{FF2B5EF4-FFF2-40B4-BE49-F238E27FC236}">
                    <a16:creationId xmlns:a16="http://schemas.microsoft.com/office/drawing/2014/main" id="{FBE81C97-60DA-43A9-9E36-E3BB513C08BE}"/>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pic>
            <p:nvPicPr>
              <p:cNvPr id="5" name="Picture 4">
                <a:extLst>
                  <a:ext uri="{FF2B5EF4-FFF2-40B4-BE49-F238E27FC236}">
                    <a16:creationId xmlns:a16="http://schemas.microsoft.com/office/drawing/2014/main" id="{99C9F7AE-362B-4DD4-9004-223EA1DDD4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811" y="2592643"/>
                <a:ext cx="412994" cy="412994"/>
              </a:xfrm>
              <a:prstGeom prst="rect">
                <a:avLst/>
              </a:prstGeom>
            </p:spPr>
          </p:pic>
          <p:sp>
            <p:nvSpPr>
              <p:cNvPr id="12" name="TextBox 11">
                <a:extLst>
                  <a:ext uri="{FF2B5EF4-FFF2-40B4-BE49-F238E27FC236}">
                    <a16:creationId xmlns:a16="http://schemas.microsoft.com/office/drawing/2014/main" id="{379928B8-4527-4D9E-9EE7-0A4028F33FFC}"/>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13" name="TextBox 12">
                <a:extLst>
                  <a:ext uri="{FF2B5EF4-FFF2-40B4-BE49-F238E27FC236}">
                    <a16:creationId xmlns:a16="http://schemas.microsoft.com/office/drawing/2014/main" id="{818BDF10-2FC3-4BE3-961A-4094F58844C2}"/>
                  </a:ext>
                </a:extLst>
              </p:cNvPr>
              <p:cNvSpPr txBox="1"/>
              <p:nvPr/>
            </p:nvSpPr>
            <p:spPr>
              <a:xfrm>
                <a:off x="9972487" y="5235488"/>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PostgreSQL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19" name="Straight Connector 18">
                <a:extLst>
                  <a:ext uri="{FF2B5EF4-FFF2-40B4-BE49-F238E27FC236}">
                    <a16:creationId xmlns:a16="http://schemas.microsoft.com/office/drawing/2014/main" id="{CE79BFD8-A1AF-41C1-8025-2BC4EDDA18BB}"/>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AB42331-B0AE-4792-9EFA-8058224B6627}"/>
                  </a:ext>
                </a:extLst>
              </p:cNvPr>
              <p:cNvGrpSpPr/>
              <p:nvPr/>
            </p:nvGrpSpPr>
            <p:grpSpPr>
              <a:xfrm>
                <a:off x="4099570" y="3551214"/>
                <a:ext cx="2020528" cy="1888102"/>
                <a:chOff x="4719002" y="3304326"/>
                <a:chExt cx="2020528" cy="1888102"/>
              </a:xfrm>
            </p:grpSpPr>
            <p:pic>
              <p:nvPicPr>
                <p:cNvPr id="16" name="Picture 15">
                  <a:extLst>
                    <a:ext uri="{FF2B5EF4-FFF2-40B4-BE49-F238E27FC236}">
                      <a16:creationId xmlns:a16="http://schemas.microsoft.com/office/drawing/2014/main" id="{EFFA7D4E-2361-4D0E-8CC5-F8D2FC8A8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21" name="TextBox 20">
                  <a:extLst>
                    <a:ext uri="{FF2B5EF4-FFF2-40B4-BE49-F238E27FC236}">
                      <a16:creationId xmlns:a16="http://schemas.microsoft.com/office/drawing/2014/main" id="{2D79299A-4464-4FE2-A565-639FA864E695}"/>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26" name="Group 25">
                <a:extLst>
                  <a:ext uri="{FF2B5EF4-FFF2-40B4-BE49-F238E27FC236}">
                    <a16:creationId xmlns:a16="http://schemas.microsoft.com/office/drawing/2014/main" id="{6A155122-75A7-47B6-98DD-B3414DC9BEBB}"/>
                  </a:ext>
                </a:extLst>
              </p:cNvPr>
              <p:cNvGrpSpPr/>
              <p:nvPr/>
            </p:nvGrpSpPr>
            <p:grpSpPr>
              <a:xfrm>
                <a:off x="7163811" y="3408936"/>
                <a:ext cx="1781978" cy="1347493"/>
                <a:chOff x="7607550" y="3432153"/>
                <a:chExt cx="1781978" cy="1347493"/>
              </a:xfrm>
            </p:grpSpPr>
            <p:pic>
              <p:nvPicPr>
                <p:cNvPr id="24" name="Picture 23">
                  <a:extLst>
                    <a:ext uri="{FF2B5EF4-FFF2-40B4-BE49-F238E27FC236}">
                      <a16:creationId xmlns:a16="http://schemas.microsoft.com/office/drawing/2014/main" id="{A981FA67-EAF7-492E-BE74-06F67D2816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25" name="TextBox 24">
                  <a:extLst>
                    <a:ext uri="{FF2B5EF4-FFF2-40B4-BE49-F238E27FC236}">
                      <a16:creationId xmlns:a16="http://schemas.microsoft.com/office/drawing/2014/main" id="{B7C0A930-D207-41F2-8BC4-EB1A2B6950EC}"/>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28" name="Straight Connector 27">
                <a:extLst>
                  <a:ext uri="{FF2B5EF4-FFF2-40B4-BE49-F238E27FC236}">
                    <a16:creationId xmlns:a16="http://schemas.microsoft.com/office/drawing/2014/main" id="{3E1AB382-BC5E-4EC8-9564-66DBCA755598}"/>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E7C23F-41EF-4BBB-B466-8C52A4ED067C}"/>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41" name="Group 40">
                <a:extLst>
                  <a:ext uri="{FF2B5EF4-FFF2-40B4-BE49-F238E27FC236}">
                    <a16:creationId xmlns:a16="http://schemas.microsoft.com/office/drawing/2014/main" id="{BB7E9F7B-005E-4F38-99C4-5C402BE4DFBC}"/>
                  </a:ext>
                </a:extLst>
              </p:cNvPr>
              <p:cNvGrpSpPr/>
              <p:nvPr/>
            </p:nvGrpSpPr>
            <p:grpSpPr>
              <a:xfrm>
                <a:off x="883734" y="3296240"/>
                <a:ext cx="2256543" cy="1912012"/>
                <a:chOff x="883734" y="3752050"/>
                <a:chExt cx="2256543" cy="1912012"/>
              </a:xfrm>
            </p:grpSpPr>
            <p:grpSp>
              <p:nvGrpSpPr>
                <p:cNvPr id="40" name="Group 39">
                  <a:extLst>
                    <a:ext uri="{FF2B5EF4-FFF2-40B4-BE49-F238E27FC236}">
                      <a16:creationId xmlns:a16="http://schemas.microsoft.com/office/drawing/2014/main" id="{3A1E0ACC-CDE7-4889-9C66-ED5D901F01F1}"/>
                    </a:ext>
                  </a:extLst>
                </p:cNvPr>
                <p:cNvGrpSpPr/>
                <p:nvPr/>
              </p:nvGrpSpPr>
              <p:grpSpPr>
                <a:xfrm>
                  <a:off x="883734" y="3752050"/>
                  <a:ext cx="2256543" cy="1912012"/>
                  <a:chOff x="883734" y="3752050"/>
                  <a:chExt cx="2256543" cy="1912012"/>
                </a:xfrm>
              </p:grpSpPr>
              <p:grpSp>
                <p:nvGrpSpPr>
                  <p:cNvPr id="39" name="Group 38">
                    <a:extLst>
                      <a:ext uri="{FF2B5EF4-FFF2-40B4-BE49-F238E27FC236}">
                        <a16:creationId xmlns:a16="http://schemas.microsoft.com/office/drawing/2014/main" id="{0FABD9B0-022A-4A6F-9AFE-EE3E9D7E6706}"/>
                      </a:ext>
                    </a:extLst>
                  </p:cNvPr>
                  <p:cNvGrpSpPr/>
                  <p:nvPr/>
                </p:nvGrpSpPr>
                <p:grpSpPr>
                  <a:xfrm>
                    <a:off x="883734" y="3752050"/>
                    <a:ext cx="2256543" cy="1912012"/>
                    <a:chOff x="883734" y="3752050"/>
                    <a:chExt cx="2256543" cy="1912012"/>
                  </a:xfrm>
                </p:grpSpPr>
                <p:grpSp>
                  <p:nvGrpSpPr>
                    <p:cNvPr id="10" name="Group 9">
                      <a:extLst>
                        <a:ext uri="{FF2B5EF4-FFF2-40B4-BE49-F238E27FC236}">
                          <a16:creationId xmlns:a16="http://schemas.microsoft.com/office/drawing/2014/main" id="{93A13F4C-93BF-4E9C-8D8C-8DD2C1E4A984}"/>
                        </a:ext>
                      </a:extLst>
                    </p:cNvPr>
                    <p:cNvGrpSpPr/>
                    <p:nvPr/>
                  </p:nvGrpSpPr>
                  <p:grpSpPr>
                    <a:xfrm>
                      <a:off x="883734" y="3752050"/>
                      <a:ext cx="1781978" cy="1344968"/>
                      <a:chOff x="2653540" y="2380373"/>
                      <a:chExt cx="1781978" cy="1344968"/>
                    </a:xfrm>
                  </p:grpSpPr>
                  <p:pic>
                    <p:nvPicPr>
                      <p:cNvPr id="8" name="Picture 7">
                        <a:extLst>
                          <a:ext uri="{FF2B5EF4-FFF2-40B4-BE49-F238E27FC236}">
                            <a16:creationId xmlns:a16="http://schemas.microsoft.com/office/drawing/2014/main" id="{887DEB18-E89F-47AF-91AF-685B1A8499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5" name="TextBox 14">
                        <a:extLst>
                          <a:ext uri="{FF2B5EF4-FFF2-40B4-BE49-F238E27FC236}">
                            <a16:creationId xmlns:a16="http://schemas.microsoft.com/office/drawing/2014/main" id="{9E33BAC1-87FE-47D1-9ED8-35A9BEE25DD9}"/>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30" name="TextBox 29">
                      <a:extLst>
                        <a:ext uri="{FF2B5EF4-FFF2-40B4-BE49-F238E27FC236}">
                          <a16:creationId xmlns:a16="http://schemas.microsoft.com/office/drawing/2014/main" id="{1FDF7D5F-A9D0-4918-BB2A-9F7923E25D61}"/>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31" name="TextBox 30">
                    <a:extLst>
                      <a:ext uri="{FF2B5EF4-FFF2-40B4-BE49-F238E27FC236}">
                        <a16:creationId xmlns:a16="http://schemas.microsoft.com/office/drawing/2014/main" id="{97C325C1-3411-417C-A0EA-CDE647C38898}"/>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33" name="Straight Connector 32">
                  <a:extLst>
                    <a:ext uri="{FF2B5EF4-FFF2-40B4-BE49-F238E27FC236}">
                      <a16:creationId xmlns:a16="http://schemas.microsoft.com/office/drawing/2014/main" id="{44A222D9-3361-4F50-9008-80E517E62892}"/>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E346AC-B8A7-402F-8F08-57E5685F01D3}"/>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39FA49-B62F-47F8-BAB9-AE4DA6B56DE2}"/>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77CD2061-C432-4FE7-BAD8-D73D69FC6E9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5395E3-E527-4B6F-B920-9C2E2A3133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12FB9E-3633-4C68-BC3B-C30A1BA53799}"/>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64FB98-8381-4BA7-8425-5FBDE7C3D48F}"/>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49AD7A-F2F9-4389-9F66-F527BB91EBC1}"/>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5C4E28-8977-4B1F-AA9D-64A196A2E1C2}"/>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C6DA6E5A-6E33-C541-BA30-EE98EB86F5A4}"/>
                </a:ext>
              </a:extLst>
            </p:cNvPr>
            <p:cNvPicPr>
              <a:picLocks noChangeAspect="1"/>
            </p:cNvPicPr>
            <p:nvPr/>
          </p:nvPicPr>
          <p:blipFill>
            <a:blip r:embed="rId7"/>
            <a:stretch>
              <a:fillRect/>
            </a:stretch>
          </p:blipFill>
          <p:spPr>
            <a:xfrm>
              <a:off x="1247806" y="3702759"/>
              <a:ext cx="615218" cy="615218"/>
            </a:xfrm>
            <a:prstGeom prst="rect">
              <a:avLst/>
            </a:prstGeom>
          </p:spPr>
        </p:pic>
      </p:grpSp>
      <p:pic>
        <p:nvPicPr>
          <p:cNvPr id="42" name="Graphic 41">
            <a:extLst>
              <a:ext uri="{FF2B5EF4-FFF2-40B4-BE49-F238E27FC236}">
                <a16:creationId xmlns:a16="http://schemas.microsoft.com/office/drawing/2014/main" id="{5AD105B8-7589-5445-9FBB-D4E80C14DC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47936" y="4675452"/>
            <a:ext cx="414427" cy="560036"/>
          </a:xfrm>
          <a:prstGeom prst="rect">
            <a:avLst/>
          </a:prstGeom>
        </p:spPr>
      </p:pic>
    </p:spTree>
    <p:extLst>
      <p:ext uri="{BB962C8B-B14F-4D97-AF65-F5344CB8AC3E}">
        <p14:creationId xmlns:p14="http://schemas.microsoft.com/office/powerpoint/2010/main" val="3236685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We do not want to be locked into a specific source control repository. We are evaluating GitHub and Azure DevOps and need to be able to change between them without frustrating rework.</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do not want the developers to be able to make changes to the Azure resources even though they will have access to make source code changes.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How much of an impact will these process changes have on our development cadence? Will learning this place a new burden on the developers?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Our developers are already having challenges learning how to use Git;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CF495D-4076-D847-BE52-831CAF03DC08}"/>
              </a:ext>
            </a:extLst>
          </p:cNvPr>
          <p:cNvSpPr/>
          <p:nvPr/>
        </p:nvSpPr>
        <p:spPr bwMode="auto">
          <a:xfrm>
            <a:off x="412120" y="1500189"/>
            <a:ext cx="11346498" cy="367188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p:txBody>
          <a:bodyPr/>
          <a:lstStyle/>
          <a:p>
            <a:r>
              <a:rPr lang="en-US" dirty="0"/>
              <a:t>Common scenarios</a:t>
            </a:r>
          </a:p>
        </p:txBody>
      </p:sp>
      <p:grpSp>
        <p:nvGrpSpPr>
          <p:cNvPr id="88" name="Group 87">
            <a:extLst>
              <a:ext uri="{FF2B5EF4-FFF2-40B4-BE49-F238E27FC236}">
                <a16:creationId xmlns:a16="http://schemas.microsoft.com/office/drawing/2014/main" id="{E9676A41-2DC5-884D-B94C-FDFACB27B51B}"/>
              </a:ext>
            </a:extLst>
          </p:cNvPr>
          <p:cNvGrpSpPr/>
          <p:nvPr/>
        </p:nvGrpSpPr>
        <p:grpSpPr>
          <a:xfrm>
            <a:off x="596740" y="1949030"/>
            <a:ext cx="11996998" cy="3110851"/>
            <a:chOff x="426262" y="1747556"/>
            <a:chExt cx="11996998" cy="3110851"/>
          </a:xfrm>
        </p:grpSpPr>
        <p:pic>
          <p:nvPicPr>
            <p:cNvPr id="89" name="Picture 88">
              <a:extLst>
                <a:ext uri="{FF2B5EF4-FFF2-40B4-BE49-F238E27FC236}">
                  <a16:creationId xmlns:a16="http://schemas.microsoft.com/office/drawing/2014/main" id="{6276561F-EBC2-0A45-B589-1BBFEF85A9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262" y="3067997"/>
              <a:ext cx="481585" cy="481585"/>
            </a:xfrm>
            <a:prstGeom prst="rect">
              <a:avLst/>
            </a:prstGeom>
          </p:spPr>
        </p:pic>
        <p:sp>
          <p:nvSpPr>
            <p:cNvPr id="90" name="TextBox 89">
              <a:extLst>
                <a:ext uri="{FF2B5EF4-FFF2-40B4-BE49-F238E27FC236}">
                  <a16:creationId xmlns:a16="http://schemas.microsoft.com/office/drawing/2014/main" id="{F5107D4E-FDF7-5144-9B0B-67BC47016A7A}"/>
                </a:ext>
              </a:extLst>
            </p:cNvPr>
            <p:cNvSpPr txBox="1"/>
            <p:nvPr/>
          </p:nvSpPr>
          <p:spPr>
            <a:xfrm>
              <a:off x="1069991" y="1820401"/>
              <a:ext cx="4363720" cy="400110"/>
            </a:xfrm>
            <a:prstGeom prst="rect">
              <a:avLst/>
            </a:prstGeom>
            <a:noFill/>
          </p:spPr>
          <p:txBody>
            <a:bodyPr wrap="square" rtlCol="0">
              <a:spAutoFit/>
            </a:bodyPr>
            <a:lstStyle/>
            <a:p>
              <a:r>
                <a:rPr lang="en-US" sz="2000" dirty="0"/>
                <a:t>Azure DevOps</a:t>
              </a:r>
            </a:p>
          </p:txBody>
        </p:sp>
        <p:sp>
          <p:nvSpPr>
            <p:cNvPr id="91" name="TextBox 90">
              <a:extLst>
                <a:ext uri="{FF2B5EF4-FFF2-40B4-BE49-F238E27FC236}">
                  <a16:creationId xmlns:a16="http://schemas.microsoft.com/office/drawing/2014/main" id="{2551AD69-BCF9-234C-A556-8243E7EBC1B7}"/>
                </a:ext>
              </a:extLst>
            </p:cNvPr>
            <p:cNvSpPr txBox="1"/>
            <p:nvPr/>
          </p:nvSpPr>
          <p:spPr>
            <a:xfrm>
              <a:off x="1090311" y="2479299"/>
              <a:ext cx="5725280" cy="400110"/>
            </a:xfrm>
            <a:prstGeom prst="rect">
              <a:avLst/>
            </a:prstGeom>
            <a:noFill/>
          </p:spPr>
          <p:txBody>
            <a:bodyPr wrap="square" rtlCol="0">
              <a:spAutoFit/>
            </a:bodyPr>
            <a:lstStyle/>
            <a:p>
              <a:r>
                <a:rPr lang="en-US" sz="2000" dirty="0"/>
                <a:t>Azure Repos</a:t>
              </a:r>
            </a:p>
          </p:txBody>
        </p:sp>
        <p:sp>
          <p:nvSpPr>
            <p:cNvPr id="92" name="TextBox 91">
              <a:extLst>
                <a:ext uri="{FF2B5EF4-FFF2-40B4-BE49-F238E27FC236}">
                  <a16:creationId xmlns:a16="http://schemas.microsoft.com/office/drawing/2014/main" id="{3E3E1ADB-2DB6-784D-9B2A-1E82D13A8507}"/>
                </a:ext>
              </a:extLst>
            </p:cNvPr>
            <p:cNvSpPr txBox="1"/>
            <p:nvPr/>
          </p:nvSpPr>
          <p:spPr>
            <a:xfrm>
              <a:off x="1090311" y="3150181"/>
              <a:ext cx="5725280" cy="400110"/>
            </a:xfrm>
            <a:prstGeom prst="rect">
              <a:avLst/>
            </a:prstGeom>
            <a:noFill/>
          </p:spPr>
          <p:txBody>
            <a:bodyPr wrap="square" rtlCol="0">
              <a:spAutoFit/>
            </a:bodyPr>
            <a:lstStyle/>
            <a:p>
              <a:r>
                <a:rPr lang="en-US" sz="2000" dirty="0"/>
                <a:t>Azure DevOps with GitHub</a:t>
              </a:r>
            </a:p>
          </p:txBody>
        </p:sp>
        <p:pic>
          <p:nvPicPr>
            <p:cNvPr id="93" name="Picture 92">
              <a:extLst>
                <a:ext uri="{FF2B5EF4-FFF2-40B4-BE49-F238E27FC236}">
                  <a16:creationId xmlns:a16="http://schemas.microsoft.com/office/drawing/2014/main" id="{DE94B35E-10CD-7344-84CC-01F874BBF2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3931" y="2453363"/>
              <a:ext cx="414427" cy="414427"/>
            </a:xfrm>
            <a:prstGeom prst="rect">
              <a:avLst/>
            </a:prstGeom>
          </p:spPr>
        </p:pic>
        <p:sp>
          <p:nvSpPr>
            <p:cNvPr id="94" name="TextBox 93">
              <a:extLst>
                <a:ext uri="{FF2B5EF4-FFF2-40B4-BE49-F238E27FC236}">
                  <a16:creationId xmlns:a16="http://schemas.microsoft.com/office/drawing/2014/main" id="{1137E064-AB24-4E4B-8EEC-606BF4C9ACE6}"/>
                </a:ext>
              </a:extLst>
            </p:cNvPr>
            <p:cNvSpPr txBox="1"/>
            <p:nvPr/>
          </p:nvSpPr>
          <p:spPr>
            <a:xfrm>
              <a:off x="6697980" y="2485037"/>
              <a:ext cx="5725280" cy="400110"/>
            </a:xfrm>
            <a:prstGeom prst="rect">
              <a:avLst/>
            </a:prstGeom>
            <a:noFill/>
          </p:spPr>
          <p:txBody>
            <a:bodyPr wrap="square" rtlCol="0">
              <a:spAutoFit/>
            </a:bodyPr>
            <a:lstStyle/>
            <a:p>
              <a:r>
                <a:rPr lang="en-US" sz="2000" dirty="0"/>
                <a:t>Azure Web Apps</a:t>
              </a:r>
            </a:p>
          </p:txBody>
        </p:sp>
        <p:sp>
          <p:nvSpPr>
            <p:cNvPr id="95" name="TextBox 94">
              <a:extLst>
                <a:ext uri="{FF2B5EF4-FFF2-40B4-BE49-F238E27FC236}">
                  <a16:creationId xmlns:a16="http://schemas.microsoft.com/office/drawing/2014/main" id="{A4E4334B-62CC-BA42-8923-2B43F0112C64}"/>
                </a:ext>
              </a:extLst>
            </p:cNvPr>
            <p:cNvSpPr txBox="1"/>
            <p:nvPr/>
          </p:nvSpPr>
          <p:spPr>
            <a:xfrm>
              <a:off x="6697980" y="3150181"/>
              <a:ext cx="5725280" cy="400110"/>
            </a:xfrm>
            <a:prstGeom prst="rect">
              <a:avLst/>
            </a:prstGeom>
            <a:noFill/>
          </p:spPr>
          <p:txBody>
            <a:bodyPr wrap="square" rtlCol="0">
              <a:spAutoFit/>
            </a:bodyPr>
            <a:lstStyle/>
            <a:p>
              <a:r>
                <a:rPr lang="en-US" sz="2000" dirty="0"/>
                <a:t>Azure PostreSQL Database</a:t>
              </a:r>
            </a:p>
          </p:txBody>
        </p:sp>
        <p:cxnSp>
          <p:nvCxnSpPr>
            <p:cNvPr id="96" name="Straight Arrow Connector 95">
              <a:extLst>
                <a:ext uri="{FF2B5EF4-FFF2-40B4-BE49-F238E27FC236}">
                  <a16:creationId xmlns:a16="http://schemas.microsoft.com/office/drawing/2014/main" id="{D3A0320F-285E-B344-9A30-657BFD4A5593}"/>
                </a:ext>
              </a:extLst>
            </p:cNvPr>
            <p:cNvCxnSpPr>
              <a:cxnSpLocks/>
              <a:stCxn id="100" idx="3"/>
              <a:endCxn id="101" idx="1"/>
            </p:cNvCxnSpPr>
            <p:nvPr/>
          </p:nvCxnSpPr>
          <p:spPr>
            <a:xfrm>
              <a:off x="282531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BC4BAE5C-7CBB-2645-B693-B5918A80E60A}"/>
                </a:ext>
              </a:extLst>
            </p:cNvPr>
            <p:cNvCxnSpPr>
              <a:cxnSpLocks/>
              <a:stCxn id="101" idx="3"/>
              <a:endCxn id="102" idx="1"/>
            </p:cNvCxnSpPr>
            <p:nvPr/>
          </p:nvCxnSpPr>
          <p:spPr>
            <a:xfrm>
              <a:off x="497196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Arrow Connector 97">
              <a:extLst>
                <a:ext uri="{FF2B5EF4-FFF2-40B4-BE49-F238E27FC236}">
                  <a16:creationId xmlns:a16="http://schemas.microsoft.com/office/drawing/2014/main" id="{D0D3FAA1-451B-144B-A568-5F736357D4EC}"/>
                </a:ext>
              </a:extLst>
            </p:cNvPr>
            <p:cNvCxnSpPr>
              <a:cxnSpLocks/>
              <a:stCxn id="102" idx="3"/>
              <a:endCxn id="103" idx="1"/>
            </p:cNvCxnSpPr>
            <p:nvPr/>
          </p:nvCxnSpPr>
          <p:spPr>
            <a:xfrm>
              <a:off x="711862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Straight Arrow Connector 98">
              <a:extLst>
                <a:ext uri="{FF2B5EF4-FFF2-40B4-BE49-F238E27FC236}">
                  <a16:creationId xmlns:a16="http://schemas.microsoft.com/office/drawing/2014/main" id="{30435B2B-6826-7842-B0FF-05D2012A05FD}"/>
                </a:ext>
              </a:extLst>
            </p:cNvPr>
            <p:cNvCxnSpPr>
              <a:cxnSpLocks/>
              <a:stCxn id="103" idx="3"/>
              <a:endCxn id="104" idx="1"/>
            </p:cNvCxnSpPr>
            <p:nvPr/>
          </p:nvCxnSpPr>
          <p:spPr>
            <a:xfrm>
              <a:off x="926527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0" name="Rectangle 99">
              <a:extLst>
                <a:ext uri="{FF2B5EF4-FFF2-40B4-BE49-F238E27FC236}">
                  <a16:creationId xmlns:a16="http://schemas.microsoft.com/office/drawing/2014/main" id="{576729F6-E197-FA4C-8E9D-DCE4120B2FEE}"/>
                </a:ext>
              </a:extLst>
            </p:cNvPr>
            <p:cNvSpPr/>
            <p:nvPr/>
          </p:nvSpPr>
          <p:spPr bwMode="auto">
            <a:xfrm>
              <a:off x="441086" y="4071130"/>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101" name="Rectangle 100">
              <a:extLst>
                <a:ext uri="{FF2B5EF4-FFF2-40B4-BE49-F238E27FC236}">
                  <a16:creationId xmlns:a16="http://schemas.microsoft.com/office/drawing/2014/main" id="{6938DFFB-2E41-6B44-ABA0-FF6C35412EFF}"/>
                </a:ext>
              </a:extLst>
            </p:cNvPr>
            <p:cNvSpPr/>
            <p:nvPr/>
          </p:nvSpPr>
          <p:spPr bwMode="auto">
            <a:xfrm>
              <a:off x="329100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102" name="Rectangle 101">
              <a:extLst>
                <a:ext uri="{FF2B5EF4-FFF2-40B4-BE49-F238E27FC236}">
                  <a16:creationId xmlns:a16="http://schemas.microsoft.com/office/drawing/2014/main" id="{79C21FAA-E266-0745-A345-C8F9B36EE244}"/>
                </a:ext>
              </a:extLst>
            </p:cNvPr>
            <p:cNvSpPr/>
            <p:nvPr/>
          </p:nvSpPr>
          <p:spPr bwMode="auto">
            <a:xfrm>
              <a:off x="543766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103" name="Rectangle 102">
              <a:extLst>
                <a:ext uri="{FF2B5EF4-FFF2-40B4-BE49-F238E27FC236}">
                  <a16:creationId xmlns:a16="http://schemas.microsoft.com/office/drawing/2014/main" id="{C43ED478-8C63-4543-93C0-28F25717B8CF}"/>
                </a:ext>
              </a:extLst>
            </p:cNvPr>
            <p:cNvSpPr/>
            <p:nvPr/>
          </p:nvSpPr>
          <p:spPr bwMode="auto">
            <a:xfrm>
              <a:off x="758431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104" name="Rectangle 103">
              <a:extLst>
                <a:ext uri="{FF2B5EF4-FFF2-40B4-BE49-F238E27FC236}">
                  <a16:creationId xmlns:a16="http://schemas.microsoft.com/office/drawing/2014/main" id="{73DAE83E-EDA8-F94C-B4D7-6A4394E24EDF}"/>
                </a:ext>
              </a:extLst>
            </p:cNvPr>
            <p:cNvSpPr/>
            <p:nvPr/>
          </p:nvSpPr>
          <p:spPr bwMode="auto">
            <a:xfrm>
              <a:off x="973097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105" name="Picture 104">
              <a:extLst>
                <a:ext uri="{FF2B5EF4-FFF2-40B4-BE49-F238E27FC236}">
                  <a16:creationId xmlns:a16="http://schemas.microsoft.com/office/drawing/2014/main" id="{BCB726B6-7291-E342-8FD5-DEED6C776B1A}"/>
                </a:ext>
              </a:extLst>
            </p:cNvPr>
            <p:cNvPicPr>
              <a:picLocks noChangeAspect="1"/>
            </p:cNvPicPr>
            <p:nvPr/>
          </p:nvPicPr>
          <p:blipFill>
            <a:blip r:embed="rId5"/>
            <a:stretch>
              <a:fillRect/>
            </a:stretch>
          </p:blipFill>
          <p:spPr>
            <a:xfrm>
              <a:off x="427878" y="2403332"/>
              <a:ext cx="508000" cy="508000"/>
            </a:xfrm>
            <a:prstGeom prst="rect">
              <a:avLst/>
            </a:prstGeom>
          </p:spPr>
        </p:pic>
        <p:pic>
          <p:nvPicPr>
            <p:cNvPr id="106" name="Picture 105">
              <a:extLst>
                <a:ext uri="{FF2B5EF4-FFF2-40B4-BE49-F238E27FC236}">
                  <a16:creationId xmlns:a16="http://schemas.microsoft.com/office/drawing/2014/main" id="{AE06475A-4E4E-A942-AA53-7ABC22F78264}"/>
                </a:ext>
              </a:extLst>
            </p:cNvPr>
            <p:cNvPicPr>
              <a:picLocks noChangeAspect="1"/>
            </p:cNvPicPr>
            <p:nvPr/>
          </p:nvPicPr>
          <p:blipFill>
            <a:blip r:embed="rId6"/>
            <a:stretch>
              <a:fillRect/>
            </a:stretch>
          </p:blipFill>
          <p:spPr>
            <a:xfrm>
              <a:off x="426262" y="1747556"/>
              <a:ext cx="508000" cy="508000"/>
            </a:xfrm>
            <a:prstGeom prst="rect">
              <a:avLst/>
            </a:prstGeom>
          </p:spPr>
        </p:pic>
      </p:grpSp>
      <p:pic>
        <p:nvPicPr>
          <p:cNvPr id="107" name="Graphic 106">
            <a:extLst>
              <a:ext uri="{FF2B5EF4-FFF2-40B4-BE49-F238E27FC236}">
                <a16:creationId xmlns:a16="http://schemas.microsoft.com/office/drawing/2014/main" id="{BD091D20-4BD0-E144-881E-CFF31FBF5A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19910" y="3212940"/>
            <a:ext cx="414427" cy="560036"/>
          </a:xfrm>
          <a:prstGeom prst="rect">
            <a:avLst/>
          </a:prstGeom>
        </p:spPr>
      </p:pic>
      <p:sp>
        <p:nvSpPr>
          <p:cNvPr id="108" name="TextBox 107">
            <a:extLst>
              <a:ext uri="{FF2B5EF4-FFF2-40B4-BE49-F238E27FC236}">
                <a16:creationId xmlns:a16="http://schemas.microsoft.com/office/drawing/2014/main" id="{3EAE9738-6906-6E41-8021-F437458C873A}"/>
              </a:ext>
            </a:extLst>
          </p:cNvPr>
          <p:cNvSpPr txBox="1"/>
          <p:nvPr/>
        </p:nvSpPr>
        <p:spPr>
          <a:xfrm>
            <a:off x="1222391" y="1972801"/>
            <a:ext cx="4363720" cy="400110"/>
          </a:xfrm>
          <a:prstGeom prst="rect">
            <a:avLst/>
          </a:prstGeom>
          <a:noFill/>
        </p:spPr>
        <p:txBody>
          <a:bodyPr wrap="square" rtlCol="0">
            <a:spAutoFit/>
          </a:bodyPr>
          <a:lstStyle/>
          <a:p>
            <a:r>
              <a:rPr lang="en-US" sz="2000" dirty="0">
                <a:solidFill>
                  <a:schemeClr val="bg1"/>
                </a:solidFill>
              </a:rPr>
              <a:t>Azure DevOps</a:t>
            </a:r>
          </a:p>
        </p:txBody>
      </p:sp>
      <p:sp>
        <p:nvSpPr>
          <p:cNvPr id="109" name="TextBox 108">
            <a:extLst>
              <a:ext uri="{FF2B5EF4-FFF2-40B4-BE49-F238E27FC236}">
                <a16:creationId xmlns:a16="http://schemas.microsoft.com/office/drawing/2014/main" id="{FABC9352-B884-EF47-956D-E75340C7ABB0}"/>
              </a:ext>
            </a:extLst>
          </p:cNvPr>
          <p:cNvSpPr txBox="1"/>
          <p:nvPr/>
        </p:nvSpPr>
        <p:spPr>
          <a:xfrm>
            <a:off x="1242711" y="2631699"/>
            <a:ext cx="5725280" cy="400110"/>
          </a:xfrm>
          <a:prstGeom prst="rect">
            <a:avLst/>
          </a:prstGeom>
          <a:noFill/>
        </p:spPr>
        <p:txBody>
          <a:bodyPr wrap="square" rtlCol="0">
            <a:spAutoFit/>
          </a:bodyPr>
          <a:lstStyle/>
          <a:p>
            <a:r>
              <a:rPr lang="en-US" sz="2000" dirty="0">
                <a:solidFill>
                  <a:schemeClr val="bg1"/>
                </a:solidFill>
              </a:rPr>
              <a:t>Azure Repos</a:t>
            </a:r>
          </a:p>
        </p:txBody>
      </p:sp>
      <p:sp>
        <p:nvSpPr>
          <p:cNvPr id="110" name="TextBox 109">
            <a:extLst>
              <a:ext uri="{FF2B5EF4-FFF2-40B4-BE49-F238E27FC236}">
                <a16:creationId xmlns:a16="http://schemas.microsoft.com/office/drawing/2014/main" id="{D4029EF5-23B2-744F-A2BC-B83DCEF141EF}"/>
              </a:ext>
            </a:extLst>
          </p:cNvPr>
          <p:cNvSpPr txBox="1"/>
          <p:nvPr/>
        </p:nvSpPr>
        <p:spPr>
          <a:xfrm>
            <a:off x="1242711" y="3302581"/>
            <a:ext cx="5725280" cy="400110"/>
          </a:xfrm>
          <a:prstGeom prst="rect">
            <a:avLst/>
          </a:prstGeom>
          <a:noFill/>
        </p:spPr>
        <p:txBody>
          <a:bodyPr wrap="square" rtlCol="0">
            <a:spAutoFit/>
          </a:bodyPr>
          <a:lstStyle/>
          <a:p>
            <a:r>
              <a:rPr lang="en-US" sz="2000" dirty="0">
                <a:solidFill>
                  <a:schemeClr val="bg1"/>
                </a:solidFill>
              </a:rPr>
              <a:t>Azure DevOps with GitHub</a:t>
            </a:r>
          </a:p>
        </p:txBody>
      </p:sp>
      <p:sp>
        <p:nvSpPr>
          <p:cNvPr id="111" name="TextBox 110">
            <a:extLst>
              <a:ext uri="{FF2B5EF4-FFF2-40B4-BE49-F238E27FC236}">
                <a16:creationId xmlns:a16="http://schemas.microsoft.com/office/drawing/2014/main" id="{2F698E33-5102-3148-A2C2-2A079B5994E1}"/>
              </a:ext>
            </a:extLst>
          </p:cNvPr>
          <p:cNvSpPr txBox="1"/>
          <p:nvPr/>
        </p:nvSpPr>
        <p:spPr>
          <a:xfrm>
            <a:off x="6850380" y="2637437"/>
            <a:ext cx="5725280" cy="400110"/>
          </a:xfrm>
          <a:prstGeom prst="rect">
            <a:avLst/>
          </a:prstGeom>
          <a:noFill/>
        </p:spPr>
        <p:txBody>
          <a:bodyPr wrap="square" rtlCol="0">
            <a:spAutoFit/>
          </a:bodyPr>
          <a:lstStyle/>
          <a:p>
            <a:r>
              <a:rPr lang="en-US" sz="2000" dirty="0">
                <a:solidFill>
                  <a:schemeClr val="bg1"/>
                </a:solidFill>
              </a:rPr>
              <a:t>Azure Web Apps</a:t>
            </a:r>
          </a:p>
        </p:txBody>
      </p:sp>
      <p:sp>
        <p:nvSpPr>
          <p:cNvPr id="112" name="TextBox 111">
            <a:extLst>
              <a:ext uri="{FF2B5EF4-FFF2-40B4-BE49-F238E27FC236}">
                <a16:creationId xmlns:a16="http://schemas.microsoft.com/office/drawing/2014/main" id="{8B5B08B5-E947-C444-BF2A-F0C66BCCCC14}"/>
              </a:ext>
            </a:extLst>
          </p:cNvPr>
          <p:cNvSpPr txBox="1"/>
          <p:nvPr/>
        </p:nvSpPr>
        <p:spPr>
          <a:xfrm>
            <a:off x="6850380" y="3302581"/>
            <a:ext cx="5725280" cy="400110"/>
          </a:xfrm>
          <a:prstGeom prst="rect">
            <a:avLst/>
          </a:prstGeom>
          <a:noFill/>
        </p:spPr>
        <p:txBody>
          <a:bodyPr wrap="square" rtlCol="0">
            <a:spAutoFit/>
          </a:bodyPr>
          <a:lstStyle/>
          <a:p>
            <a:r>
              <a:rPr lang="en-US" sz="2000" dirty="0">
                <a:solidFill>
                  <a:schemeClr val="bg1"/>
                </a:solidFill>
              </a:rPr>
              <a:t>Azure PostreSQL Database</a:t>
            </a:r>
          </a:p>
        </p:txBody>
      </p:sp>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descr="People icon">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a:extLst>
              <a:ext uri="{FF2B5EF4-FFF2-40B4-BE49-F238E27FC236}">
                <a16:creationId xmlns:a16="http://schemas.microsoft.com/office/drawing/2014/main" id="{84D8721F-24B7-724C-BC56-211601AC2E47}"/>
              </a:ext>
            </a:extLst>
          </p:cNvPr>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106" name="Group 105">
            <a:extLst>
              <a:ext uri="{FF2B5EF4-FFF2-40B4-BE49-F238E27FC236}">
                <a16:creationId xmlns:a16="http://schemas.microsoft.com/office/drawing/2014/main" id="{1EBEBB7F-5E39-EC4D-B80C-012AB563942D}"/>
              </a:ext>
            </a:extLst>
          </p:cNvPr>
          <p:cNvGrpSpPr/>
          <p:nvPr/>
        </p:nvGrpSpPr>
        <p:grpSpPr>
          <a:xfrm>
            <a:off x="340550" y="1958795"/>
            <a:ext cx="11128289" cy="3340654"/>
            <a:chOff x="340550" y="1958795"/>
            <a:chExt cx="11128289" cy="3340654"/>
          </a:xfrm>
        </p:grpSpPr>
        <p:grpSp>
          <p:nvGrpSpPr>
            <p:cNvPr id="107"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0E0B3E3D-4F7A-0C4E-B15F-FF4ABC292203}"/>
                </a:ext>
              </a:extLst>
            </p:cNvPr>
            <p:cNvGrpSpPr/>
            <p:nvPr/>
          </p:nvGrpSpPr>
          <p:grpSpPr>
            <a:xfrm>
              <a:off x="340550" y="1958795"/>
              <a:ext cx="11128289" cy="3340654"/>
              <a:chOff x="340550" y="1958795"/>
              <a:chExt cx="11128289" cy="3340654"/>
            </a:xfrm>
          </p:grpSpPr>
          <p:sp>
            <p:nvSpPr>
              <p:cNvPr id="109" name="Rectangle 108">
                <a:extLst>
                  <a:ext uri="{FF2B5EF4-FFF2-40B4-BE49-F238E27FC236}">
                    <a16:creationId xmlns:a16="http://schemas.microsoft.com/office/drawing/2014/main" id="{BA66AB8B-0673-E84A-AECA-866A6A6599C2}"/>
                  </a:ext>
                </a:extLst>
              </p:cNvPr>
              <p:cNvSpPr/>
              <p:nvPr/>
            </p:nvSpPr>
            <p:spPr bwMode="auto">
              <a:xfrm>
                <a:off x="458786" y="1958795"/>
                <a:ext cx="11010053" cy="334065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CFBF312F-AB44-D64F-B33D-D0F72D94C57B}"/>
                  </a:ext>
                </a:extLst>
              </p:cNvPr>
              <p:cNvSpPr/>
              <p:nvPr/>
            </p:nvSpPr>
            <p:spPr bwMode="auto">
              <a:xfrm>
                <a:off x="2154753" y="2260710"/>
                <a:ext cx="5756207" cy="286293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1" name="TextBox 110">
                <a:extLst>
                  <a:ext uri="{FF2B5EF4-FFF2-40B4-BE49-F238E27FC236}">
                    <a16:creationId xmlns:a16="http://schemas.microsoft.com/office/drawing/2014/main" id="{93CA964F-1C4F-714F-8112-CD0B28E107B9}"/>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 DevOps</a:t>
                </a:r>
              </a:p>
            </p:txBody>
          </p:sp>
          <p:sp>
            <p:nvSpPr>
              <p:cNvPr id="112" name="TextBox 111">
                <a:extLst>
                  <a:ext uri="{FF2B5EF4-FFF2-40B4-BE49-F238E27FC236}">
                    <a16:creationId xmlns:a16="http://schemas.microsoft.com/office/drawing/2014/main" id="{0B34B5D1-2EBA-6545-AA0A-57989452B198}"/>
                  </a:ext>
                </a:extLst>
              </p:cNvPr>
              <p:cNvSpPr txBox="1"/>
              <p:nvPr/>
            </p:nvSpPr>
            <p:spPr>
              <a:xfrm>
                <a:off x="1009808" y="3552605"/>
                <a:ext cx="1317555" cy="904863"/>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Commit and push local branch to Azure DevOps</a:t>
                </a:r>
              </a:p>
            </p:txBody>
          </p:sp>
          <p:pic>
            <p:nvPicPr>
              <p:cNvPr id="113" name="Picture 112">
                <a:extLst>
                  <a:ext uri="{FF2B5EF4-FFF2-40B4-BE49-F238E27FC236}">
                    <a16:creationId xmlns:a16="http://schemas.microsoft.com/office/drawing/2014/main" id="{68F4B73E-43E8-F844-8AEA-F9A1928420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0870" y="3227975"/>
                <a:ext cx="472161" cy="472161"/>
              </a:xfrm>
              <a:prstGeom prst="rect">
                <a:avLst/>
              </a:prstGeom>
            </p:spPr>
          </p:pic>
          <p:pic>
            <p:nvPicPr>
              <p:cNvPr id="114" name="Picture 113">
                <a:extLst>
                  <a:ext uri="{FF2B5EF4-FFF2-40B4-BE49-F238E27FC236}">
                    <a16:creationId xmlns:a16="http://schemas.microsoft.com/office/drawing/2014/main" id="{762448C4-363D-6047-A2E2-203102AE99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525" y="3248931"/>
                <a:ext cx="417499" cy="417499"/>
              </a:xfrm>
              <a:prstGeom prst="rect">
                <a:avLst/>
              </a:prstGeom>
            </p:spPr>
          </p:pic>
          <p:sp>
            <p:nvSpPr>
              <p:cNvPr id="115" name="TextBox 114">
                <a:extLst>
                  <a:ext uri="{FF2B5EF4-FFF2-40B4-BE49-F238E27FC236}">
                    <a16:creationId xmlns:a16="http://schemas.microsoft.com/office/drawing/2014/main" id="{68BDDCEB-F0EB-4C41-8BEE-BA09A20E41F9}"/>
                  </a:ext>
                </a:extLst>
              </p:cNvPr>
              <p:cNvSpPr txBox="1"/>
              <p:nvPr/>
            </p:nvSpPr>
            <p:spPr>
              <a:xfrm>
                <a:off x="340550" y="3593674"/>
                <a:ext cx="85133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Edit code</a:t>
                </a:r>
              </a:p>
            </p:txBody>
          </p:sp>
          <p:sp>
            <p:nvSpPr>
              <p:cNvPr id="116" name="Rectangle 115">
                <a:extLst>
                  <a:ext uri="{FF2B5EF4-FFF2-40B4-BE49-F238E27FC236}">
                    <a16:creationId xmlns:a16="http://schemas.microsoft.com/office/drawing/2014/main" id="{06CBDF83-924E-594A-90C8-F6E28292A4C2}"/>
                  </a:ext>
                </a:extLst>
              </p:cNvPr>
              <p:cNvSpPr/>
              <p:nvPr/>
            </p:nvSpPr>
            <p:spPr bwMode="auto">
              <a:xfrm>
                <a:off x="3187463" y="4245674"/>
                <a:ext cx="1203626" cy="58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Build def</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  ( incl tests)</a:t>
                </a:r>
              </a:p>
            </p:txBody>
          </p:sp>
          <p:sp>
            <p:nvSpPr>
              <p:cNvPr id="117" name="Rectangle 116">
                <a:extLst>
                  <a:ext uri="{FF2B5EF4-FFF2-40B4-BE49-F238E27FC236}">
                    <a16:creationId xmlns:a16="http://schemas.microsoft.com/office/drawing/2014/main" id="{CCB9C95A-CB21-F646-B177-A1F3A88E39ED}"/>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Release Management</a:t>
                </a:r>
              </a:p>
            </p:txBody>
          </p:sp>
          <p:sp>
            <p:nvSpPr>
              <p:cNvPr id="118" name="TextBox 117">
                <a:extLst>
                  <a:ext uri="{FF2B5EF4-FFF2-40B4-BE49-F238E27FC236}">
                    <a16:creationId xmlns:a16="http://schemas.microsoft.com/office/drawing/2014/main" id="{04324AB9-FB0D-8E49-BBF1-CD9FEC5351E0}"/>
                  </a:ext>
                </a:extLst>
              </p:cNvPr>
              <p:cNvSpPr txBox="1"/>
              <p:nvPr/>
            </p:nvSpPr>
            <p:spPr>
              <a:xfrm>
                <a:off x="2764995" y="4699285"/>
                <a:ext cx="2119744"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Integration (single build definition)</a:t>
                </a:r>
              </a:p>
            </p:txBody>
          </p:sp>
          <p:sp>
            <p:nvSpPr>
              <p:cNvPr id="119" name="TextBox 118">
                <a:extLst>
                  <a:ext uri="{FF2B5EF4-FFF2-40B4-BE49-F238E27FC236}">
                    <a16:creationId xmlns:a16="http://schemas.microsoft.com/office/drawing/2014/main" id="{020D6B72-03D7-3642-9C6F-DEF7FC491459}"/>
                  </a:ext>
                </a:extLst>
              </p:cNvPr>
              <p:cNvSpPr txBox="1"/>
              <p:nvPr/>
            </p:nvSpPr>
            <p:spPr>
              <a:xfrm>
                <a:off x="6496972" y="3827099"/>
                <a:ext cx="1185717"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Deployment</a:t>
                </a:r>
              </a:p>
            </p:txBody>
          </p:sp>
          <p:cxnSp>
            <p:nvCxnSpPr>
              <p:cNvPr id="120" name="Straight Arrow Connector 119">
                <a:extLst>
                  <a:ext uri="{FF2B5EF4-FFF2-40B4-BE49-F238E27FC236}">
                    <a16:creationId xmlns:a16="http://schemas.microsoft.com/office/drawing/2014/main" id="{13C4BD96-548A-5747-9AB1-791979852F0C}"/>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A044F0C-BFD6-5C47-8910-2AE91F8D7B91}"/>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F296204A-09CE-4646-9704-7860F073FB34}"/>
                  </a:ext>
                </a:extLst>
              </p:cNvPr>
              <p:cNvGrpSpPr/>
              <p:nvPr/>
            </p:nvGrpSpPr>
            <p:grpSpPr>
              <a:xfrm>
                <a:off x="8993508" y="1999561"/>
                <a:ext cx="1591109" cy="517065"/>
                <a:chOff x="9888112" y="2331311"/>
                <a:chExt cx="1591109" cy="517065"/>
              </a:xfrm>
            </p:grpSpPr>
            <p:sp>
              <p:nvSpPr>
                <p:cNvPr id="140" name="TextBox 139">
                  <a:extLst>
                    <a:ext uri="{FF2B5EF4-FFF2-40B4-BE49-F238E27FC236}">
                      <a16:creationId xmlns:a16="http://schemas.microsoft.com/office/drawing/2014/main" id="{385AE711-173E-AB4D-83C5-B1A0F2356F20}"/>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a:t>
                  </a:r>
                </a:p>
              </p:txBody>
            </p:sp>
            <p:pic>
              <p:nvPicPr>
                <p:cNvPr id="141" name="Picture 140">
                  <a:extLst>
                    <a:ext uri="{FF2B5EF4-FFF2-40B4-BE49-F238E27FC236}">
                      <a16:creationId xmlns:a16="http://schemas.microsoft.com/office/drawing/2014/main" id="{E801E60F-E6C2-F345-8EB8-3AD0041FC5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123" name="Group 122">
                <a:extLst>
                  <a:ext uri="{FF2B5EF4-FFF2-40B4-BE49-F238E27FC236}">
                    <a16:creationId xmlns:a16="http://schemas.microsoft.com/office/drawing/2014/main" id="{FC03C19E-4794-3045-B3FC-8AB310E3B005}"/>
                  </a:ext>
                </a:extLst>
              </p:cNvPr>
              <p:cNvGrpSpPr/>
              <p:nvPr/>
            </p:nvGrpSpPr>
            <p:grpSpPr>
              <a:xfrm>
                <a:off x="8512008" y="2486976"/>
                <a:ext cx="1387384" cy="970705"/>
                <a:chOff x="8512008" y="2506028"/>
                <a:chExt cx="1387384" cy="970705"/>
              </a:xfrm>
            </p:grpSpPr>
            <p:sp>
              <p:nvSpPr>
                <p:cNvPr id="136" name="Rectangle 135">
                  <a:extLst>
                    <a:ext uri="{FF2B5EF4-FFF2-40B4-BE49-F238E27FC236}">
                      <a16:creationId xmlns:a16="http://schemas.microsoft.com/office/drawing/2014/main" id="{672B437C-3B7F-C94B-BBEF-96B7112AAAD4}"/>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development</a:t>
                  </a:r>
                </a:p>
              </p:txBody>
            </p:sp>
            <p:sp>
              <p:nvSpPr>
                <p:cNvPr id="137" name="TextBox 136">
                  <a:extLst>
                    <a:ext uri="{FF2B5EF4-FFF2-40B4-BE49-F238E27FC236}">
                      <a16:creationId xmlns:a16="http://schemas.microsoft.com/office/drawing/2014/main" id="{E6A73CFD-60EC-E640-93D8-A1317230A2D6}"/>
                    </a:ext>
                  </a:extLst>
                </p:cNvPr>
                <p:cNvSpPr txBox="1"/>
                <p:nvPr/>
              </p:nvSpPr>
              <p:spPr>
                <a:xfrm>
                  <a:off x="8512008" y="295966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38" name="Picture 137">
                  <a:extLst>
                    <a:ext uri="{FF2B5EF4-FFF2-40B4-BE49-F238E27FC236}">
                      <a16:creationId xmlns:a16="http://schemas.microsoft.com/office/drawing/2014/main" id="{E06F0036-7C5B-BD4C-888E-1DDF2CDE2B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5077" y="2892169"/>
                  <a:ext cx="193592" cy="193592"/>
                </a:xfrm>
                <a:prstGeom prst="rect">
                  <a:avLst/>
                </a:prstGeom>
              </p:spPr>
            </p:pic>
            <p:sp>
              <p:nvSpPr>
                <p:cNvPr id="139" name="TextBox 138">
                  <a:extLst>
                    <a:ext uri="{FF2B5EF4-FFF2-40B4-BE49-F238E27FC236}">
                      <a16:creationId xmlns:a16="http://schemas.microsoft.com/office/drawing/2014/main" id="{88C4C932-ED80-9442-BE70-BFEF1FD5AE2F}"/>
                    </a:ext>
                  </a:extLst>
                </p:cNvPr>
                <p:cNvSpPr txBox="1"/>
                <p:nvPr/>
              </p:nvSpPr>
              <p:spPr>
                <a:xfrm>
                  <a:off x="8931273" y="2953869"/>
                  <a:ext cx="96811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grpSp>
          <p:sp>
            <p:nvSpPr>
              <p:cNvPr id="124" name="Rectangle 123">
                <a:extLst>
                  <a:ext uri="{FF2B5EF4-FFF2-40B4-BE49-F238E27FC236}">
                    <a16:creationId xmlns:a16="http://schemas.microsoft.com/office/drawing/2014/main" id="{FFC33034-E830-E748-9F69-CEF470D31A36}"/>
                  </a:ext>
                </a:extLst>
              </p:cNvPr>
              <p:cNvSpPr/>
              <p:nvPr/>
            </p:nvSpPr>
            <p:spPr bwMode="auto">
              <a:xfrm>
                <a:off x="10079654" y="3013941"/>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test</a:t>
                </a:r>
              </a:p>
            </p:txBody>
          </p:sp>
          <p:sp>
            <p:nvSpPr>
              <p:cNvPr id="125" name="Rectangle 124">
                <a:extLst>
                  <a:ext uri="{FF2B5EF4-FFF2-40B4-BE49-F238E27FC236}">
                    <a16:creationId xmlns:a16="http://schemas.microsoft.com/office/drawing/2014/main" id="{ADF97EB3-C2AD-0340-8A10-1931789ED012}"/>
                  </a:ext>
                </a:extLst>
              </p:cNvPr>
              <p:cNvSpPr/>
              <p:nvPr/>
            </p:nvSpPr>
            <p:spPr bwMode="auto">
              <a:xfrm>
                <a:off x="8643516" y="356129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production</a:t>
                </a:r>
              </a:p>
            </p:txBody>
          </p:sp>
          <p:cxnSp>
            <p:nvCxnSpPr>
              <p:cNvPr id="126" name="Straight Arrow Connector 125">
                <a:extLst>
                  <a:ext uri="{FF2B5EF4-FFF2-40B4-BE49-F238E27FC236}">
                    <a16:creationId xmlns:a16="http://schemas.microsoft.com/office/drawing/2014/main" id="{43054157-6D46-7044-8A91-FBF581CEF5CD}"/>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6F1770A-8ED8-9744-A27E-9DD41916AACF}"/>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BDC1C9B7-F448-7D49-B14A-52D0647C66BA}"/>
                  </a:ext>
                </a:extLst>
              </p:cNvPr>
              <p:cNvCxnSpPr>
                <a:cxnSpLocks/>
              </p:cNvCxnSpPr>
              <p:nvPr/>
            </p:nvCxnSpPr>
            <p:spPr>
              <a:xfrm>
                <a:off x="5059567" y="3445176"/>
                <a:ext cx="371401" cy="88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B1211CE7-B9D1-464A-B942-3F4DE6170644}"/>
                  </a:ext>
                </a:extLst>
              </p:cNvPr>
              <p:cNvSpPr txBox="1"/>
              <p:nvPr/>
            </p:nvSpPr>
            <p:spPr>
              <a:xfrm>
                <a:off x="2814278" y="3531204"/>
                <a:ext cx="1320599" cy="75251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Create a Pull Request for peer review</a:t>
                </a:r>
              </a:p>
            </p:txBody>
          </p:sp>
          <p:pic>
            <p:nvPicPr>
              <p:cNvPr id="130" name="Picture 129">
                <a:extLst>
                  <a:ext uri="{FF2B5EF4-FFF2-40B4-BE49-F238E27FC236}">
                    <a16:creationId xmlns:a16="http://schemas.microsoft.com/office/drawing/2014/main" id="{3BF9DD12-EBA1-A948-B13B-35654247CF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5296" y="3211426"/>
                <a:ext cx="472161" cy="472161"/>
              </a:xfrm>
              <a:prstGeom prst="rect">
                <a:avLst/>
              </a:prstGeom>
            </p:spPr>
          </p:pic>
          <p:sp>
            <p:nvSpPr>
              <p:cNvPr id="131" name="TextBox 130">
                <a:extLst>
                  <a:ext uri="{FF2B5EF4-FFF2-40B4-BE49-F238E27FC236}">
                    <a16:creationId xmlns:a16="http://schemas.microsoft.com/office/drawing/2014/main" id="{04911E64-A563-254F-BA6F-EC2C88DAFA57}"/>
                  </a:ext>
                </a:extLst>
              </p:cNvPr>
              <p:cNvSpPr txBox="1"/>
              <p:nvPr/>
            </p:nvSpPr>
            <p:spPr>
              <a:xfrm>
                <a:off x="4182161" y="3610907"/>
                <a:ext cx="1320599"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Merge to master</a:t>
                </a:r>
              </a:p>
            </p:txBody>
          </p:sp>
          <p:pic>
            <p:nvPicPr>
              <p:cNvPr id="132" name="Picture 131">
                <a:extLst>
                  <a:ext uri="{FF2B5EF4-FFF2-40B4-BE49-F238E27FC236}">
                    <a16:creationId xmlns:a16="http://schemas.microsoft.com/office/drawing/2014/main" id="{C278C31A-BDCE-3243-9487-347ADF25EC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3989" y="3211109"/>
                <a:ext cx="472161" cy="472161"/>
              </a:xfrm>
              <a:prstGeom prst="rect">
                <a:avLst/>
              </a:prstGeom>
            </p:spPr>
          </p:pic>
          <p:cxnSp>
            <p:nvCxnSpPr>
              <p:cNvPr id="133" name="Straight Arrow Connector 132">
                <a:extLst>
                  <a:ext uri="{FF2B5EF4-FFF2-40B4-BE49-F238E27FC236}">
                    <a16:creationId xmlns:a16="http://schemas.microsoft.com/office/drawing/2014/main" id="{95B677F0-4370-604D-9A90-46CC6F79C290}"/>
                  </a:ext>
                </a:extLst>
              </p:cNvPr>
              <p:cNvCxnSpPr>
                <a:cxnSpLocks/>
                <a:endCxn id="130" idx="1"/>
              </p:cNvCxnSpPr>
              <p:nvPr/>
            </p:nvCxnSpPr>
            <p:spPr>
              <a:xfrm flipV="1">
                <a:off x="2911269" y="3447507"/>
                <a:ext cx="224027" cy="1036"/>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AAE71EA-11D2-EB49-A6C5-ECCCB17E96BF}"/>
                  </a:ext>
                </a:extLst>
              </p:cNvPr>
              <p:cNvCxnSpPr>
                <a:cxnSpLocks/>
              </p:cNvCxnSpPr>
              <p:nvPr/>
            </p:nvCxnSpPr>
            <p:spPr>
              <a:xfrm>
                <a:off x="1873031" y="3457680"/>
                <a:ext cx="389638" cy="637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D7FA432-66EF-324F-B890-05C00407E05E}"/>
                  </a:ext>
                </a:extLst>
              </p:cNvPr>
              <p:cNvCxnSpPr>
                <a:cxnSpLocks/>
              </p:cNvCxnSpPr>
              <p:nvPr/>
            </p:nvCxnSpPr>
            <p:spPr>
              <a:xfrm>
                <a:off x="1028677" y="3464055"/>
                <a:ext cx="33445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108" name="Picture 107">
              <a:extLst>
                <a:ext uri="{FF2B5EF4-FFF2-40B4-BE49-F238E27FC236}">
                  <a16:creationId xmlns:a16="http://schemas.microsoft.com/office/drawing/2014/main" id="{769E983E-379D-B149-93CA-E1E64476282B}"/>
                </a:ext>
              </a:extLst>
            </p:cNvPr>
            <p:cNvPicPr>
              <a:picLocks noChangeAspect="1"/>
            </p:cNvPicPr>
            <p:nvPr/>
          </p:nvPicPr>
          <p:blipFill>
            <a:blip r:embed="rId7"/>
            <a:stretch>
              <a:fillRect/>
            </a:stretch>
          </p:blipFill>
          <p:spPr>
            <a:xfrm>
              <a:off x="5413287" y="2449522"/>
              <a:ext cx="318430" cy="318430"/>
            </a:xfrm>
            <a:prstGeom prst="rect">
              <a:avLst/>
            </a:prstGeom>
          </p:spPr>
        </p:pic>
      </p:grpSp>
      <p:pic>
        <p:nvPicPr>
          <p:cNvPr id="142" name="Graphic 141">
            <a:extLst>
              <a:ext uri="{FF2B5EF4-FFF2-40B4-BE49-F238E27FC236}">
                <a16:creationId xmlns:a16="http://schemas.microsoft.com/office/drawing/2014/main" id="{26DBC607-57B7-144F-AA32-C301DEF1C98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50740" y="2887663"/>
            <a:ext cx="131621" cy="177866"/>
          </a:xfrm>
          <a:prstGeom prst="rect">
            <a:avLst/>
          </a:prstGeom>
        </p:spPr>
      </p:pic>
      <p:sp>
        <p:nvSpPr>
          <p:cNvPr id="143" name="TextBox 142">
            <a:extLst>
              <a:ext uri="{FF2B5EF4-FFF2-40B4-BE49-F238E27FC236}">
                <a16:creationId xmlns:a16="http://schemas.microsoft.com/office/drawing/2014/main" id="{36865193-B50F-8847-9878-5B44BFBB44CE}"/>
              </a:ext>
            </a:extLst>
          </p:cNvPr>
          <p:cNvSpPr txBox="1"/>
          <p:nvPr/>
        </p:nvSpPr>
        <p:spPr>
          <a:xfrm>
            <a:off x="8931273" y="4012959"/>
            <a:ext cx="966298"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44" name="TextBox 143">
            <a:extLst>
              <a:ext uri="{FF2B5EF4-FFF2-40B4-BE49-F238E27FC236}">
                <a16:creationId xmlns:a16="http://schemas.microsoft.com/office/drawing/2014/main" id="{F46E0045-A5E1-6B41-8826-A38C67B47DAE}"/>
              </a:ext>
            </a:extLst>
          </p:cNvPr>
          <p:cNvSpPr txBox="1"/>
          <p:nvPr/>
        </p:nvSpPr>
        <p:spPr>
          <a:xfrm>
            <a:off x="8529682" y="402548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45" name="Picture 144">
            <a:extLst>
              <a:ext uri="{FF2B5EF4-FFF2-40B4-BE49-F238E27FC236}">
                <a16:creationId xmlns:a16="http://schemas.microsoft.com/office/drawing/2014/main" id="{4B963048-4005-FD42-9651-4D375A555B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21295" y="3956979"/>
            <a:ext cx="193592" cy="193592"/>
          </a:xfrm>
          <a:prstGeom prst="rect">
            <a:avLst/>
          </a:prstGeom>
        </p:spPr>
      </p:pic>
      <p:pic>
        <p:nvPicPr>
          <p:cNvPr id="146" name="Graphic 145">
            <a:extLst>
              <a:ext uri="{FF2B5EF4-FFF2-40B4-BE49-F238E27FC236}">
                <a16:creationId xmlns:a16="http://schemas.microsoft.com/office/drawing/2014/main" id="{A29A7840-1936-A445-A6F5-CFBFF1C93CA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5330" y="3949315"/>
            <a:ext cx="131621" cy="177866"/>
          </a:xfrm>
          <a:prstGeom prst="rect">
            <a:avLst/>
          </a:prstGeom>
        </p:spPr>
      </p:pic>
      <p:sp>
        <p:nvSpPr>
          <p:cNvPr id="147" name="TextBox 146">
            <a:extLst>
              <a:ext uri="{FF2B5EF4-FFF2-40B4-BE49-F238E27FC236}">
                <a16:creationId xmlns:a16="http://schemas.microsoft.com/office/drawing/2014/main" id="{3112BBED-1814-E44E-AFBA-379210019284}"/>
              </a:ext>
            </a:extLst>
          </p:cNvPr>
          <p:cNvSpPr txBox="1"/>
          <p:nvPr/>
        </p:nvSpPr>
        <p:spPr>
          <a:xfrm>
            <a:off x="10324867" y="3464056"/>
            <a:ext cx="1049333"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48" name="TextBox 147">
            <a:extLst>
              <a:ext uri="{FF2B5EF4-FFF2-40B4-BE49-F238E27FC236}">
                <a16:creationId xmlns:a16="http://schemas.microsoft.com/office/drawing/2014/main" id="{7CEA8FCB-32F3-EA4A-93E8-E7CCA68D947B}"/>
              </a:ext>
            </a:extLst>
          </p:cNvPr>
          <p:cNvSpPr txBox="1"/>
          <p:nvPr/>
        </p:nvSpPr>
        <p:spPr>
          <a:xfrm>
            <a:off x="9971179" y="3470529"/>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49" name="Picture 148">
            <a:extLst>
              <a:ext uri="{FF2B5EF4-FFF2-40B4-BE49-F238E27FC236}">
                <a16:creationId xmlns:a16="http://schemas.microsoft.com/office/drawing/2014/main" id="{7092B6CE-B30F-D946-8CB9-21195B2A93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51882" y="3400082"/>
            <a:ext cx="193592" cy="193592"/>
          </a:xfrm>
          <a:prstGeom prst="rect">
            <a:avLst/>
          </a:prstGeom>
        </p:spPr>
      </p:pic>
      <p:pic>
        <p:nvPicPr>
          <p:cNvPr id="150" name="Graphic 149">
            <a:extLst>
              <a:ext uri="{FF2B5EF4-FFF2-40B4-BE49-F238E27FC236}">
                <a16:creationId xmlns:a16="http://schemas.microsoft.com/office/drawing/2014/main" id="{905B2035-5D37-FD4D-BDF3-83D98664314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90321" y="3410680"/>
            <a:ext cx="131621" cy="177866"/>
          </a:xfrm>
          <a:prstGeom prst="rect">
            <a:avLst/>
          </a:prstGeom>
        </p:spPr>
      </p:pic>
      <p:sp>
        <p:nvSpPr>
          <p:cNvPr id="2" name="Oval 1">
            <a:extLst>
              <a:ext uri="{FF2B5EF4-FFF2-40B4-BE49-F238E27FC236}">
                <a16:creationId xmlns:a16="http://schemas.microsoft.com/office/drawing/2014/main" id="{4B4EE704-2433-468B-BA9D-32DC0DA95360}"/>
              </a:ext>
            </a:extLst>
          </p:cNvPr>
          <p:cNvSpPr/>
          <p:nvPr/>
        </p:nvSpPr>
        <p:spPr bwMode="auto">
          <a:xfrm>
            <a:off x="2262669" y="3174999"/>
            <a:ext cx="630859" cy="53589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Build</a:t>
            </a:r>
            <a:endParaRPr lang="en-US" sz="7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Oval 48">
            <a:extLst>
              <a:ext uri="{FF2B5EF4-FFF2-40B4-BE49-F238E27FC236}">
                <a16:creationId xmlns:a16="http://schemas.microsoft.com/office/drawing/2014/main" id="{2186B738-4B09-40BA-B80B-9C95A989E5CA}"/>
              </a:ext>
            </a:extLst>
          </p:cNvPr>
          <p:cNvSpPr/>
          <p:nvPr/>
        </p:nvSpPr>
        <p:spPr bwMode="auto">
          <a:xfrm>
            <a:off x="3829142" y="3163467"/>
            <a:ext cx="630859" cy="53589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Build</a:t>
            </a:r>
            <a:endParaRPr lang="en-US" sz="7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Oval 49">
            <a:extLst>
              <a:ext uri="{FF2B5EF4-FFF2-40B4-BE49-F238E27FC236}">
                <a16:creationId xmlns:a16="http://schemas.microsoft.com/office/drawing/2014/main" id="{AF9D4943-8C3B-4137-9356-CB6BBAA6003B}"/>
              </a:ext>
            </a:extLst>
          </p:cNvPr>
          <p:cNvSpPr/>
          <p:nvPr/>
        </p:nvSpPr>
        <p:spPr bwMode="auto">
          <a:xfrm>
            <a:off x="5446605" y="3185355"/>
            <a:ext cx="630859" cy="53589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Build</a:t>
            </a:r>
            <a:endParaRPr lang="en-US" sz="7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7" name="Straight Arrow Connector 56">
            <a:extLst>
              <a:ext uri="{FF2B5EF4-FFF2-40B4-BE49-F238E27FC236}">
                <a16:creationId xmlns:a16="http://schemas.microsoft.com/office/drawing/2014/main" id="{714CF3C0-7E0A-4FF8-9DE5-80A40AF83418}"/>
              </a:ext>
            </a:extLst>
          </p:cNvPr>
          <p:cNvCxnSpPr>
            <a:cxnSpLocks/>
          </p:cNvCxnSpPr>
          <p:nvPr/>
        </p:nvCxnSpPr>
        <p:spPr>
          <a:xfrm>
            <a:off x="3587597" y="3447093"/>
            <a:ext cx="22402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589EEB4-875F-49E4-B166-B954DFB991E5}"/>
              </a:ext>
            </a:extLst>
          </p:cNvPr>
          <p:cNvCxnSpPr>
            <a:cxnSpLocks/>
            <a:endCxn id="132" idx="1"/>
          </p:cNvCxnSpPr>
          <p:nvPr/>
        </p:nvCxnSpPr>
        <p:spPr>
          <a:xfrm>
            <a:off x="4382831" y="3440136"/>
            <a:ext cx="311158" cy="7054"/>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4A5CD9B-7A6D-4C99-A897-8ECB49896E5B}"/>
              </a:ext>
            </a:extLst>
          </p:cNvPr>
          <p:cNvCxnSpPr/>
          <p:nvPr/>
        </p:nvCxnSpPr>
        <p:spPr>
          <a:xfrm flipH="1" flipV="1">
            <a:off x="2709639" y="3710898"/>
            <a:ext cx="456894" cy="831655"/>
          </a:xfrm>
          <a:prstGeom prst="line">
            <a:avLst/>
          </a:prstGeom>
          <a:ln>
            <a:solidFill>
              <a:schemeClr val="bg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2DA65-93AC-43C0-83F8-199D10AB81FF}"/>
              </a:ext>
            </a:extLst>
          </p:cNvPr>
          <p:cNvCxnSpPr>
            <a:cxnSpLocks/>
          </p:cNvCxnSpPr>
          <p:nvPr/>
        </p:nvCxnSpPr>
        <p:spPr>
          <a:xfrm flipV="1">
            <a:off x="4249762" y="3729061"/>
            <a:ext cx="1481955" cy="794417"/>
          </a:xfrm>
          <a:prstGeom prst="line">
            <a:avLst/>
          </a:prstGeom>
          <a:ln>
            <a:solidFill>
              <a:schemeClr val="bg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0D79FA4-F55C-44D3-93F9-3BFF8A75E2C2}"/>
              </a:ext>
            </a:extLst>
          </p:cNvPr>
          <p:cNvCxnSpPr>
            <a:cxnSpLocks/>
          </p:cNvCxnSpPr>
          <p:nvPr/>
        </p:nvCxnSpPr>
        <p:spPr>
          <a:xfrm flipV="1">
            <a:off x="3946137" y="3685597"/>
            <a:ext cx="193647" cy="580559"/>
          </a:xfrm>
          <a:prstGeom prst="line">
            <a:avLst/>
          </a:prstGeom>
          <a:ln>
            <a:solidFill>
              <a:schemeClr val="bg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11127191" cy="4604337"/>
          </a:xfrm>
          <a:prstGeom prst="rect">
            <a:avLst/>
          </a:prstGeom>
          <a:noFill/>
        </p:spPr>
        <p:txBody>
          <a:bodyPr wrap="square" lIns="182880" tIns="146304" rIns="182880" bIns="146304" rtlCol="0">
            <a:spAutoFit/>
          </a:bodyPr>
          <a:lstStyle/>
          <a:p>
            <a:r>
              <a:rPr lang="en-US" sz="2800" dirty="0"/>
              <a:t>In this whiteboard design session, you will learn how to design a solution with a combination of Azure Resource Manager templates and Azure DevOps to enable continuous delivery with several Azure PaaS services.</a:t>
            </a:r>
          </a:p>
          <a:p>
            <a:endParaRPr lang="en-US" sz="2800" dirty="0"/>
          </a:p>
          <a:p>
            <a:r>
              <a:rPr lang="en-US" sz="2800" dirty="0"/>
              <a:t>At the end of this workshop, you will be better able to build templates to automate cloud infrastructure and reduce error-prone manual processes. In addition, you'll create an Azure Resource Manager (ARM) template to provision Azure resources, configure continuous delivery with Azure DevOps, configure Application Insights into an application, and create an Azure DevOps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4988930"/>
          </a:xfrm>
        </p:spPr>
        <p:txBody>
          <a:bodyPr/>
          <a:lstStyle/>
          <a:p>
            <a:pPr marL="0" indent="0">
              <a:buNone/>
            </a:pPr>
            <a:r>
              <a:rPr lang="en-US" dirty="0"/>
              <a:t>Azure DevOps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 .</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descr="Visual Studio icon">
            <a:extLst>
              <a:ext uri="{FF2B5EF4-FFF2-40B4-BE49-F238E27FC236}">
                <a16:creationId xmlns:a16="http://schemas.microsoft.com/office/drawing/2014/main" id="{0E8F9F88-4E92-47BE-B142-38DFD09773E1}"/>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descr="App services icon">
            <a:extLst>
              <a:ext uri="{FF2B5EF4-FFF2-40B4-BE49-F238E27FC236}">
                <a16:creationId xmlns:a16="http://schemas.microsoft.com/office/drawing/2014/main" id="{D85EDADB-7395-45EC-AD11-FF124E6C0464}"/>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descr="App services icon">
            <a:extLst>
              <a:ext uri="{FF2B5EF4-FFF2-40B4-BE49-F238E27FC236}">
                <a16:creationId xmlns:a16="http://schemas.microsoft.com/office/drawing/2014/main" id="{5D13A5D1-B528-4FCE-AB99-2926BF7BF78E}"/>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Azure DevOps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descr="Git icon">
            <a:extLst>
              <a:ext uri="{FF2B5EF4-FFF2-40B4-BE49-F238E27FC236}">
                <a16:creationId xmlns:a16="http://schemas.microsoft.com/office/drawing/2014/main" id="{8E52B167-72E3-4899-AA4C-C58157C4AD1B}"/>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to be locked in to a specific source control repository. We are evaluating GitHub and Azure DevOps and need to be able to change between them without frustrating rework.</a:t>
            </a:r>
          </a:p>
          <a:p>
            <a:pPr lvl="0"/>
            <a:endParaRPr lang="en-US" sz="2800" i="1" dirty="0"/>
          </a:p>
          <a:p>
            <a:pPr lvl="0"/>
            <a:r>
              <a:rPr lang="en-US" sz="2800" dirty="0"/>
              <a:t>Both Azure DevOps and GitHub support git source control repositories. Azure DevOps supports any accessible git repository and has specific additional integrations with GitHub. As long as the customer project uses git-based source control, Azure DevOps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the developers to be able to make changes to the Azure resources even though they will have access to make source code changes.</a:t>
            </a:r>
          </a:p>
          <a:p>
            <a:pPr lvl="0"/>
            <a:endParaRPr lang="en-US" sz="2800" i="1" dirty="0"/>
          </a:p>
          <a:p>
            <a:r>
              <a:rPr lang="en-US" sz="2800" dirty="0"/>
              <a:t>This solution would remove the need to provide access to these specific environments from the developers. The company could provide other access (i.e. Enterprise DevTest Subscriptions) that developers could use to explore the features of the platform.</a:t>
            </a:r>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If developers can deploy directly to the cloud, will that expose us to the same quality problems we had before when untested code was promoted to production?</a:t>
            </a:r>
          </a:p>
          <a:p>
            <a:pPr lvl="0"/>
            <a:endParaRPr lang="en-US" sz="2800" i="1" dirty="0"/>
          </a:p>
          <a:p>
            <a:r>
              <a:rPr lang="en-US" sz="2800" dirty="0"/>
              <a:t>If we use Azure DevOps’ Release Management features, we can configure all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How much of an impact will these process changes have on our development cadence? Will learning this place a new burden on the developers?</a:t>
            </a:r>
          </a:p>
          <a:p>
            <a:pPr lvl="0"/>
            <a:endParaRPr lang="en-US" sz="2800" i="1" dirty="0"/>
          </a:p>
          <a:p>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dirty="0"/>
              <a:t>Our developers are already having a challenge learning how to use Git, will adding a continuous deployment system on top of that slow them down and confuse them even more?</a:t>
            </a:r>
          </a:p>
          <a:p>
            <a:pPr lvl="0"/>
            <a:endParaRPr lang="en-US" sz="2800" i="1" dirty="0"/>
          </a:p>
          <a:p>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 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173450"/>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 which runs on Angular, .NET Core, and PostgreSQL.</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has also been tasked with automating the entire process of testing, building, and deploying to the cloud for both the developers, so they cannot deploy any builds that fail the test suite, and the QA team, so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4228</Words>
  <Application>Microsoft Office PowerPoint</Application>
  <PresentationFormat>Widescreen</PresentationFormat>
  <Paragraphs>276</Paragraphs>
  <Slides>31</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in Azure DevOps</vt:lpstr>
      <vt:lpstr>Abstract and learning objectives</vt:lpstr>
      <vt:lpstr>Step 1: Review the customer case study</vt:lpstr>
      <vt:lpstr>Customer situation</vt:lpstr>
      <vt:lpstr>Customer situation</vt:lpstr>
      <vt:lpstr>Customer needs</vt:lpstr>
      <vt:lpstr>Customer needs</vt:lpstr>
      <vt:lpstr>Customer needs</vt:lpstr>
      <vt:lpstr>Customer needs</vt:lpstr>
      <vt:lpstr>Tailspin Toys, Inc.</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2019-09-25T10:48:35Z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v-dadesj@microsoft.com</vt:lpwstr>
  </property>
  <property fmtid="{D5CDD505-2E9C-101B-9397-08002B2CF9AE}" pid="5" name="MSIP_Label_f42aa342-8706-4288-bd11-ebb85995028c_SetDate">
    <vt:lpwstr>2018-07-23T23:19:19.0661148Z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