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7" r:id="rId5"/>
    <p:sldId id="258" r:id="rId6"/>
    <p:sldId id="274" r:id="rId7"/>
    <p:sldId id="259" r:id="rId8"/>
    <p:sldId id="275" r:id="rId9"/>
    <p:sldId id="26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4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F50BA-4F3D-4E54-A6F8-20FC89CDC6A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B374A-131D-4E64-94D8-06B568EC1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2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2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0" name="手繪多邊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1" name="手繪多邊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2" name="手繪多邊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3" name="手繪多邊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4" name="手繪多邊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5" name="手繪多邊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6" name="手繪多邊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TW" sz="50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TW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TW"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FontTx/>
              <a:buNone/>
              <a:defRPr lang="zh-TW"/>
            </a:lvl2pPr>
            <a:lvl3pPr marL="914400" indent="0" latinLnBrk="0">
              <a:buFontTx/>
              <a:buNone/>
              <a:defRPr lang="zh-TW"/>
            </a:lvl3pPr>
            <a:lvl4pPr marL="1371600" indent="0" latinLnBrk="0">
              <a:buFontTx/>
              <a:buNone/>
              <a:defRPr lang="zh-TW"/>
            </a:lvl4pPr>
            <a:lvl5pPr marL="1828800" indent="0" latinLnBrk="0">
              <a:buFontTx/>
              <a:buNone/>
              <a:defRPr lang="zh-TW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TW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TW"/>
            </a:defPPr>
            <a:lvl1pPr lvl="0" latinLnBrk="0">
              <a:spcBef>
                <a:spcPct val="0"/>
              </a:spcBef>
              <a:buNone/>
              <a:defRPr lang="zh-TW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TW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FontTx/>
              <a:buNone/>
              <a:defRPr lang="zh-TW"/>
            </a:lvl2pPr>
            <a:lvl3pPr marL="914400" indent="0" latinLnBrk="0">
              <a:buFontTx/>
              <a:buNone/>
              <a:defRPr lang="zh-TW"/>
            </a:lvl3pPr>
            <a:lvl4pPr marL="1371600" indent="0" latinLnBrk="0">
              <a:buFontTx/>
              <a:buNone/>
              <a:defRPr lang="zh-TW"/>
            </a:lvl4pPr>
            <a:lvl5pPr marL="1828800" indent="0" latinLnBrk="0">
              <a:buFontTx/>
              <a:buNone/>
              <a:defRPr lang="zh-TW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TW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TW"/>
            </a:defPPr>
            <a:lvl1pPr lvl="0" latinLnBrk="0">
              <a:spcBef>
                <a:spcPct val="0"/>
              </a:spcBef>
              <a:buNone/>
              <a:defRPr lang="zh-TW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TW">
                <a:solidFill>
                  <a:schemeClr val="tx2"/>
                </a:solidFill>
              </a:defRPr>
            </a:lvl2pPr>
            <a:lvl3pPr latinLnBrk="0">
              <a:defRPr lang="zh-TW">
                <a:solidFill>
                  <a:schemeClr val="tx2"/>
                </a:solidFill>
              </a:defRPr>
            </a:lvl3pPr>
            <a:lvl4pPr latinLnBrk="0">
              <a:defRPr lang="zh-TW">
                <a:solidFill>
                  <a:schemeClr val="tx2"/>
                </a:solidFill>
              </a:defRPr>
            </a:lvl4pPr>
            <a:lvl5pPr latinLnBrk="0">
              <a:defRPr lang="zh-TW">
                <a:solidFill>
                  <a:schemeClr val="tx2"/>
                </a:solidFill>
              </a:defRPr>
            </a:lvl5pPr>
            <a:lvl6pPr latinLnBrk="0">
              <a:defRPr lang="zh-TW">
                <a:solidFill>
                  <a:schemeClr val="tx2"/>
                </a:solidFill>
              </a:defRPr>
            </a:lvl6pPr>
            <a:lvl7pPr latinLnBrk="0">
              <a:defRPr lang="zh-TW">
                <a:solidFill>
                  <a:schemeClr val="tx2"/>
                </a:solidFill>
              </a:defRPr>
            </a:lvl7pPr>
            <a:lvl8pPr latinLnBrk="0">
              <a:defRPr lang="zh-TW">
                <a:solidFill>
                  <a:schemeClr val="tx2"/>
                </a:solidFill>
              </a:defRPr>
            </a:lvl8pPr>
            <a:lvl9pPr latinLnBrk="0">
              <a:defRPr lang="zh-TW">
                <a:solidFill>
                  <a:schemeClr val="tx2"/>
                </a:solidFill>
              </a:defRPr>
            </a:lvl9pPr>
          </a:lstStyle>
          <a:p>
            <a:pPr lvl="0"/>
            <a:r>
              <a:rPr lang="zh-TW" sz="800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TW" sz="44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TW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TW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TW"/>
            </a:lvl2pPr>
            <a:lvl3pPr marL="914400" indent="0" latinLnBrk="0">
              <a:buFontTx/>
              <a:buNone/>
              <a:defRPr lang="zh-TW"/>
            </a:lvl3pPr>
            <a:lvl4pPr marL="1371600" indent="0" latinLnBrk="0">
              <a:buFontTx/>
              <a:buNone/>
              <a:defRPr lang="zh-TW"/>
            </a:lvl4pPr>
            <a:lvl5pPr marL="1828800" indent="0" latinLnBrk="0">
              <a:buFontTx/>
              <a:buNone/>
              <a:defRPr lang="zh-TW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2572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TW" sz="36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TW" sz="4000" b="0" cap="none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TW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TW" sz="2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400"/>
            </a:lvl1pPr>
            <a:lvl2pPr marL="457063" indent="0" latinLnBrk="0">
              <a:buNone/>
              <a:defRPr lang="zh-TW" sz="1400"/>
            </a:lvl2pPr>
            <a:lvl3pPr marL="914126" indent="0" latinLnBrk="0">
              <a:buNone/>
              <a:defRPr lang="zh-TW" sz="1200"/>
            </a:lvl3pPr>
            <a:lvl4pPr marL="1371189" indent="0" latinLnBrk="0">
              <a:buNone/>
              <a:defRPr lang="zh-TW" sz="1000"/>
            </a:lvl4pPr>
            <a:lvl5pPr marL="1828251" indent="0" latinLnBrk="0">
              <a:buNone/>
              <a:defRPr lang="zh-TW" sz="1000"/>
            </a:lvl5pPr>
            <a:lvl6pPr marL="2285314" indent="0" latinLnBrk="0">
              <a:buNone/>
              <a:defRPr lang="zh-TW" sz="1000"/>
            </a:lvl6pPr>
            <a:lvl7pPr marL="2742377" indent="0" latinLnBrk="0">
              <a:buNone/>
              <a:defRPr lang="zh-TW" sz="1000"/>
            </a:lvl7pPr>
            <a:lvl8pPr marL="3199440" indent="0" latinLnBrk="0">
              <a:buNone/>
              <a:defRPr lang="zh-TW" sz="1000"/>
            </a:lvl8pPr>
            <a:lvl9pPr marL="3656503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TW" sz="2400" b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TW" sz="16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2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0" name="手繪多邊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1" name="手繪多邊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2" name="手繪多邊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3" name="手繪多邊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4" name="手繪多邊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5" name="手繪多邊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16" name="手繪多邊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sz="180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t>2022/6/1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lang="zh-TW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0" hangingPunct="1">
        <a:defRPr lang="zh-TW">
          <a:solidFill>
            <a:schemeClr val="tx2"/>
          </a:solidFill>
        </a:defRPr>
      </a:lvl2pPr>
      <a:lvl3pPr eaLnBrk="1" latinLnBrk="0" hangingPunct="1">
        <a:defRPr lang="zh-TW">
          <a:solidFill>
            <a:schemeClr val="tx2"/>
          </a:solidFill>
        </a:defRPr>
      </a:lvl3pPr>
      <a:lvl4pPr eaLnBrk="1" latinLnBrk="0" hangingPunct="1">
        <a:defRPr lang="zh-TW">
          <a:solidFill>
            <a:schemeClr val="tx2"/>
          </a:solidFill>
        </a:defRPr>
      </a:lvl4pPr>
      <a:lvl5pPr eaLnBrk="1" latinLnBrk="0" hangingPunct="1">
        <a:defRPr lang="zh-TW">
          <a:solidFill>
            <a:schemeClr val="tx2"/>
          </a:solidFill>
        </a:defRPr>
      </a:lvl5pPr>
      <a:lvl6pPr eaLnBrk="1" latinLnBrk="0" hangingPunct="1">
        <a:defRPr lang="zh-TW">
          <a:solidFill>
            <a:schemeClr val="tx2"/>
          </a:solidFill>
        </a:defRPr>
      </a:lvl6pPr>
      <a:lvl7pPr eaLnBrk="1" latinLnBrk="0" hangingPunct="1">
        <a:defRPr lang="zh-TW">
          <a:solidFill>
            <a:schemeClr val="tx2"/>
          </a:solidFill>
        </a:defRPr>
      </a:lvl7pPr>
      <a:lvl8pPr eaLnBrk="1" latinLnBrk="0" hangingPunct="1">
        <a:defRPr lang="zh-TW">
          <a:solidFill>
            <a:schemeClr val="tx2"/>
          </a:solidFill>
        </a:defRPr>
      </a:lvl8pPr>
      <a:lvl9pPr eaLnBrk="1" latinLnBrk="0" hangingPunct="1">
        <a:defRPr lang="zh-TW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TW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7200" dirty="0"/>
              <a:t>測試驅動開發</a:t>
            </a:r>
            <a:endParaRPr lang="zh-TW" sz="7200" dirty="0"/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pPr algn="ctr"/>
            <a:r>
              <a:rPr lang="zh-TW" altLang="en-US" sz="2600" dirty="0"/>
              <a:t>資工三乙 </a:t>
            </a:r>
            <a:r>
              <a:rPr lang="en-US" altLang="zh-TW" sz="2600" dirty="0"/>
              <a:t>4a8g0052 </a:t>
            </a:r>
            <a:r>
              <a:rPr lang="zh-TW" altLang="en-US" sz="2600" dirty="0"/>
              <a:t>林嘉彥</a:t>
            </a:r>
            <a:endParaRPr lang="en-US" altLang="zh-TW" sz="2600" dirty="0"/>
          </a:p>
          <a:p>
            <a:r>
              <a:rPr lang="zh-TW" dirty="0"/>
              <a:t> </a:t>
            </a: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/>
              <a:t>測試環境</a:t>
            </a:r>
            <a:endParaRPr lang="en-US" altLang="zh-TW" sz="5400" dirty="0"/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044766" y="2006601"/>
            <a:ext cx="8024590" cy="194958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</a:rPr>
              <a:t>操作環境</a:t>
            </a:r>
            <a:endParaRPr lang="en-US" altLang="zh-TW" sz="4400" dirty="0">
              <a:latin typeface="+mn-ea"/>
            </a:endParaRPr>
          </a:p>
          <a:p>
            <a:pPr marL="0" indent="0">
              <a:buNone/>
            </a:pPr>
            <a:r>
              <a:rPr lang="en-US" altLang="zh-TW" sz="4400" dirty="0">
                <a:latin typeface="+mn-ea"/>
              </a:rPr>
              <a:t>	</a:t>
            </a:r>
            <a:r>
              <a:rPr lang="zh-TW" altLang="en-US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一般使用者使用之個人電腦，作業系統為</a:t>
            </a:r>
            <a:r>
              <a:rPr lang="en-US" altLang="zh-TW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10</a:t>
            </a:r>
            <a:r>
              <a:rPr lang="zh-TW" altLang="en-US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TW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zh-TW" altLang="en-US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TW" altLang="en-US" sz="2000" dirty="0"/>
              <a:t> </a:t>
            </a:r>
            <a:r>
              <a:rPr lang="zh-TW" altLang="en-US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並不需要特殊的環境設定。</a:t>
            </a:r>
            <a:endParaRPr lang="en-US" altLang="zh-TW" sz="2000" kern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7B94A2-804C-474E-B2C7-E767D6A9B577}"/>
              </a:ext>
            </a:extLst>
          </p:cNvPr>
          <p:cNvSpPr txBox="1">
            <a:spLocks noChangeArrowheads="1"/>
          </p:cNvSpPr>
          <p:nvPr/>
        </p:nvSpPr>
        <p:spPr>
          <a:xfrm>
            <a:off x="1044765" y="4230397"/>
            <a:ext cx="8780369" cy="1949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TW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+mn-ea"/>
              </a:rPr>
              <a:t>軟體規格</a:t>
            </a:r>
          </a:p>
          <a:p>
            <a:pPr marL="0" indent="0">
              <a:buFont typeface="Wingdings 3" charset="2"/>
              <a:buNone/>
            </a:pPr>
            <a:r>
              <a:rPr lang="zh-TW" altLang="en-US" sz="4400" dirty="0">
                <a:latin typeface="+mn-ea"/>
              </a:rPr>
              <a:t>	</a:t>
            </a:r>
            <a:r>
              <a:rPr lang="zh-TW" altLang="en-US" sz="2000" dirty="0"/>
              <a:t>依據測試環境圖內容，關於測試環境所需的軟體規格說明，如下列所 示：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r>
              <a:rPr lang="zh-TW" altLang="en-US" sz="2000" dirty="0"/>
              <a:t> </a:t>
            </a:r>
            <a:r>
              <a:rPr lang="en-US" altLang="zh-TW" sz="2000" dirty="0"/>
              <a:t>	</a:t>
            </a:r>
            <a:r>
              <a:rPr lang="zh-TW" altLang="en-US" sz="2000" dirty="0"/>
              <a:t>作業系統：</a:t>
            </a:r>
            <a:r>
              <a:rPr lang="en-US" altLang="zh-TW" sz="2000" dirty="0"/>
              <a:t>Windows XP </a:t>
            </a:r>
            <a:r>
              <a:rPr lang="zh-TW" altLang="en-US" sz="2000" dirty="0"/>
              <a:t>或以上版本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程式：</a:t>
            </a:r>
            <a:r>
              <a:rPr lang="en-US" altLang="zh-TW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3.7</a:t>
            </a:r>
            <a:r>
              <a:rPr lang="zh-TW" altLang="en-US" sz="2000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或以上之版本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zh-TW" altLang="en-US" sz="2000" kern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5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CDC55A01-54CC-6447-DABD-D8EDF75E6A01}"/>
              </a:ext>
            </a:extLst>
          </p:cNvPr>
          <p:cNvSpPr/>
          <p:nvPr/>
        </p:nvSpPr>
        <p:spPr>
          <a:xfrm>
            <a:off x="2687216" y="1567543"/>
            <a:ext cx="4655975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D24E0C-EC7D-C514-3811-DF22F4535CDE}"/>
              </a:ext>
            </a:extLst>
          </p:cNvPr>
          <p:cNvSpPr txBox="1"/>
          <p:nvPr/>
        </p:nvSpPr>
        <p:spPr>
          <a:xfrm>
            <a:off x="3107094" y="1875453"/>
            <a:ext cx="38442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使用個案圖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79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/>
              <a:t>使用個案圖</a:t>
            </a:r>
            <a:endParaRPr lang="en-US" altLang="zh-TW" sz="54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E7F6F72-B42F-8AF4-05B9-31E2E2FE41EC}"/>
              </a:ext>
            </a:extLst>
          </p:cNvPr>
          <p:cNvGrpSpPr/>
          <p:nvPr/>
        </p:nvGrpSpPr>
        <p:grpSpPr>
          <a:xfrm>
            <a:off x="1408923" y="3429000"/>
            <a:ext cx="1175656" cy="1904484"/>
            <a:chOff x="1903445" y="2135673"/>
            <a:chExt cx="1175656" cy="190448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224F245-CAB2-C2F4-6A3D-184E440A98F5}"/>
                </a:ext>
              </a:extLst>
            </p:cNvPr>
            <p:cNvSpPr/>
            <p:nvPr/>
          </p:nvSpPr>
          <p:spPr>
            <a:xfrm>
              <a:off x="2136710" y="2135673"/>
              <a:ext cx="718457" cy="682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770C380-45D4-50A1-F909-BC9B41AEA02E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2491273" y="2817844"/>
              <a:ext cx="4666" cy="98904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028D586-6BB3-5110-9FA8-6A83DDB931A6}"/>
                </a:ext>
              </a:extLst>
            </p:cNvPr>
            <p:cNvCxnSpPr/>
            <p:nvPr/>
          </p:nvCxnSpPr>
          <p:spPr>
            <a:xfrm flipH="1">
              <a:off x="1903445" y="3125755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B2D3460-A8D6-19EC-EEF9-979C8F35EC19}"/>
                </a:ext>
              </a:extLst>
            </p:cNvPr>
            <p:cNvCxnSpPr/>
            <p:nvPr/>
          </p:nvCxnSpPr>
          <p:spPr>
            <a:xfrm flipH="1">
              <a:off x="1903445" y="3736912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DD37E43-F1F5-E693-28A3-6DCD881C6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273" y="3125755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D153356-2770-BECC-7F72-DAA7C7A0F3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273" y="3736911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DC0B423-046C-62B2-63FF-0877D51FDFE5}"/>
              </a:ext>
            </a:extLst>
          </p:cNvPr>
          <p:cNvSpPr/>
          <p:nvPr/>
        </p:nvSpPr>
        <p:spPr>
          <a:xfrm>
            <a:off x="3181739" y="1660849"/>
            <a:ext cx="4105469" cy="489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172994E-2B00-759F-F848-D083647D683D}"/>
              </a:ext>
            </a:extLst>
          </p:cNvPr>
          <p:cNvSpPr txBox="1"/>
          <p:nvPr/>
        </p:nvSpPr>
        <p:spPr>
          <a:xfrm>
            <a:off x="3559628" y="193040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保齡球計分系統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5C6C55D-5511-854A-EF70-4348B72B000A}"/>
              </a:ext>
            </a:extLst>
          </p:cNvPr>
          <p:cNvSpPr/>
          <p:nvPr/>
        </p:nvSpPr>
        <p:spPr>
          <a:xfrm>
            <a:off x="4199670" y="2703545"/>
            <a:ext cx="2043404" cy="9890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ADF31B0-CDC3-61CB-8804-6E245E55A5BF}"/>
              </a:ext>
            </a:extLst>
          </p:cNvPr>
          <p:cNvSpPr/>
          <p:nvPr/>
        </p:nvSpPr>
        <p:spPr>
          <a:xfrm>
            <a:off x="4217671" y="3951514"/>
            <a:ext cx="2043404" cy="9890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F01140E-C922-1F93-2C2A-5DDD4438F9EB}"/>
              </a:ext>
            </a:extLst>
          </p:cNvPr>
          <p:cNvSpPr/>
          <p:nvPr/>
        </p:nvSpPr>
        <p:spPr>
          <a:xfrm>
            <a:off x="4217671" y="5259355"/>
            <a:ext cx="2043404" cy="9890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4DDD828-287B-F75B-CE85-E7B95AB9B16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584579" y="3198068"/>
            <a:ext cx="1615091" cy="7654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5885707-813F-2504-D430-C2CB71CAC28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699388" y="4446037"/>
            <a:ext cx="15182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D90F7B6-21B9-057A-4D4E-9837A725464A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699388" y="5101384"/>
            <a:ext cx="1518283" cy="652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FDB302-A05A-7C8D-2BE6-F132DFF6FC1E}"/>
              </a:ext>
            </a:extLst>
          </p:cNvPr>
          <p:cNvSpPr txBox="1"/>
          <p:nvPr/>
        </p:nvSpPr>
        <p:spPr>
          <a:xfrm>
            <a:off x="4594443" y="2981649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開始遊戲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407BA1-2E0A-20A3-A4F0-7FB0F4C9D636}"/>
              </a:ext>
            </a:extLst>
          </p:cNvPr>
          <p:cNvSpPr txBox="1"/>
          <p:nvPr/>
        </p:nvSpPr>
        <p:spPr>
          <a:xfrm>
            <a:off x="4600226" y="4261366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修改分數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8FC08D5-FCC0-E098-3C27-F03041696117}"/>
              </a:ext>
            </a:extLst>
          </p:cNvPr>
          <p:cNvSpPr txBox="1"/>
          <p:nvPr/>
        </p:nvSpPr>
        <p:spPr>
          <a:xfrm>
            <a:off x="4616215" y="5569211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顯示分數</a:t>
            </a:r>
          </a:p>
        </p:txBody>
      </p:sp>
    </p:spTree>
    <p:extLst>
      <p:ext uri="{BB962C8B-B14F-4D97-AF65-F5344CB8AC3E}">
        <p14:creationId xmlns:p14="http://schemas.microsoft.com/office/powerpoint/2010/main" val="17507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CDC55A01-54CC-6447-DABD-D8EDF75E6A01}"/>
              </a:ext>
            </a:extLst>
          </p:cNvPr>
          <p:cNvSpPr/>
          <p:nvPr/>
        </p:nvSpPr>
        <p:spPr>
          <a:xfrm>
            <a:off x="2687216" y="1567543"/>
            <a:ext cx="4655975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D24E0C-EC7D-C514-3811-DF22F4535CDE}"/>
              </a:ext>
            </a:extLst>
          </p:cNvPr>
          <p:cNvSpPr txBox="1"/>
          <p:nvPr/>
        </p:nvSpPr>
        <p:spPr>
          <a:xfrm>
            <a:off x="3107094" y="1875453"/>
            <a:ext cx="38442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系統循序圖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308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7AE22494-F047-6912-2CB0-C1E71E02CD11}"/>
              </a:ext>
            </a:extLst>
          </p:cNvPr>
          <p:cNvGrpSpPr/>
          <p:nvPr/>
        </p:nvGrpSpPr>
        <p:grpSpPr>
          <a:xfrm>
            <a:off x="1558213" y="1322292"/>
            <a:ext cx="419877" cy="602864"/>
            <a:chOff x="1903445" y="2135673"/>
            <a:chExt cx="1175656" cy="1904484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50A38BC-020D-0B60-7D37-55CA91132992}"/>
                </a:ext>
              </a:extLst>
            </p:cNvPr>
            <p:cNvSpPr/>
            <p:nvPr/>
          </p:nvSpPr>
          <p:spPr>
            <a:xfrm>
              <a:off x="2136710" y="2135673"/>
              <a:ext cx="718457" cy="682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184DB33-229E-8CE6-73EB-A2C4F58B3A9B}"/>
                </a:ext>
              </a:extLst>
            </p:cNvPr>
            <p:cNvCxnSpPr>
              <a:stCxn id="11" idx="4"/>
            </p:cNvCxnSpPr>
            <p:nvPr/>
          </p:nvCxnSpPr>
          <p:spPr>
            <a:xfrm flipH="1">
              <a:off x="2491273" y="2817844"/>
              <a:ext cx="4666" cy="98904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7DC002B-4C00-A6A1-B48B-B2672C32AE9A}"/>
                </a:ext>
              </a:extLst>
            </p:cNvPr>
            <p:cNvCxnSpPr/>
            <p:nvPr/>
          </p:nvCxnSpPr>
          <p:spPr>
            <a:xfrm flipH="1">
              <a:off x="1903445" y="3125755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6D19E0-6F67-E4EC-4683-D16FB819A0DC}"/>
                </a:ext>
              </a:extLst>
            </p:cNvPr>
            <p:cNvCxnSpPr/>
            <p:nvPr/>
          </p:nvCxnSpPr>
          <p:spPr>
            <a:xfrm flipH="1">
              <a:off x="1903445" y="3736912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8EDA8D4-8620-250C-5C95-EE7D3C7E3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273" y="3125755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D2BBF79-F720-6426-0997-4D0255D5A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273" y="3736911"/>
              <a:ext cx="587828" cy="303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6221D5D-5D43-A081-70F4-2B62E3ECEF68}"/>
              </a:ext>
            </a:extLst>
          </p:cNvPr>
          <p:cNvCxnSpPr>
            <a:cxnSpLocks/>
          </p:cNvCxnSpPr>
          <p:nvPr/>
        </p:nvCxnSpPr>
        <p:spPr>
          <a:xfrm>
            <a:off x="1768152" y="2286004"/>
            <a:ext cx="0" cy="44786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">
            <a:extLst>
              <a:ext uri="{FF2B5EF4-FFF2-40B4-BE49-F238E27FC236}">
                <a16:creationId xmlns:a16="http://schemas.microsoft.com/office/drawing/2014/main" id="{F0BE18CE-3CDB-4C94-192F-2B6C66183C01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zh-TW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lang="zh-TW">
                <a:solidFill>
                  <a:schemeClr val="tx2"/>
                </a:solidFill>
              </a:defRPr>
            </a:lvl2pPr>
            <a:lvl3pPr eaLnBrk="1" latinLnBrk="0" hangingPunct="1">
              <a:defRPr lang="zh-TW">
                <a:solidFill>
                  <a:schemeClr val="tx2"/>
                </a:solidFill>
              </a:defRPr>
            </a:lvl3pPr>
            <a:lvl4pPr eaLnBrk="1" latinLnBrk="0" hangingPunct="1">
              <a:defRPr lang="zh-TW">
                <a:solidFill>
                  <a:schemeClr val="tx2"/>
                </a:solidFill>
              </a:defRPr>
            </a:lvl4pPr>
            <a:lvl5pPr eaLnBrk="1" latinLnBrk="0" hangingPunct="1">
              <a:defRPr lang="zh-TW">
                <a:solidFill>
                  <a:schemeClr val="tx2"/>
                </a:solidFill>
              </a:defRPr>
            </a:lvl5pPr>
            <a:lvl6pPr eaLnBrk="1" latinLnBrk="0" hangingPunct="1">
              <a:defRPr lang="zh-TW">
                <a:solidFill>
                  <a:schemeClr val="tx2"/>
                </a:solidFill>
              </a:defRPr>
            </a:lvl6pPr>
            <a:lvl7pPr eaLnBrk="1" latinLnBrk="0" hangingPunct="1">
              <a:defRPr lang="zh-TW">
                <a:solidFill>
                  <a:schemeClr val="tx2"/>
                </a:solidFill>
              </a:defRPr>
            </a:lvl7pPr>
            <a:lvl8pPr eaLnBrk="1" latinLnBrk="0" hangingPunct="1">
              <a:defRPr lang="zh-TW">
                <a:solidFill>
                  <a:schemeClr val="tx2"/>
                </a:solidFill>
              </a:defRPr>
            </a:lvl8pPr>
            <a:lvl9pPr eaLnBrk="1" latinLnBrk="0" hangingPunct="1">
              <a:defRPr lang="zh-TW"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5400" dirty="0"/>
              <a:t>系統循序圖</a:t>
            </a:r>
            <a:endParaRPr lang="en-US" altLang="zh-TW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6D4CAF-D789-4063-E890-2730C77ABF5B}"/>
              </a:ext>
            </a:extLst>
          </p:cNvPr>
          <p:cNvSpPr/>
          <p:nvPr/>
        </p:nvSpPr>
        <p:spPr>
          <a:xfrm>
            <a:off x="1684176" y="2619081"/>
            <a:ext cx="149290" cy="34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D7D55BE-0729-3F9D-40F9-F5C9AC7C6B3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1758821" y="2619081"/>
            <a:ext cx="9959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18F34C-8AB6-CC09-6E11-9B8B2D66A60F}"/>
              </a:ext>
            </a:extLst>
          </p:cNvPr>
          <p:cNvSpPr txBox="1"/>
          <p:nvPr/>
        </p:nvSpPr>
        <p:spPr>
          <a:xfrm>
            <a:off x="1814804" y="2308168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投擲保齡球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F68318-11A0-B56D-C949-5CFA31A73CEA}"/>
              </a:ext>
            </a:extLst>
          </p:cNvPr>
          <p:cNvSpPr txBox="1"/>
          <p:nvPr/>
        </p:nvSpPr>
        <p:spPr>
          <a:xfrm>
            <a:off x="1352939" y="1925156"/>
            <a:ext cx="96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Player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7C959A2-AE19-ED07-709F-E4BF3DD1C342}"/>
              </a:ext>
            </a:extLst>
          </p:cNvPr>
          <p:cNvSpPr txBox="1"/>
          <p:nvPr/>
        </p:nvSpPr>
        <p:spPr>
          <a:xfrm>
            <a:off x="2313992" y="1538233"/>
            <a:ext cx="10308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:</a:t>
            </a:r>
            <a:r>
              <a:rPr lang="zh-TW" altLang="en-US" dirty="0"/>
              <a:t>遊戲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9A63BC5-A3C4-D287-684B-9EE39E744C5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01628" y="1907565"/>
            <a:ext cx="27770" cy="4969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5190048-2585-54AA-C740-DC6DFF676E74}"/>
              </a:ext>
            </a:extLst>
          </p:cNvPr>
          <p:cNvSpPr/>
          <p:nvPr/>
        </p:nvSpPr>
        <p:spPr>
          <a:xfrm>
            <a:off x="2754753" y="2619081"/>
            <a:ext cx="149273" cy="366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4A9A4E97-2BDE-4D77-187D-2929109AF668}"/>
              </a:ext>
            </a:extLst>
          </p:cNvPr>
          <p:cNvGrpSpPr/>
          <p:nvPr/>
        </p:nvGrpSpPr>
        <p:grpSpPr>
          <a:xfrm>
            <a:off x="2904026" y="2778888"/>
            <a:ext cx="552062" cy="409559"/>
            <a:chOff x="2904026" y="3105461"/>
            <a:chExt cx="552062" cy="409559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446D9C2-3B30-3609-C9EB-E1F82AE7F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350" y="3515020"/>
              <a:ext cx="5147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接點: 肘形 46">
              <a:extLst>
                <a:ext uri="{FF2B5EF4-FFF2-40B4-BE49-F238E27FC236}">
                  <a16:creationId xmlns:a16="http://schemas.microsoft.com/office/drawing/2014/main" id="{36D69B08-3507-C004-79DC-28E858B703B9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26" y="3105461"/>
              <a:ext cx="504084" cy="409559"/>
            </a:xfrm>
            <a:prstGeom prst="bentConnector3">
              <a:avLst>
                <a:gd name="adj1" fmla="val 3313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63A96A5-1802-025E-5FC7-2DBC2123B728}"/>
              </a:ext>
            </a:extLst>
          </p:cNvPr>
          <p:cNvSpPr txBox="1"/>
          <p:nvPr/>
        </p:nvSpPr>
        <p:spPr>
          <a:xfrm>
            <a:off x="3123960" y="2443304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計算擊倒瓶子數量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471638A-40E3-4B0C-C11E-D0E1277B6D6C}"/>
              </a:ext>
            </a:extLst>
          </p:cNvPr>
          <p:cNvCxnSpPr>
            <a:cxnSpLocks/>
          </p:cNvCxnSpPr>
          <p:nvPr/>
        </p:nvCxnSpPr>
        <p:spPr>
          <a:xfrm>
            <a:off x="2875479" y="3687922"/>
            <a:ext cx="20044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3B29D6F-2AE4-1C1E-B8A9-E4EF18568509}"/>
              </a:ext>
            </a:extLst>
          </p:cNvPr>
          <p:cNvSpPr txBox="1"/>
          <p:nvPr/>
        </p:nvSpPr>
        <p:spPr>
          <a:xfrm>
            <a:off x="2931462" y="3377009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傳送擊倒瓶子數量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6961B9D-55EF-D43B-6356-D0C7C2683378}"/>
              </a:ext>
            </a:extLst>
          </p:cNvPr>
          <p:cNvSpPr txBox="1"/>
          <p:nvPr/>
        </p:nvSpPr>
        <p:spPr>
          <a:xfrm>
            <a:off x="4312966" y="1538233"/>
            <a:ext cx="1328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:</a:t>
            </a:r>
            <a:r>
              <a:rPr lang="zh-TW" altLang="en-US" dirty="0"/>
              <a:t>分數系統</a:t>
            </a: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5DB878F-BF43-6983-A2B2-473DD34077A6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937460" y="1907565"/>
            <a:ext cx="39581" cy="4969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F3A40A6C-6D59-BC54-25FD-AF41C3F3EACE}"/>
              </a:ext>
            </a:extLst>
          </p:cNvPr>
          <p:cNvSpPr/>
          <p:nvPr/>
        </p:nvSpPr>
        <p:spPr>
          <a:xfrm>
            <a:off x="4890585" y="2619081"/>
            <a:ext cx="149273" cy="366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059022D-705F-0D94-BAEC-0C4E1D377C8F}"/>
              </a:ext>
            </a:extLst>
          </p:cNvPr>
          <p:cNvCxnSpPr>
            <a:cxnSpLocks/>
          </p:cNvCxnSpPr>
          <p:nvPr/>
        </p:nvCxnSpPr>
        <p:spPr>
          <a:xfrm>
            <a:off x="5039858" y="4736057"/>
            <a:ext cx="20044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A619164-1120-0FBF-850B-B05258B78F28}"/>
              </a:ext>
            </a:extLst>
          </p:cNvPr>
          <p:cNvCxnSpPr>
            <a:cxnSpLocks/>
          </p:cNvCxnSpPr>
          <p:nvPr/>
        </p:nvCxnSpPr>
        <p:spPr>
          <a:xfrm flipH="1">
            <a:off x="7091138" y="1925156"/>
            <a:ext cx="27770" cy="4969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051D9AE-F7D6-0A69-6207-D5CB17C49201}"/>
              </a:ext>
            </a:extLst>
          </p:cNvPr>
          <p:cNvSpPr txBox="1"/>
          <p:nvPr/>
        </p:nvSpPr>
        <p:spPr>
          <a:xfrm>
            <a:off x="6603510" y="1538233"/>
            <a:ext cx="1196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:</a:t>
            </a:r>
            <a:r>
              <a:rPr lang="zh-TW" altLang="en-US" dirty="0"/>
              <a:t>顯示分數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78C87FB-BE27-4049-9AA7-66F1948A3695}"/>
              </a:ext>
            </a:extLst>
          </p:cNvPr>
          <p:cNvSpPr/>
          <p:nvPr/>
        </p:nvSpPr>
        <p:spPr>
          <a:xfrm>
            <a:off x="7044272" y="4753649"/>
            <a:ext cx="149273" cy="153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1A0DF49-9CE0-C52C-37D5-B2D37DE5F170}"/>
              </a:ext>
            </a:extLst>
          </p:cNvPr>
          <p:cNvGrpSpPr/>
          <p:nvPr/>
        </p:nvGrpSpPr>
        <p:grpSpPr>
          <a:xfrm>
            <a:off x="5039858" y="3822142"/>
            <a:ext cx="552062" cy="409559"/>
            <a:chOff x="2904026" y="3105461"/>
            <a:chExt cx="552062" cy="409559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2DFE8AB-6AC1-067D-9BAB-32079D4DB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350" y="3515020"/>
              <a:ext cx="5147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5A7E54B6-8841-E546-9B82-9AD9A64D159A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26" y="3105461"/>
              <a:ext cx="504084" cy="409559"/>
            </a:xfrm>
            <a:prstGeom prst="bentConnector3">
              <a:avLst>
                <a:gd name="adj1" fmla="val 3313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BD1FC7-6B9F-4494-6732-B196E27108F0}"/>
              </a:ext>
            </a:extLst>
          </p:cNvPr>
          <p:cNvSpPr txBox="1"/>
          <p:nvPr/>
        </p:nvSpPr>
        <p:spPr>
          <a:xfrm>
            <a:off x="5198458" y="3488317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判斷</a:t>
            </a:r>
            <a:r>
              <a:rPr lang="en-US" altLang="zh-TW" sz="1100" dirty="0"/>
              <a:t>Strike</a:t>
            </a:r>
            <a:r>
              <a:rPr lang="zh-TW" altLang="en-US" sz="1100" dirty="0"/>
              <a:t>或</a:t>
            </a:r>
            <a:r>
              <a:rPr lang="en-US" altLang="zh-TW" sz="1100" dirty="0"/>
              <a:t>Spare</a:t>
            </a:r>
            <a:endParaRPr lang="zh-TW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8BEF7D3-0337-4F9B-FA77-BECB031947EA}"/>
              </a:ext>
            </a:extLst>
          </p:cNvPr>
          <p:cNvSpPr/>
          <p:nvPr/>
        </p:nvSpPr>
        <p:spPr>
          <a:xfrm>
            <a:off x="2795584" y="3036597"/>
            <a:ext cx="149290" cy="34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F174E7B-5E1F-75F0-89A3-BBC6E1612A0B}"/>
              </a:ext>
            </a:extLst>
          </p:cNvPr>
          <p:cNvSpPr/>
          <p:nvPr/>
        </p:nvSpPr>
        <p:spPr>
          <a:xfrm>
            <a:off x="4933628" y="4093805"/>
            <a:ext cx="149290" cy="34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3AEA62A-837C-F5BE-E1FE-550E1A2EEE4E}"/>
              </a:ext>
            </a:extLst>
          </p:cNvPr>
          <p:cNvSpPr txBox="1"/>
          <p:nvPr/>
        </p:nvSpPr>
        <p:spPr>
          <a:xfrm>
            <a:off x="5289130" y="4451612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傳送</a:t>
            </a:r>
            <a:r>
              <a:rPr lang="en-US" altLang="zh-TW" sz="1100" dirty="0"/>
              <a:t>Strike</a:t>
            </a:r>
            <a:r>
              <a:rPr lang="zh-TW" altLang="en-US" sz="1100" dirty="0"/>
              <a:t>或</a:t>
            </a:r>
            <a:r>
              <a:rPr lang="en-US" altLang="zh-TW" sz="1100" dirty="0"/>
              <a:t>Spare</a:t>
            </a:r>
            <a:endParaRPr lang="zh-TW" altLang="en-US" sz="1100" dirty="0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C0675CA8-8C9C-E87C-545E-F49F51223719}"/>
              </a:ext>
            </a:extLst>
          </p:cNvPr>
          <p:cNvGrpSpPr/>
          <p:nvPr/>
        </p:nvGrpSpPr>
        <p:grpSpPr>
          <a:xfrm>
            <a:off x="5043647" y="5153076"/>
            <a:ext cx="552062" cy="409559"/>
            <a:chOff x="2904026" y="3105461"/>
            <a:chExt cx="552062" cy="409559"/>
          </a:xfrm>
        </p:grpSpPr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58F3FDBA-4715-5A57-E4E0-42FCE3FA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350" y="3515020"/>
              <a:ext cx="5147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接點: 肘形 89">
              <a:extLst>
                <a:ext uri="{FF2B5EF4-FFF2-40B4-BE49-F238E27FC236}">
                  <a16:creationId xmlns:a16="http://schemas.microsoft.com/office/drawing/2014/main" id="{79B6FCAC-6ACE-20DC-3D40-3BA0FA2DBDBC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26" y="3105461"/>
              <a:ext cx="504084" cy="409559"/>
            </a:xfrm>
            <a:prstGeom prst="bentConnector3">
              <a:avLst>
                <a:gd name="adj1" fmla="val 3313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5DB64AF-E0AD-6CDA-4344-97511F44BDF6}"/>
              </a:ext>
            </a:extLst>
          </p:cNvPr>
          <p:cNvSpPr txBox="1"/>
          <p:nvPr/>
        </p:nvSpPr>
        <p:spPr>
          <a:xfrm>
            <a:off x="5202247" y="4847244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計算分數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5071FE0-3EC4-0D55-1608-DF46CFBD004F}"/>
              </a:ext>
            </a:extLst>
          </p:cNvPr>
          <p:cNvSpPr/>
          <p:nvPr/>
        </p:nvSpPr>
        <p:spPr>
          <a:xfrm>
            <a:off x="4937417" y="5424739"/>
            <a:ext cx="149290" cy="34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DB43CF44-090D-695D-59C4-C3FC7D115DEF}"/>
              </a:ext>
            </a:extLst>
          </p:cNvPr>
          <p:cNvCxnSpPr>
            <a:cxnSpLocks/>
          </p:cNvCxnSpPr>
          <p:nvPr/>
        </p:nvCxnSpPr>
        <p:spPr>
          <a:xfrm>
            <a:off x="5032102" y="6054416"/>
            <a:ext cx="20044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C122F64-D1DA-5BE9-D12E-28A3DAC2B6CA}"/>
              </a:ext>
            </a:extLst>
          </p:cNvPr>
          <p:cNvSpPr txBox="1"/>
          <p:nvPr/>
        </p:nvSpPr>
        <p:spPr>
          <a:xfrm>
            <a:off x="5281374" y="5769971"/>
            <a:ext cx="153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傳送分數</a:t>
            </a:r>
          </a:p>
        </p:txBody>
      </p:sp>
    </p:spTree>
    <p:extLst>
      <p:ext uri="{BB962C8B-B14F-4D97-AF65-F5344CB8AC3E}">
        <p14:creationId xmlns:p14="http://schemas.microsoft.com/office/powerpoint/2010/main" val="373869359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2160590"/>
            <a:ext cx="8598907" cy="427753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/>
              <a:t>版次變更紀錄</a:t>
            </a:r>
            <a:endParaRPr lang="en-US" altLang="zh-TW" sz="2400" dirty="0"/>
          </a:p>
          <a:p>
            <a:pPr>
              <a:buFont typeface="+mj-lt"/>
              <a:buAutoNum type="arabicPeriod"/>
            </a:pPr>
            <a:r>
              <a:rPr lang="zh-TW" altLang="en-US" sz="2400" dirty="0"/>
              <a:t>簡介</a:t>
            </a:r>
            <a:endParaRPr lang="en-US" altLang="zh-TW" sz="2400" dirty="0"/>
          </a:p>
          <a:p>
            <a:pPr lvl="1">
              <a:buFont typeface="+mj-lt"/>
              <a:buAutoNum type="arabicPeriod"/>
            </a:pPr>
            <a:r>
              <a:rPr lang="zh-TW" altLang="en-US" sz="2400" dirty="0"/>
              <a:t>計畫簡介</a:t>
            </a:r>
            <a:endParaRPr lang="en-US" altLang="zh-TW" sz="2400" dirty="0"/>
          </a:p>
          <a:p>
            <a:pPr lvl="1">
              <a:buFont typeface="+mj-lt"/>
              <a:buAutoNum type="arabicPeriod"/>
            </a:pPr>
            <a:r>
              <a:rPr lang="zh-TW" altLang="en-US" sz="2400" dirty="0"/>
              <a:t>測試目的</a:t>
            </a:r>
            <a:endParaRPr lang="en-US" altLang="zh-TW" sz="2400" dirty="0"/>
          </a:p>
          <a:p>
            <a:pPr lvl="1">
              <a:buFont typeface="+mj-lt"/>
              <a:buAutoNum type="arabicPeriod"/>
            </a:pPr>
            <a:r>
              <a:rPr lang="zh-TW" altLang="en-US" sz="2400" dirty="0"/>
              <a:t>接受準則</a:t>
            </a:r>
            <a:endParaRPr lang="zh-TW" altLang="zh-TW" sz="2400" dirty="0"/>
          </a:p>
          <a:p>
            <a:pPr>
              <a:buFont typeface="+mj-lt"/>
              <a:buAutoNum type="arabicPeriod"/>
            </a:pPr>
            <a:r>
              <a:rPr lang="zh-TW" altLang="en-US" sz="2400" dirty="0"/>
              <a:t>測試環境</a:t>
            </a:r>
            <a:endParaRPr lang="en-US" altLang="zh-TW" sz="2400" dirty="0"/>
          </a:p>
          <a:p>
            <a:pPr lvl="1">
              <a:buFont typeface="+mj-lt"/>
              <a:buAutoNum type="arabicPeriod"/>
            </a:pPr>
            <a:r>
              <a:rPr lang="zh-TW" altLang="en-US" sz="2400" dirty="0"/>
              <a:t>操作環境 </a:t>
            </a:r>
            <a:endParaRPr lang="en-US" altLang="zh-TW" sz="2400" dirty="0"/>
          </a:p>
          <a:p>
            <a:pPr lvl="1">
              <a:buFont typeface="+mj-lt"/>
              <a:buAutoNum type="arabicPeriod"/>
            </a:pPr>
            <a:r>
              <a:rPr lang="zh-TW" altLang="en-US" sz="2400" dirty="0"/>
              <a:t>軟體規格</a:t>
            </a:r>
            <a:endParaRPr lang="en-US" altLang="zh-TW" sz="2400" dirty="0"/>
          </a:p>
          <a:p>
            <a:pPr>
              <a:buFont typeface="+mj-lt"/>
              <a:buAutoNum type="arabicPeriod"/>
            </a:pPr>
            <a:r>
              <a:rPr lang="zh-TW" altLang="en-US" sz="2400" dirty="0"/>
              <a:t>使用個案圖</a:t>
            </a:r>
            <a:endParaRPr lang="en-US" altLang="zh-TW" sz="2400" dirty="0"/>
          </a:p>
          <a:p>
            <a:pPr>
              <a:buFont typeface="+mj-lt"/>
              <a:buAutoNum type="arabicPeriod"/>
            </a:pPr>
            <a:r>
              <a:rPr lang="zh-TW" altLang="en-US" sz="2400" dirty="0"/>
              <a:t>系統循序圖</a:t>
            </a:r>
            <a:endParaRPr lang="en-US" altLang="zh-TW" sz="24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CDC55A01-54CC-6447-DABD-D8EDF75E6A01}"/>
              </a:ext>
            </a:extLst>
          </p:cNvPr>
          <p:cNvSpPr/>
          <p:nvPr/>
        </p:nvSpPr>
        <p:spPr>
          <a:xfrm>
            <a:off x="2687216" y="1567543"/>
            <a:ext cx="4655975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0449C-7420-53C6-5637-346F8A6DD012}"/>
              </a:ext>
            </a:extLst>
          </p:cNvPr>
          <p:cNvSpPr txBox="1"/>
          <p:nvPr/>
        </p:nvSpPr>
        <p:spPr>
          <a:xfrm>
            <a:off x="3107094" y="1875453"/>
            <a:ext cx="38442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版次變更紀錄</a:t>
            </a:r>
            <a:endParaRPr lang="en-US" altLang="zh-TW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35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版次變更紀錄</a:t>
            </a:r>
            <a:endParaRPr lang="en-US" altLang="zh-TW" sz="5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CFA90F5-1AFA-F548-6235-2DAD10B7A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80658"/>
              </p:ext>
            </p:extLst>
          </p:nvPr>
        </p:nvGraphicFramePr>
        <p:xfrm>
          <a:off x="677863" y="2160588"/>
          <a:ext cx="9184593" cy="234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531">
                  <a:extLst>
                    <a:ext uri="{9D8B030D-6E8A-4147-A177-3AD203B41FA5}">
                      <a16:colId xmlns:a16="http://schemas.microsoft.com/office/drawing/2014/main" val="791335294"/>
                    </a:ext>
                  </a:extLst>
                </a:gridCol>
                <a:gridCol w="3061531">
                  <a:extLst>
                    <a:ext uri="{9D8B030D-6E8A-4147-A177-3AD203B41FA5}">
                      <a16:colId xmlns:a16="http://schemas.microsoft.com/office/drawing/2014/main" val="3109946462"/>
                    </a:ext>
                  </a:extLst>
                </a:gridCol>
                <a:gridCol w="3061531">
                  <a:extLst>
                    <a:ext uri="{9D8B030D-6E8A-4147-A177-3AD203B41FA5}">
                      <a16:colId xmlns:a16="http://schemas.microsoft.com/office/drawing/2014/main" val="1792676807"/>
                    </a:ext>
                  </a:extLst>
                </a:gridCol>
              </a:tblGrid>
              <a:tr h="58652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變更項目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變更日期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47455"/>
                  </a:ext>
                </a:extLst>
              </a:tr>
              <a:tr h="5865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第一版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2021/6/1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12856"/>
                  </a:ext>
                </a:extLst>
              </a:tr>
              <a:tr h="5865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第二版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2021/6/2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50669"/>
                  </a:ext>
                </a:extLst>
              </a:tr>
              <a:tr h="5865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9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CDC55A01-54CC-6447-DABD-D8EDF75E6A01}"/>
              </a:ext>
            </a:extLst>
          </p:cNvPr>
          <p:cNvSpPr/>
          <p:nvPr/>
        </p:nvSpPr>
        <p:spPr>
          <a:xfrm>
            <a:off x="2687216" y="1567543"/>
            <a:ext cx="4655975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0449C-7420-53C6-5637-346F8A6DD012}"/>
              </a:ext>
            </a:extLst>
          </p:cNvPr>
          <p:cNvSpPr txBox="1"/>
          <p:nvPr/>
        </p:nvSpPr>
        <p:spPr>
          <a:xfrm>
            <a:off x="3107094" y="1875453"/>
            <a:ext cx="38442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簡介</a:t>
            </a:r>
            <a:endParaRPr lang="en-US" altLang="zh-TW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73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/>
              <a:t>簡介</a:t>
            </a:r>
            <a:r>
              <a:rPr lang="en-US" altLang="zh-TW" sz="5400" dirty="0"/>
              <a:t>-</a:t>
            </a:r>
            <a:r>
              <a:rPr lang="zh-TW" altLang="en-US" sz="5400" dirty="0"/>
              <a:t>計畫簡介</a:t>
            </a:r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044765" y="2006601"/>
            <a:ext cx="8375459" cy="132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保齡球計分系統，目的為替保齡球這項活動計分，由於其規則多變，計算顧客擊倒瓶子數量來計算分數，並判斷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Spare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，來達到計分之目的。</a:t>
            </a:r>
          </a:p>
          <a:p>
            <a:endParaRPr lang="zh-TW" dirty="0">
              <a:latin typeface="+mn-ea"/>
            </a:endParaRPr>
          </a:p>
        </p:txBody>
      </p:sp>
      <p:pic>
        <p:nvPicPr>
          <p:cNvPr id="1030" name="Picture 6" descr="吉寶知識系統">
            <a:extLst>
              <a:ext uri="{FF2B5EF4-FFF2-40B4-BE49-F238E27FC236}">
                <a16:creationId xmlns:a16="http://schemas.microsoft.com/office/drawing/2014/main" id="{0E6B63BF-9E28-714C-692B-1D91FD96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34" y="3884962"/>
            <a:ext cx="6165659" cy="26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/>
              <a:t>簡介</a:t>
            </a:r>
            <a:r>
              <a:rPr lang="en-US" altLang="zh-TW" sz="5400" dirty="0"/>
              <a:t>-</a:t>
            </a:r>
            <a:r>
              <a:rPr lang="zh-TW" altLang="en-US" sz="5400" dirty="0"/>
              <a:t>測試目的</a:t>
            </a:r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044765" y="2006600"/>
            <a:ext cx="8375459" cy="3815701"/>
          </a:xfrm>
        </p:spPr>
        <p:txBody>
          <a:bodyPr>
            <a:normAutofit fontScale="92500"/>
          </a:bodyPr>
          <a:lstStyle/>
          <a:p>
            <a:pPr marL="0" marR="0" lvl="0" indent="0" algn="just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保齡球計分系統的測試計劃，確認所有的設計均符合遊戲規則及正確性，因此利用測試驅動開發來完成。本文件內容將根據系統需求規格及系統設計文件，敘述系統測試的相關計畫與內容，並且透過文件順利達成測試工作之目的。</a:t>
            </a:r>
          </a:p>
          <a:p>
            <a:endParaRPr 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4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/>
              <a:t>簡介</a:t>
            </a:r>
            <a:r>
              <a:rPr lang="en-US" altLang="zh-TW" sz="5400" dirty="0"/>
              <a:t>-</a:t>
            </a:r>
            <a:r>
              <a:rPr lang="zh-TW" altLang="en-US" sz="5400" dirty="0"/>
              <a:t>接受準則</a:t>
            </a:r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044765" y="2006600"/>
            <a:ext cx="8375459" cy="3815701"/>
          </a:xfrm>
        </p:spPr>
        <p:txBody>
          <a:bodyPr>
            <a:normAutofit fontScale="92500" lnSpcReduction="10000"/>
          </a:bodyPr>
          <a:lstStyle/>
          <a:p>
            <a:pPr marR="0" lvl="0" algn="just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本測試計畫需滿足以下的測試接受準則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:</a:t>
            </a:r>
          </a:p>
          <a:p>
            <a:pPr marR="0" lvl="0" algn="just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dirty="0"/>
              <a:t>測試程序需要依照本測試計劃所訂定的程序進行，所有測試結果需要能符合預 期測試結果方能接受。</a:t>
            </a:r>
            <a:endParaRPr lang="en-US" altLang="zh-TW" dirty="0"/>
          </a:p>
          <a:p>
            <a:pPr marR="0" lvl="0" algn="just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dirty="0"/>
              <a:t>以測試案例為單位，當測試未通過時，需要進行該單元的測試，其接受的準則 如第一項中所規定的相同。</a:t>
            </a:r>
            <a:endParaRPr lang="en-US" altLang="zh-TW" dirty="0"/>
          </a:p>
          <a:p>
            <a:pPr marR="0" lvl="0" algn="just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kern="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對擊倒瓶數狀況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(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Strike,Spare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)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做判斷。</a:t>
            </a:r>
            <a:endParaRPr lang="en-US" altLang="zh-TW" kern="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  <a:p>
            <a:endParaRPr 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65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CDC55A01-54CC-6447-DABD-D8EDF75E6A01}"/>
              </a:ext>
            </a:extLst>
          </p:cNvPr>
          <p:cNvSpPr/>
          <p:nvPr/>
        </p:nvSpPr>
        <p:spPr>
          <a:xfrm>
            <a:off x="2687216" y="1567543"/>
            <a:ext cx="4655975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0449C-7420-53C6-5637-346F8A6DD012}"/>
              </a:ext>
            </a:extLst>
          </p:cNvPr>
          <p:cNvSpPr txBox="1"/>
          <p:nvPr/>
        </p:nvSpPr>
        <p:spPr>
          <a:xfrm>
            <a:off x="3107094" y="1875453"/>
            <a:ext cx="38442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測試環境</a:t>
            </a:r>
            <a:endParaRPr lang="en-US" altLang="zh-TW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53304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F603BFB1-11DF-4227-8F78-DFB6E6A3794F}" vid="{ACF71F8F-BA3C-4B03-BE54-5A5BE7D31F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854457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2012-08-29T22:50:00+00:00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491381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TP103418064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B3ED21-A1EF-489C-A546-CA509DBC5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D91B05-EE62-488D-A77F-C7BE0D6F624B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3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銷售策略簡報，Facet 佈景主題 (寬螢幕)</Template>
  <TotalTime>103</TotalTime>
  <Words>378</Words>
  <Application>Microsoft Office PowerPoint</Application>
  <PresentationFormat>寬螢幕</PresentationFormat>
  <Paragraphs>70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Microsoft JhengHei UI</vt:lpstr>
      <vt:lpstr>Arial</vt:lpstr>
      <vt:lpstr>Calibri</vt:lpstr>
      <vt:lpstr>Wingdings 3</vt:lpstr>
      <vt:lpstr>多面向</vt:lpstr>
      <vt:lpstr>測試驅動開發</vt:lpstr>
      <vt:lpstr>目錄</vt:lpstr>
      <vt:lpstr>PowerPoint 簡報</vt:lpstr>
      <vt:lpstr>版次變更紀錄</vt:lpstr>
      <vt:lpstr>PowerPoint 簡報</vt:lpstr>
      <vt:lpstr>簡介-計畫簡介</vt:lpstr>
      <vt:lpstr>簡介-測試目的</vt:lpstr>
      <vt:lpstr>簡介-接受準則</vt:lpstr>
      <vt:lpstr>PowerPoint 簡報</vt:lpstr>
      <vt:lpstr>測試環境</vt:lpstr>
      <vt:lpstr>PowerPoint 簡報</vt:lpstr>
      <vt:lpstr>使用個案圖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測試驅動開發</dc:title>
  <dc:creator>林嘉彥</dc:creator>
  <cp:lastModifiedBy>林嘉彥</cp:lastModifiedBy>
  <cp:revision>5</cp:revision>
  <dcterms:created xsi:type="dcterms:W3CDTF">2022-06-01T10:05:47Z</dcterms:created>
  <dcterms:modified xsi:type="dcterms:W3CDTF">2022-06-01T11:50:24Z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