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8" r:id="rId4"/>
    <p:sldId id="264" r:id="rId5"/>
    <p:sldId id="263" r:id="rId6"/>
    <p:sldId id="273" r:id="rId7"/>
    <p:sldId id="272" r:id="rId8"/>
    <p:sldId id="262" r:id="rId9"/>
    <p:sldId id="302" r:id="rId10"/>
    <p:sldId id="261" r:id="rId11"/>
    <p:sldId id="282" r:id="rId12"/>
    <p:sldId id="260" r:id="rId13"/>
    <p:sldId id="259" r:id="rId14"/>
    <p:sldId id="266" r:id="rId15"/>
    <p:sldId id="275" r:id="rId16"/>
    <p:sldId id="274" r:id="rId17"/>
    <p:sldId id="267" r:id="rId18"/>
    <p:sldId id="278" r:id="rId19"/>
    <p:sldId id="283" r:id="rId20"/>
    <p:sldId id="284" r:id="rId21"/>
    <p:sldId id="303" r:id="rId22"/>
    <p:sldId id="277" r:id="rId23"/>
    <p:sldId id="285" r:id="rId24"/>
    <p:sldId id="268" r:id="rId25"/>
    <p:sldId id="279" r:id="rId26"/>
    <p:sldId id="269" r:id="rId27"/>
    <p:sldId id="281" r:id="rId28"/>
    <p:sldId id="280" r:id="rId29"/>
    <p:sldId id="270" r:id="rId30"/>
    <p:sldId id="26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367" autoAdjust="0"/>
  </p:normalViewPr>
  <p:slideViewPr>
    <p:cSldViewPr snapToGrid="0">
      <p:cViewPr>
        <p:scale>
          <a:sx n="75" d="100"/>
          <a:sy n="75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0672-1B94-4A60-842A-DF9F0BF0CC8B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7B17-79FE-4478-A310-1A2505B9FEF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3E1E-C0B8-42BB-B3DF-AF101699ABC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2DF-EE3A-4016-8048-F5987F39AF9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85DE-1CE7-448D-B6B1-D24798A54EC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2DAB-7094-45B8-85D5-D3661D95DC5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4FD5-78CE-41EC-A6B3-EF4AEB480BB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333A-BE4E-400F-A4CA-D41FE49C0AF3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80F4-017A-4C1F-A28C-40BA672543BC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4546-14BA-4044-BB86-079C670A4630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70F5-3E6E-4EC8-A936-EEBE2A3C996B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7454-F2FE-43D6-B9C6-10AC861791CE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4FC3-D5A8-4EF5-B5C4-3704EAC82C5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C924-6359-49B9-9C33-86D2C3D15BE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44" y="128368"/>
            <a:ext cx="1452640" cy="1455124"/>
          </a:xfrm>
          <a:prstGeom prst="rect">
            <a:avLst/>
          </a:prstGeom>
        </p:spPr>
      </p:pic>
      <p:pic>
        <p:nvPicPr>
          <p:cNvPr id="1032" name="Picture 8" descr="Anna Universit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16" y="196048"/>
            <a:ext cx="1306884" cy="1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46551" y="1800692"/>
            <a:ext cx="66508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Department of Computer Science and Engineering 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984" y="2356258"/>
            <a:ext cx="798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DETECTION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7407" y="5463912"/>
            <a:ext cx="393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M.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Maheswari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4722" y="3221070"/>
            <a:ext cx="4802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K.SOWMIYA / 211419104261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B.ANDHI / 211419104011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E.THARANI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EMMANUEL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211419104326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7810" y="5452961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 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Valarmathi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ME.,PhD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51" y="128368"/>
            <a:ext cx="6285765" cy="15225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03F5-DB0E-4E11-9D2A-893EDB84D48F}" type="datetime1">
              <a:rPr lang="en-IN" smtClean="0"/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314273" cy="365125"/>
          </a:xfrm>
        </p:spPr>
        <p:txBody>
          <a:bodyPr/>
          <a:lstStyle/>
          <a:p>
            <a:fld id="{9D3FF152-60F5-4862-82F9-1190556AA56F}" type="slidenum">
              <a:rPr lang="en-IN" sz="1800" b="1" smtClean="0">
                <a:solidFill>
                  <a:schemeClr val="tx1"/>
                </a:solidFill>
              </a:rPr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(Contd..)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1FDE-22D3-49D9-846C-C14CA8C34E8A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292100" y="1580545"/>
            <a:ext cx="906780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reoccurrence of the disease depends on the stage in which the treatment is provide, so it is not enough to classify the image as normal and abnormal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 only segmented anomalies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microaneurysms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 problem with this is this anomaly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/ HARDWARE USED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6051-EE13-42E6-98E9-4DCFCECF34A5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63600" y="1446734"/>
            <a:ext cx="6629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Tools : Anaconda IDE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Operating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: Window 7 and above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Processor  : Intel Core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i5 Speed   : 2.4GHz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RAM        : 4 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Hard Disk : 20 GB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375E-572C-4231-AFAD-B0A78AF670A8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pic>
        <p:nvPicPr>
          <p:cNvPr id="7" name="Content Placeholder 6" descr="ARCHITEC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0" y="1253490"/>
            <a:ext cx="6588125" cy="51479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8544" y="1072634"/>
            <a:ext cx="2595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DIGRAM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DFD</a:t>
            </a:r>
            <a:endParaRPr lang="en-IN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4" t="42780" r="11393" b="21517"/>
          <a:stretch>
            <a:fillRect/>
          </a:stretch>
        </p:blipFill>
        <p:spPr bwMode="auto">
          <a:xfrm>
            <a:off x="1397000" y="2184400"/>
            <a:ext cx="6502400" cy="28320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62347" y="1428234"/>
            <a:ext cx="165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endParaRPr lang="en-IN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38469" r="13492" b="16355"/>
          <a:stretch>
            <a:fillRect/>
          </a:stretch>
        </p:blipFill>
        <p:spPr bwMode="auto">
          <a:xfrm>
            <a:off x="1192093" y="1948934"/>
            <a:ext cx="6885107" cy="36517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42900" y="12185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" b="-447"/>
          <a:stretch>
            <a:fillRect/>
          </a:stretch>
        </p:blipFill>
        <p:spPr>
          <a:xfrm>
            <a:off x="1054100" y="2407285"/>
            <a:ext cx="7010400" cy="3592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" y="8186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47700" y="1280299"/>
            <a:ext cx="773430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is a process of preparing the 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and making it suitable for a machine learning model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of such images can ensure adequate level of success in the automated abnormality detection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46312" r="7631" b="35381"/>
          <a:stretch>
            <a:fillRect/>
          </a:stretch>
        </p:blipFill>
        <p:spPr bwMode="auto">
          <a:xfrm>
            <a:off x="523875" y="4471194"/>
            <a:ext cx="8229600" cy="12192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9600" y="1515239"/>
            <a:ext cx="7493000" cy="40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partitioning of an image or volume into Involves the partitioning of an image or volume into distinct (usually) non-overlapping regions in a meaningful 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separate objects within an image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Finds regions of connected pixels with similar properties.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Finds boundaries between regions.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Removes unwanted regions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14400" y="1515239"/>
            <a:ext cx="7188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refers to the process of transforming raw data into numerical features that can be processed while preserving the information in the original data set.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 type of dimensionality reduction that efficiently represents interesting parts of an image as a compact feature vector.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useful when image sizes are large and a reduced feature representation is required to quickly complete tasks such as image matching, classification and retrieval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14400" y="1515239"/>
            <a:ext cx="718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analyzes the numerical properties of various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organizes data into categories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employ two phases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t="34754" r="7993" b="21329"/>
          <a:stretch>
            <a:fillRect/>
          </a:stretch>
        </p:blipFill>
        <p:spPr bwMode="auto">
          <a:xfrm>
            <a:off x="153946" y="3445509"/>
            <a:ext cx="8990054" cy="231868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1BB-792E-4C92-9F5F-EE1024995E79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49300" y="1123940"/>
            <a:ext cx="78613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is a disease caused by uncontrolled chronic diabetes and it can cause complete 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BLINDNESS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not timely treated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early medical diagnosis of diabetic retinopathy and 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better medical cure is essential to prevent the severe side effects of diabetic retinopathy.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 or imply diabetes is a disease caused due to the increase in </a:t>
            </a:r>
            <a:r>
              <a:rPr lang="en-US" alt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BLOOD GLUCOSE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is one such disease of retina which occurs in people suffering from long standing diabetes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ALGORITHM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4465"/>
            <a:ext cx="7886700" cy="474281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9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Otsu thresholding algorithm</a:t>
            </a:r>
            <a:endParaRPr lang="en-US" sz="9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Otsu thresholding divides image into Foreground and Background Pixels, thus assigning Pixels nearer to the black level as 0 and white level as 1, converting image to binary.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thresholding identifies minimum variance between these pixels to aptly identify them.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Otsu's thresholding method involves iterating through all the possible threshold values and calculating a measure of spread for the pixel levels each side of the threshold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2180" y="6365876"/>
            <a:ext cx="2057400" cy="365125"/>
          </a:xfrm>
        </p:spPr>
        <p:txBody>
          <a:bodyPr/>
          <a:p>
            <a:fld id="{88D22DAB-7094-45B8-85D5-D3661D95DC5B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0520" y="1440240"/>
            <a:ext cx="835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Otsu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thresholding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divides image into Foreground and Background Pixels, thus assigning Pixels nearer to the black level as 0 and white level as 1, converting image to binary.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involves iterating through all the possible threshold values and calculating a measure of spread for the pixel levels each side of the threshold</a:t>
            </a:r>
            <a:endParaRPr lang="en-I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500" y="1536700"/>
            <a:ext cx="78105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Random Forests algorithm is one of the best among classification algorithms - able to classify large amounts of data with accuracy.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Forests are a combination of tree predictors where each tree depends on the values of a random vector sampled independently with the same distribution for all trees in the forest.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US" sz="3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20" y="8704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 </a:t>
            </a:r>
            <a:r>
              <a:rPr lang="en-US" sz="24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CASE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298-3902-4BDE-9AB6-912652AA16B2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10702" y="2222500"/>
          <a:ext cx="5522595" cy="294528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62250"/>
                <a:gridCol w="2760345"/>
              </a:tblGrid>
              <a:tr h="1075849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en-US" sz="2400" spc="-2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76885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Quality</a:t>
                      </a:r>
                      <a:r>
                        <a:rPr lang="en-US" sz="1800" spc="-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(.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png</a:t>
                      </a:r>
                      <a:r>
                        <a:rPr lang="en-US" sz="1800" spc="-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marL="64770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en-US" sz="2000" spc="-4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❌(45% RISK)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❌(45% RISK)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76400" y="1612900"/>
            <a:ext cx="5621338" cy="335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71900" y="1612900"/>
            <a:ext cx="12700" cy="335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09738" y="2835275"/>
            <a:ext cx="5588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298-3902-4BDE-9AB6-912652AA16B2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76300" y="1736636"/>
            <a:ext cx="699770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given as a Fundus image in user interface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the disease in to </a:t>
            </a:r>
            <a:r>
              <a:rPr lang="en-US" sz="28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STAGES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namely, </a:t>
            </a:r>
            <a:r>
              <a:rPr lang="en-US" sz="28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Normal, Mild, </a:t>
            </a:r>
            <a:r>
              <a:rPr lang="en-US" sz="2800" dirty="0" smtClean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, Severe </a:t>
            </a:r>
            <a:r>
              <a:rPr lang="en-US" sz="28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err="1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Proliferative</a:t>
            </a:r>
            <a:r>
              <a:rPr lang="en-US" sz="28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percentage also displayed with the result.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1"/>
          <a:stretch>
            <a:fillRect/>
          </a:stretch>
        </p:blipFill>
        <p:spPr>
          <a:xfrm>
            <a:off x="1984955" y="923924"/>
            <a:ext cx="5114345" cy="2301875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>
            <a:fillRect/>
          </a:stretch>
        </p:blipFill>
        <p:spPr>
          <a:xfrm>
            <a:off x="2019300" y="3518394"/>
            <a:ext cx="5080000" cy="27156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>
            <a:fillRect/>
          </a:stretch>
        </p:blipFill>
        <p:spPr>
          <a:xfrm>
            <a:off x="578371" y="1381125"/>
            <a:ext cx="8273529" cy="442277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>
            <a:fillRect/>
          </a:stretch>
        </p:blipFill>
        <p:spPr>
          <a:xfrm>
            <a:off x="493650" y="1270000"/>
            <a:ext cx="8358249" cy="44680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564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US" sz="3200" b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65BB-D69F-48AF-829D-597573FD9C58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49300" y="91438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 and efficient early detection of Diabetic Retinopathy is only possible if there is an effective method for segmenting the diabetic features in the fundus image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presents a fast, effective and robust way of detecting diabetic features in the fundus images which can be used for classification of the images based on the severity of the disease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retinal images are subjected to gray scale conversion, preprocessing and feature extraction steps and provide the result.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D540-A2B5-48C3-A171-B58E7CA907A4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1800" y="985441"/>
            <a:ext cx="8572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Thangam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palaniswamy,Mahendrian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vellingiri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,"Internet of things and deep learning enabled diabetic retinopathy fundus images vol.11,2023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Mohammad Z.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Atwany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,"Deep learning technique for diabetic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retinopathy"vol:10,publish IEEE,2022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Hamza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Mustafa,Syed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Farooq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Ali,"Multi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-stream deep neural network for diabetic retinopathy severity classification under a boosting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framework"vol:10,2022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4]Hand gesture recognition based on a Harris hawks optimized convolution neural network,” Computers &amp; Electrical Engineering, vol. 100, Article ID 107836, 2022.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Jingbottu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,"Graph adversarial transfer learning for diabetic retinopathy classification",vol:10,2022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Binhua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yang,Tong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Li"Classification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diabetic retinopathy severity based on GCA attention mechanism", vol:9,2022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B53-8BED-48C0-8230-40B62B9F94F5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8000" y="1698536"/>
            <a:ext cx="7899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aim of this project is to develop a system which can perform early prediction of diabetes for a patient with a higher accuracy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80 percent of population having diabetes for more than 10 or more years has some stage of the disease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two‑third of all Type 2 and almost all Type 1 diabetics are expected to develop DR over a period of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automated system will grade the images on the level of severity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D540-A2B5-48C3-A171-B58E7CA907A4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1800" y="985441"/>
            <a:ext cx="8572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[7]A. Y. Lee, R. T.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Yanagihara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S. Lee et al., “Multicenter, head-to-head, real-world validation study of seven automated artificial intelligence diabetic retinopathy screening systems,” Diabetes Care, vol. 44, pp. 1168–1175, 2021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D.Atlas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“International diabetes federation,” IDF Diabetes Atlas, International Diabetes Federation, Brussels, Belgium, 10th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 2021.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Meysam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tavakoli,Alireza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Mehdizadeh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,Tim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ellis"Automated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microaneursysms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 retinal images using radon transform and supervised learning application to mass screening of diabetic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retinopathy",vol:9,2021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Nahiduzzaman,Md.robiul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Islam"Hybrid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CNN-SVD based prominent features extraction and selection for grading diabetic retinopathy using extreme learning machine",vol:9,2021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326202" y="1734571"/>
          <a:ext cx="8572500" cy="324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86"/>
                <a:gridCol w="1653902"/>
                <a:gridCol w="1231629"/>
                <a:gridCol w="1747740"/>
                <a:gridCol w="1712550"/>
                <a:gridCol w="1571793"/>
              </a:tblGrid>
              <a:tr h="687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7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of things and deep learning enabled diabetic retinopathy diagnosis using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1.Thangam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palaniswamy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2.mahendran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vellingiri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It's execute region growing  on four adjacent pixels and add all they aren't include before in region and save the new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pixela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execIts</a:t>
                      </a: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ute</a:t>
                      </a: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engineering by itself faster learning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difficult image acquisition and limited user application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5777" y="19352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2310" y="19073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778" y="19073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7578" y="1890720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3140" y="1768880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042" y="19352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141847" y="1177880"/>
          <a:ext cx="8760853" cy="39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353"/>
                <a:gridCol w="1409700"/>
                <a:gridCol w="1016000"/>
                <a:gridCol w="2019300"/>
                <a:gridCol w="1790700"/>
                <a:gridCol w="1828800"/>
              </a:tblGrid>
              <a:tr h="1146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76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</a:t>
                      </a:r>
                      <a:r>
                        <a:rPr lang="en-US" alt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adversial</a:t>
                      </a: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learning for diabetic retinopathy classification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1.Jingbottu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2.huan Wang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3.yelu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model by designing 2classifier for adversarial purpose to improve robustness of model and improve classification performance model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Capable of doing task that convolution neural incapable of performing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on fixed number of points and time space and time complexity is higher</a:t>
                      </a:r>
                      <a:endParaRPr lang="en-US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477" y="15658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7042" y="15960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76" y="1596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2544" y="16008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378" y="1637394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8840" y="1565870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154547" y="1030310"/>
          <a:ext cx="8506853" cy="465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53"/>
                <a:gridCol w="1384300"/>
                <a:gridCol w="1181100"/>
                <a:gridCol w="2171700"/>
                <a:gridCol w="1549400"/>
                <a:gridCol w="1422400"/>
              </a:tblGrid>
              <a:tr h="1146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25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technique for diabetic retinopathy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Mohammad Z. </a:t>
                      </a:r>
                      <a:r>
                        <a:rPr lang="en-US" alt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Atwany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 images like </a:t>
                      </a:r>
                      <a:r>
                        <a:rPr lang="en-US" alt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drive,eyepacs,Aptos,stare,diaretdb,etc</a:t>
                      </a: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 sets are used for comparing </a:t>
                      </a:r>
                      <a:r>
                        <a:rPr lang="en-US" alt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to reduce risk of vision loss for diabetic 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it will not give accurate result</a:t>
                      </a:r>
                      <a:endParaRPr lang="en-US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477" y="15658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7042" y="15960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1476" y="15658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6544" y="15548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1378" y="1579244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8840" y="1349949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DEE5-572C-4F2E-BEBB-78B6E85B2556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0" y="1130280"/>
            <a:ext cx="713740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effects the circulatory system of a person, including that of the retina, which leads to DR.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oxygen supply to the visual system is reduced to a huge extent and it causes swellings on the retinal vessels.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retinal lesions are formed which includes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haemorrhages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microaneurysms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exudates.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symptoms for the disease, which will not be visible in the initial stages of the disease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95"/>
            <a:ext cx="7886700" cy="4909185"/>
          </a:xfrm>
        </p:spPr>
        <p:txBody>
          <a:bodyPr>
            <a:noAutofit/>
          </a:bodyPr>
          <a:p>
            <a:pPr marL="285750" indent="-285750" algn="just" defTabSz="457200">
              <a:lnSpc>
                <a:spcPct val="150000"/>
              </a:lnSpc>
              <a:buClrTx/>
              <a:buSzTx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the existing systems are concentrating on segmenting the primary anomalies responsible for initial stage of the disease. 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>
              <a:lnSpc>
                <a:spcPct val="150000"/>
              </a:lnSpc>
              <a:buClrTx/>
              <a:buSzTx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is no single approach or method for segmenting all the anomalies.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 defTabSz="457200">
              <a:lnSpc>
                <a:spcPct val="150000"/>
              </a:lnSpc>
              <a:buClrTx/>
              <a:buSzTx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Many classification techniques are proposed with different and novel approaches of pre- processing.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>
              <a:lnSpc>
                <a:spcPct val="150000"/>
              </a:lnSpc>
              <a:buClrTx/>
              <a:buSzTx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Many classification techniques are proposed with different and novel approaches of pre- processing.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>
              <a:lnSpc>
                <a:spcPct val="150000"/>
              </a:lnSpc>
              <a:buClrTx/>
              <a:buSzTx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D22DAB-7094-45B8-85D5-D3661D95DC5B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3FF152-60F5-4862-82F9-1190556AA56F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1FDE-22D3-49D9-846C-C14CA8C34E8A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292100" y="1174145"/>
            <a:ext cx="9067800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multistage classifier of Diabetic Retinopathy.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overcomes the drawbacks of the existing system by classifying the disease in to 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STAGES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namely, 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Normal, Mild, </a:t>
            </a:r>
            <a:r>
              <a:rPr lang="en-US" sz="2400" dirty="0" err="1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Moderate,Severe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Proliferative</a:t>
            </a:r>
            <a:r>
              <a:rPr lang="en-US" sz="2400" dirty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multistage classification is important because the disease itself progresses in multiple stages.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proposed system overcomes this by segmenting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haemorrhages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along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microaneurysms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9579</Words>
  <Application>WPS Presentation</Application>
  <PresentationFormat>On-screen Show (4:3)</PresentationFormat>
  <Paragraphs>488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Arial</vt:lpstr>
      <vt:lpstr>Calibri</vt:lpstr>
      <vt:lpstr>Microsoft YaHei</vt:lpstr>
      <vt:lpstr>Arial Unicode MS</vt:lpstr>
      <vt:lpstr>Calibri Light</vt:lpstr>
      <vt:lpstr>Calibri</vt:lpstr>
      <vt:lpstr>等线</vt:lpstr>
      <vt:lpstr>Office Theme</vt:lpstr>
      <vt:lpstr>PowerPoint 演示文稿</vt:lpstr>
      <vt:lpstr>INTRODUCTION</vt:lpstr>
      <vt:lpstr>OBJECTIVE OF THE PROJECT</vt:lpstr>
      <vt:lpstr>LITERATURE SURVEY</vt:lpstr>
      <vt:lpstr>LITERATURE SURVEY</vt:lpstr>
      <vt:lpstr>LITERATURE SURVEY</vt:lpstr>
      <vt:lpstr>PROBLEM STATEMENT</vt:lpstr>
      <vt:lpstr>EXISTING SYSTEM </vt:lpstr>
      <vt:lpstr>PROPOSED SYSTEM</vt:lpstr>
      <vt:lpstr>PROPOSED SYSTEM  (Contd..)</vt:lpstr>
      <vt:lpstr>SOFTWARE / HARDWARE USED</vt:lpstr>
      <vt:lpstr>ARCHITECTURE  DIAGRAM</vt:lpstr>
      <vt:lpstr>SYSTEM DESIGN  </vt:lpstr>
      <vt:lpstr>SYSTEM DESIGN  </vt:lpstr>
      <vt:lpstr>SYSTEM DESIGN  </vt:lpstr>
      <vt:lpstr>MODULE DESCRIPTION</vt:lpstr>
      <vt:lpstr>MODULE DESCRIPTION</vt:lpstr>
      <vt:lpstr>MODULE DESCRIPTION</vt:lpstr>
      <vt:lpstr>MODULE DESCRIPTION</vt:lpstr>
      <vt:lpstr>EXISTING ALGORITHM </vt:lpstr>
      <vt:lpstr>PROPOSED ALGORITHM</vt:lpstr>
      <vt:lpstr>PROPOSED ALGORITHM</vt:lpstr>
      <vt:lpstr>Testing </vt:lpstr>
      <vt:lpstr>RESULTS</vt:lpstr>
      <vt:lpstr>SCREEN SHOTS</vt:lpstr>
      <vt:lpstr>SCREEN SHOTS</vt:lpstr>
      <vt:lpstr>SCREEN SHOTS</vt:lpstr>
      <vt:lpstr>CONCLUSION </vt:lpstr>
      <vt:lpstr>REFERENCE PAPER</vt:lpstr>
      <vt:lpstr>REFERENCE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 G</dc:creator>
  <cp:lastModifiedBy>akama</cp:lastModifiedBy>
  <cp:revision>25</cp:revision>
  <dcterms:created xsi:type="dcterms:W3CDTF">2020-12-27T14:21:00Z</dcterms:created>
  <dcterms:modified xsi:type="dcterms:W3CDTF">2023-04-11T05:50:47Z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3EFBB8370F004B75A161DF9E7EDCFCC8</vt:lpwstr>
  </property>
  <property fmtid="{D5CDD505-2E9C-101B-9397-08002B2CF9AE}" pid="3" name="KSOProductBuildVer">
    <vt:lpwstr>1033-11.2.0.11516</vt:lpwstr>
  </property>
</Properties>
</file>