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8" r:id="rId3"/>
    <p:sldId id="264" r:id="rId4"/>
    <p:sldId id="263" r:id="rId5"/>
    <p:sldId id="273" r:id="rId6"/>
    <p:sldId id="272" r:id="rId7"/>
    <p:sldId id="262" r:id="rId8"/>
    <p:sldId id="261" r:id="rId9"/>
    <p:sldId id="282" r:id="rId10"/>
    <p:sldId id="260" r:id="rId11"/>
    <p:sldId id="259" r:id="rId12"/>
    <p:sldId id="266" r:id="rId13"/>
    <p:sldId id="275" r:id="rId14"/>
    <p:sldId id="274" r:id="rId15"/>
    <p:sldId id="267" r:id="rId16"/>
    <p:sldId id="278" r:id="rId17"/>
    <p:sldId id="283" r:id="rId18"/>
    <p:sldId id="284" r:id="rId19"/>
    <p:sldId id="277" r:id="rId20"/>
    <p:sldId id="285" r:id="rId21"/>
    <p:sldId id="268" r:id="rId22"/>
    <p:sldId id="279" r:id="rId23"/>
    <p:sldId id="269" r:id="rId24"/>
    <p:sldId id="281" r:id="rId25"/>
    <p:sldId id="280" r:id="rId26"/>
    <p:sldId id="270" r:id="rId27"/>
    <p:sldId id="265" r:id="rId28"/>
    <p:sldId id="28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367" autoAdjust="0"/>
  </p:normalViewPr>
  <p:slideViewPr>
    <p:cSldViewPr snapToGrid="0">
      <p:cViewPr>
        <p:scale>
          <a:sx n="75" d="100"/>
          <a:sy n="75" d="100"/>
        </p:scale>
        <p:origin x="-126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B0672-1B94-4A60-842A-DF9F0BF0CC8B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747B17-79FE-4478-A310-1A2505B9F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27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3E1E-C0B8-42BB-B3DF-AF101699ABC0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41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62DF-EE3A-4016-8048-F5987F39AF92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23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985DE-1CE7-448D-B6B1-D24798A54EC2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13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22DAB-7094-45B8-85D5-D3661D95DC5B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64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4FD5-78CE-41EC-A6B3-EF4AEB480BBC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05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1333A-BE4E-400F-A4CA-D41FE49C0AF3}" type="datetime1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1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480F4-017A-4C1F-A28C-40BA672543BC}" type="datetime1">
              <a:rPr lang="en-IN" smtClean="0"/>
              <a:t>09-04-2023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15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4546-14BA-4044-BB86-079C670A4630}" type="datetime1">
              <a:rPr lang="en-IN" smtClean="0"/>
              <a:t>09-04-2023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64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570F5-3E6E-4EC8-A936-EEBE2A3C996B}" type="datetime1">
              <a:rPr lang="en-IN" smtClean="0"/>
              <a:t>09-04-2023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28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07454-F2FE-43D6-B9C6-10AC861791CE}" type="datetime1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62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4FC3-D5A8-4EF5-B5C4-3704EAC82C58}" type="datetime1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6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3C924-6359-49B9-9C33-86D2C3D15BE7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FF152-60F5-4862-82F9-1190556AA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98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017383E-C6FC-49E7-A521-82BA6750D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4" y="128368"/>
            <a:ext cx="1452640" cy="1455124"/>
          </a:xfrm>
          <a:prstGeom prst="rect">
            <a:avLst/>
          </a:prstGeom>
        </p:spPr>
      </p:pic>
      <p:pic>
        <p:nvPicPr>
          <p:cNvPr id="1032" name="Picture 8" descr="Anna University - Wikipedia">
            <a:extLst>
              <a:ext uri="{FF2B5EF4-FFF2-40B4-BE49-F238E27FC236}">
                <a16:creationId xmlns="" xmlns:a16="http://schemas.microsoft.com/office/drawing/2014/main" id="{D6A094F9-77C3-45C3-9A48-8D52C03C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116" y="196048"/>
            <a:ext cx="1306884" cy="138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36F5FA9-0A71-48B8-AEAE-E35B120A096B}"/>
              </a:ext>
            </a:extLst>
          </p:cNvPr>
          <p:cNvSpPr txBox="1"/>
          <p:nvPr/>
        </p:nvSpPr>
        <p:spPr>
          <a:xfrm>
            <a:off x="1246551" y="1800692"/>
            <a:ext cx="665089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Department of Computer Science and Engineering </a:t>
            </a:r>
            <a:endParaRPr lang="en-IN" sz="22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2AB4079-B959-438A-8887-B4E86C814C3D}"/>
              </a:ext>
            </a:extLst>
          </p:cNvPr>
          <p:cNvSpPr txBox="1"/>
          <p:nvPr/>
        </p:nvSpPr>
        <p:spPr>
          <a:xfrm>
            <a:off x="608984" y="2356258"/>
            <a:ext cx="7986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RETINOPATHY DETECTION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1330EC8A-088B-458F-9182-920EE3139846}"/>
              </a:ext>
            </a:extLst>
          </p:cNvPr>
          <p:cNvSpPr txBox="1"/>
          <p:nvPr/>
        </p:nvSpPr>
        <p:spPr>
          <a:xfrm>
            <a:off x="877407" y="5463912"/>
            <a:ext cx="3938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Mrs. M.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Maheswari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M.Tech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B14CB2B-BA40-B9F9-16FA-AA5B5E13E8EA}"/>
              </a:ext>
            </a:extLst>
          </p:cNvPr>
          <p:cNvSpPr txBox="1"/>
          <p:nvPr/>
        </p:nvSpPr>
        <p:spPr>
          <a:xfrm>
            <a:off x="2414722" y="3221070"/>
            <a:ext cx="48028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K.SOWMIYA / 211419104261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B.ANDHI / 211419104011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E.THARANI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EMMANUEL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211419104326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DA7E15F-5577-E472-5EEB-C46481EAA666}"/>
              </a:ext>
            </a:extLst>
          </p:cNvPr>
          <p:cNvSpPr txBox="1"/>
          <p:nvPr/>
        </p:nvSpPr>
        <p:spPr>
          <a:xfrm>
            <a:off x="5347810" y="5452961"/>
            <a:ext cx="3542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COORDINATOR NAME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Valarmathi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ME.,PhD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ACA5B2-7494-70D8-175E-1A0009147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351" y="128368"/>
            <a:ext cx="6285765" cy="1522578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="" xmlns:a16="http://schemas.microsoft.com/office/drawing/2014/main" id="{EB3F79D1-0796-072A-CD75-B8086F0F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503F5-DB0E-4E11-9D2A-893EDB84D48F}" type="datetime1">
              <a:rPr lang="en-IN" smtClean="0"/>
              <a:t>09-04-2023</a:t>
            </a:fld>
            <a:endParaRPr lang="en-IN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1A45000B-3233-04ED-8583-BAA14AF1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49" y="6356351"/>
            <a:ext cx="2314273" cy="365125"/>
          </a:xfrm>
        </p:spPr>
        <p:txBody>
          <a:bodyPr/>
          <a:lstStyle/>
          <a:p>
            <a:fld id="{9D3FF152-60F5-4862-82F9-1190556AA56F}" type="slidenum">
              <a:rPr lang="en-IN" sz="1800" b="1" smtClean="0">
                <a:solidFill>
                  <a:schemeClr val="tx1"/>
                </a:solidFill>
              </a:rPr>
              <a:t>1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993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/ HARDWARE USED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6E8B922-F211-8D88-DCF1-70B86E5B8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B6051-EE13-42E6-98E9-4DCFCECF34A5}" type="datetime1">
              <a:rPr lang="en-IN" smtClean="0"/>
              <a:t>09-04-2023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894247B-9CF2-A38D-3B41-D90F4E4CF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10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63600" y="1446734"/>
            <a:ext cx="6629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SOFTWARE REQUIREMENTS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Tools : Anaconda IDE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Operating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  : Window 7 and above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HARDWARE REQUIREMENTS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Processor  : Intel Core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i5 Speed   : 2.4GHz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RAM        : 4 GB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Hard Disk : 20 GB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265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4A57625-FE0C-C9D0-9B64-51C30486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8375E-572C-4231-AFAD-B0A78AF670A8}" type="datetime1">
              <a:rPr lang="en-IN" smtClean="0"/>
              <a:t>09-04-2023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C207A7E-3D82-3EF5-FA41-02841985E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11</a:t>
            </a:fld>
            <a:endParaRPr lang="en-IN"/>
          </a:p>
        </p:txBody>
      </p:sp>
      <p:pic>
        <p:nvPicPr>
          <p:cNvPr id="5" name="Content Placeholder 1" descr="ARCHITECTUR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23" y="1346200"/>
            <a:ext cx="824587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7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DESIGN  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882CF49-C6EE-11A2-A9CF-6435ECAC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DF61-49BB-4FF7-AC3A-83455FBCA969}" type="datetime1">
              <a:rPr lang="en-IN" smtClean="0"/>
              <a:t>09-04-2023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49F084E4-6470-6E54-01D5-51470D9D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12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78544" y="1072634"/>
            <a:ext cx="2595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FLOW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DIGRAM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LEVEL 0 DFD</a:t>
            </a:r>
            <a:endParaRPr lang="en-IN" b="1" dirty="0"/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84" t="42780" r="11393" b="21517"/>
          <a:stretch/>
        </p:blipFill>
        <p:spPr bwMode="auto">
          <a:xfrm>
            <a:off x="1397000" y="2184400"/>
            <a:ext cx="6502400" cy="28320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5330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DESIGN  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62E8DBB-8CAD-47AF-1F08-E5D854F507F6}"/>
              </a:ext>
            </a:extLst>
          </p:cNvPr>
          <p:cNvSpPr txBox="1"/>
          <p:nvPr/>
        </p:nvSpPr>
        <p:spPr>
          <a:xfrm>
            <a:off x="1950720" y="19489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882CF49-C6EE-11A2-A9CF-6435ECAC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DF61-49BB-4FF7-AC3A-83455FBCA969}" type="datetime1">
              <a:rPr lang="en-IN" smtClean="0"/>
              <a:t>09-04-2023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49F084E4-6470-6E54-01D5-51470D9D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13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62347" y="1428234"/>
            <a:ext cx="1659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LEVEL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DFD</a:t>
            </a:r>
            <a:endParaRPr lang="en-IN" b="1" dirty="0"/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4" t="38469" r="13492" b="16355"/>
          <a:stretch/>
        </p:blipFill>
        <p:spPr bwMode="auto">
          <a:xfrm>
            <a:off x="1192093" y="1948934"/>
            <a:ext cx="6885107" cy="36517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70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DESIGN  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882CF49-C6EE-11A2-A9CF-6435ECAC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DF61-49BB-4FF7-AC3A-83455FBCA969}" type="datetime1">
              <a:rPr lang="en-IN" smtClean="0"/>
              <a:t>09-04-2023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49F084E4-6470-6E54-01D5-51470D9D3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14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42900" y="12185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UML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DIAGRAM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USE-CASE DIAGRAM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" b="-447"/>
          <a:stretch/>
        </p:blipFill>
        <p:spPr>
          <a:xfrm>
            <a:off x="1054100" y="2407285"/>
            <a:ext cx="7010400" cy="35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6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DESCRIPTION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62E8DBB-8CAD-47AF-1F08-E5D854F507F6}"/>
              </a:ext>
            </a:extLst>
          </p:cNvPr>
          <p:cNvSpPr txBox="1"/>
          <p:nvPr/>
        </p:nvSpPr>
        <p:spPr>
          <a:xfrm>
            <a:off x="236220" y="81863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PREPROCESSING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 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7C3E4E9-4199-339C-75CA-C1D0D0AF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BB847C-58FB-58C8-32C9-9A8BAF62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15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47700" y="1280299"/>
            <a:ext cx="7734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Preprocessing is a process of preparing the </a:t>
            </a:r>
            <a:r>
              <a:rPr lang="en-US" sz="2400" dirty="0">
                <a:solidFill>
                  <a:srgbClr val="00CCFF"/>
                </a:solidFill>
                <a:latin typeface="Times New Roman" pitchFamily="18" charset="0"/>
                <a:cs typeface="Times New Roman" pitchFamily="18" charset="0"/>
              </a:rPr>
              <a:t>raw data and making it suitable for a machine learning model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Patient movement, poor focus, bad positioning, reflections, inadequate illumination can cause a significant proportion of images to be of such poor quality as to interfere with analysis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Preprocessing of such images can ensure adequate level of success in the automated abnormality detection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4" t="46312" r="7631" b="35381"/>
          <a:stretch/>
        </p:blipFill>
        <p:spPr bwMode="auto">
          <a:xfrm>
            <a:off x="533400" y="4696619"/>
            <a:ext cx="8229600" cy="12192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47520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DESCRIPTION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62E8DBB-8CAD-47AF-1F08-E5D854F507F6}"/>
              </a:ext>
            </a:extLst>
          </p:cNvPr>
          <p:cNvSpPr txBox="1"/>
          <p:nvPr/>
        </p:nvSpPr>
        <p:spPr>
          <a:xfrm>
            <a:off x="228600" y="8701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SEGMENTATION 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7C3E4E9-4199-339C-75CA-C1D0D0AF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BB847C-58FB-58C8-32C9-9A8BAF62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16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09600" y="1515239"/>
            <a:ext cx="7493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Involves the partitioning of an image or volume into Involves the partitioning of an image or volume into distinct (usually) non-overlapping regions in a meaningful way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Identifies separate objects within an image Identifies separate objects within an image.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Finds regions of connected pixels with similar properties.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Finds boundaries between regions.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Removes unwanted regions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30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DESCRIPTION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62E8DBB-8CAD-47AF-1F08-E5D854F507F6}"/>
              </a:ext>
            </a:extLst>
          </p:cNvPr>
          <p:cNvSpPr txBox="1"/>
          <p:nvPr/>
        </p:nvSpPr>
        <p:spPr>
          <a:xfrm>
            <a:off x="228600" y="8701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FEATURE EXTRACTION 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7C3E4E9-4199-339C-75CA-C1D0D0AF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BB847C-58FB-58C8-32C9-9A8BAF62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17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14400" y="1515239"/>
            <a:ext cx="71882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Feature extraction refers to the process of transforming raw data into numerical features that can be processed while preserving the information in the original data set. </a:t>
            </a:r>
          </a:p>
          <a:p>
            <a:pPr marL="457200" indent="-457200">
              <a:buFont typeface="Arial"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 extraction a type of dimensionality reduction that efficiently represents interesting parts of an image as a compact feature vector. </a:t>
            </a:r>
          </a:p>
          <a:p>
            <a:pPr marL="457200" indent="-457200">
              <a:buFont typeface="Arial"/>
              <a:buChar char="•"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approach is useful when image sizes are large and a reduced feature representation is required to quickly complete tasks such as image matching, classification and retrieval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889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DESCRIPTION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62E8DBB-8CAD-47AF-1F08-E5D854F507F6}"/>
              </a:ext>
            </a:extLst>
          </p:cNvPr>
          <p:cNvSpPr txBox="1"/>
          <p:nvPr/>
        </p:nvSpPr>
        <p:spPr>
          <a:xfrm>
            <a:off x="228600" y="8701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r>
              <a:rPr lang="en-US" sz="18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  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7C3E4E9-4199-339C-75CA-C1D0D0AF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BB847C-58FB-58C8-32C9-9A8BAF62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18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14400" y="1515239"/>
            <a:ext cx="7188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Image classification analyzes the numerical properties of various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image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features and organizes data into categories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Classification algorithms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typically employ two phases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processing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training and testing</a:t>
            </a: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2" t="34754" r="7993" b="21329"/>
          <a:stretch/>
        </p:blipFill>
        <p:spPr bwMode="auto">
          <a:xfrm>
            <a:off x="153946" y="3445509"/>
            <a:ext cx="8990054" cy="2318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6548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7C3E4E9-4199-339C-75CA-C1D0D0AF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BB847C-58FB-58C8-32C9-9A8BAF62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19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50520" y="1440240"/>
            <a:ext cx="8356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  <a:sym typeface="+mn-ea"/>
              </a:rPr>
              <a:t>Otsu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  <a:sym typeface="+mn-ea"/>
              </a:rPr>
              <a:t>thresholding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+mn-ea"/>
              </a:rPr>
              <a:t>algorithm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Otsu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divides image into Foreground and Background Pixels, thus assigning Pixels nearer to the black level as 0 and white level as 1, converting image to binary.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Otsu's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thresholding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method involves iterating through all the possible threshold values and calculating a measure of spread for the pixel levels each side of the threshold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21463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2222777-92ED-54BE-C685-6C231F27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C1BB-792E-4C92-9F5F-EE1024995E79}" type="datetime1">
              <a:rPr lang="en-IN" smtClean="0"/>
              <a:t>09-04-2023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0D27F3-A695-E40C-B83C-8D83510D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49300" y="1123940"/>
            <a:ext cx="78613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Diabetic retinopathy is a disease caused by uncontrolled chronic diabetes and it can cause complete </a:t>
            </a:r>
            <a:r>
              <a:rPr lang="en-US" sz="2400" dirty="0">
                <a:solidFill>
                  <a:srgbClr val="00CCFF"/>
                </a:solidFill>
                <a:latin typeface="Times New Roman" pitchFamily="18" charset="0"/>
                <a:cs typeface="Times New Roman" pitchFamily="18" charset="0"/>
              </a:rPr>
              <a:t>BLINDNESS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if not timely treated</a:t>
            </a:r>
          </a:p>
          <a:p>
            <a:pPr marL="457200" indent="-457200">
              <a:buFont typeface="Arial" panose="020B0604020202020204"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Therefore, early medical diagnosis of diabetic retinopathy and  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providing better medical cure is essential to prevent the severe side effects of diabetic retinopathy.</a:t>
            </a:r>
          </a:p>
          <a:p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Diabetes mellitus or imply diabetes is a disease caused due to the increase in </a:t>
            </a:r>
            <a:r>
              <a:rPr lang="en-US" altLang="en-US" sz="2400" dirty="0">
                <a:solidFill>
                  <a:srgbClr val="00CCFF"/>
                </a:solidFill>
                <a:latin typeface="Times New Roman" pitchFamily="18" charset="0"/>
                <a:cs typeface="Times New Roman" pitchFamily="18" charset="0"/>
              </a:rPr>
              <a:t>LEVEL OF BLOOD GLUCOSE</a:t>
            </a:r>
            <a:r>
              <a:rPr lang="en-US" alt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Diabetic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Retinopathy is one such disease of retina which occurs in people suffering from long standing diabetes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014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ALGORITHM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7C3E4E9-4199-339C-75CA-C1D0D0AF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08785-BFEF-416C-BEFC-93BB22CC6308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BB847C-58FB-58C8-32C9-9A8BAF62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20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71500" y="1536700"/>
            <a:ext cx="78105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Random Forest algorithm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Random Forests algorithm is one of the best among classification algorithms - able to classify large amounts of data with accuracy.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Random Forests are a combination of tree predictors where each tree depends on the values of a random vector sampled independently with the same distribution for all trees in the forest.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973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</a:t>
            </a:r>
            <a:r>
              <a:rPr lang="en-US" sz="32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99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62E8DBB-8CAD-47AF-1F08-E5D854F507F6}"/>
              </a:ext>
            </a:extLst>
          </p:cNvPr>
          <p:cNvSpPr txBox="1"/>
          <p:nvPr/>
        </p:nvSpPr>
        <p:spPr>
          <a:xfrm>
            <a:off x="680720" y="8704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 </a:t>
            </a:r>
            <a:r>
              <a:rPr lang="en-US" sz="2400" dirty="0" smtClean="0">
                <a:solidFill>
                  <a:srgbClr val="222222"/>
                </a:solidFill>
                <a:effectLst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TEST CASE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CDF707B-94FE-F18B-F474-DCC4DAAA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9298-3902-4BDE-9AB6-912652AA16B2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193825-7EA1-3874-5BC1-CAFD6A77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21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39726"/>
              </p:ext>
            </p:extLst>
          </p:nvPr>
        </p:nvGraphicFramePr>
        <p:xfrm>
          <a:off x="1810702" y="2222500"/>
          <a:ext cx="5522595" cy="294528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62250"/>
                <a:gridCol w="2760345"/>
              </a:tblGrid>
              <a:tr h="1075849">
                <a:tc>
                  <a:txBody>
                    <a:bodyPr/>
                    <a:lstStyle/>
                    <a:p>
                      <a:pPr marL="64770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400" spc="-5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Case</a:t>
                      </a:r>
                      <a:r>
                        <a:rPr lang="en-US" sz="2400" spc="-2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spc="-5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en-US" sz="2400" spc="-5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Best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spc="-5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Case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476885">
                <a:tc>
                  <a:txBody>
                    <a:bodyPr/>
                    <a:lstStyle/>
                    <a:p>
                      <a:pPr marL="64770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35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High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Quality</a:t>
                      </a:r>
                      <a:r>
                        <a:rPr lang="en-US" sz="1800" spc="-15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Image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(.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png</a:t>
                      </a:r>
                      <a:r>
                        <a:rPr lang="en-US" sz="1800" spc="-15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800" spc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465455">
                <a:tc>
                  <a:txBody>
                    <a:bodyPr/>
                    <a:lstStyle/>
                    <a:p>
                      <a:pPr marL="64770"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Actual</a:t>
                      </a:r>
                      <a:r>
                        <a:rPr lang="en-US" sz="2000" spc="-4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Output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60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Moderate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❌(45% RISK)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64770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Expected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Output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45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Moderate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❌(45% RISK)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64770">
                        <a:lnSpc>
                          <a:spcPts val="137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Remarks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64770">
                        <a:lnSpc>
                          <a:spcPts val="1345"/>
                        </a:lnSpc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  <a:endParaRPr lang="en-IN" sz="18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676400" y="1612900"/>
            <a:ext cx="5621338" cy="3352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3771900" y="1612900"/>
            <a:ext cx="12700" cy="3352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709738" y="2835275"/>
            <a:ext cx="5588000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434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n-IN" sz="19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CDF707B-94FE-F18B-F474-DCC4DAAA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9298-3902-4BDE-9AB6-912652AA16B2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C193825-7EA1-3874-5BC1-CAFD6A778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22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76300" y="1736636"/>
            <a:ext cx="6997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input is given as a Fundus image in user interface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system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classifying the disease in to </a:t>
            </a:r>
            <a:r>
              <a:rPr lang="en-US" sz="2800" dirty="0">
                <a:solidFill>
                  <a:srgbClr val="00CCFF"/>
                </a:solidFill>
                <a:latin typeface="Times New Roman" pitchFamily="18" charset="0"/>
                <a:cs typeface="Times New Roman" pitchFamily="18" charset="0"/>
              </a:rPr>
              <a:t>FIVE STAGES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namely, </a:t>
            </a:r>
            <a:r>
              <a:rPr lang="en-US" sz="2800" dirty="0">
                <a:solidFill>
                  <a:srgbClr val="00CCFF"/>
                </a:solidFill>
                <a:latin typeface="Times New Roman" pitchFamily="18" charset="0"/>
                <a:cs typeface="Times New Roman" pitchFamily="18" charset="0"/>
              </a:rPr>
              <a:t>Normal, Mild, </a:t>
            </a:r>
            <a:r>
              <a:rPr lang="en-US" sz="2800" dirty="0" smtClean="0">
                <a:solidFill>
                  <a:srgbClr val="00CCFF"/>
                </a:solidFill>
                <a:latin typeface="Times New Roman" pitchFamily="18" charset="0"/>
                <a:cs typeface="Times New Roman" pitchFamily="18" charset="0"/>
              </a:rPr>
              <a:t>Moderate , Severe </a:t>
            </a:r>
            <a:r>
              <a:rPr lang="en-US" sz="2800" dirty="0">
                <a:solidFill>
                  <a:srgbClr val="00CCFF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 err="1">
                <a:solidFill>
                  <a:srgbClr val="00CCFF"/>
                </a:solidFill>
                <a:latin typeface="Times New Roman" pitchFamily="18" charset="0"/>
                <a:cs typeface="Times New Roman" pitchFamily="18" charset="0"/>
              </a:rPr>
              <a:t>Proliferactive</a:t>
            </a:r>
            <a:r>
              <a:rPr lang="en-US" sz="2800" dirty="0">
                <a:solidFill>
                  <a:srgbClr val="00CC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risk percentage also displayed with the result.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232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SCREEN SHOTS</a:t>
            </a:r>
            <a:endParaRPr lang="en-IN" sz="19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0F0A957-C112-EF6D-C238-451630D2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0316-87E1-449B-9D2E-2F9BFC05FE3D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7198833-85FA-C44B-804E-1CCDC213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23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1"/>
          <a:stretch/>
        </p:blipFill>
        <p:spPr>
          <a:xfrm>
            <a:off x="1984955" y="923924"/>
            <a:ext cx="5114345" cy="2301875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9"/>
          <a:stretch/>
        </p:blipFill>
        <p:spPr>
          <a:xfrm>
            <a:off x="2019300" y="3518394"/>
            <a:ext cx="5080000" cy="271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2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SCREEN SHOTS</a:t>
            </a:r>
            <a:endParaRPr lang="en-IN" sz="19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0F0A957-C112-EF6D-C238-451630D2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0316-87E1-449B-9D2E-2F9BFC05FE3D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7198833-85FA-C44B-804E-1CCDC213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24</a:t>
            </a:fld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9"/>
          <a:stretch/>
        </p:blipFill>
        <p:spPr>
          <a:xfrm>
            <a:off x="578371" y="1381125"/>
            <a:ext cx="8273529" cy="4422775"/>
          </a:xfrm>
        </p:spPr>
      </p:pic>
    </p:spTree>
    <p:extLst>
      <p:ext uri="{BB962C8B-B14F-4D97-AF65-F5344CB8AC3E}">
        <p14:creationId xmlns:p14="http://schemas.microsoft.com/office/powerpoint/2010/main" val="2479289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SCREEN SHOTS</a:t>
            </a:r>
            <a:endParaRPr lang="en-IN" sz="19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0F0A957-C112-EF6D-C238-451630D2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60316-87E1-449B-9D2E-2F9BFC05FE3D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7198833-85FA-C44B-804E-1CCDC213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25</a:t>
            </a:fld>
            <a:endParaRPr lang="en-IN"/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9"/>
          <a:stretch/>
        </p:blipFill>
        <p:spPr>
          <a:xfrm>
            <a:off x="493650" y="1270000"/>
            <a:ext cx="8358249" cy="446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87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3564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r>
              <a:rPr lang="en-US" sz="3200" b="1" dirty="0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99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FE683E-AC90-C1AF-8D07-537D4AF5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865BB-D69F-48AF-829D-597573FD9C58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5220BD1-1A25-E8B3-BE29-F8796FD4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26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49300" y="914380"/>
            <a:ext cx="79248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fast and efficient early detection of Diabetic Retinopathy is only possible if there is an effective method for segmenting the diabetic features in the fundus image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proposed system presents a fast, effective and robust way of detecting diabetic features in the fundus images which can be used for classification of the images based on the severity of the disease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The retinal images are subjected to gray scale conversion, preprocessing and feature extraction steps and provide the result.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939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PAPER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E5EA7E0-721F-6954-4BF0-896788EE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D540-A2B5-48C3-A171-B58E7CA907A4}" type="datetime1">
              <a:rPr lang="en-IN" smtClean="0"/>
              <a:t>09-04-2023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E9B934-EE6A-1A45-AAAE-017246AA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27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31800" y="985441"/>
            <a:ext cx="85725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Thangam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palaniswamy,Mahendrian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vellingiri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,"Internet of things and deep learning enabled diabetic retinopathy fundus images vol.11,2023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[2] Mohammad Z.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Atwany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,"Deep learning technique for diabetic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retinopathy"vol:10,publish IEEE,2022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[3]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Hamza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Mustafa,Syed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Farooq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Ali,"Multi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-stream deep neural network for diabetic retinopathy severity classification under a boosting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framework"vol:10,2022</a:t>
            </a:r>
          </a:p>
          <a:p>
            <a:endParaRPr lang="en-IN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4]Hand gesture recognition based on a Harris hawks optimized convolution neural network,” Computers &amp; Electrical Engineering, vol. 100, Article ID 107836, 2022.</a:t>
            </a:r>
          </a:p>
          <a:p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[5]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Jingbottu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Huan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Wang,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Yelu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,"Graph adversarial transfer learning for diabetic retinopathy classification",vol:10,2022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[6]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Binhua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yang,Tong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Yan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Li"Classification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of diabetic retinopathy severity based on GCA attention mechanism", vol:9,2022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52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PAPER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E5EA7E0-721F-6954-4BF0-896788EE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D540-A2B5-48C3-A171-B58E7CA907A4}" type="datetime1">
              <a:rPr lang="en-IN" smtClean="0"/>
              <a:t>09-04-2023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E9B934-EE6A-1A45-AAAE-017246AA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28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31800" y="985441"/>
            <a:ext cx="85725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[7]A. Y. Lee, R. T. 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Yanagihara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C. S. Lee et al., “Multicenter, head-to-head, real-world validation study of seven automated artificial intelligence diabetic retinopathy screening systems,” Diabetes Care, vol. 44, pp. 1168–1175, 2021</a:t>
            </a:r>
          </a:p>
          <a:p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[8] 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D.Atlas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“International diabetes federation,” IDF Diabetes Atlas, International Diabetes Federation, Brussels, Belgium, 10th </a:t>
            </a:r>
            <a:r>
              <a:rPr lang="en-US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edn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edition, 2021.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[9]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Meysam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tavakoli,Alireza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Mehdizadeh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,Tim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ellis"Automated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microaneursysms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detection in retinal images using radon transform and supervised learning application to mass screening of diabetic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retinopathy",vol:9,2021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[10]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Nahiduzzaman,Md.robiul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Islam"Hybrid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CNN-SVD based prominent features extraction and selection for grading diabetic retinopathy using extreme learning machine",vol:9,2021</a:t>
            </a: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7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82B3EE2-24C4-940E-3786-D2568966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C5B53-8BED-48C0-8230-40B62B9F94F5}" type="datetime1">
              <a:rPr lang="en-IN" smtClean="0"/>
              <a:t>09-04-2023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3EE05FC-38D6-EA45-0957-044D82E8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3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08000" y="1698536"/>
            <a:ext cx="7899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+mn-ea"/>
              </a:rPr>
              <a:t>The aim of this project is to develop a system which can perform early prediction of diabetes for a patient with a higher accuracy 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Around 80 percent of population having diabetes for more than 10 or more years has some stage of the disease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Almost two‑third of all Type 2 and almost all Type 1 diabetics are expected to develop DR over a period of 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automated system will grade the images on the level of severity 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322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CACADF-1635-558B-04DA-FD992F91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FE27-0395-4A36-8E9A-91462FF8D601}" type="datetime1">
              <a:rPr lang="en-IN" smtClean="0"/>
              <a:t>09-04-2023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558AD7-1919-A8D4-08D5-EFFEF53B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8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945688"/>
              </p:ext>
            </p:extLst>
          </p:nvPr>
        </p:nvGraphicFramePr>
        <p:xfrm>
          <a:off x="326202" y="1734571"/>
          <a:ext cx="8572500" cy="324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86"/>
                <a:gridCol w="1653902"/>
                <a:gridCol w="1231629"/>
                <a:gridCol w="1747740"/>
                <a:gridCol w="1712550"/>
                <a:gridCol w="1571793"/>
              </a:tblGrid>
              <a:tr h="68778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4475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2023</a:t>
                      </a:r>
                    </a:p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Internet of things and deep learning enabled diabetic retinopathy diagnosis using </a:t>
                      </a:r>
                      <a:r>
                        <a:rPr lang="en-US" alt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rfi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1.Thangam </a:t>
                      </a:r>
                      <a:r>
                        <a:rPr lang="en-US" alt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palaniswamy</a:t>
                      </a:r>
                      <a:endParaRPr lang="en-US" alt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en-US" alt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2.mahendran </a:t>
                      </a:r>
                      <a:r>
                        <a:rPr lang="en-US" alt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vellingiri</a:t>
                      </a:r>
                      <a:endParaRPr lang="en-US" alt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It's execute region growing  on four adjacent pixels and add all they aren't include before in region and save the new </a:t>
                      </a:r>
                      <a:r>
                        <a:rPr lang="en-US" alt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pixela</a:t>
                      </a:r>
                      <a:endParaRPr lang="en-US" alt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ability to </a:t>
                      </a:r>
                      <a:r>
                        <a:rPr lang="en-US" alt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execIts</a:t>
                      </a:r>
                      <a:r>
                        <a:rPr lang="en-US" alt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alt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ute</a:t>
                      </a:r>
                      <a:r>
                        <a:rPr lang="en-US" alt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features engineering by itself faster learning</a:t>
                      </a:r>
                    </a:p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It is difficult image acquisition and limited user application</a:t>
                      </a:r>
                    </a:p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5777" y="193520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YEAR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2310" y="190738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AUTHOR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8778" y="190738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DISCRIPTION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27578" y="1890720"/>
            <a:ext cx="158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13140" y="1768880"/>
            <a:ext cx="15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21042" y="193520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324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CACADF-1635-558B-04DA-FD992F91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FE27-0395-4A36-8E9A-91462FF8D601}" type="datetime1">
              <a:rPr lang="en-IN" smtClean="0"/>
              <a:t>09-04-2023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558AD7-1919-A8D4-08D5-EFFEF53B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5</a:t>
            </a:fld>
            <a:endParaRPr lang="en-IN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0834313"/>
              </p:ext>
            </p:extLst>
          </p:nvPr>
        </p:nvGraphicFramePr>
        <p:xfrm>
          <a:off x="141847" y="1177880"/>
          <a:ext cx="8760853" cy="398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353"/>
                <a:gridCol w="1409700"/>
                <a:gridCol w="1016000"/>
                <a:gridCol w="2019300"/>
                <a:gridCol w="1790700"/>
                <a:gridCol w="1828800"/>
              </a:tblGrid>
              <a:tr h="1146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21767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2022</a:t>
                      </a:r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Graph </a:t>
                      </a:r>
                      <a:r>
                        <a:rPr lang="en-US" altLang="en-US" sz="18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adversial</a:t>
                      </a:r>
                      <a:r>
                        <a:rPr lang="en-US" alt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transfer learning for diabetic retinopathy classification</a:t>
                      </a:r>
                    </a:p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1.Jingbottu</a:t>
                      </a:r>
                    </a:p>
                    <a:p>
                      <a:r>
                        <a:rPr lang="en-US" alt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2.huan Wang</a:t>
                      </a:r>
                    </a:p>
                    <a:p>
                      <a:r>
                        <a:rPr lang="en-US" alt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3.yelu</a:t>
                      </a:r>
                    </a:p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Train the model by designing 2classifier for adversarial purpose to improve robustness of model and improve classification performance model</a:t>
                      </a:r>
                    </a:p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Capable of doing task that convolution neural incapable of performing</a:t>
                      </a:r>
                    </a:p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 Limited on fixed number of points and time space and time complexity is higher</a:t>
                      </a:r>
                    </a:p>
                    <a:p>
                      <a:endParaRPr lang="en-IN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477" y="15658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YEAR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7042" y="15960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79076" y="159607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AUTHOR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52544" y="160087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DISCRIPTION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7378" y="1637394"/>
            <a:ext cx="158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98840" y="1565870"/>
            <a:ext cx="15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5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CACADF-1635-558B-04DA-FD992F91E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FE27-0395-4A36-8E9A-91462FF8D601}" type="datetime1">
              <a:rPr lang="en-IN" smtClean="0"/>
              <a:t>09-04-2023</a:t>
            </a:fld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F558AD7-1919-A8D4-08D5-EFFEF53B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6</a:t>
            </a:fld>
            <a:endParaRPr lang="en-IN"/>
          </a:p>
        </p:txBody>
      </p:sp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662127"/>
              </p:ext>
            </p:extLst>
          </p:nvPr>
        </p:nvGraphicFramePr>
        <p:xfrm>
          <a:off x="154547" y="1030310"/>
          <a:ext cx="8506853" cy="4658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7953"/>
                <a:gridCol w="1384300"/>
                <a:gridCol w="1181100"/>
                <a:gridCol w="2171700"/>
                <a:gridCol w="1549400"/>
                <a:gridCol w="1422400"/>
              </a:tblGrid>
              <a:tr h="11462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12519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2022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Deep learning technique for diabetic retinopathy</a:t>
                      </a:r>
                    </a:p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Mohammad Z. </a:t>
                      </a:r>
                      <a:r>
                        <a:rPr lang="en-US" alt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Atwany</a:t>
                      </a:r>
                      <a:endParaRPr lang="en-US" altLang="en-US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RFI images like </a:t>
                      </a:r>
                      <a:r>
                        <a:rPr lang="en-US" alt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drive,eyepacs,Aptos,stare,diaretdb,etc</a:t>
                      </a:r>
                      <a:r>
                        <a:rPr lang="en-US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9 sets are used for comparing </a:t>
                      </a:r>
                      <a:r>
                        <a:rPr lang="en-US" alt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Dr</a:t>
                      </a:r>
                      <a:r>
                        <a:rPr lang="en-US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technique</a:t>
                      </a:r>
                    </a:p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It helps to reduce risk of vision loss for diabetic </a:t>
                      </a:r>
                    </a:p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Sometimes it will not give accurate result</a:t>
                      </a:r>
                    </a:p>
                    <a:p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477" y="15658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YEAR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7042" y="159607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TITLE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1476" y="156587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AUTHOR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06544" y="155487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DISCRIPTION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51378" y="1579244"/>
            <a:ext cx="1585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98840" y="1349949"/>
            <a:ext cx="15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ADVANTAGE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64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320AE4C-C8AD-5FE8-F765-45A6576E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FDEE5-572C-4F2E-BEBB-78B6E85B2556}" type="datetime1">
              <a:rPr lang="en-IN" smtClean="0"/>
              <a:t>09-04-2023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9985F6D-C615-D78B-6019-8D3BBB5A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7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14400" y="1130280"/>
            <a:ext cx="7137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Diabetes effects the circulatory system of a person, including that of the retina, which leads to DR. The oxygen supply to the visual system is reduced to a huge extent and it causes swellings on the retinal vessels.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retinal lesions are formed which includes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haemorrhages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microaneurysms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exudates. These are the symptoms for the disease, which will not be visible in the initial stages of the disease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Therefore, unless the patient takes regular examination of the disease, it cannot be identified and thus not cured.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5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4ED6F37-FDEB-14D6-7786-B7554761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1FDE-22D3-49D9-846C-C14CA8C34E8A}" type="datetime1">
              <a:rPr lang="en-IN" smtClean="0"/>
              <a:t>09-04-2023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B30AD6-C0F0-3ECE-0069-7C524801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8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292100" y="1174145"/>
            <a:ext cx="9067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Proposed system is a multistage classifier of Diabetic Retinopathy.</a:t>
            </a:r>
          </a:p>
          <a:p>
            <a:pPr lvl="2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This system overcomes the drawbacks of the existing system by classifying the disease in to </a:t>
            </a:r>
            <a:r>
              <a:rPr lang="en-US" sz="2400" dirty="0">
                <a:solidFill>
                  <a:srgbClr val="00CCFF"/>
                </a:solidFill>
                <a:latin typeface="Times New Roman" pitchFamily="18" charset="0"/>
                <a:cs typeface="Times New Roman" pitchFamily="18" charset="0"/>
              </a:rPr>
              <a:t>FIVE STAGES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namely, </a:t>
            </a:r>
            <a:r>
              <a:rPr lang="en-US" sz="2400" dirty="0">
                <a:solidFill>
                  <a:srgbClr val="00CCFF"/>
                </a:solidFill>
                <a:latin typeface="Times New Roman" pitchFamily="18" charset="0"/>
                <a:cs typeface="Times New Roman" pitchFamily="18" charset="0"/>
              </a:rPr>
              <a:t>Normal, Mild, </a:t>
            </a:r>
            <a:r>
              <a:rPr lang="en-US" sz="2400" dirty="0" err="1">
                <a:solidFill>
                  <a:srgbClr val="00CCFF"/>
                </a:solidFill>
                <a:latin typeface="Times New Roman" pitchFamily="18" charset="0"/>
                <a:cs typeface="Times New Roman" pitchFamily="18" charset="0"/>
              </a:rPr>
              <a:t>Moderate,Severe</a:t>
            </a:r>
            <a:r>
              <a:rPr lang="en-US" sz="2400" dirty="0">
                <a:solidFill>
                  <a:srgbClr val="00CCFF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dirty="0" err="1">
                <a:solidFill>
                  <a:srgbClr val="00CCFF"/>
                </a:solidFill>
                <a:latin typeface="Times New Roman" pitchFamily="18" charset="0"/>
                <a:cs typeface="Times New Roman" pitchFamily="18" charset="0"/>
              </a:rPr>
              <a:t>Proliferactive</a:t>
            </a:r>
            <a:r>
              <a:rPr lang="en-US" sz="2400" dirty="0">
                <a:solidFill>
                  <a:srgbClr val="00CC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2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multistage classification is important because the disease itself progresses in multiple stages. 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3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13A726-45BD-4B17-BF54-42F7352C7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5991"/>
            <a:ext cx="7886700" cy="53025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 (Contd..)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4ED6F37-FDEB-14D6-7786-B7554761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01FDE-22D3-49D9-846C-C14CA8C34E8A}" type="datetime1">
              <a:rPr lang="en-IN" smtClean="0"/>
              <a:t>09-04-2023</a:t>
            </a:fld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B30AD6-C0F0-3ECE-0069-7C524801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FF152-60F5-4862-82F9-1190556AA56F}" type="slidenum">
              <a:rPr lang="en-IN" smtClean="0"/>
              <a:t>9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292100" y="1580545"/>
            <a:ext cx="90678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reoccurrence of the disease depends on the stage in which the treatment is provide, so it is not enough to classify the image as normal and abnormal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+mn-ea"/>
              </a:rPr>
              <a:t>Existing system only segmented anomalies like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+mn-ea"/>
              </a:rPr>
              <a:t>microaneurysms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+mn-ea"/>
              </a:rPr>
              <a:t>, the problem with this is this anomaly</a:t>
            </a:r>
          </a:p>
          <a:p>
            <a:pPr marL="1200150" lvl="2" indent="-285750"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  <a:sym typeface="+mn-ea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+mn-ea"/>
              </a:rPr>
              <a:t>The proposed system overcomes this by segmenting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+mn-ea"/>
              </a:rPr>
              <a:t>haemorrhages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+mn-ea"/>
              </a:rPr>
              <a:t> along 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+mn-ea"/>
              </a:rPr>
              <a:t>microaneurysms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+mn-ea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1200150" lvl="2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7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1498</Words>
  <Application>Microsoft Office PowerPoint</Application>
  <PresentationFormat>On-screen Show (4:3)</PresentationFormat>
  <Paragraphs>262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INTRODUCTION</vt:lpstr>
      <vt:lpstr>OBJECTIVE OF THE PROJECT</vt:lpstr>
      <vt:lpstr>LITERATURE SURVEY</vt:lpstr>
      <vt:lpstr>LITERATURE SURVEY</vt:lpstr>
      <vt:lpstr>LITERATURE SURVEY</vt:lpstr>
      <vt:lpstr>PROBLEM STATEMENT</vt:lpstr>
      <vt:lpstr>PROPOSED SYSTEM</vt:lpstr>
      <vt:lpstr>PROPOSED SYSTEM  (Contd..)</vt:lpstr>
      <vt:lpstr>SOFTWARE / HARDWARE USED</vt:lpstr>
      <vt:lpstr>ARCHITECTURE </vt:lpstr>
      <vt:lpstr>SYSTEM DESIGN  </vt:lpstr>
      <vt:lpstr>SYSTEM DESIGN  </vt:lpstr>
      <vt:lpstr>SYSTEM DESIGN  </vt:lpstr>
      <vt:lpstr>MODULE DESCRIPTION</vt:lpstr>
      <vt:lpstr>MODULE DESCRIPTION</vt:lpstr>
      <vt:lpstr>MODULE DESCRIPTION</vt:lpstr>
      <vt:lpstr>MODULE DESCRIPTION</vt:lpstr>
      <vt:lpstr>PROPOSED ALGORITHM</vt:lpstr>
      <vt:lpstr>PROPOSED ALGORITHM</vt:lpstr>
      <vt:lpstr>Testing </vt:lpstr>
      <vt:lpstr>RESULTS</vt:lpstr>
      <vt:lpstr>SCREEN SHOTS</vt:lpstr>
      <vt:lpstr>SCREEN SHOTS</vt:lpstr>
      <vt:lpstr>SCREEN SHOTS</vt:lpstr>
      <vt:lpstr>CONCLUSION </vt:lpstr>
      <vt:lpstr>REFERENCE PAPER</vt:lpstr>
      <vt:lpstr>REFERENCE PAPER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SENTHILKUMAR G</dc:creator>
  <cp:lastModifiedBy>home</cp:lastModifiedBy>
  <cp:revision>22</cp:revision>
  <dcterms:created xsi:type="dcterms:W3CDTF">2020-12-27T14:21:20Z</dcterms:created>
  <dcterms:modified xsi:type="dcterms:W3CDTF">2023-04-09T05:20:20Z</dcterms:modified>
</cp:coreProperties>
</file>