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3" r:id="rId9"/>
    <p:sldId id="261" r:id="rId10"/>
    <p:sldId id="262" r:id="rId11"/>
    <p:sldId id="27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3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Used cars information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Junyu Mou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58E7-0ECB-446A-A4A8-14EDE348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 variable: </a:t>
            </a:r>
            <a:r>
              <a:rPr lang="en-US" altLang="zh-CN" dirty="0" err="1"/>
              <a:t>car_price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AD420-3C99-440D-B78E-07442F5CA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722" y="2103438"/>
            <a:ext cx="9040555" cy="3849687"/>
          </a:xfrm>
        </p:spPr>
      </p:pic>
    </p:spTree>
    <p:extLst>
      <p:ext uri="{BB962C8B-B14F-4D97-AF65-F5344CB8AC3E}">
        <p14:creationId xmlns:p14="http://schemas.microsoft.com/office/powerpoint/2010/main" val="301223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ED52-5A6B-4CDF-93B5-6A0B41A9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 variable: </a:t>
            </a:r>
            <a:r>
              <a:rPr lang="en-US" altLang="zh-CN" dirty="0" err="1"/>
              <a:t>car_price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FCCEC-9136-46E9-843C-B4D0BE662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430" y="2103438"/>
            <a:ext cx="8191140" cy="3849687"/>
          </a:xfrm>
        </p:spPr>
      </p:pic>
    </p:spTree>
    <p:extLst>
      <p:ext uri="{BB962C8B-B14F-4D97-AF65-F5344CB8AC3E}">
        <p14:creationId xmlns:p14="http://schemas.microsoft.com/office/powerpoint/2010/main" val="362844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10B4-976B-4E39-81A1-F43143AE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 variable: </a:t>
            </a:r>
            <a:r>
              <a:rPr lang="en-US" altLang="zh-CN" dirty="0" err="1"/>
              <a:t>car_price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FD9D8E-525D-4D92-877C-48A869DDF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smmary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89BEA-7AD2-46BD-97A0-8DECC2C27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Box plot</a:t>
            </a:r>
            <a:endParaRPr lang="zh-CN" alt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13881AB-57C0-4B96-BF9F-EEDE2E484D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90483" y="2792413"/>
            <a:ext cx="4599009" cy="3163887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7C30EF-985A-47A3-BC16-9FDD1C3D2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Most prices between 208750 and 600000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Median price is 350000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Many extremely high price cars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Except outliers there are more high price cars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03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E124-7671-4DCC-8C95-D82B8F2E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 variable: </a:t>
            </a:r>
            <a:r>
              <a:rPr lang="en-US" altLang="zh-CN" dirty="0" err="1"/>
              <a:t>car_price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6F20-9171-425A-9243-C30B2F7CB2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Mosaic plot for model year and seller type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For cars in market, most are 2012 to 2018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In general, individual has the most cars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Dealers have cars with comprehensive model of years as same as </a:t>
            </a:r>
            <a:r>
              <a:rPr lang="en-US" altLang="zh-CN" dirty="0" err="1"/>
              <a:t>idividual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Trustmark dealers only have cars with specific years, e.g. 2015 - 2017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4DCE0D-DBD2-435B-81D6-AEFDF77B59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639140"/>
            <a:ext cx="4664075" cy="2676682"/>
          </a:xfrm>
        </p:spPr>
      </p:pic>
    </p:spTree>
    <p:extLst>
      <p:ext uri="{BB962C8B-B14F-4D97-AF65-F5344CB8AC3E}">
        <p14:creationId xmlns:p14="http://schemas.microsoft.com/office/powerpoint/2010/main" val="274736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E124-7671-4DCC-8C95-D82B8F2E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 variable: </a:t>
            </a:r>
            <a:r>
              <a:rPr lang="en-US" altLang="zh-CN" dirty="0" err="1"/>
              <a:t>car_price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6F20-9171-425A-9243-C30B2F7CB2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Another way to express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they all have more cars with latter model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Trustmark dealers have relatively new cars 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7134DA-59F9-467B-9F68-827BAD7469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471989"/>
            <a:ext cx="4664075" cy="3010985"/>
          </a:xfrm>
        </p:spPr>
      </p:pic>
    </p:spTree>
    <p:extLst>
      <p:ext uri="{BB962C8B-B14F-4D97-AF65-F5344CB8AC3E}">
        <p14:creationId xmlns:p14="http://schemas.microsoft.com/office/powerpoint/2010/main" val="103886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D56E-C021-47D5-9A1F-59CC4E6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 Limit </a:t>
            </a:r>
            <a:r>
              <a:rPr lang="en-US" altLang="zh-CN" dirty="0" err="1"/>
              <a:t>Theorem:CDC_km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B9C0-D502-4F85-A13C-BDAF42726B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The variable for central limit theorem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Most cars are relatively new: most less than 100000km , around62,137.12mi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There are few cars over 200000km, around 124,274.24mi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Very few cars over 800000km, which is 497,096.95mi 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973F2A-2E6B-42C5-B14E-EA915F86F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6395" y="2103438"/>
            <a:ext cx="4213535" cy="3748087"/>
          </a:xfrm>
        </p:spPr>
      </p:pic>
    </p:spTree>
    <p:extLst>
      <p:ext uri="{BB962C8B-B14F-4D97-AF65-F5344CB8AC3E}">
        <p14:creationId xmlns:p14="http://schemas.microsoft.com/office/powerpoint/2010/main" val="53779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EAB6-FD02-4F8B-B18F-F24FB422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 Limit </a:t>
            </a:r>
            <a:r>
              <a:rPr lang="en-US" altLang="zh-CN" dirty="0" err="1"/>
              <a:t>Theorem:CDC_km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637E-8676-4282-B75A-0D6B922053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5000 samples for each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Sample size: 10, 100, 500, 2000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Close to normal distribution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means are almost identical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When sample size increase, standard deviation decrease 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B27F01-3852-4CF0-A078-37008CA38E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158920"/>
            <a:ext cx="4664075" cy="3637122"/>
          </a:xfrm>
        </p:spPr>
      </p:pic>
    </p:spTree>
    <p:extLst>
      <p:ext uri="{BB962C8B-B14F-4D97-AF65-F5344CB8AC3E}">
        <p14:creationId xmlns:p14="http://schemas.microsoft.com/office/powerpoint/2010/main" val="123173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5651-EF88-47B8-ACA2-F43D5DE6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various sampling methods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B58D-314B-4598-AE7F-4646E0D7E9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Simple random sampling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Systematic sampling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Stratified sample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Results are similar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154472-67FC-428E-B171-43062A30A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265381"/>
            <a:ext cx="4664075" cy="3424201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126EB31-036B-4AEC-AF96-55673B880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70361"/>
              </p:ext>
            </p:extLst>
          </p:nvPr>
        </p:nvGraphicFramePr>
        <p:xfrm>
          <a:off x="1066802" y="3745832"/>
          <a:ext cx="5029197" cy="194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1952259577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4143669380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973195021"/>
                    </a:ext>
                  </a:extLst>
                </a:gridCol>
              </a:tblGrid>
              <a:tr h="3887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16717"/>
                  </a:ext>
                </a:extLst>
              </a:tr>
              <a:tr h="3887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485946.7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517834.6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64061"/>
                  </a:ext>
                </a:extLst>
              </a:tr>
              <a:tr h="3887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Sys_sampling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514280.9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614281.6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18657"/>
                  </a:ext>
                </a:extLst>
              </a:tr>
              <a:tr h="3887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Stra</a:t>
                      </a:r>
                      <a:r>
                        <a:rPr lang="en-US" altLang="zh-CN" dirty="0"/>
                        <a:t>_ sample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498014.9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541120.1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536053"/>
                  </a:ext>
                </a:extLst>
              </a:tr>
              <a:tr h="38875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origin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504127.3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578548.7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3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44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79F3-125E-4AD2-8227-81C1E314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 work: decision tree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D9E-CFD1-46FA-813B-F01ADB61D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Reform the data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Resample the data into training dataset and test dataset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Train the model by </a:t>
            </a:r>
            <a:r>
              <a:rPr lang="en-US" altLang="zh-CN" dirty="0" err="1"/>
              <a:t>rpart</a:t>
            </a:r>
            <a:r>
              <a:rPr lang="en-US" altLang="zh-CN" dirty="0"/>
              <a:t>()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Test the model on test dataset by predict()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Output confusion matrix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Calculate accuracy 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9971AC-5DE6-48C9-A635-E274E68E45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494849"/>
            <a:ext cx="4664075" cy="2965264"/>
          </a:xfrm>
        </p:spPr>
      </p:pic>
    </p:spTree>
    <p:extLst>
      <p:ext uri="{BB962C8B-B14F-4D97-AF65-F5344CB8AC3E}">
        <p14:creationId xmlns:p14="http://schemas.microsoft.com/office/powerpoint/2010/main" val="134946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8A3E-16AA-4F07-8782-5FA35560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 work: decision tree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F69E-5223-4868-B4FE-EEDBDE1D6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Confusion matrix </a:t>
            </a:r>
            <a:endParaRPr lang="zh-CN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D96C57-693C-44FD-B038-A390536FE8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3212" y="3807619"/>
            <a:ext cx="3657600" cy="1133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DC5DA-144E-4E4F-8CB1-071733A63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Accuracy </a:t>
            </a:r>
            <a:endParaRPr lang="zh-CN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A1BCDA-A185-42A7-B105-040E9AF429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61190" y="4030553"/>
            <a:ext cx="2407920" cy="640080"/>
          </a:xfrm>
        </p:spPr>
      </p:pic>
    </p:spTree>
    <p:extLst>
      <p:ext uri="{BB962C8B-B14F-4D97-AF65-F5344CB8AC3E}">
        <p14:creationId xmlns:p14="http://schemas.microsoft.com/office/powerpoint/2010/main" val="287606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5E02-8364-4188-8D99-F196B103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the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D112-67B8-4ED9-91B7-E4F83FF63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Information about used cars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Unbalanced data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Name: name for each car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Year: model year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err="1"/>
              <a:t>Selling_price</a:t>
            </a:r>
            <a:r>
              <a:rPr lang="en-US" altLang="zh-CN" dirty="0"/>
              <a:t>: price for each car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err="1"/>
              <a:t>km_driven</a:t>
            </a:r>
            <a:r>
              <a:rPr lang="en-US" altLang="zh-CN" dirty="0"/>
              <a:t>: usage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Fuel: type of fuel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err="1"/>
              <a:t>Seller_type</a:t>
            </a:r>
            <a:r>
              <a:rPr lang="en-US" altLang="zh-CN" dirty="0"/>
              <a:t>: dealer, personal, or </a:t>
            </a:r>
            <a:r>
              <a:rPr lang="en-US" altLang="zh-CN" dirty="0" err="1"/>
              <a:t>etc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Transmission: auto or manual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Owner: how many owners before 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32121D-43EB-42A7-9B15-B07BC471BE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7138" y="2355178"/>
            <a:ext cx="6673785" cy="10038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82ACD0-B56D-49AF-AE68-7B83918A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139" y="3676504"/>
            <a:ext cx="6673785" cy="9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677E-FFF1-4A3E-B785-A4F3F048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 and prepare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D893-B6E3-4FEF-BF73-F97ADC35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err="1"/>
              <a:t>getwd</a:t>
            </a:r>
            <a:r>
              <a:rPr lang="en-US" altLang="zh-CN" dirty="0"/>
              <a:t>() to locate the work dictionary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Put the file under the working dictionary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read.csv() to import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Check any NAs by sum(is.na(CDC)) #CDC is the data name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Delete any rows with NAs by </a:t>
            </a:r>
            <a:r>
              <a:rPr lang="en-US" altLang="zh-CN" dirty="0" err="1"/>
              <a:t>na.omit</a:t>
            </a:r>
            <a:r>
              <a:rPr lang="en-US" altLang="zh-CN" dirty="0"/>
              <a:t>()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Check the vector type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5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624C-C4F9-4219-930E-119E9713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 and prepare </a:t>
            </a:r>
            <a:endParaRPr lang="zh-CN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D7C50D-3D28-4AFD-B41E-C24342578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22230"/>
            <a:ext cx="10058400" cy="2412102"/>
          </a:xfrm>
        </p:spPr>
      </p:pic>
    </p:spTree>
    <p:extLst>
      <p:ext uri="{BB962C8B-B14F-4D97-AF65-F5344CB8AC3E}">
        <p14:creationId xmlns:p14="http://schemas.microsoft.com/office/powerpoint/2010/main" val="156831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D902-A19A-4B11-9A63-E630BC9A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Categorical variable: Fuel Type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E02E21-7194-4782-976B-0B534185E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104" y="3064534"/>
            <a:ext cx="10460750" cy="1518496"/>
          </a:xfrm>
        </p:spPr>
      </p:pic>
    </p:spTree>
    <p:extLst>
      <p:ext uri="{BB962C8B-B14F-4D97-AF65-F5344CB8AC3E}">
        <p14:creationId xmlns:p14="http://schemas.microsoft.com/office/powerpoint/2010/main" val="226976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ED2D-D460-4AF6-915C-1A82BB02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Categorical variable: Fuel Type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D2F7-0397-4BF9-949F-8938F65E6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Density </a:t>
            </a:r>
            <a:endParaRPr lang="zh-CN" altLang="en-US" dirty="0"/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6907A9CE-88A7-496A-99CC-297083437A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1149" y="2792413"/>
            <a:ext cx="2001727" cy="31638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C3356-C773-42F8-9D7B-7E52F6C8F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Amount </a:t>
            </a:r>
            <a:endParaRPr lang="zh-CN" altLang="en-US" dirty="0"/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B2F04414-8C4D-4721-8D80-636515D2E7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89124" y="2792413"/>
            <a:ext cx="2001727" cy="3163887"/>
          </a:xfrm>
        </p:spPr>
      </p:pic>
    </p:spTree>
    <p:extLst>
      <p:ext uri="{BB962C8B-B14F-4D97-AF65-F5344CB8AC3E}">
        <p14:creationId xmlns:p14="http://schemas.microsoft.com/office/powerpoint/2010/main" val="156583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28D4-D9C8-4CD3-9D52-E124F976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Categorical variable: Fuel Type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BC2B-76B6-4B82-9D51-4352C561AD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Ranged the sequence of each type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The percentage for each type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Electric 0%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Petrol 49%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Diesel 50%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CNG and LPG &lt;= 1%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Most cars are diesel and petrol 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861DFD-994C-4F78-BB9E-A3277AFBAA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632743"/>
            <a:ext cx="4664075" cy="2689477"/>
          </a:xfrm>
        </p:spPr>
      </p:pic>
    </p:spTree>
    <p:extLst>
      <p:ext uri="{BB962C8B-B14F-4D97-AF65-F5344CB8AC3E}">
        <p14:creationId xmlns:p14="http://schemas.microsoft.com/office/powerpoint/2010/main" val="12164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2A05-0155-495A-A5EE-888FD0CA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 variable: </a:t>
            </a:r>
            <a:r>
              <a:rPr lang="en-US" altLang="zh-CN" dirty="0" err="1"/>
              <a:t>car_price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BF447-CBD9-491B-8D67-80BBD172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936" y="2014194"/>
            <a:ext cx="9114127" cy="3631168"/>
          </a:xfrm>
        </p:spPr>
      </p:pic>
    </p:spTree>
    <p:extLst>
      <p:ext uri="{BB962C8B-B14F-4D97-AF65-F5344CB8AC3E}">
        <p14:creationId xmlns:p14="http://schemas.microsoft.com/office/powerpoint/2010/main" val="325463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DBC2-15BE-4C45-9A77-151B4CBB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 variable: </a:t>
            </a:r>
            <a:r>
              <a:rPr lang="en-US" altLang="zh-CN" dirty="0" err="1"/>
              <a:t>car_price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69F18-AF6E-4905-99CC-1F08EB18B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722" y="2103438"/>
            <a:ext cx="9040555" cy="3849687"/>
          </a:xfrm>
        </p:spPr>
      </p:pic>
    </p:spTree>
    <p:extLst>
      <p:ext uri="{BB962C8B-B14F-4D97-AF65-F5344CB8AC3E}">
        <p14:creationId xmlns:p14="http://schemas.microsoft.com/office/powerpoint/2010/main" val="939910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{FC50AFD3-647F-4B51-840D-A3C3520C371D}tf78438558_win32</Template>
  <TotalTime>340</TotalTime>
  <Words>469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Century Gothic</vt:lpstr>
      <vt:lpstr>Garamond</vt:lpstr>
      <vt:lpstr>Wingdings</vt:lpstr>
      <vt:lpstr>SavonVTI</vt:lpstr>
      <vt:lpstr>Used cars information analysis</vt:lpstr>
      <vt:lpstr>About the data</vt:lpstr>
      <vt:lpstr>Import and prepare </vt:lpstr>
      <vt:lpstr>Import and prepare </vt:lpstr>
      <vt:lpstr>Categorical variable: Fuel Type</vt:lpstr>
      <vt:lpstr>Categorical variable: Fuel Type</vt:lpstr>
      <vt:lpstr>Categorical variable: Fuel Type</vt:lpstr>
      <vt:lpstr>Numeric variable: car_price</vt:lpstr>
      <vt:lpstr>Numeric variable: car_price</vt:lpstr>
      <vt:lpstr>Numeric variable: car_price</vt:lpstr>
      <vt:lpstr>Numeric variable: car_price</vt:lpstr>
      <vt:lpstr>Numeric variable: car_price</vt:lpstr>
      <vt:lpstr>Numeric variable: car_price</vt:lpstr>
      <vt:lpstr>Numeric variable: car_price</vt:lpstr>
      <vt:lpstr>Central Limit Theorem:CDC_km</vt:lpstr>
      <vt:lpstr>Central Limit Theorem:CDC_km</vt:lpstr>
      <vt:lpstr>various sampling methods</vt:lpstr>
      <vt:lpstr>Extra work: decision tree </vt:lpstr>
      <vt:lpstr>Extra work: decision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Mou Junyu</dc:creator>
  <cp:lastModifiedBy>Mou Junyu</cp:lastModifiedBy>
  <cp:revision>16</cp:revision>
  <dcterms:created xsi:type="dcterms:W3CDTF">2021-04-20T08:31:13Z</dcterms:created>
  <dcterms:modified xsi:type="dcterms:W3CDTF">2021-04-21T08:56:33Z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