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3" r:id="rId16"/>
    <p:sldId id="289" r:id="rId17"/>
    <p:sldId id="290" r:id="rId18"/>
    <p:sldId id="291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9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90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CS 677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Junyu </a:t>
            </a:r>
            <a:r>
              <a:rPr lang="en-US" dirty="0"/>
              <a:t>Mou 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F30E4-8B51-4FB2-8DE9-DCD0F9A0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4200"/>
              <a:t>Total cases and deaths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A8664CA-02B3-483E-AFF8-15B6FEEE0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1833100"/>
            <a:ext cx="6197668" cy="319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4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F0A0C-0AFD-4764-B33F-20A75BE4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Developed and developing countries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27BF-96AB-4B27-888E-EE60CC106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247153"/>
            <a:ext cx="3358084" cy="35440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6900" indent="0">
              <a:buNone/>
            </a:pPr>
            <a:r>
              <a:rPr lang="en-US" altLang="zh-CN" sz="1800" dirty="0"/>
              <a:t>Assumption: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1800" dirty="0"/>
              <a:t>Manually assign labels for developed countries and developing countries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1800" dirty="0"/>
              <a:t>use population, total case, and total death to predict the label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1800" dirty="0"/>
              <a:t>Reference: www.un.org/en/development/desa/policy/wesp/wesp_current/2014wesp_country_classification.pdf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C3EF7A62-2B44-4093-A807-2BB4F52352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15348" y="928884"/>
            <a:ext cx="6633184" cy="457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2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C630-77E4-4623-AD0E-2E29CEE4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Oversampling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66B9-FE1A-4670-A533-92F1DF08C0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The original data is significantly imbalanced</a:t>
            </a:r>
          </a:p>
          <a:p>
            <a:r>
              <a:rPr lang="en-US" altLang="zh-CN" dirty="0"/>
              <a:t>The dataset is small: oversampling </a:t>
            </a:r>
          </a:p>
          <a:p>
            <a:r>
              <a:rPr lang="en-US" altLang="zh-CN" dirty="0"/>
              <a:t>Minority and majority class have equal number of labels after</a:t>
            </a:r>
            <a:r>
              <a:rPr lang="zh-CN" altLang="en-US" dirty="0"/>
              <a:t> </a:t>
            </a:r>
            <a:r>
              <a:rPr lang="en-US" altLang="zh-CN" dirty="0"/>
              <a:t>resample</a:t>
            </a:r>
          </a:p>
          <a:p>
            <a:r>
              <a:rPr lang="en-US" altLang="zh-CN" dirty="0"/>
              <a:t>Use new dataset for machine learning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F72AB4-1FBE-4825-8B15-A5086B1792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5533" y="1871472"/>
            <a:ext cx="4662672" cy="3273791"/>
          </a:xfrm>
        </p:spPr>
      </p:pic>
    </p:spTree>
    <p:extLst>
      <p:ext uri="{BB962C8B-B14F-4D97-AF65-F5344CB8AC3E}">
        <p14:creationId xmlns:p14="http://schemas.microsoft.com/office/powerpoint/2010/main" val="405025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5040-24CE-4A82-902C-C49778B3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learning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FD1-B846-4077-8898-7BECA013F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Naive Bayesian 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81F73-AFB5-4FE9-9ECB-67A68530A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Logistic regression </a:t>
            </a:r>
            <a:endParaRPr lang="zh-CN" alt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1C2177F-A641-446B-AF52-8DC7A5297E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0572" y="2718384"/>
            <a:ext cx="3715268" cy="3010320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19EAA9DB-7797-4217-8E44-4D948868B44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61731" y="2718384"/>
            <a:ext cx="3581900" cy="3010320"/>
          </a:xfrm>
        </p:spPr>
      </p:pic>
    </p:spTree>
    <p:extLst>
      <p:ext uri="{BB962C8B-B14F-4D97-AF65-F5344CB8AC3E}">
        <p14:creationId xmlns:p14="http://schemas.microsoft.com/office/powerpoint/2010/main" val="373960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5040-24CE-4A82-902C-C49778B3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learning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FD1-B846-4077-8898-7BECA013F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81F73-AFB5-4FE9-9ECB-67A68530A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Decision Tree </a:t>
            </a:r>
            <a:endParaRPr lang="zh-CN" altLang="en-US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A80AF67-EDA0-45D9-873F-B069482E9B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80784" y="2756489"/>
            <a:ext cx="3543795" cy="293410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71C752-D1E8-456B-8E00-8B69D4E877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27181" y="2701925"/>
            <a:ext cx="3802050" cy="3043238"/>
          </a:xfrm>
        </p:spPr>
      </p:pic>
    </p:spTree>
    <p:extLst>
      <p:ext uri="{BB962C8B-B14F-4D97-AF65-F5344CB8AC3E}">
        <p14:creationId xmlns:p14="http://schemas.microsoft.com/office/powerpoint/2010/main" val="416027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AFB6-0974-44CF-BEBC-06F9CDDC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4200"/>
              <a:t>Tree graph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8" descr="Chart&#10;&#10;Description automatically generated">
            <a:extLst>
              <a:ext uri="{FF2B5EF4-FFF2-40B4-BE49-F238E27FC236}">
                <a16:creationId xmlns:a16="http://schemas.microsoft.com/office/drawing/2014/main" id="{E3FE6579-A4D5-4B67-9524-37FB90782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1011909"/>
            <a:ext cx="6197668" cy="48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9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BE8E-5F68-43B1-B6A8-820132B7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C631-E583-4BC4-ACCA-D25BA3CDC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With best classifier: KNN k = 4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There is a country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Population: 25653599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Total cases: 250000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Total death: 5000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The country is: developing country</a:t>
            </a:r>
          </a:p>
        </p:txBody>
      </p:sp>
    </p:spTree>
    <p:extLst>
      <p:ext uri="{BB962C8B-B14F-4D97-AF65-F5344CB8AC3E}">
        <p14:creationId xmlns:p14="http://schemas.microsoft.com/office/powerpoint/2010/main" val="201334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Research Scenario 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en-US" sz="2400" dirty="0"/>
              <a:t>Covid-19 pandemic</a:t>
            </a:r>
          </a:p>
          <a:p>
            <a:pPr lvl="0">
              <a:buFont typeface="Wingdings" panose="05000000000000000000" pitchFamily="2" charset="2"/>
              <a:buChar char="n"/>
            </a:pPr>
            <a:r>
              <a:rPr lang="en-US" sz="2400" dirty="0"/>
              <a:t>Case distribution and death rate</a:t>
            </a:r>
          </a:p>
          <a:p>
            <a:pPr lvl="0">
              <a:buFont typeface="Wingdings" panose="05000000000000000000" pitchFamily="2" charset="2"/>
              <a:buChar char="n"/>
            </a:pPr>
            <a:r>
              <a:rPr lang="en-US" sz="2400" dirty="0"/>
              <a:t>Developed country and developing countries </a:t>
            </a:r>
          </a:p>
          <a:p>
            <a:pPr lvl="0">
              <a:buFont typeface="Wingdings" panose="05000000000000000000" pitchFamily="2" charset="2"/>
              <a:buChar char="n"/>
            </a:pPr>
            <a:r>
              <a:rPr lang="en-US" sz="2400" dirty="0"/>
              <a:t>Exploratory data analysis </a:t>
            </a:r>
          </a:p>
          <a:p>
            <a:pPr lvl="0">
              <a:buFont typeface="Wingdings" panose="05000000000000000000" pitchFamily="2" charset="2"/>
              <a:buChar char="n"/>
            </a:pPr>
            <a:r>
              <a:rPr lang="en-US" sz="2400" dirty="0"/>
              <a:t>Apply Machine learning algorithms </a:t>
            </a:r>
          </a:p>
          <a:p>
            <a:pPr marL="369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C029-CDBC-4DB2-8761-4766E7E1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the dataset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6540B-6A8A-4723-92B4-F78F4ECF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Covid-19 Dataset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10 features 255 values each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Country names, ISO code, population: for each country, continent name, total cases, total death, total cases and deaths per 1 M population, death rate </a:t>
            </a:r>
          </a:p>
        </p:txBody>
      </p:sp>
    </p:spTree>
    <p:extLst>
      <p:ext uri="{BB962C8B-B14F-4D97-AF65-F5344CB8AC3E}">
        <p14:creationId xmlns:p14="http://schemas.microsoft.com/office/powerpoint/2010/main" val="6408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DB59-A7DC-4EEA-9409-1BE812BE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step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315B-F658-4435-BADB-6A28FFC9D2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Import data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Modify data type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Removing missing values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Normalization for machine learning 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CBA98B-AE86-441C-A5F8-41E8268E90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2292" y="2305843"/>
            <a:ext cx="4857750" cy="1689652"/>
          </a:xfrm>
        </p:spPr>
      </p:pic>
    </p:spTree>
    <p:extLst>
      <p:ext uri="{BB962C8B-B14F-4D97-AF65-F5344CB8AC3E}">
        <p14:creationId xmlns:p14="http://schemas.microsoft.com/office/powerpoint/2010/main" val="374232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300B-A364-411A-A158-77B67EF3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1173-F2FD-40D1-A7F7-4237DFC9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CN" dirty="0"/>
              <a:t>Questions: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The world’s total cases distribution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The world’s total death distribution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The world’s death rate distribution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Total cases comparison among continent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Total death comparison among continent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Data distribution for countries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17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AFB4-D846-4CD9-B1AF-2DF4C4BF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Total cases and deaths distribution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8287A-235C-48F7-B371-D853C2FB6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Total cases 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DCFBE-A955-4EC1-805A-10FD7773F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Total deaths</a:t>
            </a:r>
            <a:endParaRPr lang="zh-CN" alt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D3DD92F-38FB-45D9-8342-B806F41CF9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2884" y="2701925"/>
            <a:ext cx="4499595" cy="304323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9D62726-B6FE-4586-A5C3-58DD09E97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87089" y="2701925"/>
            <a:ext cx="4482235" cy="3043238"/>
          </a:xfrm>
        </p:spPr>
      </p:pic>
    </p:spTree>
    <p:extLst>
      <p:ext uri="{BB962C8B-B14F-4D97-AF65-F5344CB8AC3E}">
        <p14:creationId xmlns:p14="http://schemas.microsoft.com/office/powerpoint/2010/main" val="191485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ED66-2B09-43D8-B02D-9D2364E0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World death rate 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974614-4924-4DAF-B4DA-2A210B4E9E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203613"/>
            <a:ext cx="4856163" cy="336834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83361-2415-4B12-84EF-E5B010E564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Yemen and Sudan has the highest death rate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Most cases doesn’t mean highest death rate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More cases means more death in general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45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3A5C-EBC5-4FA8-BDA9-03E69399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cases and deaths by continents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B625-E765-48DD-BBF7-EA0419BFFC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The average cases and deaths based on population</a:t>
            </a:r>
          </a:p>
          <a:p>
            <a:r>
              <a:rPr lang="en-US" altLang="zh-CN" dirty="0"/>
              <a:t>Europe has most cases and deaths, then Latin America and the Caribbean</a:t>
            </a:r>
          </a:p>
          <a:p>
            <a:r>
              <a:rPr lang="en-US" altLang="zh-CN" dirty="0"/>
              <a:t>North America has least cases, Oceania has least death 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CDDBFD-F5FF-4161-9A84-B499C95716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1571" y="2885670"/>
            <a:ext cx="4595258" cy="2004234"/>
          </a:xfrm>
        </p:spPr>
      </p:pic>
    </p:spTree>
    <p:extLst>
      <p:ext uri="{BB962C8B-B14F-4D97-AF65-F5344CB8AC3E}">
        <p14:creationId xmlns:p14="http://schemas.microsoft.com/office/powerpoint/2010/main" val="271418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FB8D-E27A-4815-9132-500E475C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distribution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19E246-07DF-497F-A2BB-87D5C24C1B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670509"/>
            <a:ext cx="4856163" cy="243455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8A23A-9029-4FE2-9F42-1D0F699CE2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Histogram for countries in each continent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Number of countries is not balance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If the average base is number of countries the result will be biased </a:t>
            </a: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494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{F463A91A-8C88-42F9-A529-E70C9893C2DD}tf55705232_win32</Template>
  <TotalTime>75</TotalTime>
  <Words>349</Words>
  <Application>Microsoft Office PowerPoint</Application>
  <PresentationFormat>Widescreen</PresentationFormat>
  <Paragraphs>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Goudy Old Style</vt:lpstr>
      <vt:lpstr>Wingdings</vt:lpstr>
      <vt:lpstr>Wingdings 2</vt:lpstr>
      <vt:lpstr>SlateVTI</vt:lpstr>
      <vt:lpstr>CS 677 Project </vt:lpstr>
      <vt:lpstr>Research Scenario  </vt:lpstr>
      <vt:lpstr>About the dataset </vt:lpstr>
      <vt:lpstr>First step </vt:lpstr>
      <vt:lpstr>Data analysis </vt:lpstr>
      <vt:lpstr>Total cases and deaths distribution </vt:lpstr>
      <vt:lpstr>World death rate </vt:lpstr>
      <vt:lpstr>Average cases and deaths by continents</vt:lpstr>
      <vt:lpstr>Sample distribution</vt:lpstr>
      <vt:lpstr>Total cases and deaths </vt:lpstr>
      <vt:lpstr>Developed and developing countries </vt:lpstr>
      <vt:lpstr>Oversampling </vt:lpstr>
      <vt:lpstr>Machine learning </vt:lpstr>
      <vt:lpstr>Machine learning </vt:lpstr>
      <vt:lpstr>Tree graph</vt:lpstr>
      <vt:lpstr>Prediction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Mou, Junyu</dc:creator>
  <cp:lastModifiedBy>Mou, Junyu</cp:lastModifiedBy>
  <cp:revision>13</cp:revision>
  <dcterms:created xsi:type="dcterms:W3CDTF">2022-04-14T11:44:44Z</dcterms:created>
  <dcterms:modified xsi:type="dcterms:W3CDTF">2022-04-25T23:59:43Z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