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altLang="zh-CN" sz="8000" dirty="0"/>
              <a:t>Russian letters classification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Junyu Mou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E43B-2AC0-4EE0-B428-378A688D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initial model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9D8B-3DD7-4B79-9C8A-D0139ECA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Image Augmentation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6 Conv2D layers [16, 32, 32, 64, 64, 128] with 3x3 knernel_size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Two fully connected Dense layers, two for [256,128] and one output layer with SoftMax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MaxPooling2D layers after every two Conv2D 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Batch Normalization 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Dropout layers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Activation: ReLU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Power scheduling decay = 1e-3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84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448C-BD68-48F4-86E1-4C706A92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for initial model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10A02-31E9-4AD9-8051-0B013BFA0B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Training accuracy: 65%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Testing accuracy: 65.5%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No sign of overfitting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Basic requirements fulfilled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Further try to improve the model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1824079-B195-440D-9574-49D730054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553066"/>
            <a:ext cx="4638675" cy="28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7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AFF6-D75C-44AF-9E73-8F591410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n-US" altLang="zh-CN" dirty="0"/>
              <a:t>Different designs </a:t>
            </a:r>
            <a:endParaRPr lang="zh-CN" alt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2E3E43-3759-43F2-99A9-9F3F49C7E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402295"/>
              </p:ext>
            </p:extLst>
          </p:nvPr>
        </p:nvGraphicFramePr>
        <p:xfrm>
          <a:off x="1209304" y="1597561"/>
          <a:ext cx="10058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385">
                  <a:extLst>
                    <a:ext uri="{9D8B030D-6E8A-4147-A177-3AD203B41FA5}">
                      <a16:colId xmlns:a16="http://schemas.microsoft.com/office/drawing/2014/main" val="2417240862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1471973568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1927330281"/>
                    </a:ext>
                  </a:extLst>
                </a:gridCol>
                <a:gridCol w="5953971">
                  <a:extLst>
                    <a:ext uri="{9D8B030D-6E8A-4147-A177-3AD203B41FA5}">
                      <a16:colId xmlns:a16="http://schemas.microsoft.com/office/drawing/2014/main" val="1315075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Design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3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batch normalization and drop 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training is fast, only take 7 steps before stop with EarlyStopping patient = 5. The model failed.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1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ImageAugmentation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3s for each step. It takes 23 steps before stopping.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89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Sigmoid, SGD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 steps before stop. The model failed.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74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Sigmoid, Adam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 steps before stop, while the val_loss is going apart from loss, the model is overfitted.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11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ELU,Adam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steps before stop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8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79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D747-5CE8-41E0-8D2A-0A350539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designs </a:t>
            </a:r>
            <a:endParaRPr lang="zh-CN" alt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464AF12-681B-4914-BE34-88BFE482B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79767"/>
              </p:ext>
            </p:extLst>
          </p:nvPr>
        </p:nvGraphicFramePr>
        <p:xfrm>
          <a:off x="1096963" y="2108200"/>
          <a:ext cx="100584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2549">
                  <a:extLst>
                    <a:ext uri="{9D8B030D-6E8A-4147-A177-3AD203B41FA5}">
                      <a16:colId xmlns:a16="http://schemas.microsoft.com/office/drawing/2014/main" val="1970747636"/>
                    </a:ext>
                  </a:extLst>
                </a:gridCol>
                <a:gridCol w="938150">
                  <a:extLst>
                    <a:ext uri="{9D8B030D-6E8A-4147-A177-3AD203B41FA5}">
                      <a16:colId xmlns:a16="http://schemas.microsoft.com/office/drawing/2014/main" val="3164558831"/>
                    </a:ext>
                  </a:extLst>
                </a:gridCol>
                <a:gridCol w="866899">
                  <a:extLst>
                    <a:ext uri="{9D8B030D-6E8A-4147-A177-3AD203B41FA5}">
                      <a16:colId xmlns:a16="http://schemas.microsoft.com/office/drawing/2014/main" val="2562278079"/>
                    </a:ext>
                  </a:extLst>
                </a:gridCol>
                <a:gridCol w="4350802">
                  <a:extLst>
                    <a:ext uri="{9D8B030D-6E8A-4147-A177-3AD203B41FA5}">
                      <a16:colId xmlns:a16="http://schemas.microsoft.com/office/drawing/2014/main" val="1516428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Designs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72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ReLU,Adam,power scheduling,Glorot Initialization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steps before stop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58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ReLU,Adam,power scheduling,He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 steps before stop, no sign of overfitting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ReLU,Adam,exponential scheduling, He Initialization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 epochs, no sign of overfitting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1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ReLU,Adam,performance scheduling, He Initialization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 epochs, no sign of overfitting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3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ReLU,Adam,exponential scheduling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 steps before stop, no sign of over fitting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71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67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7DD9074-82BC-46D5-9F81-9F100BF330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247182" y="342870"/>
            <a:ext cx="7366050" cy="423547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84897-5AE0-44EC-9670-522175A7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Final Model </a:t>
            </a:r>
            <a:endParaRPr lang="zh-CN" alt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0BED8FA-DD36-BE6F-ADE8-83A496EAE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High Accuracy for both train and test. No sign of overfitting. </a:t>
            </a:r>
          </a:p>
        </p:txBody>
      </p:sp>
    </p:spTree>
    <p:extLst>
      <p:ext uri="{BB962C8B-B14F-4D97-AF65-F5344CB8AC3E}">
        <p14:creationId xmlns:p14="http://schemas.microsoft.com/office/powerpoint/2010/main" val="320791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CBFD-C4A1-483F-9B9E-677EC6DE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36742-F39D-45F0-B5F5-304BA673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Batch Normalization and Drop out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Why image augmentation make decrease the accuracy?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Overfitting: reason and cure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Loss function </a:t>
            </a:r>
          </a:p>
          <a:p>
            <a:pPr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99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The project is to classify handwriting Russian letters with a CNN model. There are three essential goals for this project: Use the CNN model to classify images; Optimizing the model to achieve good accuracy without overfitting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Project description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788D-5D00-49A9-BD86-203DB795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EFD1A-F94D-481C-9013-522AC281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zh-CN" dirty="0"/>
              <a:t>The model should recognize 32 x 32 x 3 pictures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dirty="0"/>
              <a:t>The accuracy should be at least 60%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dirty="0"/>
              <a:t>At least two sets up designs should be applied 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dirty="0"/>
              <a:t>The accuracy is desired to be over 90% without over fitting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87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B8CCFBA-0EE3-4FDD-98C5-6F5B839D76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5" y="3179"/>
            <a:ext cx="12191985" cy="457199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D0CB6C-D4E8-43F1-A035-4B721423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Describe the data </a:t>
            </a:r>
            <a:endParaRPr lang="zh-CN" alt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119A5D1-6FF1-010A-A0D6-08DAB4360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14190 PNG images handwriting of 33 Russian letters in Cyrillic. </a:t>
            </a:r>
          </a:p>
        </p:txBody>
      </p:sp>
    </p:spTree>
    <p:extLst>
      <p:ext uri="{BB962C8B-B14F-4D97-AF65-F5344CB8AC3E}">
        <p14:creationId xmlns:p14="http://schemas.microsoft.com/office/powerpoint/2010/main" val="29404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2BD7-74F4-4F73-A121-261464DC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Describe the data </a:t>
            </a:r>
            <a:endParaRPr lang="zh-CN" alt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6D627C5-7FB7-4886-B247-8250F83DD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853210"/>
            <a:ext cx="5928344" cy="521393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6EA6-8CE0-433F-BC28-7D95ADB7C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altLang="zh-CN" dirty="0"/>
              <a:t>Separate .csv file contain all information: letter, label, file name and 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11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icture containing text, keyboard&#10;&#10;Description automatically generated">
            <a:extLst>
              <a:ext uri="{FF2B5EF4-FFF2-40B4-BE49-F238E27FC236}">
                <a16:creationId xmlns:a16="http://schemas.microsoft.com/office/drawing/2014/main" id="{76D90CF0-7A08-4BF1-BB1C-F31D697ECF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5" y="109858"/>
            <a:ext cx="12191985" cy="435863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81C5F-CD9F-4294-BFA4-9E4A4A3D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Data visualization and plots</a:t>
            </a:r>
            <a:endParaRPr lang="zh-CN" alt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0FDB8E8-8264-8298-4AAD-FDC5A651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I plot some of letters with 4 samples each. There are 12 out of 33 letters as example. For each letter, the handwriting are in different colors, style and back grounds. </a:t>
            </a:r>
          </a:p>
        </p:txBody>
      </p:sp>
    </p:spTree>
    <p:extLst>
      <p:ext uri="{BB962C8B-B14F-4D97-AF65-F5344CB8AC3E}">
        <p14:creationId xmlns:p14="http://schemas.microsoft.com/office/powerpoint/2010/main" val="343708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4D35-6B41-4A81-88D0-646F5AD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distribution </a:t>
            </a:r>
            <a:endParaRPr lang="zh-CN" altLang="en-US" dirty="0"/>
          </a:p>
        </p:txBody>
      </p:sp>
      <p:pic>
        <p:nvPicPr>
          <p:cNvPr id="4" name="Content Placeholder 3" descr="Background pattern&#10;&#10;Description automatically generated">
            <a:extLst>
              <a:ext uri="{FF2B5EF4-FFF2-40B4-BE49-F238E27FC236}">
                <a16:creationId xmlns:a16="http://schemas.microsoft.com/office/drawing/2014/main" id="{459DDFC4-A939-4481-A1A0-700DEFEE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730" y="2108200"/>
            <a:ext cx="7574866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1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A02B-8696-4CEB-8E46-A679E74D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visualization and plots</a:t>
            </a:r>
            <a:endParaRPr lang="zh-CN" altLang="en-US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268BFB-213D-416B-A147-6744EA3493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6012" y="3161390"/>
            <a:ext cx="4582164" cy="1667108"/>
          </a:xfrm>
          <a:prstGeom prst="rect">
            <a:avLst/>
          </a:prstGeom>
        </p:spPr>
      </p:pic>
      <p:pic>
        <p:nvPicPr>
          <p:cNvPr id="6" name="Content Placeholder 5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DBB3CA67-EF78-4CDF-BFC8-B01C57C4B5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691741"/>
            <a:ext cx="4638675" cy="26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9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91EA-310F-4419-9AF8-C4791123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1F89-DD8D-449C-8988-9D44AC20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Import dataset by keras.preprocessing.image.load_img()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Convert images to array by keras.preprocessing.image_to_array()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Min- Max Normalization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Encode the class by one-hot encoding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The dimension for training (14190, 32, 32, 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The dimension for label (14190, 33)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Split data: 70% training 30% testing </a:t>
            </a:r>
          </a:p>
          <a:p>
            <a:pPr>
              <a:buFont typeface="Wingdings" panose="05000000000000000000" pitchFamily="2" charset="2"/>
              <a:buChar char="ü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7972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{E66FA5B8-38BE-4B4D-AD05-63356D69F3A4}tf56160789_win32</Template>
  <TotalTime>111</TotalTime>
  <Words>576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Wingdings</vt:lpstr>
      <vt:lpstr>1_RetrospectVTI</vt:lpstr>
      <vt:lpstr>Russian letters classification</vt:lpstr>
      <vt:lpstr>The project is to classify handwriting Russian letters with a CNN model. There are three essential goals for this project: Use the CNN model to classify images; Optimizing the model to achieve good accuracy without overfitting </vt:lpstr>
      <vt:lpstr>Requirements</vt:lpstr>
      <vt:lpstr>Describe the data </vt:lpstr>
      <vt:lpstr>Describe the data </vt:lpstr>
      <vt:lpstr>Data visualization and plots</vt:lpstr>
      <vt:lpstr>Class distribution </vt:lpstr>
      <vt:lpstr>Data visualization and plots</vt:lpstr>
      <vt:lpstr>Preprocessing </vt:lpstr>
      <vt:lpstr>The initial model </vt:lpstr>
      <vt:lpstr>Result for initial model </vt:lpstr>
      <vt:lpstr>Different designs </vt:lpstr>
      <vt:lpstr>Different designs </vt:lpstr>
      <vt:lpstr>Final Model </vt:lpstr>
      <vt:lpstr>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Mou, Junyu</dc:creator>
  <cp:lastModifiedBy>Mou, Junyu</cp:lastModifiedBy>
  <cp:revision>12</cp:revision>
  <dcterms:created xsi:type="dcterms:W3CDTF">2022-04-13T22:44:16Z</dcterms:created>
  <dcterms:modified xsi:type="dcterms:W3CDTF">2022-04-15T22:49:53Z</dcterms:modified>
</cp:coreProperties>
</file>