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7"/>
  </p:notesMasterIdLst>
  <p:sldIdLst>
    <p:sldId id="306" r:id="rId3"/>
    <p:sldId id="259" r:id="rId4"/>
    <p:sldId id="666" r:id="rId5"/>
    <p:sldId id="78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0000"/>
    <a:srgbClr val="73FEFF"/>
    <a:srgbClr val="E40E1A"/>
    <a:srgbClr val="E3DDC5"/>
    <a:srgbClr val="F9D95A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1" autoAdjust="0"/>
    <p:restoredTop sz="94780"/>
  </p:normalViewPr>
  <p:slideViewPr>
    <p:cSldViewPr snapToGrid="0" snapToObjects="1" showGuides="1">
      <p:cViewPr varScale="1">
        <p:scale>
          <a:sx n="143" d="100"/>
          <a:sy n="143" d="100"/>
        </p:scale>
        <p:origin x="2160" y="20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3B509-834C-9E4A-9A0F-AE989E5F16D1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F771-1A75-9948-93E4-25C9702F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6F771-1A75-9948-93E4-25C9702F96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2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6F771-1A75-9948-93E4-25C9702F96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76933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B201EC-50D5-C74A-A62E-936CE767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774950"/>
            <a:ext cx="4394200" cy="130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14843-62F5-F548-A2A4-AD4881F8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0" y="558152"/>
            <a:ext cx="4394200" cy="130810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4F84CDB-8FF0-5B4F-B63B-9276E69A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8" y="558152"/>
            <a:ext cx="7510509" cy="52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CSS342 Data Structures, Algorithms, and Discrete Mathematics (I)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A6A43-5DF0-2B4C-A0C8-FDC95A939F5E}"/>
              </a:ext>
            </a:extLst>
          </p:cNvPr>
          <p:cNvSpPr txBox="1"/>
          <p:nvPr/>
        </p:nvSpPr>
        <p:spPr>
          <a:xfrm>
            <a:off x="304203" y="2011247"/>
            <a:ext cx="241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ADT (array vs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9E20E-3E69-B14C-9C6A-01133D22EE67}"/>
              </a:ext>
            </a:extLst>
          </p:cNvPr>
          <p:cNvSpPr txBox="1"/>
          <p:nvPr/>
        </p:nvSpPr>
        <p:spPr>
          <a:xfrm>
            <a:off x="2652808" y="2730944"/>
            <a:ext cx="130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D4935-5DFE-F447-A186-4E8BB59B7E3A}"/>
              </a:ext>
            </a:extLst>
          </p:cNvPr>
          <p:cNvSpPr txBox="1"/>
          <p:nvPr/>
        </p:nvSpPr>
        <p:spPr>
          <a:xfrm>
            <a:off x="7707645" y="3522248"/>
            <a:ext cx="1436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65000"/>
                  </a:schemeClr>
                </a:solidFill>
              </a:rPr>
              <a:t>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FE1AF-55AA-CD4A-A3AC-C8E1E44A8F33}"/>
              </a:ext>
            </a:extLst>
          </p:cNvPr>
          <p:cNvSpPr txBox="1"/>
          <p:nvPr/>
        </p:nvSpPr>
        <p:spPr>
          <a:xfrm>
            <a:off x="353694" y="3686023"/>
            <a:ext cx="2185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65000"/>
                  </a:schemeClr>
                </a:solidFill>
              </a:rPr>
              <a:t>Search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EE59E-8EEA-E84C-9DF4-3D402F2A157A}"/>
              </a:ext>
            </a:extLst>
          </p:cNvPr>
          <p:cNvSpPr/>
          <p:nvPr/>
        </p:nvSpPr>
        <p:spPr>
          <a:xfrm>
            <a:off x="2721626" y="4821251"/>
            <a:ext cx="2821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65000"/>
                  </a:schemeClr>
                </a:solidFill>
                <a:sym typeface="Wingdings" pitchFamily="2" charset="2"/>
              </a:rPr>
              <a:t>Binary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4140A-D184-224C-897D-15CC7D866B1B}"/>
              </a:ext>
            </a:extLst>
          </p:cNvPr>
          <p:cNvSpPr txBox="1"/>
          <p:nvPr/>
        </p:nvSpPr>
        <p:spPr>
          <a:xfrm>
            <a:off x="7707645" y="4054408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65000"/>
                  </a:schemeClr>
                </a:solidFill>
              </a:rPr>
              <a:t>Sorting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68A56-AC4E-8E41-A5B5-AB887D32DFA8}"/>
              </a:ext>
            </a:extLst>
          </p:cNvPr>
          <p:cNvSpPr/>
          <p:nvPr/>
        </p:nvSpPr>
        <p:spPr>
          <a:xfrm>
            <a:off x="5739348" y="3592743"/>
            <a:ext cx="1569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Hash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D30D5-98CE-D641-B1AB-76DB0FFDBBC8}"/>
              </a:ext>
            </a:extLst>
          </p:cNvPr>
          <p:cNvSpPr txBox="1"/>
          <p:nvPr/>
        </p:nvSpPr>
        <p:spPr>
          <a:xfrm>
            <a:off x="5735564" y="2681217"/>
            <a:ext cx="86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36BBE-A629-2843-AB0A-7DAD7B633A33}"/>
              </a:ext>
            </a:extLst>
          </p:cNvPr>
          <p:cNvSpPr txBox="1"/>
          <p:nvPr/>
        </p:nvSpPr>
        <p:spPr>
          <a:xfrm>
            <a:off x="5735564" y="3107968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FAAAD1-BCAE-3A49-B650-EC21022A7E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59832" y="2961777"/>
            <a:ext cx="164211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F25138E-E9D2-234D-AA24-B9E100D3DC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5438" y="2408061"/>
            <a:ext cx="488865" cy="114147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3EA22DF-8313-A142-BBC7-E6E0112DDE5D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1631733" y="3962191"/>
            <a:ext cx="904396" cy="127538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463525-C98A-2247-84A4-252EBDC2EF9D}"/>
              </a:ext>
            </a:extLst>
          </p:cNvPr>
          <p:cNvSpPr txBox="1"/>
          <p:nvPr/>
        </p:nvSpPr>
        <p:spPr>
          <a:xfrm rot="1336269">
            <a:off x="6156729" y="2531459"/>
            <a:ext cx="177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65000"/>
                  </a:schemeClr>
                </a:solidFill>
              </a:rPr>
              <a:t>One-dimensional ADT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0CCD1-2B83-E042-ADB0-DDD3D93FC745}"/>
              </a:ext>
            </a:extLst>
          </p:cNvPr>
          <p:cNvSpPr txBox="1"/>
          <p:nvPr/>
        </p:nvSpPr>
        <p:spPr>
          <a:xfrm rot="1336269">
            <a:off x="4034999" y="4898194"/>
            <a:ext cx="184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65000"/>
                  </a:schemeClr>
                </a:solidFill>
              </a:rPr>
              <a:t>multi-dimensional ADT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7D03EE-D039-57EE-B7E5-168EDC3D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at now?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BB1A3-DCC4-F078-84D0-4B24FBA9E742}"/>
              </a:ext>
            </a:extLst>
          </p:cNvPr>
          <p:cNvSpPr txBox="1"/>
          <p:nvPr/>
        </p:nvSpPr>
        <p:spPr>
          <a:xfrm>
            <a:off x="2655397" y="3161824"/>
            <a:ext cx="1447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420132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06E90-1F59-0F46-9432-C24AB90C8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842" y="2182246"/>
            <a:ext cx="7892133" cy="401236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0" dirty="0"/>
              <a:t>Homework 3 Review (Wed)</a:t>
            </a:r>
          </a:p>
          <a:p>
            <a:pPr>
              <a:buFont typeface="Wingdings" pitchFamily="2" charset="2"/>
              <a:buChar char="q"/>
            </a:pPr>
            <a:endParaRPr lang="en-US" b="0" dirty="0"/>
          </a:p>
          <a:p>
            <a:pPr>
              <a:buFont typeface="Wingdings" pitchFamily="2" charset="2"/>
              <a:buChar char="q"/>
            </a:pPr>
            <a:r>
              <a:rPr lang="en-US" b="0" dirty="0"/>
              <a:t>ADT hashtable (Wed)</a:t>
            </a:r>
          </a:p>
          <a:p>
            <a:pPr>
              <a:buFont typeface="Wingdings" pitchFamily="2" charset="2"/>
              <a:buChar char="q"/>
            </a:pPr>
            <a:endParaRPr lang="en-US" b="0" dirty="0"/>
          </a:p>
          <a:p>
            <a:pPr>
              <a:buFont typeface="Wingdings" pitchFamily="2" charset="2"/>
              <a:buChar char="q"/>
            </a:pPr>
            <a:r>
              <a:rPr lang="en-US" b="0" dirty="0">
                <a:solidFill>
                  <a:srgbClr val="FF0000"/>
                </a:solidFill>
              </a:rPr>
              <a:t>Midterm review (Wed)</a:t>
            </a:r>
          </a:p>
          <a:p>
            <a:pPr>
              <a:buFont typeface="Wingdings" pitchFamily="2" charset="2"/>
              <a:buChar char="q"/>
            </a:pPr>
            <a:endParaRPr lang="en-US" b="0" dirty="0"/>
          </a:p>
          <a:p>
            <a:pPr>
              <a:buFont typeface="Wingdings" pitchFamily="2" charset="2"/>
              <a:buChar char="q"/>
            </a:pPr>
            <a:r>
              <a:rPr lang="en-US" b="0" dirty="0">
                <a:solidFill>
                  <a:srgbClr val="FF0000"/>
                </a:solidFill>
              </a:rPr>
              <a:t>Midterm (Friday, 5:45pm, 1-1.5 </a:t>
            </a:r>
            <a:r>
              <a:rPr lang="en-US" b="0" dirty="0" err="1">
                <a:solidFill>
                  <a:srgbClr val="FF0000"/>
                </a:solidFill>
              </a:rPr>
              <a:t>hrs</a:t>
            </a:r>
            <a:r>
              <a:rPr lang="en-US" b="0" dirty="0">
                <a:solidFill>
                  <a:srgbClr val="FF0000"/>
                </a:solidFill>
              </a:rPr>
              <a:t>)</a:t>
            </a:r>
            <a:endParaRPr lang="en-US" sz="1800" b="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1800" b="0" dirty="0"/>
          </a:p>
          <a:p>
            <a:pPr lvl="1">
              <a:buFont typeface="Wingdings" pitchFamily="2" charset="2"/>
              <a:buChar char="q"/>
            </a:pPr>
            <a:r>
              <a:rPr lang="en-US" sz="1800" b="0" dirty="0"/>
              <a:t>No lecture after midterm on Friday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EBFD-97B5-7A4B-920F-AFC8A269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baseline="30000" dirty="0"/>
              <a:t>6th</a:t>
            </a:r>
            <a:r>
              <a:rPr lang="en-US" dirty="0"/>
              <a:t> Week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B2D88-0D83-9163-91DF-1C209151D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75" y="371511"/>
            <a:ext cx="2006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8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8642</TotalTime>
  <Words>76</Words>
  <Application>Microsoft Macintosh PowerPoint</Application>
  <PresentationFormat>On-screen Show (4:3)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Encode Sans Normal Black</vt:lpstr>
      <vt:lpstr>Uni Sans Regular</vt:lpstr>
      <vt:lpstr>Arial</vt:lpstr>
      <vt:lpstr>Calibri</vt:lpstr>
      <vt:lpstr>Lucida Grande</vt:lpstr>
      <vt:lpstr>Open Sans</vt:lpstr>
      <vt:lpstr>Open Sans Light</vt:lpstr>
      <vt:lpstr>Wingdings</vt:lpstr>
      <vt:lpstr>Custom Design</vt:lpstr>
      <vt:lpstr>1_Custom Design</vt:lpstr>
      <vt:lpstr>PowerPoint Presentation</vt:lpstr>
      <vt:lpstr>CSS342 Data Structures, Algorithms, and Discrete Mathematics (I)</vt:lpstr>
      <vt:lpstr>Where are we at now?</vt:lpstr>
      <vt:lpstr>6th Week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Peng Du</cp:lastModifiedBy>
  <cp:revision>930</cp:revision>
  <cp:lastPrinted>2016-02-10T20:19:12Z</cp:lastPrinted>
  <dcterms:created xsi:type="dcterms:W3CDTF">2014-10-14T00:51:43Z</dcterms:created>
  <dcterms:modified xsi:type="dcterms:W3CDTF">2022-05-02T16:41:02Z</dcterms:modified>
</cp:coreProperties>
</file>