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68EB-1BB3-45AF-8BC6-43549C078E6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317A-194D-463A-9A64-2687843D1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25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68EB-1BB3-45AF-8BC6-43549C078E6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317A-194D-463A-9A64-2687843D1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84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68EB-1BB3-45AF-8BC6-43549C078E6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317A-194D-463A-9A64-2687843D1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72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68EB-1BB3-45AF-8BC6-43549C078E6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317A-194D-463A-9A64-2687843D1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59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68EB-1BB3-45AF-8BC6-43549C078E6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317A-194D-463A-9A64-2687843D1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17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68EB-1BB3-45AF-8BC6-43549C078E6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317A-194D-463A-9A64-2687843D1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69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68EB-1BB3-45AF-8BC6-43549C078E6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317A-194D-463A-9A64-2687843D1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45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68EB-1BB3-45AF-8BC6-43549C078E6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317A-194D-463A-9A64-2687843D1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01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68EB-1BB3-45AF-8BC6-43549C078E6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317A-194D-463A-9A64-2687843D1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5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68EB-1BB3-45AF-8BC6-43549C078E6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317A-194D-463A-9A64-2687843D1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68EB-1BB3-45AF-8BC6-43549C078E6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317A-194D-463A-9A64-2687843D1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15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668EB-1BB3-45AF-8BC6-43549C078E6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7317A-194D-463A-9A64-2687843D1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08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3924" y="4388525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b="0" dirty="0" smtClean="0">
                <a:effectLst/>
                <a:latin typeface="MonoLisa"/>
              </a:rPr>
              <a:t>function Square({</a:t>
            </a:r>
            <a:r>
              <a:rPr lang="en-US" altLang="ko-KR" sz="1400" b="1" dirty="0" smtClean="0">
                <a:solidFill>
                  <a:srgbClr val="FF0000"/>
                </a:solidFill>
                <a:effectLst/>
                <a:latin typeface="MonoLisa"/>
              </a:rPr>
              <a:t>value</a:t>
            </a:r>
            <a:r>
              <a:rPr lang="en-US" altLang="ko-KR" sz="1400" b="0" dirty="0" smtClean="0">
                <a:effectLst/>
                <a:latin typeface="MonoLisa"/>
              </a:rPr>
              <a:t>, </a:t>
            </a:r>
            <a:r>
              <a:rPr lang="en-US" altLang="ko-KR" sz="1400" b="1" dirty="0" err="1" smtClean="0">
                <a:solidFill>
                  <a:srgbClr val="FF0000"/>
                </a:solidFill>
                <a:effectLst/>
                <a:latin typeface="MonoLisa"/>
              </a:rPr>
              <a:t>onSquareClick</a:t>
            </a:r>
            <a:r>
              <a:rPr lang="en-US" altLang="ko-KR" sz="1400" b="0" dirty="0" smtClean="0">
                <a:effectLst/>
                <a:latin typeface="MonoLisa"/>
              </a:rPr>
              <a:t>}) {</a:t>
            </a:r>
          </a:p>
          <a:p>
            <a:pPr lvl="1"/>
            <a:r>
              <a:rPr lang="en-US" altLang="ko-KR" sz="1400" b="0" dirty="0" smtClean="0">
                <a:effectLst/>
                <a:latin typeface="MonoLisa"/>
              </a:rPr>
              <a:t/>
            </a:r>
            <a:br>
              <a:rPr lang="en-US" altLang="ko-KR" sz="1400" b="0" dirty="0" smtClean="0">
                <a:effectLst/>
                <a:latin typeface="MonoLisa"/>
              </a:rPr>
            </a:br>
            <a:r>
              <a:rPr lang="en-US" altLang="ko-KR" sz="1400" b="0" dirty="0" smtClean="0">
                <a:effectLst/>
                <a:latin typeface="MonoLisa"/>
              </a:rPr>
              <a:t>return (</a:t>
            </a:r>
          </a:p>
          <a:p>
            <a:pPr lvl="1"/>
            <a:r>
              <a:rPr lang="en-US" altLang="ko-KR" sz="1400" b="0" dirty="0" smtClean="0">
                <a:effectLst/>
                <a:latin typeface="MonoLisa"/>
              </a:rPr>
              <a:t>&lt;button </a:t>
            </a:r>
            <a:r>
              <a:rPr lang="en-US" altLang="ko-KR" sz="1400" b="0" dirty="0" err="1" smtClean="0">
                <a:effectLst/>
                <a:latin typeface="MonoLisa"/>
              </a:rPr>
              <a:t>className</a:t>
            </a:r>
            <a:r>
              <a:rPr lang="en-US" altLang="ko-KR" sz="1400" b="0" dirty="0" smtClean="0">
                <a:effectLst/>
                <a:latin typeface="MonoLisa"/>
              </a:rPr>
              <a:t>="square" </a:t>
            </a:r>
            <a:r>
              <a:rPr lang="en-US" altLang="ko-KR" sz="1400" b="0" dirty="0" err="1" smtClean="0">
                <a:effectLst/>
                <a:latin typeface="MonoLisa"/>
              </a:rPr>
              <a:t>onClick</a:t>
            </a:r>
            <a:r>
              <a:rPr lang="en-US" altLang="ko-KR" sz="1400" b="0" dirty="0" smtClean="0">
                <a:effectLst/>
                <a:latin typeface="MonoLisa"/>
              </a:rPr>
              <a:t>={</a:t>
            </a:r>
            <a:r>
              <a:rPr lang="en-US" altLang="ko-KR" sz="1400" b="1" dirty="0" err="1" smtClean="0">
                <a:solidFill>
                  <a:srgbClr val="FF0000"/>
                </a:solidFill>
                <a:effectLst/>
                <a:latin typeface="MonoLisa"/>
              </a:rPr>
              <a:t>onSquareClick</a:t>
            </a:r>
            <a:r>
              <a:rPr lang="en-US" altLang="ko-KR" sz="1400" b="0" dirty="0" smtClean="0">
                <a:effectLst/>
                <a:latin typeface="MonoLisa"/>
              </a:rPr>
              <a:t>}&gt;</a:t>
            </a:r>
          </a:p>
          <a:p>
            <a:pPr lvl="1"/>
            <a:r>
              <a:rPr lang="en-US" altLang="ko-KR" sz="1400" b="0" dirty="0" smtClean="0">
                <a:effectLst/>
                <a:latin typeface="MonoLisa"/>
              </a:rPr>
              <a:t>{</a:t>
            </a:r>
            <a:r>
              <a:rPr lang="en-US" altLang="ko-KR" sz="1400" b="1" dirty="0" smtClean="0">
                <a:solidFill>
                  <a:srgbClr val="FF0000"/>
                </a:solidFill>
                <a:effectLst/>
                <a:latin typeface="MonoLisa"/>
              </a:rPr>
              <a:t>value</a:t>
            </a:r>
            <a:r>
              <a:rPr lang="en-US" altLang="ko-KR" sz="1400" b="0" dirty="0" smtClean="0">
                <a:effectLst/>
                <a:latin typeface="MonoLisa"/>
              </a:rPr>
              <a:t>}</a:t>
            </a:r>
          </a:p>
          <a:p>
            <a:pPr lvl="1"/>
            <a:r>
              <a:rPr lang="en-US" altLang="ko-KR" sz="1400" b="0" dirty="0" smtClean="0">
                <a:effectLst/>
                <a:latin typeface="MonoLisa"/>
              </a:rPr>
              <a:t>&lt;/button&gt;</a:t>
            </a:r>
          </a:p>
          <a:p>
            <a:pPr lvl="1"/>
            <a:r>
              <a:rPr lang="en-US" altLang="ko-KR" sz="1400" b="0" dirty="0" smtClean="0">
                <a:effectLst/>
                <a:latin typeface="MonoLisa"/>
              </a:rPr>
              <a:t>);</a:t>
            </a:r>
          </a:p>
          <a:p>
            <a:r>
              <a:rPr lang="en-US" altLang="ko-KR" sz="1400" b="0" dirty="0" smtClean="0">
                <a:effectLst/>
                <a:latin typeface="MonoLisa"/>
              </a:rPr>
              <a:t>}</a:t>
            </a:r>
            <a:endParaRPr lang="en-US" altLang="ko-KR" sz="1400" b="0" dirty="0">
              <a:effectLst/>
              <a:latin typeface="MonoLis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23924" y="202764"/>
            <a:ext cx="863917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0" dirty="0" smtClean="0">
                <a:effectLst/>
                <a:latin typeface="MonoLisa"/>
              </a:rPr>
              <a:t>export default function Board() {</a:t>
            </a:r>
          </a:p>
          <a:p>
            <a:pPr lvl="1"/>
            <a:r>
              <a:rPr lang="en-US" altLang="ko-KR" sz="1400" b="0" dirty="0" err="1" smtClean="0">
                <a:effectLst/>
                <a:latin typeface="MonoLisa"/>
              </a:rPr>
              <a:t>const</a:t>
            </a:r>
            <a:r>
              <a:rPr lang="en-US" altLang="ko-KR" sz="1400" b="0" dirty="0" smtClean="0">
                <a:effectLst/>
                <a:latin typeface="MonoLisa"/>
              </a:rPr>
              <a:t> [</a:t>
            </a:r>
            <a:r>
              <a:rPr lang="en-US" altLang="ko-KR" sz="1400" b="0" dirty="0" err="1" smtClean="0">
                <a:effectLst/>
                <a:latin typeface="MonoLisa"/>
              </a:rPr>
              <a:t>xIsNext</a:t>
            </a:r>
            <a:r>
              <a:rPr lang="en-US" altLang="ko-KR" sz="1400" b="0" dirty="0" smtClean="0">
                <a:effectLst/>
                <a:latin typeface="MonoLisa"/>
              </a:rPr>
              <a:t>, </a:t>
            </a:r>
            <a:r>
              <a:rPr lang="en-US" altLang="ko-KR" sz="1400" b="0" dirty="0" err="1" smtClean="0">
                <a:effectLst/>
                <a:latin typeface="MonoLisa"/>
              </a:rPr>
              <a:t>setXIsNext</a:t>
            </a:r>
            <a:r>
              <a:rPr lang="en-US" altLang="ko-KR" sz="1400" b="0" dirty="0" smtClean="0">
                <a:effectLst/>
                <a:latin typeface="MonoLisa"/>
              </a:rPr>
              <a:t>] = </a:t>
            </a:r>
            <a:r>
              <a:rPr lang="en-US" altLang="ko-KR" sz="1400" b="0" dirty="0" err="1" smtClean="0">
                <a:effectLst/>
                <a:latin typeface="MonoLisa"/>
              </a:rPr>
              <a:t>useState</a:t>
            </a:r>
            <a:r>
              <a:rPr lang="en-US" altLang="ko-KR" sz="1400" b="0" dirty="0" smtClean="0">
                <a:effectLst/>
                <a:latin typeface="MonoLisa"/>
              </a:rPr>
              <a:t>(true);</a:t>
            </a:r>
          </a:p>
          <a:p>
            <a:pPr lvl="1"/>
            <a:r>
              <a:rPr lang="en-US" altLang="ko-KR" sz="1400" b="0" dirty="0" err="1" smtClean="0">
                <a:effectLst/>
                <a:latin typeface="MonoLisa"/>
              </a:rPr>
              <a:t>const</a:t>
            </a:r>
            <a:r>
              <a:rPr lang="en-US" altLang="ko-KR" sz="1400" b="0" dirty="0" smtClean="0">
                <a:effectLst/>
                <a:latin typeface="MonoLisa"/>
              </a:rPr>
              <a:t> [</a:t>
            </a:r>
            <a:r>
              <a:rPr lang="en-US" altLang="ko-KR" sz="1400" b="1" dirty="0" smtClean="0">
                <a:solidFill>
                  <a:srgbClr val="0070C0"/>
                </a:solidFill>
                <a:effectLst/>
                <a:latin typeface="MonoLisa"/>
              </a:rPr>
              <a:t>squares</a:t>
            </a:r>
            <a:r>
              <a:rPr lang="en-US" altLang="ko-KR" sz="1400" b="0" dirty="0" smtClean="0">
                <a:effectLst/>
                <a:latin typeface="MonoLisa"/>
              </a:rPr>
              <a:t>, </a:t>
            </a:r>
            <a:r>
              <a:rPr lang="en-US" altLang="ko-KR" sz="1400" b="0" dirty="0" err="1" smtClean="0">
                <a:effectLst/>
                <a:latin typeface="MonoLisa"/>
              </a:rPr>
              <a:t>setSquares</a:t>
            </a:r>
            <a:r>
              <a:rPr lang="en-US" altLang="ko-KR" sz="1400" b="0" dirty="0" smtClean="0">
                <a:effectLst/>
                <a:latin typeface="MonoLisa"/>
              </a:rPr>
              <a:t>] = </a:t>
            </a:r>
            <a:r>
              <a:rPr lang="en-US" altLang="ko-KR" sz="1400" b="0" dirty="0" err="1" smtClean="0">
                <a:effectLst/>
                <a:latin typeface="MonoLisa"/>
              </a:rPr>
              <a:t>useState</a:t>
            </a:r>
            <a:r>
              <a:rPr lang="en-US" altLang="ko-KR" sz="1400" b="0" dirty="0" smtClean="0">
                <a:effectLst/>
                <a:latin typeface="MonoLisa"/>
              </a:rPr>
              <a:t>(Array(9).fill(null));</a:t>
            </a:r>
          </a:p>
          <a:p>
            <a:pPr lvl="1"/>
            <a:r>
              <a:rPr lang="en-US" altLang="ko-KR" sz="1400" b="0" dirty="0" smtClean="0">
                <a:effectLst/>
                <a:latin typeface="MonoLisa"/>
              </a:rPr>
              <a:t/>
            </a:r>
            <a:br>
              <a:rPr lang="en-US" altLang="ko-KR" sz="1400" b="0" dirty="0" smtClean="0">
                <a:effectLst/>
                <a:latin typeface="MonoLisa"/>
              </a:rPr>
            </a:br>
            <a:r>
              <a:rPr lang="en-US" altLang="ko-KR" sz="1400" b="0" dirty="0" smtClean="0">
                <a:effectLst/>
                <a:latin typeface="MonoLisa"/>
              </a:rPr>
              <a:t>function </a:t>
            </a:r>
            <a:r>
              <a:rPr lang="en-US" altLang="ko-KR" sz="1400" b="0" dirty="0" err="1" smtClean="0">
                <a:effectLst/>
                <a:latin typeface="MonoLisa"/>
              </a:rPr>
              <a:t>handleClick</a:t>
            </a:r>
            <a:r>
              <a:rPr lang="en-US" altLang="ko-KR" sz="1400" b="0" dirty="0" smtClean="0">
                <a:effectLst/>
                <a:latin typeface="MonoLisa"/>
              </a:rPr>
              <a:t>(</a:t>
            </a:r>
            <a:r>
              <a:rPr lang="en-US" altLang="ko-KR" sz="1400" b="0" dirty="0" err="1" smtClean="0">
                <a:effectLst/>
                <a:latin typeface="MonoLisa"/>
              </a:rPr>
              <a:t>i</a:t>
            </a:r>
            <a:r>
              <a:rPr lang="en-US" altLang="ko-KR" sz="1400" b="0" dirty="0" smtClean="0">
                <a:effectLst/>
                <a:latin typeface="MonoLisa"/>
              </a:rPr>
              <a:t>) {</a:t>
            </a:r>
          </a:p>
          <a:p>
            <a:pPr lvl="1"/>
            <a:r>
              <a:rPr lang="en-US" altLang="ko-KR" sz="1400" b="0" dirty="0" smtClean="0">
                <a:effectLst/>
                <a:latin typeface="MonoLisa"/>
              </a:rPr>
              <a:t>if (</a:t>
            </a:r>
            <a:r>
              <a:rPr lang="en-US" altLang="ko-KR" sz="1400" b="0" dirty="0" err="1" smtClean="0">
                <a:effectLst/>
                <a:latin typeface="MonoLisa"/>
              </a:rPr>
              <a:t>calculateWinner</a:t>
            </a:r>
            <a:r>
              <a:rPr lang="en-US" altLang="ko-KR" sz="1400" b="0" dirty="0" smtClean="0">
                <a:effectLst/>
                <a:latin typeface="MonoLisa"/>
              </a:rPr>
              <a:t>(squares) || squares[</a:t>
            </a:r>
            <a:r>
              <a:rPr lang="en-US" altLang="ko-KR" sz="1400" b="0" dirty="0" err="1" smtClean="0">
                <a:effectLst/>
                <a:latin typeface="MonoLisa"/>
              </a:rPr>
              <a:t>i</a:t>
            </a:r>
            <a:r>
              <a:rPr lang="en-US" altLang="ko-KR" sz="1400" b="0" dirty="0" smtClean="0">
                <a:effectLst/>
                <a:latin typeface="MonoLisa"/>
              </a:rPr>
              <a:t>]) {</a:t>
            </a:r>
          </a:p>
          <a:p>
            <a:pPr lvl="1"/>
            <a:r>
              <a:rPr lang="en-US" altLang="ko-KR" sz="1400" b="0" dirty="0" smtClean="0">
                <a:effectLst/>
                <a:latin typeface="MonoLisa"/>
              </a:rPr>
              <a:t>return;</a:t>
            </a:r>
          </a:p>
          <a:p>
            <a:pPr lvl="1"/>
            <a:r>
              <a:rPr lang="en-US" altLang="ko-KR" sz="1400" b="0" dirty="0" smtClean="0">
                <a:effectLst/>
                <a:latin typeface="MonoLisa"/>
              </a:rPr>
              <a:t>}</a:t>
            </a:r>
            <a:endParaRPr lang="en-US" altLang="ko-KR" sz="1400" dirty="0">
              <a:latin typeface="MonoLisa"/>
            </a:endParaRPr>
          </a:p>
          <a:p>
            <a:pPr lvl="1"/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return (</a:t>
            </a:r>
          </a:p>
          <a:p>
            <a:pPr lvl="1"/>
            <a:r>
              <a:rPr lang="en-US" altLang="ko-KR" sz="1400" dirty="0"/>
              <a:t>&lt;&gt;</a:t>
            </a:r>
          </a:p>
          <a:p>
            <a:pPr lvl="1"/>
            <a:r>
              <a:rPr lang="en-US" altLang="ko-KR" sz="1400" dirty="0"/>
              <a:t>&lt;div </a:t>
            </a:r>
            <a:r>
              <a:rPr lang="en-US" altLang="ko-KR" sz="1400" dirty="0" err="1"/>
              <a:t>className</a:t>
            </a:r>
            <a:r>
              <a:rPr lang="en-US" altLang="ko-KR" sz="1400" dirty="0"/>
              <a:t>="status"&gt;{status}&lt;/div&gt;</a:t>
            </a:r>
          </a:p>
          <a:p>
            <a:pPr lvl="2"/>
            <a:r>
              <a:rPr lang="en-US" altLang="ko-KR" sz="1400" dirty="0"/>
              <a:t>&lt;div </a:t>
            </a:r>
            <a:r>
              <a:rPr lang="en-US" altLang="ko-KR" sz="1400" dirty="0" err="1"/>
              <a:t>className</a:t>
            </a:r>
            <a:r>
              <a:rPr lang="en-US" altLang="ko-KR" sz="1400" dirty="0"/>
              <a:t>="board-row"&gt;</a:t>
            </a:r>
          </a:p>
          <a:p>
            <a:pPr lvl="2"/>
            <a:r>
              <a:rPr lang="en-US" altLang="ko-KR" sz="1400" dirty="0"/>
              <a:t>&lt;Square </a:t>
            </a:r>
            <a:r>
              <a:rPr lang="en-US" altLang="ko-KR" sz="1400" dirty="0">
                <a:solidFill>
                  <a:srgbClr val="FF0000"/>
                </a:solidFill>
              </a:rPr>
              <a:t>value</a:t>
            </a:r>
            <a:r>
              <a:rPr lang="en-US" altLang="ko-KR" sz="1400" dirty="0"/>
              <a:t>={</a:t>
            </a:r>
            <a:r>
              <a:rPr lang="en-US" altLang="ko-KR" sz="1400" b="1" dirty="0">
                <a:solidFill>
                  <a:srgbClr val="0070C0"/>
                </a:solidFill>
              </a:rPr>
              <a:t>squares[0</a:t>
            </a:r>
            <a:r>
              <a:rPr lang="en-US" altLang="ko-KR" sz="1400" dirty="0"/>
              <a:t>]} </a:t>
            </a:r>
            <a:r>
              <a:rPr lang="en-US" altLang="ko-KR" sz="1400" dirty="0" err="1">
                <a:solidFill>
                  <a:srgbClr val="FF0000"/>
                </a:solidFill>
              </a:rPr>
              <a:t>onSquareClick</a:t>
            </a:r>
            <a:r>
              <a:rPr lang="en-US" altLang="ko-KR" sz="1400" dirty="0"/>
              <a:t>={() =&gt; </a:t>
            </a:r>
            <a:r>
              <a:rPr lang="en-US" altLang="ko-KR" sz="1400" dirty="0" err="1"/>
              <a:t>handleClick</a:t>
            </a:r>
            <a:r>
              <a:rPr lang="en-US" altLang="ko-KR" sz="1400" dirty="0"/>
              <a:t>(0)} /&gt;</a:t>
            </a:r>
          </a:p>
          <a:p>
            <a:pPr lvl="2"/>
            <a:r>
              <a:rPr lang="en-US" altLang="ko-KR" sz="1400" dirty="0"/>
              <a:t>&lt;Square value={squares[1]} </a:t>
            </a:r>
            <a:r>
              <a:rPr lang="en-US" altLang="ko-KR" sz="1400" dirty="0" err="1"/>
              <a:t>onSquareClick</a:t>
            </a:r>
            <a:r>
              <a:rPr lang="en-US" altLang="ko-KR" sz="1400" dirty="0"/>
              <a:t>={() =&gt; </a:t>
            </a:r>
            <a:r>
              <a:rPr lang="en-US" altLang="ko-KR" sz="1400" dirty="0" err="1"/>
              <a:t>handleClick</a:t>
            </a:r>
            <a:r>
              <a:rPr lang="en-US" altLang="ko-KR" sz="1400" dirty="0"/>
              <a:t>(1)} /&gt;</a:t>
            </a:r>
          </a:p>
          <a:p>
            <a:pPr lvl="2"/>
            <a:r>
              <a:rPr lang="en-US" altLang="ko-KR" sz="1400" dirty="0"/>
              <a:t>&lt;Square value={squares[2]} </a:t>
            </a:r>
            <a:r>
              <a:rPr lang="en-US" altLang="ko-KR" sz="1400" dirty="0" err="1"/>
              <a:t>onSquareClick</a:t>
            </a:r>
            <a:r>
              <a:rPr lang="en-US" altLang="ko-KR" sz="1400" dirty="0"/>
              <a:t>={() =&gt; </a:t>
            </a:r>
            <a:r>
              <a:rPr lang="en-US" altLang="ko-KR" sz="1400" dirty="0" err="1"/>
              <a:t>handleClick</a:t>
            </a:r>
            <a:r>
              <a:rPr lang="en-US" altLang="ko-KR" sz="1400" dirty="0"/>
              <a:t>(2)} /&gt;</a:t>
            </a:r>
          </a:p>
          <a:p>
            <a:pPr lvl="2"/>
            <a:r>
              <a:rPr lang="en-US" altLang="ko-KR" sz="1400" dirty="0"/>
              <a:t>&lt;/div&gt;</a:t>
            </a:r>
          </a:p>
          <a:p>
            <a:endParaRPr lang="en-US" altLang="ko-KR" sz="1400" dirty="0">
              <a:latin typeface="MonoLisa"/>
            </a:endParaRPr>
          </a:p>
          <a:p>
            <a:endParaRPr lang="en-US" altLang="ko-KR" sz="1400" b="0" dirty="0">
              <a:effectLst/>
              <a:latin typeface="MonoLis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762375" y="3171825"/>
            <a:ext cx="676275" cy="130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2638425" y="3219450"/>
            <a:ext cx="123825" cy="1238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876675" y="4677341"/>
            <a:ext cx="1009650" cy="43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1933575" y="4686300"/>
            <a:ext cx="628650" cy="69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762250" y="1314450"/>
            <a:ext cx="3438525" cy="176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89423"/>
              </p:ext>
            </p:extLst>
          </p:nvPr>
        </p:nvGraphicFramePr>
        <p:xfrm>
          <a:off x="8143874" y="1871950"/>
          <a:ext cx="33832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920"/>
                <a:gridCol w="375920"/>
                <a:gridCol w="375920"/>
                <a:gridCol w="375920"/>
                <a:gridCol w="375920"/>
                <a:gridCol w="375920"/>
                <a:gridCol w="375920"/>
                <a:gridCol w="375920"/>
                <a:gridCol w="3759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964020"/>
              </p:ext>
            </p:extLst>
          </p:nvPr>
        </p:nvGraphicFramePr>
        <p:xfrm>
          <a:off x="8143874" y="407749"/>
          <a:ext cx="1082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892"/>
                <a:gridCol w="360892"/>
                <a:gridCol w="36089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66154"/>
              </p:ext>
            </p:extLst>
          </p:nvPr>
        </p:nvGraphicFramePr>
        <p:xfrm>
          <a:off x="8143874" y="2424657"/>
          <a:ext cx="33832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920"/>
                <a:gridCol w="375920"/>
                <a:gridCol w="375920"/>
                <a:gridCol w="375920"/>
                <a:gridCol w="375920"/>
                <a:gridCol w="375920"/>
                <a:gridCol w="375920"/>
                <a:gridCol w="375920"/>
                <a:gridCol w="3759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직선 화살표 연결선 26"/>
          <p:cNvCxnSpPr>
            <a:endCxn id="23" idx="1"/>
          </p:cNvCxnSpPr>
          <p:nvPr/>
        </p:nvCxnSpPr>
        <p:spPr>
          <a:xfrm>
            <a:off x="2562225" y="866775"/>
            <a:ext cx="5581649" cy="1190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83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548534"/>
              </p:ext>
            </p:extLst>
          </p:nvPr>
        </p:nvGraphicFramePr>
        <p:xfrm>
          <a:off x="498475" y="433916"/>
          <a:ext cx="2482848" cy="2252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808"/>
                <a:gridCol w="413808"/>
                <a:gridCol w="413808"/>
                <a:gridCol w="413808"/>
                <a:gridCol w="413808"/>
                <a:gridCol w="413808"/>
              </a:tblGrid>
              <a:tr h="37535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53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53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53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53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53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919952"/>
              </p:ext>
            </p:extLst>
          </p:nvPr>
        </p:nvGraphicFramePr>
        <p:xfrm>
          <a:off x="660400" y="4310591"/>
          <a:ext cx="2482848" cy="2252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808"/>
                <a:gridCol w="413808"/>
                <a:gridCol w="413808"/>
                <a:gridCol w="413808"/>
                <a:gridCol w="413808"/>
                <a:gridCol w="413808"/>
              </a:tblGrid>
              <a:tr h="37535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53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53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53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53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53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934458"/>
              </p:ext>
            </p:extLst>
          </p:nvPr>
        </p:nvGraphicFramePr>
        <p:xfrm>
          <a:off x="3794125" y="433916"/>
          <a:ext cx="2482848" cy="2252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808"/>
                <a:gridCol w="413808"/>
                <a:gridCol w="413808"/>
                <a:gridCol w="413808"/>
                <a:gridCol w="413808"/>
                <a:gridCol w="413808"/>
              </a:tblGrid>
              <a:tr h="37535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53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53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53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53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53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684274"/>
              </p:ext>
            </p:extLst>
          </p:nvPr>
        </p:nvGraphicFramePr>
        <p:xfrm>
          <a:off x="6965950" y="433916"/>
          <a:ext cx="2482848" cy="2252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808"/>
                <a:gridCol w="413808"/>
                <a:gridCol w="413808"/>
                <a:gridCol w="413808"/>
                <a:gridCol w="413808"/>
                <a:gridCol w="413808"/>
              </a:tblGrid>
              <a:tr h="37535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53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53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53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53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53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876139"/>
              </p:ext>
            </p:extLst>
          </p:nvPr>
        </p:nvGraphicFramePr>
        <p:xfrm>
          <a:off x="3709035" y="3724909"/>
          <a:ext cx="33832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920"/>
                <a:gridCol w="375920"/>
                <a:gridCol w="375920"/>
                <a:gridCol w="375920"/>
                <a:gridCol w="375920"/>
                <a:gridCol w="375920"/>
                <a:gridCol w="375920"/>
                <a:gridCol w="375920"/>
                <a:gridCol w="3759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직선 연결선 12"/>
          <p:cNvCxnSpPr/>
          <p:nvPr/>
        </p:nvCxnSpPr>
        <p:spPr>
          <a:xfrm>
            <a:off x="200025" y="3390900"/>
            <a:ext cx="11525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3825" y="2908843"/>
            <a:ext cx="201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Backend = server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3825" y="3429026"/>
            <a:ext cx="227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Frontend = browser</a:t>
            </a:r>
            <a:endParaRPr lang="ko-KR" altLang="en-US"/>
          </a:p>
        </p:txBody>
      </p:sp>
      <p:sp>
        <p:nvSpPr>
          <p:cNvPr id="18" name="포인트가 5개인 별 17"/>
          <p:cNvSpPr/>
          <p:nvPr/>
        </p:nvSpPr>
        <p:spPr>
          <a:xfrm>
            <a:off x="2366639" y="4718048"/>
            <a:ext cx="276225" cy="24765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504751" y="3093509"/>
            <a:ext cx="371799" cy="154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22487" y="301942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(b,5)</a:t>
            </a:r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706290" y="3019428"/>
            <a:ext cx="0" cy="64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325912"/>
              </p:ext>
            </p:extLst>
          </p:nvPr>
        </p:nvGraphicFramePr>
        <p:xfrm>
          <a:off x="3794125" y="4310591"/>
          <a:ext cx="2482848" cy="2252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808"/>
                <a:gridCol w="413808"/>
                <a:gridCol w="413808"/>
                <a:gridCol w="413808"/>
                <a:gridCol w="413808"/>
                <a:gridCol w="413808"/>
              </a:tblGrid>
              <a:tr h="37535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53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53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53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53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53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771554" y="3059694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(b,3)</a:t>
            </a:r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71014"/>
              </p:ext>
            </p:extLst>
          </p:nvPr>
        </p:nvGraphicFramePr>
        <p:xfrm>
          <a:off x="7924800" y="3724909"/>
          <a:ext cx="33832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920"/>
                <a:gridCol w="375920"/>
                <a:gridCol w="375920"/>
                <a:gridCol w="375920"/>
                <a:gridCol w="375920"/>
                <a:gridCol w="375920"/>
                <a:gridCol w="375920"/>
                <a:gridCol w="375920"/>
                <a:gridCol w="3759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직선 화살표 연결선 26"/>
          <p:cNvCxnSpPr/>
          <p:nvPr/>
        </p:nvCxnSpPr>
        <p:spPr>
          <a:xfrm>
            <a:off x="8392465" y="2967794"/>
            <a:ext cx="0" cy="64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56987"/>
              </p:ext>
            </p:extLst>
          </p:nvPr>
        </p:nvGraphicFramePr>
        <p:xfrm>
          <a:off x="8375016" y="4318540"/>
          <a:ext cx="2482848" cy="2252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808"/>
                <a:gridCol w="413808"/>
                <a:gridCol w="413808"/>
                <a:gridCol w="413808"/>
                <a:gridCol w="413808"/>
                <a:gridCol w="413808"/>
              </a:tblGrid>
              <a:tr h="37535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53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53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53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53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53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543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84</Words>
  <Application>Microsoft Office PowerPoint</Application>
  <PresentationFormat>와이드스크린</PresentationFormat>
  <Paragraphs>64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MonoLisa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5</cp:revision>
  <dcterms:created xsi:type="dcterms:W3CDTF">2023-10-15T11:51:37Z</dcterms:created>
  <dcterms:modified xsi:type="dcterms:W3CDTF">2023-10-15T12:51:45Z</dcterms:modified>
</cp:coreProperties>
</file>