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64" r:id="rId4"/>
    <p:sldId id="258" r:id="rId5"/>
    <p:sldId id="348" r:id="rId6"/>
    <p:sldId id="259" r:id="rId7"/>
    <p:sldId id="265" r:id="rId8"/>
    <p:sldId id="266" r:id="rId9"/>
    <p:sldId id="287" r:id="rId10"/>
    <p:sldId id="286" r:id="rId11"/>
    <p:sldId id="288" r:id="rId12"/>
    <p:sldId id="289" r:id="rId13"/>
    <p:sldId id="268" r:id="rId14"/>
    <p:sldId id="347" r:id="rId15"/>
    <p:sldId id="298" r:id="rId16"/>
    <p:sldId id="303" r:id="rId17"/>
    <p:sldId id="300" r:id="rId18"/>
    <p:sldId id="317" r:id="rId19"/>
    <p:sldId id="299" r:id="rId20"/>
    <p:sldId id="302" r:id="rId21"/>
    <p:sldId id="305" r:id="rId22"/>
    <p:sldId id="304" r:id="rId23"/>
    <p:sldId id="308" r:id="rId24"/>
    <p:sldId id="301" r:id="rId25"/>
    <p:sldId id="326" r:id="rId26"/>
    <p:sldId id="346" r:id="rId27"/>
    <p:sldId id="283" r:id="rId28"/>
    <p:sldId id="270" r:id="rId29"/>
    <p:sldId id="329" r:id="rId30"/>
    <p:sldId id="345" r:id="rId31"/>
    <p:sldId id="269" r:id="rId32"/>
    <p:sldId id="273" r:id="rId33"/>
    <p:sldId id="328" r:id="rId34"/>
    <p:sldId id="330" r:id="rId35"/>
    <p:sldId id="344" r:id="rId36"/>
    <p:sldId id="281" r:id="rId37"/>
    <p:sldId id="337" r:id="rId38"/>
    <p:sldId id="282" r:id="rId39"/>
    <p:sldId id="285" r:id="rId40"/>
    <p:sldId id="290" r:id="rId41"/>
    <p:sldId id="343" r:id="rId42"/>
    <p:sldId id="272" r:id="rId43"/>
    <p:sldId id="274" r:id="rId44"/>
    <p:sldId id="276" r:id="rId45"/>
    <p:sldId id="279" r:id="rId46"/>
    <p:sldId id="277" r:id="rId47"/>
    <p:sldId id="278" r:id="rId48"/>
    <p:sldId id="280" r:id="rId49"/>
    <p:sldId id="291" r:id="rId50"/>
    <p:sldId id="306" r:id="rId51"/>
    <p:sldId id="307" r:id="rId52"/>
    <p:sldId id="297" r:id="rId53"/>
    <p:sldId id="342" r:id="rId54"/>
    <p:sldId id="309" r:id="rId55"/>
    <p:sldId id="310" r:id="rId56"/>
    <p:sldId id="311" r:id="rId57"/>
    <p:sldId id="312" r:id="rId58"/>
    <p:sldId id="318" r:id="rId59"/>
    <p:sldId id="313" r:id="rId60"/>
    <p:sldId id="315" r:id="rId61"/>
    <p:sldId id="314" r:id="rId62"/>
    <p:sldId id="341" r:id="rId63"/>
    <p:sldId id="316" r:id="rId64"/>
    <p:sldId id="319" r:id="rId65"/>
    <p:sldId id="320" r:id="rId66"/>
    <p:sldId id="321" r:id="rId67"/>
    <p:sldId id="322" r:id="rId68"/>
    <p:sldId id="323" r:id="rId69"/>
    <p:sldId id="327" r:id="rId70"/>
    <p:sldId id="340" r:id="rId71"/>
    <p:sldId id="325" r:id="rId72"/>
    <p:sldId id="331" r:id="rId73"/>
    <p:sldId id="332" r:id="rId74"/>
    <p:sldId id="333" r:id="rId75"/>
    <p:sldId id="334" r:id="rId76"/>
    <p:sldId id="335" r:id="rId77"/>
    <p:sldId id="336" r:id="rId78"/>
    <p:sldId id="339" r:id="rId79"/>
    <p:sldId id="324" r:id="rId80"/>
    <p:sldId id="338" r:id="rId8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4A7"/>
    <a:srgbClr val="FF5050"/>
    <a:srgbClr val="FFDA4B"/>
    <a:srgbClr val="FFFFFF"/>
    <a:srgbClr val="BDD7EE"/>
    <a:srgbClr val="3775A9"/>
    <a:srgbClr val="377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BF430-D2FF-4F74-8545-F84AE243B478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69CC0-6379-4514-BCFF-AFA4669A5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6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C41648-A3C3-48FE-B8E5-954327DC6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699EA5-0664-4259-9CF7-7675DDB91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C6621E-36F2-4E48-B0B2-6ACA2893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888B-BAB8-4351-B6B4-4DC7F7D622F7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752672-668C-4DED-8F59-CF24A007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8AB18E-21CF-40B1-B897-2DA66DC8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D012-7662-4E39-9C47-E86BB871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07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6B422-5EC8-431D-8EB7-A10CCDB2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CF6D36-4AD7-444D-8827-5F9006F16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DAD01C-5746-4521-A17C-AC13E05B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888B-BAB8-4351-B6B4-4DC7F7D622F7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AA740-4ECE-4C34-8A9C-71824584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77FAA1-E245-41D6-8BD0-E32006DA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D012-7662-4E39-9C47-E86BB871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60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83F6E72-3F1E-4329-BA30-F5A90064F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1852DF-0FF7-4D3B-8B04-142B6BEF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99DAF-53F9-42EE-A13A-B6383146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888B-BAB8-4351-B6B4-4DC7F7D622F7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8AFC38-1F91-4341-A211-FB66B5FE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4380B1-047B-4D19-B749-8C8A01F5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D012-7662-4E39-9C47-E86BB871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3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DBD41-7B6F-449F-B4C7-01177216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9DCB4-267F-4CD5-A74C-4AE4FE559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8231FF-5643-4757-8F53-6CFEE426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888B-BAB8-4351-B6B4-4DC7F7D622F7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1674FE-F31A-47C7-B176-AFCADFCF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84100F-B33E-4256-96A3-672C2FD9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D012-7662-4E39-9C47-E86BB871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52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009EC3-4A78-4365-8BBE-342FD93B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D88F94-2026-4EAA-9718-4CABE15B9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A0A76D-99A0-421A-B98A-17170335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888B-BAB8-4351-B6B4-4DC7F7D622F7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9CF37D-0DB6-4BBC-B3E0-3E2F066B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DC958-CE70-4FEC-9EC9-6B9F0017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D012-7662-4E39-9C47-E86BB871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7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DD652-2EFD-458D-80B8-B052B872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F7CD0B-BDBD-463A-99A6-4CB4EC894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38DF5D-6414-416E-92D8-5FD77949F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43556A-FBE1-4968-B281-3078F9B2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888B-BAB8-4351-B6B4-4DC7F7D622F7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9F5F2B-2FCD-4A54-AAFD-7EEF3D2E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3BC97B-AC84-4776-9A33-95376B48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D012-7662-4E39-9C47-E86BB871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DA995-84DC-49B3-BAA7-25B11907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DE3D8F-F3CE-45CA-8754-2D8F84098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D1BB5C-824A-453A-AF6E-052C51A1B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68A575-5BF1-4A17-A9C7-FE2CBF921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1C6C9E3-C153-4DAA-9AE8-EDDD5991B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F0EE98-27CC-46B7-9455-58C39D61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888B-BAB8-4351-B6B4-4DC7F7D622F7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FBAF622-60B6-42F6-92EA-1789D4A1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F1A0B6F-E752-44D3-A850-8C6E580D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D012-7662-4E39-9C47-E86BB871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88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D7D4F-131B-41DE-B0AB-CA267475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5D9C18-911D-48F0-AE43-1A52C57E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888B-BAB8-4351-B6B4-4DC7F7D622F7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B2F802-D38E-4654-99F6-7A380D01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0C0134-93CB-4A85-A17A-422E303A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D012-7662-4E39-9C47-E86BB871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64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1E53033-3933-470A-8687-2A743E99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888B-BAB8-4351-B6B4-4DC7F7D622F7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6500C5C-A6F1-49F6-8D79-C4315444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005408-2BFA-4786-8772-CD5A6EA0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D012-7662-4E39-9C47-E86BB871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4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F35E7-3A5F-4507-8870-E011B537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E1D3E-4692-420A-B5D6-38F1FAF0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F0393C-15C2-4EC2-B7DF-2DC301237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E0500C-A514-404C-960A-3E87FC0C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888B-BAB8-4351-B6B4-4DC7F7D622F7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F4756F-4C22-4667-B588-C2C10192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3A25F1-2652-45E2-9E60-A5B96EEC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D012-7662-4E39-9C47-E86BB871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45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CF9D1-0BC3-4849-8468-3E8E0EAA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9D0AB20-105D-4825-B5C6-9070EFFA6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6D060D-C544-4EEF-BB60-EEBFAAEC0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8DD92F-92C4-4585-B333-C7CF18D2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888B-BAB8-4351-B6B4-4DC7F7D622F7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44EE26-68DA-4527-A7F5-BE7FC8C3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560645-87D0-4AE8-8DB9-46C70A2E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D012-7662-4E39-9C47-E86BB871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24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ED17655-B5EF-4AF0-8843-37F9356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D200C4-7A75-4D07-A0D5-C52D495BA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C55CE-3EC8-4833-B365-75F0125A5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9888B-BAB8-4351-B6B4-4DC7F7D622F7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F91596-EC3A-4F8E-B43E-BC46C76CB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9352D0-CB5A-43E3-A327-1EB33DA98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9D012-7662-4E39-9C47-E86BB871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69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548FD43-0096-413B-B86C-BAAAFEEAA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993" y="895547"/>
            <a:ext cx="4661214" cy="4661214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88B3BF8C-14E5-4257-89B7-4D47AB492177}"/>
              </a:ext>
            </a:extLst>
          </p:cNvPr>
          <p:cNvSpPr/>
          <p:nvPr/>
        </p:nvSpPr>
        <p:spPr>
          <a:xfrm>
            <a:off x="2153762" y="433424"/>
            <a:ext cx="8318291" cy="5991152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CBBE7F7-9726-4CEC-A8F5-320A41725A2F}"/>
              </a:ext>
            </a:extLst>
          </p:cNvPr>
          <p:cNvGrpSpPr/>
          <p:nvPr/>
        </p:nvGrpSpPr>
        <p:grpSpPr>
          <a:xfrm>
            <a:off x="226244" y="122548"/>
            <a:ext cx="2253005" cy="830997"/>
            <a:chOff x="226244" y="122548"/>
            <a:chExt cx="2253005" cy="830997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F46FF90-2175-487D-9B07-D69E826FAD9A}"/>
                </a:ext>
              </a:extLst>
            </p:cNvPr>
            <p:cNvSpPr txBox="1"/>
            <p:nvPr/>
          </p:nvSpPr>
          <p:spPr>
            <a:xfrm>
              <a:off x="358219" y="122548"/>
              <a:ext cx="21210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EEscape</a:t>
              </a:r>
            </a:p>
            <a:p>
              <a:r>
                <a:rPr lang="en-US" altLang="zh-TW" sz="2400" dirty="0">
                  <a:solidFill>
                    <a:srgbClr val="FFDA4B"/>
                  </a:solidFill>
                  <a:latin typeface="Cooper Black" panose="0208090404030B020404" pitchFamily="18" charset="0"/>
                </a:rPr>
                <a:t>2018 </a:t>
              </a:r>
              <a:endParaRPr lang="zh-TW" altLang="en-US" sz="2400" dirty="0">
                <a:solidFill>
                  <a:srgbClr val="FFDA4B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E85804A4-E857-48E2-AB12-2C6C7D779300}"/>
                </a:ext>
              </a:extLst>
            </p:cNvPr>
            <p:cNvSpPr/>
            <p:nvPr/>
          </p:nvSpPr>
          <p:spPr>
            <a:xfrm>
              <a:off x="226244" y="141402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D305BE3-97C8-4CEA-B0D8-F34386E192B6}"/>
              </a:ext>
            </a:extLst>
          </p:cNvPr>
          <p:cNvSpPr txBox="1"/>
          <p:nvPr/>
        </p:nvSpPr>
        <p:spPr>
          <a:xfrm>
            <a:off x="2534135" y="2694809"/>
            <a:ext cx="7164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ln>
                  <a:solidFill>
                    <a:schemeClr val="tx1"/>
                  </a:solidFill>
                </a:ln>
                <a:latin typeface="Cooper Black" panose="0208090404030B020404" pitchFamily="18" charset="0"/>
              </a:rPr>
              <a:t>Brief Introduction to</a:t>
            </a:r>
          </a:p>
          <a:p>
            <a:pPr algn="ctr"/>
            <a:r>
              <a:rPr lang="en-US" altLang="zh-TW" sz="4800" dirty="0">
                <a:ln>
                  <a:solidFill>
                    <a:schemeClr val="tx1"/>
                  </a:solidFill>
                </a:ln>
                <a:solidFill>
                  <a:srgbClr val="3775A9"/>
                </a:solidFill>
                <a:latin typeface="Cooper Black" panose="0208090404030B020404" pitchFamily="18" charset="0"/>
              </a:rPr>
              <a:t>P</a:t>
            </a:r>
            <a:r>
              <a:rPr lang="en-US" altLang="zh-TW" sz="4800" dirty="0">
                <a:ln>
                  <a:solidFill>
                    <a:schemeClr val="tx1"/>
                  </a:solidFill>
                </a:ln>
                <a:solidFill>
                  <a:srgbClr val="FFDA4B"/>
                </a:solidFill>
                <a:latin typeface="Cooper Black" panose="0208090404030B020404" pitchFamily="18" charset="0"/>
              </a:rPr>
              <a:t>y</a:t>
            </a:r>
            <a:r>
              <a:rPr lang="en-US" altLang="zh-TW" sz="4800" dirty="0">
                <a:ln>
                  <a:solidFill>
                    <a:schemeClr val="tx1"/>
                  </a:solidFill>
                </a:ln>
                <a:solidFill>
                  <a:srgbClr val="3775A9"/>
                </a:solidFill>
                <a:latin typeface="Cooper Black" panose="0208090404030B020404" pitchFamily="18" charset="0"/>
              </a:rPr>
              <a:t>t</a:t>
            </a:r>
            <a:r>
              <a:rPr lang="en-US" altLang="zh-TW" sz="4800" dirty="0">
                <a:ln>
                  <a:solidFill>
                    <a:schemeClr val="tx1"/>
                  </a:solidFill>
                </a:ln>
                <a:solidFill>
                  <a:srgbClr val="FFDA4B"/>
                </a:solidFill>
                <a:latin typeface="Cooper Black" panose="0208090404030B020404" pitchFamily="18" charset="0"/>
              </a:rPr>
              <a:t>h</a:t>
            </a:r>
            <a:r>
              <a:rPr lang="en-US" altLang="zh-TW" sz="4800" dirty="0">
                <a:ln>
                  <a:solidFill>
                    <a:schemeClr val="tx1"/>
                  </a:solidFill>
                </a:ln>
                <a:solidFill>
                  <a:srgbClr val="3775A9"/>
                </a:solidFill>
                <a:latin typeface="Cooper Black" panose="0208090404030B020404" pitchFamily="18" charset="0"/>
              </a:rPr>
              <a:t>o</a:t>
            </a:r>
            <a:r>
              <a:rPr lang="en-US" altLang="zh-TW" sz="4800" dirty="0">
                <a:ln>
                  <a:solidFill>
                    <a:schemeClr val="tx1"/>
                  </a:solidFill>
                </a:ln>
                <a:solidFill>
                  <a:srgbClr val="FFDA4B"/>
                </a:solidFill>
                <a:latin typeface="Cooper Black" panose="0208090404030B020404" pitchFamily="18" charset="0"/>
              </a:rPr>
              <a:t>n</a:t>
            </a:r>
            <a:r>
              <a:rPr lang="en-US" altLang="zh-TW" sz="4800" dirty="0">
                <a:ln>
                  <a:solidFill>
                    <a:schemeClr val="tx1"/>
                  </a:solidFill>
                </a:ln>
                <a:latin typeface="Cooper Black" panose="0208090404030B020404" pitchFamily="18" charset="0"/>
              </a:rPr>
              <a:t> </a:t>
            </a:r>
            <a:endParaRPr lang="zh-TW" altLang="en-US" sz="4800" dirty="0">
              <a:ln>
                <a:solidFill>
                  <a:schemeClr val="tx1"/>
                </a:solidFill>
              </a:ln>
              <a:latin typeface="Cooper Black" panose="0208090404030B020404" pitchFamily="18" charset="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EE82E4D-72A2-4402-8216-B9A7437EE65A}"/>
              </a:ext>
            </a:extLst>
          </p:cNvPr>
          <p:cNvGrpSpPr/>
          <p:nvPr/>
        </p:nvGrpSpPr>
        <p:grpSpPr>
          <a:xfrm>
            <a:off x="11227323" y="5943697"/>
            <a:ext cx="746290" cy="754146"/>
            <a:chOff x="11133054" y="5821149"/>
            <a:chExt cx="746290" cy="754146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3275316-EE58-481E-9AA7-3A80CDBF02B8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8C8AD1F6-CD9C-4C20-949C-FE77D70A53B7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308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>
            <a:extLst>
              <a:ext uri="{FF2B5EF4-FFF2-40B4-BE49-F238E27FC236}">
                <a16:creationId xmlns:a16="http://schemas.microsoft.com/office/drawing/2014/main" id="{E299DE75-7C3C-47C1-A831-E80BEA0A6364}"/>
              </a:ext>
            </a:extLst>
          </p:cNvPr>
          <p:cNvSpPr/>
          <p:nvPr/>
        </p:nvSpPr>
        <p:spPr>
          <a:xfrm>
            <a:off x="341985" y="333690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dirty="0">
                <a:solidFill>
                  <a:srgbClr val="3774A7"/>
                </a:solidFill>
                <a:latin typeface="Cooper Black" panose="0208090404030B020404" pitchFamily="18" charset="0"/>
              </a:rPr>
              <a:t>?</a:t>
            </a:r>
            <a:endParaRPr lang="zh-TW" altLang="en-US" sz="8000" b="1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F39C42-4436-43B1-856C-B8CC64A60BB7}"/>
              </a:ext>
            </a:extLst>
          </p:cNvPr>
          <p:cNvSpPr/>
          <p:nvPr/>
        </p:nvSpPr>
        <p:spPr>
          <a:xfrm>
            <a:off x="1909878" y="202968"/>
            <a:ext cx="64518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6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Practice 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24C08-AEDE-42F8-B313-7B409B9895B5}"/>
              </a:ext>
            </a:extLst>
          </p:cNvPr>
          <p:cNvSpPr/>
          <p:nvPr/>
        </p:nvSpPr>
        <p:spPr>
          <a:xfrm>
            <a:off x="1909878" y="2812730"/>
            <a:ext cx="99874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Swap the values of two variables </a:t>
            </a:r>
            <a:r>
              <a:rPr lang="en-US" altLang="zh-TW" sz="5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x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 and </a:t>
            </a:r>
            <a:r>
              <a:rPr lang="en-US" altLang="zh-TW" sz="5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y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1117BAD-1648-46E6-B04B-0872B8239811}"/>
              </a:ext>
            </a:extLst>
          </p:cNvPr>
          <p:cNvSpPr/>
          <p:nvPr/>
        </p:nvSpPr>
        <p:spPr>
          <a:xfrm>
            <a:off x="10295248" y="6298222"/>
            <a:ext cx="45719" cy="457193"/>
          </a:xfrm>
          <a:prstGeom prst="roundRect">
            <a:avLst/>
          </a:prstGeom>
          <a:solidFill>
            <a:srgbClr val="3775A9"/>
          </a:solidFill>
          <a:ln w="38100">
            <a:solidFill>
              <a:srgbClr val="377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2F2D40A-AE9C-4CB4-9E65-796147867ABA}"/>
              </a:ext>
            </a:extLst>
          </p:cNvPr>
          <p:cNvSpPr txBox="1"/>
          <p:nvPr/>
        </p:nvSpPr>
        <p:spPr>
          <a:xfrm>
            <a:off x="10478844" y="6293750"/>
            <a:ext cx="189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Cooper Black" panose="0208090404030B020404" pitchFamily="18" charset="0"/>
              </a:rPr>
              <a:t>Variables</a:t>
            </a:r>
            <a:endParaRPr lang="zh-TW" altLang="en-US" sz="2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95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>
            <a:extLst>
              <a:ext uri="{FF2B5EF4-FFF2-40B4-BE49-F238E27FC236}">
                <a16:creationId xmlns:a16="http://schemas.microsoft.com/office/drawing/2014/main" id="{E299DE75-7C3C-47C1-A831-E80BEA0A6364}"/>
              </a:ext>
            </a:extLst>
          </p:cNvPr>
          <p:cNvSpPr/>
          <p:nvPr/>
        </p:nvSpPr>
        <p:spPr>
          <a:xfrm>
            <a:off x="341985" y="333690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dirty="0">
                <a:solidFill>
                  <a:srgbClr val="3774A7"/>
                </a:solidFill>
                <a:latin typeface="Cooper Black" panose="0208090404030B020404" pitchFamily="18" charset="0"/>
              </a:rPr>
              <a:t>?</a:t>
            </a:r>
            <a:endParaRPr lang="zh-TW" altLang="en-US" sz="8000" b="1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F39C42-4436-43B1-856C-B8CC64A60BB7}"/>
              </a:ext>
            </a:extLst>
          </p:cNvPr>
          <p:cNvSpPr/>
          <p:nvPr/>
        </p:nvSpPr>
        <p:spPr>
          <a:xfrm>
            <a:off x="1909878" y="202968"/>
            <a:ext cx="57202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6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Solution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D8120D-9904-4516-A60F-B4714227A680}"/>
              </a:ext>
            </a:extLst>
          </p:cNvPr>
          <p:cNvSpPr/>
          <p:nvPr/>
        </p:nvSpPr>
        <p:spPr>
          <a:xfrm>
            <a:off x="1909878" y="2152330"/>
            <a:ext cx="34952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1. </a:t>
            </a:r>
          </a:p>
          <a:p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temp </a:t>
            </a:r>
            <a:r>
              <a:rPr lang="en-US" altLang="zh-TW" sz="5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 x</a:t>
            </a:r>
          </a:p>
          <a:p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5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 y</a:t>
            </a:r>
          </a:p>
          <a:p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y </a:t>
            </a:r>
            <a:r>
              <a:rPr lang="en-US" altLang="zh-TW" sz="5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 temp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38943D-2183-4EA5-A719-7BEB933A1527}"/>
              </a:ext>
            </a:extLst>
          </p:cNvPr>
          <p:cNvSpPr/>
          <p:nvPr/>
        </p:nvSpPr>
        <p:spPr>
          <a:xfrm>
            <a:off x="6096000" y="2152330"/>
            <a:ext cx="3495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2. </a:t>
            </a:r>
          </a:p>
          <a:p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x, y </a:t>
            </a:r>
            <a:r>
              <a:rPr lang="en-US" altLang="zh-TW" sz="5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 y, x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797E7F-DF46-481C-92AD-F52C14737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508080" y="4079079"/>
            <a:ext cx="1056799" cy="108219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F7F2EE8-0A04-45C5-9AF5-223DA15EF606}"/>
              </a:ext>
            </a:extLst>
          </p:cNvPr>
          <p:cNvSpPr/>
          <p:nvPr/>
        </p:nvSpPr>
        <p:spPr>
          <a:xfrm>
            <a:off x="8773578" y="4880094"/>
            <a:ext cx="2707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n w="57150">
                  <a:noFill/>
                </a:ln>
                <a:latin typeface="Arial Rounded MT Bold" panose="020F0704030504030204" pitchFamily="34" charset="0"/>
              </a:rPr>
              <a:t>Try to memorize this</a:t>
            </a:r>
          </a:p>
        </p:txBody>
      </p:sp>
    </p:spTree>
    <p:extLst>
      <p:ext uri="{BB962C8B-B14F-4D97-AF65-F5344CB8AC3E}">
        <p14:creationId xmlns:p14="http://schemas.microsoft.com/office/powerpoint/2010/main" val="140883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>
            <a:extLst>
              <a:ext uri="{FF2B5EF4-FFF2-40B4-BE49-F238E27FC236}">
                <a16:creationId xmlns:a16="http://schemas.microsoft.com/office/drawing/2014/main" id="{E299DE75-7C3C-47C1-A831-E80BEA0A6364}"/>
              </a:ext>
            </a:extLst>
          </p:cNvPr>
          <p:cNvSpPr/>
          <p:nvPr/>
        </p:nvSpPr>
        <p:spPr>
          <a:xfrm>
            <a:off x="341985" y="333690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dirty="0">
                <a:solidFill>
                  <a:srgbClr val="3774A7"/>
                </a:solidFill>
                <a:latin typeface="Cooper Black" panose="0208090404030B020404" pitchFamily="18" charset="0"/>
              </a:rPr>
              <a:t>?</a:t>
            </a:r>
            <a:endParaRPr lang="zh-TW" altLang="en-US" sz="8000" b="1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F39C42-4436-43B1-856C-B8CC64A60BB7}"/>
              </a:ext>
            </a:extLst>
          </p:cNvPr>
          <p:cNvSpPr/>
          <p:nvPr/>
        </p:nvSpPr>
        <p:spPr>
          <a:xfrm>
            <a:off x="1909878" y="202968"/>
            <a:ext cx="101094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6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Food for thought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D8120D-9904-4516-A60F-B4714227A680}"/>
              </a:ext>
            </a:extLst>
          </p:cNvPr>
          <p:cNvSpPr/>
          <p:nvPr/>
        </p:nvSpPr>
        <p:spPr>
          <a:xfrm>
            <a:off x="3113838" y="1949130"/>
            <a:ext cx="73154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What’s wrong with the following code</a:t>
            </a:r>
            <a:r>
              <a:rPr lang="zh-TW" altLang="en-US" sz="5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: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83907C-B42B-4718-8294-C1715EA9ED5F}"/>
              </a:ext>
            </a:extLst>
          </p:cNvPr>
          <p:cNvSpPr/>
          <p:nvPr/>
        </p:nvSpPr>
        <p:spPr>
          <a:xfrm>
            <a:off x="5298339" y="4032358"/>
            <a:ext cx="193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5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 y</a:t>
            </a:r>
          </a:p>
          <a:p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y </a:t>
            </a:r>
            <a:r>
              <a:rPr lang="en-US" altLang="zh-TW" sz="5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671843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FED6B691-299E-4264-8FD3-D98B2B7F31AB}"/>
              </a:ext>
            </a:extLst>
          </p:cNvPr>
          <p:cNvGrpSpPr/>
          <p:nvPr/>
        </p:nvGrpSpPr>
        <p:grpSpPr>
          <a:xfrm>
            <a:off x="379371" y="274948"/>
            <a:ext cx="5601414" cy="1320800"/>
            <a:chOff x="867051" y="2192970"/>
            <a:chExt cx="5601414" cy="132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橢圓 4">
                  <a:extLst>
                    <a:ext uri="{FF2B5EF4-FFF2-40B4-BE49-F238E27FC236}">
                      <a16:creationId xmlns:a16="http://schemas.microsoft.com/office/drawing/2014/main" id="{BBF136DF-8D18-4AD4-8FCD-DC9B595FBA5F}"/>
                    </a:ext>
                  </a:extLst>
                </p:cNvPr>
                <p:cNvSpPr/>
                <p:nvPr/>
              </p:nvSpPr>
              <p:spPr>
                <a:xfrm>
                  <a:off x="867051" y="2192970"/>
                  <a:ext cx="1320800" cy="1320800"/>
                </a:xfrm>
                <a:prstGeom prst="ellipse">
                  <a:avLst/>
                </a:prstGeom>
                <a:solidFill>
                  <a:srgbClr val="FFDA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b="1" i="1" smtClean="0">
                            <a:ln w="28575">
                              <a:solidFill>
                                <a:srgbClr val="3774A7"/>
                              </a:solidFill>
                            </a:ln>
                            <a:solidFill>
                              <a:srgbClr val="3774A7"/>
                            </a:solidFill>
                            <a:latin typeface="Cambria Math" panose="02040503050406030204" pitchFamily="18" charset="0"/>
                          </a:rPr>
                          <m:t>𝜶𝜷𝜸</m:t>
                        </m:r>
                      </m:oMath>
                    </m:oMathPara>
                  </a14:m>
                  <a:endParaRPr lang="zh-TW" altLang="en-US" sz="3600" b="1" dirty="0">
                    <a:ln w="28575">
                      <a:solidFill>
                        <a:srgbClr val="3774A7"/>
                      </a:solidFill>
                    </a:ln>
                    <a:solidFill>
                      <a:srgbClr val="3774A7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橢圓 4">
                  <a:extLst>
                    <a:ext uri="{FF2B5EF4-FFF2-40B4-BE49-F238E27FC236}">
                      <a16:creationId xmlns:a16="http://schemas.microsoft.com/office/drawing/2014/main" id="{BBF136DF-8D18-4AD4-8FCD-DC9B595FBA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51" y="2192970"/>
                  <a:ext cx="1320800" cy="13208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7B89282-4B7D-416E-B625-10792E36558B}"/>
                </a:ext>
              </a:extLst>
            </p:cNvPr>
            <p:cNvSpPr txBox="1"/>
            <p:nvPr/>
          </p:nvSpPr>
          <p:spPr>
            <a:xfrm>
              <a:off x="2434945" y="2622537"/>
              <a:ext cx="4033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Variables and types</a:t>
              </a:r>
              <a:endParaRPr lang="zh-TW" altLang="en-US" sz="24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2BD320C-1F4B-475E-AF32-AAEBEE8087B0}"/>
              </a:ext>
            </a:extLst>
          </p:cNvPr>
          <p:cNvGrpSpPr/>
          <p:nvPr/>
        </p:nvGrpSpPr>
        <p:grpSpPr>
          <a:xfrm>
            <a:off x="11227323" y="5943697"/>
            <a:ext cx="746290" cy="754146"/>
            <a:chOff x="11133054" y="5821149"/>
            <a:chExt cx="746290" cy="754146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CE137E1-9397-41D6-A35E-73FD3DC6978A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6D6166D9-857C-4168-A749-08A53747CD21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CD7D81C-182E-45D1-8778-A7DA0F3BD5E9}"/>
              </a:ext>
            </a:extLst>
          </p:cNvPr>
          <p:cNvSpPr/>
          <p:nvPr/>
        </p:nvSpPr>
        <p:spPr>
          <a:xfrm>
            <a:off x="1947265" y="1595748"/>
            <a:ext cx="8705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Check the type of a variable using </a:t>
            </a:r>
            <a:r>
              <a:rPr lang="en-US" altLang="zh-TW" sz="32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type( )</a:t>
            </a:r>
            <a:r>
              <a:rPr lang="en-US" altLang="zh-TW" sz="3200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D61D5E-9285-4692-B77B-A6BB268ED7C7}"/>
              </a:ext>
            </a:extLst>
          </p:cNvPr>
          <p:cNvSpPr/>
          <p:nvPr/>
        </p:nvSpPr>
        <p:spPr>
          <a:xfrm>
            <a:off x="6894246" y="2610091"/>
            <a:ext cx="433307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type(</a:t>
            </a:r>
            <a:r>
              <a:rPr lang="en-US" altLang="zh-TW" sz="4000" dirty="0">
                <a:latin typeface="Arial Rounded MT Bold" panose="020F0704030504030204" pitchFamily="34" charset="0"/>
              </a:rPr>
              <a:t>x</a:t>
            </a:r>
            <a:r>
              <a:rPr lang="en-US" altLang="zh-TW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)  </a:t>
            </a:r>
            <a:r>
              <a:rPr lang="en-US" altLang="zh-TW" sz="4000" dirty="0">
                <a:ln w="57150">
                  <a:noFill/>
                </a:ln>
                <a:solidFill>
                  <a:schemeClr val="accent5"/>
                </a:solidFill>
                <a:latin typeface="Arial Rounded MT Bold" panose="020F0704030504030204" pitchFamily="34" charset="0"/>
              </a:rPr>
              <a:t>int</a:t>
            </a:r>
          </a:p>
          <a:p>
            <a:r>
              <a:rPr lang="en-US" altLang="zh-TW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type(</a:t>
            </a:r>
            <a:r>
              <a:rPr lang="en-US" altLang="zh-TW" sz="4000" dirty="0">
                <a:latin typeface="Arial Rounded MT Bold" panose="020F0704030504030204" pitchFamily="34" charset="0"/>
              </a:rPr>
              <a:t>x</a:t>
            </a:r>
            <a:r>
              <a:rPr lang="en-US" altLang="zh-TW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)  </a:t>
            </a:r>
            <a:r>
              <a:rPr lang="en-US" altLang="zh-TW" sz="4000" dirty="0">
                <a:ln w="57150">
                  <a:noFill/>
                </a:ln>
                <a:solidFill>
                  <a:schemeClr val="accent5"/>
                </a:solidFill>
                <a:latin typeface="Arial Rounded MT Bold" panose="020F0704030504030204" pitchFamily="34" charset="0"/>
              </a:rPr>
              <a:t>float</a:t>
            </a:r>
          </a:p>
          <a:p>
            <a:r>
              <a:rPr lang="en-US" altLang="zh-TW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type(</a:t>
            </a:r>
            <a:r>
              <a:rPr lang="en-US" altLang="zh-TW" sz="4000" dirty="0">
                <a:latin typeface="Arial Rounded MT Bold" panose="020F0704030504030204" pitchFamily="34" charset="0"/>
              </a:rPr>
              <a:t>x</a:t>
            </a:r>
            <a:r>
              <a:rPr lang="en-US" altLang="zh-TW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)  </a:t>
            </a:r>
            <a:r>
              <a:rPr lang="en-US" altLang="zh-TW" sz="4000" dirty="0">
                <a:ln w="57150">
                  <a:noFill/>
                </a:ln>
                <a:solidFill>
                  <a:schemeClr val="accent5"/>
                </a:solidFill>
                <a:latin typeface="Arial Rounded MT Bold" panose="020F0704030504030204" pitchFamily="34" charset="0"/>
              </a:rPr>
              <a:t>str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</a:p>
          <a:p>
            <a:r>
              <a:rPr lang="en-US" altLang="zh-TW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type(</a:t>
            </a:r>
            <a:r>
              <a:rPr lang="en-US" altLang="zh-TW" sz="4000" dirty="0">
                <a:latin typeface="Arial Rounded MT Bold" panose="020F0704030504030204" pitchFamily="34" charset="0"/>
              </a:rPr>
              <a:t>x</a:t>
            </a:r>
            <a:r>
              <a:rPr lang="en-US" altLang="zh-TW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)  </a:t>
            </a:r>
            <a:r>
              <a:rPr lang="en-US" altLang="zh-TW" sz="4000" dirty="0">
                <a:ln w="57150">
                  <a:noFill/>
                </a:ln>
                <a:solidFill>
                  <a:schemeClr val="accent5"/>
                </a:solidFill>
                <a:latin typeface="Arial Rounded MT Bold" panose="020F0704030504030204" pitchFamily="34" charset="0"/>
              </a:rPr>
              <a:t>bool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</a:p>
          <a:p>
            <a:r>
              <a:rPr lang="en-US" altLang="zh-TW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type(</a:t>
            </a:r>
            <a:r>
              <a:rPr lang="en-US" altLang="zh-TW" sz="4000" dirty="0">
                <a:latin typeface="Arial Rounded MT Bold" panose="020F0704030504030204" pitchFamily="34" charset="0"/>
              </a:rPr>
              <a:t>x</a:t>
            </a:r>
            <a:r>
              <a:rPr lang="en-US" altLang="zh-TW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)  </a:t>
            </a:r>
            <a:r>
              <a:rPr lang="en-US" altLang="zh-TW" sz="4000" dirty="0">
                <a:ln w="57150">
                  <a:noFill/>
                </a:ln>
                <a:solidFill>
                  <a:schemeClr val="accent5"/>
                </a:solidFill>
                <a:latin typeface="Arial Rounded MT Bold" panose="020F0704030504030204" pitchFamily="34" charset="0"/>
              </a:rPr>
              <a:t>list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A24B71-E4B3-4BB7-8FFB-8C6ECD1E9551}"/>
              </a:ext>
            </a:extLst>
          </p:cNvPr>
          <p:cNvSpPr/>
          <p:nvPr/>
        </p:nvSpPr>
        <p:spPr>
          <a:xfrm>
            <a:off x="1943809" y="2610091"/>
            <a:ext cx="35716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</a:p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2.2</a:t>
            </a:r>
          </a:p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‘Hello’</a:t>
            </a:r>
          </a:p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True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 </a:t>
            </a:r>
          </a:p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x</a:t>
            </a:r>
            <a:r>
              <a:rPr lang="en-US" altLang="zh-TW" sz="4000" dirty="0">
                <a:ln w="57150">
                  <a:noFill/>
                </a:ln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000" dirty="0">
                <a:ln w="57150">
                  <a:noFill/>
                </a:ln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[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6850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8EEE12EF-563A-46FD-A39F-D32368101C46}"/>
              </a:ext>
            </a:extLst>
          </p:cNvPr>
          <p:cNvSpPr/>
          <p:nvPr/>
        </p:nvSpPr>
        <p:spPr>
          <a:xfrm>
            <a:off x="4798078" y="1329467"/>
            <a:ext cx="2595843" cy="2595843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[</a:t>
            </a:r>
            <a:r>
              <a:rPr lang="zh-TW" altLang="en-US" sz="8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8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]</a:t>
            </a:r>
            <a:endParaRPr lang="zh-TW" altLang="en-US" sz="8800" b="1" dirty="0">
              <a:ln w="28575">
                <a:solidFill>
                  <a:srgbClr val="3774A7"/>
                </a:solidFill>
              </a:ln>
              <a:solidFill>
                <a:srgbClr val="3774A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22B1DE2-C56B-4E62-B9E1-7E63F77A030D}"/>
              </a:ext>
            </a:extLst>
          </p:cNvPr>
          <p:cNvSpPr txBox="1"/>
          <p:nvPr/>
        </p:nvSpPr>
        <p:spPr>
          <a:xfrm>
            <a:off x="5303697" y="4241243"/>
            <a:ext cx="2851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3774A7"/>
                </a:solidFill>
                <a:latin typeface="Cooper Black" panose="0208090404030B020404" pitchFamily="18" charset="0"/>
              </a:rPr>
              <a:t>Lists</a:t>
            </a:r>
            <a:endParaRPr lang="zh-TW" altLang="en-US" sz="48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8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FED6B691-299E-4264-8FD3-D98B2B7F31AB}"/>
              </a:ext>
            </a:extLst>
          </p:cNvPr>
          <p:cNvGrpSpPr/>
          <p:nvPr/>
        </p:nvGrpSpPr>
        <p:grpSpPr>
          <a:xfrm>
            <a:off x="379371" y="274948"/>
            <a:ext cx="5597958" cy="1320800"/>
            <a:chOff x="867051" y="2192970"/>
            <a:chExt cx="5597958" cy="1320800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BBF136DF-8D18-4AD4-8FCD-DC9B595FBA5F}"/>
                </a:ext>
              </a:extLst>
            </p:cNvPr>
            <p:cNvSpPr/>
            <p:nvPr/>
          </p:nvSpPr>
          <p:spPr>
            <a:xfrm>
              <a:off x="867051" y="2192970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[</a:t>
              </a:r>
              <a:r>
                <a:rPr lang="zh-TW" altLang="en-US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]</a:t>
              </a:r>
              <a:endParaRPr lang="zh-TW" altLang="en-US" sz="4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7B89282-4B7D-416E-B625-10792E36558B}"/>
                </a:ext>
              </a:extLst>
            </p:cNvPr>
            <p:cNvSpPr txBox="1"/>
            <p:nvPr/>
          </p:nvSpPr>
          <p:spPr>
            <a:xfrm>
              <a:off x="2431489" y="2437871"/>
              <a:ext cx="4033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Lists</a:t>
              </a:r>
              <a:endParaRPr lang="zh-TW" altLang="en-US" sz="48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2BD320C-1F4B-475E-AF32-AAEBEE8087B0}"/>
              </a:ext>
            </a:extLst>
          </p:cNvPr>
          <p:cNvGrpSpPr/>
          <p:nvPr/>
        </p:nvGrpSpPr>
        <p:grpSpPr>
          <a:xfrm>
            <a:off x="11227323" y="5943697"/>
            <a:ext cx="746290" cy="754146"/>
            <a:chOff x="11133054" y="5821149"/>
            <a:chExt cx="746290" cy="754146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CE137E1-9397-41D6-A35E-73FD3DC6978A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6D6166D9-857C-4168-A749-08A53747CD21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1EBEA3FA-5371-4FD8-813B-B135D1B3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3" b="100000" l="1385" r="99538">
                        <a14:backgroundMark x1="67231" y1="80296" x2="67231" y2="80296"/>
                        <a14:backgroundMark x1="61538" y1="72167" x2="87231" y2="53202"/>
                        <a14:backgroundMark x1="12000" y1="94828" x2="18615" y2="98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71" y="1127760"/>
            <a:ext cx="9060167" cy="5659120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93E68EFD-2BAC-49C0-A006-D5FCD6812288}"/>
              </a:ext>
            </a:extLst>
          </p:cNvPr>
          <p:cNvGrpSpPr/>
          <p:nvPr/>
        </p:nvGrpSpPr>
        <p:grpSpPr>
          <a:xfrm>
            <a:off x="4267200" y="2243594"/>
            <a:ext cx="6197510" cy="4184372"/>
            <a:chOff x="4267200" y="2243594"/>
            <a:chExt cx="6197510" cy="4184372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4255660-7876-4A69-863E-45C2784D5EF1}"/>
                </a:ext>
              </a:extLst>
            </p:cNvPr>
            <p:cNvSpPr txBox="1"/>
            <p:nvPr/>
          </p:nvSpPr>
          <p:spPr>
            <a:xfrm>
              <a:off x="4267200" y="5720080"/>
              <a:ext cx="3251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ooper Black" panose="0208090404030B020404" pitchFamily="18" charset="0"/>
                </a:rPr>
                <a:t>0</a:t>
              </a:r>
              <a:endParaRPr lang="zh-TW" altLang="en-US" sz="4000" dirty="0">
                <a:latin typeface="Cooper Black" panose="0208090404030B0204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BA9192F-A183-4556-815D-6BC86AA6791F}"/>
                </a:ext>
              </a:extLst>
            </p:cNvPr>
            <p:cNvSpPr txBox="1"/>
            <p:nvPr/>
          </p:nvSpPr>
          <p:spPr>
            <a:xfrm>
              <a:off x="5394960" y="5039360"/>
              <a:ext cx="518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ooper Black" panose="0208090404030B020404" pitchFamily="18" charset="0"/>
                </a:rPr>
                <a:t>1</a:t>
              </a:r>
              <a:endParaRPr lang="zh-TW" altLang="en-US" sz="4000" dirty="0">
                <a:latin typeface="Cooper Black" panose="0208090404030B020404" pitchFamily="18" charset="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FA5A55C-DC5D-49D7-BE3D-9B9E5842C48C}"/>
                </a:ext>
              </a:extLst>
            </p:cNvPr>
            <p:cNvSpPr txBox="1"/>
            <p:nvPr/>
          </p:nvSpPr>
          <p:spPr>
            <a:xfrm>
              <a:off x="6456680" y="4331474"/>
              <a:ext cx="518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ooper Black" panose="0208090404030B020404" pitchFamily="18" charset="0"/>
                </a:rPr>
                <a:t>2</a:t>
              </a:r>
              <a:endParaRPr lang="zh-TW" altLang="en-US" sz="4000" dirty="0">
                <a:latin typeface="Cooper Black" panose="0208090404030B020404" pitchFamily="18" charset="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CBE57F2-8590-40DC-B232-99146078A072}"/>
                </a:ext>
              </a:extLst>
            </p:cNvPr>
            <p:cNvSpPr txBox="1"/>
            <p:nvPr/>
          </p:nvSpPr>
          <p:spPr>
            <a:xfrm>
              <a:off x="7376160" y="3769360"/>
              <a:ext cx="518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ooper Black" panose="0208090404030B020404" pitchFamily="18" charset="0"/>
                </a:rPr>
                <a:t>3</a:t>
              </a:r>
              <a:endParaRPr lang="zh-TW" altLang="en-US" sz="4000" dirty="0">
                <a:latin typeface="Cooper Black" panose="0208090404030B020404" pitchFamily="18" charset="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38D223A-298F-46C8-BF5B-455A7204A451}"/>
                </a:ext>
              </a:extLst>
            </p:cNvPr>
            <p:cNvSpPr txBox="1"/>
            <p:nvPr/>
          </p:nvSpPr>
          <p:spPr>
            <a:xfrm>
              <a:off x="8298180" y="3249434"/>
              <a:ext cx="518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ooper Black" panose="0208090404030B020404" pitchFamily="18" charset="0"/>
                </a:rPr>
                <a:t>4</a:t>
              </a:r>
              <a:endParaRPr lang="zh-TW" altLang="en-US" sz="4000" dirty="0">
                <a:latin typeface="Cooper Black" panose="0208090404030B020404" pitchFamily="18" charset="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21B3577-5942-4DC3-B6A6-C5A88496B35C}"/>
                </a:ext>
              </a:extLst>
            </p:cNvPr>
            <p:cNvSpPr txBox="1"/>
            <p:nvPr/>
          </p:nvSpPr>
          <p:spPr>
            <a:xfrm>
              <a:off x="9126190" y="2721114"/>
              <a:ext cx="518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ooper Black" panose="0208090404030B020404" pitchFamily="18" charset="0"/>
                </a:rPr>
                <a:t>5</a:t>
              </a:r>
              <a:endParaRPr lang="zh-TW" altLang="en-US" sz="4000" dirty="0">
                <a:latin typeface="Cooper Black" panose="0208090404030B020404" pitchFamily="18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65820D5-6C8A-49DF-850C-E41DC60E3A47}"/>
                </a:ext>
              </a:extLst>
            </p:cNvPr>
            <p:cNvSpPr txBox="1"/>
            <p:nvPr/>
          </p:nvSpPr>
          <p:spPr>
            <a:xfrm>
              <a:off x="9946550" y="2243594"/>
              <a:ext cx="518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ooper Black" panose="0208090404030B020404" pitchFamily="18" charset="0"/>
                </a:rPr>
                <a:t>6</a:t>
              </a:r>
              <a:endParaRPr lang="zh-TW" altLang="en-US" sz="4000" dirty="0">
                <a:latin typeface="Cooper Black" panose="0208090404030B020404" pitchFamily="18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A816CC9D-C217-4AFE-8AF0-DCE7734E20AE}"/>
              </a:ext>
            </a:extLst>
          </p:cNvPr>
          <p:cNvSpPr/>
          <p:nvPr/>
        </p:nvSpPr>
        <p:spPr>
          <a:xfrm>
            <a:off x="1943809" y="1349526"/>
            <a:ext cx="8705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Put anything into a list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B1ACF12-BFD4-46B2-8750-B4100CB6D87C}"/>
              </a:ext>
            </a:extLst>
          </p:cNvPr>
          <p:cNvCxnSpPr/>
          <p:nvPr/>
        </p:nvCxnSpPr>
        <p:spPr>
          <a:xfrm flipH="1">
            <a:off x="5273040" y="6427966"/>
            <a:ext cx="210312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70346C2-D3B0-4AF6-B149-68432AA0F84A}"/>
              </a:ext>
            </a:extLst>
          </p:cNvPr>
          <p:cNvSpPr txBox="1"/>
          <p:nvPr/>
        </p:nvSpPr>
        <p:spPr>
          <a:xfrm>
            <a:off x="7559040" y="6116320"/>
            <a:ext cx="1696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oper Black" panose="0208090404030B020404" pitchFamily="18" charset="0"/>
              </a:rPr>
              <a:t>Da </a:t>
            </a:r>
            <a:r>
              <a:rPr lang="en-US" altLang="zh-TW" sz="2800" dirty="0" err="1">
                <a:latin typeface="Cooper Black" panose="0208090404030B020404" pitchFamily="18" charset="0"/>
              </a:rPr>
              <a:t>Fuq</a:t>
            </a:r>
            <a:r>
              <a:rPr lang="en-US" altLang="zh-TW" sz="2800" dirty="0">
                <a:latin typeface="Cooper Black" panose="0208090404030B020404" pitchFamily="18" charset="0"/>
              </a:rPr>
              <a:t>?</a:t>
            </a:r>
            <a:endParaRPr lang="zh-TW" altLang="en-US" sz="28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767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FED6B691-299E-4264-8FD3-D98B2B7F31AB}"/>
              </a:ext>
            </a:extLst>
          </p:cNvPr>
          <p:cNvGrpSpPr/>
          <p:nvPr/>
        </p:nvGrpSpPr>
        <p:grpSpPr>
          <a:xfrm>
            <a:off x="379371" y="274948"/>
            <a:ext cx="5597958" cy="1320800"/>
            <a:chOff x="867051" y="2192970"/>
            <a:chExt cx="5597958" cy="1320800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BBF136DF-8D18-4AD4-8FCD-DC9B595FBA5F}"/>
                </a:ext>
              </a:extLst>
            </p:cNvPr>
            <p:cNvSpPr/>
            <p:nvPr/>
          </p:nvSpPr>
          <p:spPr>
            <a:xfrm>
              <a:off x="867051" y="2192970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[</a:t>
              </a:r>
              <a:r>
                <a:rPr lang="zh-TW" altLang="en-US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]</a:t>
              </a:r>
              <a:endParaRPr lang="zh-TW" altLang="en-US" sz="4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7B89282-4B7D-416E-B625-10792E36558B}"/>
                </a:ext>
              </a:extLst>
            </p:cNvPr>
            <p:cNvSpPr txBox="1"/>
            <p:nvPr/>
          </p:nvSpPr>
          <p:spPr>
            <a:xfrm>
              <a:off x="2431489" y="2437871"/>
              <a:ext cx="4033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Lists</a:t>
              </a:r>
              <a:endParaRPr lang="zh-TW" altLang="en-US" sz="48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2BD320C-1F4B-475E-AF32-AAEBEE8087B0}"/>
              </a:ext>
            </a:extLst>
          </p:cNvPr>
          <p:cNvGrpSpPr/>
          <p:nvPr/>
        </p:nvGrpSpPr>
        <p:grpSpPr>
          <a:xfrm>
            <a:off x="11227323" y="5943697"/>
            <a:ext cx="746290" cy="754146"/>
            <a:chOff x="11133054" y="5821149"/>
            <a:chExt cx="746290" cy="754146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CE137E1-9397-41D6-A35E-73FD3DC6978A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6D6166D9-857C-4168-A749-08A53747CD21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C3A0552E-7C2F-41C5-AB33-98D3D8AB6C0A}"/>
              </a:ext>
            </a:extLst>
          </p:cNvPr>
          <p:cNvSpPr/>
          <p:nvPr/>
        </p:nvSpPr>
        <p:spPr>
          <a:xfrm>
            <a:off x="1943809" y="1349526"/>
            <a:ext cx="8705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Initialize and empty list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C08DCDD-83AC-4139-9217-A9AD0A8D910A}"/>
              </a:ext>
            </a:extLst>
          </p:cNvPr>
          <p:cNvSpPr/>
          <p:nvPr/>
        </p:nvSpPr>
        <p:spPr>
          <a:xfrm>
            <a:off x="1943809" y="3192650"/>
            <a:ext cx="8453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7200" dirty="0">
                <a:ln w="57150">
                  <a:noFill/>
                </a:ln>
                <a:latin typeface="Arial Rounded MT Bold" panose="020F0704030504030204" pitchFamily="34" charset="0"/>
              </a:rPr>
              <a:t>L</a:t>
            </a:r>
            <a:r>
              <a:rPr lang="zh-TW" altLang="en-US" sz="72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72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7200" dirty="0">
                <a:ln w="57150">
                  <a:noFill/>
                </a:ln>
                <a:latin typeface="Arial Rounded MT Bold" panose="020F0704030504030204" pitchFamily="34" charset="0"/>
              </a:rPr>
              <a:t> [ ]</a:t>
            </a:r>
          </a:p>
        </p:txBody>
      </p:sp>
    </p:spTree>
    <p:extLst>
      <p:ext uri="{BB962C8B-B14F-4D97-AF65-F5344CB8AC3E}">
        <p14:creationId xmlns:p14="http://schemas.microsoft.com/office/powerpoint/2010/main" val="3451233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FED6B691-299E-4264-8FD3-D98B2B7F31AB}"/>
              </a:ext>
            </a:extLst>
          </p:cNvPr>
          <p:cNvGrpSpPr/>
          <p:nvPr/>
        </p:nvGrpSpPr>
        <p:grpSpPr>
          <a:xfrm>
            <a:off x="379371" y="274948"/>
            <a:ext cx="5597958" cy="1320800"/>
            <a:chOff x="867051" y="2192970"/>
            <a:chExt cx="5597958" cy="1320800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BBF136DF-8D18-4AD4-8FCD-DC9B595FBA5F}"/>
                </a:ext>
              </a:extLst>
            </p:cNvPr>
            <p:cNvSpPr/>
            <p:nvPr/>
          </p:nvSpPr>
          <p:spPr>
            <a:xfrm>
              <a:off x="867051" y="2192970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[</a:t>
              </a:r>
              <a:r>
                <a:rPr lang="zh-TW" altLang="en-US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]</a:t>
              </a:r>
              <a:endParaRPr lang="zh-TW" altLang="en-US" sz="4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7B89282-4B7D-416E-B625-10792E36558B}"/>
                </a:ext>
              </a:extLst>
            </p:cNvPr>
            <p:cNvSpPr txBox="1"/>
            <p:nvPr/>
          </p:nvSpPr>
          <p:spPr>
            <a:xfrm>
              <a:off x="2431489" y="2437871"/>
              <a:ext cx="4033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Lists</a:t>
              </a:r>
              <a:endParaRPr lang="zh-TW" altLang="en-US" sz="48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2BD320C-1F4B-475E-AF32-AAEBEE8087B0}"/>
              </a:ext>
            </a:extLst>
          </p:cNvPr>
          <p:cNvGrpSpPr/>
          <p:nvPr/>
        </p:nvGrpSpPr>
        <p:grpSpPr>
          <a:xfrm>
            <a:off x="11227323" y="5943697"/>
            <a:ext cx="746290" cy="754146"/>
            <a:chOff x="11133054" y="5821149"/>
            <a:chExt cx="746290" cy="754146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CE137E1-9397-41D6-A35E-73FD3DC6978A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6D6166D9-857C-4168-A749-08A53747CD21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C3A0552E-7C2F-41C5-AB33-98D3D8AB6C0A}"/>
              </a:ext>
            </a:extLst>
          </p:cNvPr>
          <p:cNvSpPr/>
          <p:nvPr/>
        </p:nvSpPr>
        <p:spPr>
          <a:xfrm>
            <a:off x="1943809" y="1349526"/>
            <a:ext cx="8705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Get items in a list by indexing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C08DCDD-83AC-4139-9217-A9AD0A8D910A}"/>
              </a:ext>
            </a:extLst>
          </p:cNvPr>
          <p:cNvSpPr/>
          <p:nvPr/>
        </p:nvSpPr>
        <p:spPr>
          <a:xfrm>
            <a:off x="1943809" y="2450970"/>
            <a:ext cx="84531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L</a:t>
            </a:r>
            <a:r>
              <a:rPr lang="zh-TW" altLang="en-US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‘A’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4.56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True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097D1F-2F9C-4A96-BB8E-AAD8C0536BCE}"/>
              </a:ext>
            </a:extLst>
          </p:cNvPr>
          <p:cNvSpPr/>
          <p:nvPr/>
        </p:nvSpPr>
        <p:spPr>
          <a:xfrm>
            <a:off x="5262673" y="3637590"/>
            <a:ext cx="14293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L[</a:t>
            </a:r>
            <a:r>
              <a:rPr lang="en-US" altLang="zh-TW" sz="4400" dirty="0" err="1">
                <a:ln w="57150">
                  <a:noFill/>
                </a:ln>
                <a:latin typeface="Arial Rounded MT Bold" panose="020F0704030504030204" pitchFamily="34" charset="0"/>
              </a:rPr>
              <a:t>i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ACBC0DF-A924-48B6-8813-F4E9FD68F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757458" y="4642959"/>
            <a:ext cx="825822" cy="825822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2663F241-9081-470F-917F-46452C480290}"/>
              </a:ext>
            </a:extLst>
          </p:cNvPr>
          <p:cNvSpPr/>
          <p:nvPr/>
        </p:nvSpPr>
        <p:spPr>
          <a:xfrm>
            <a:off x="6583280" y="5022898"/>
            <a:ext cx="28858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Indexing</a:t>
            </a:r>
          </a:p>
        </p:txBody>
      </p:sp>
    </p:spTree>
    <p:extLst>
      <p:ext uri="{BB962C8B-B14F-4D97-AF65-F5344CB8AC3E}">
        <p14:creationId xmlns:p14="http://schemas.microsoft.com/office/powerpoint/2010/main" val="4015240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FED6B691-299E-4264-8FD3-D98B2B7F31AB}"/>
              </a:ext>
            </a:extLst>
          </p:cNvPr>
          <p:cNvGrpSpPr/>
          <p:nvPr/>
        </p:nvGrpSpPr>
        <p:grpSpPr>
          <a:xfrm>
            <a:off x="379371" y="274948"/>
            <a:ext cx="5597958" cy="1320800"/>
            <a:chOff x="867051" y="2192970"/>
            <a:chExt cx="5597958" cy="1320800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BBF136DF-8D18-4AD4-8FCD-DC9B595FBA5F}"/>
                </a:ext>
              </a:extLst>
            </p:cNvPr>
            <p:cNvSpPr/>
            <p:nvPr/>
          </p:nvSpPr>
          <p:spPr>
            <a:xfrm>
              <a:off x="867051" y="2192970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[</a:t>
              </a:r>
              <a:r>
                <a:rPr lang="zh-TW" altLang="en-US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]</a:t>
              </a:r>
              <a:endParaRPr lang="zh-TW" altLang="en-US" sz="4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7B89282-4B7D-416E-B625-10792E36558B}"/>
                </a:ext>
              </a:extLst>
            </p:cNvPr>
            <p:cNvSpPr txBox="1"/>
            <p:nvPr/>
          </p:nvSpPr>
          <p:spPr>
            <a:xfrm>
              <a:off x="2431489" y="2437871"/>
              <a:ext cx="4033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Lists</a:t>
              </a:r>
              <a:endParaRPr lang="zh-TW" altLang="en-US" sz="48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2BD320C-1F4B-475E-AF32-AAEBEE8087B0}"/>
              </a:ext>
            </a:extLst>
          </p:cNvPr>
          <p:cNvGrpSpPr/>
          <p:nvPr/>
        </p:nvGrpSpPr>
        <p:grpSpPr>
          <a:xfrm>
            <a:off x="11227323" y="5943697"/>
            <a:ext cx="746290" cy="754146"/>
            <a:chOff x="11133054" y="5821149"/>
            <a:chExt cx="746290" cy="754146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CE137E1-9397-41D6-A35E-73FD3DC6978A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6D6166D9-857C-4168-A749-08A53747CD21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C3A0552E-7C2F-41C5-AB33-98D3D8AB6C0A}"/>
              </a:ext>
            </a:extLst>
          </p:cNvPr>
          <p:cNvSpPr/>
          <p:nvPr/>
        </p:nvSpPr>
        <p:spPr>
          <a:xfrm>
            <a:off x="1943809" y="1349526"/>
            <a:ext cx="8705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Change elements in list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C08DCDD-83AC-4139-9217-A9AD0A8D910A}"/>
              </a:ext>
            </a:extLst>
          </p:cNvPr>
          <p:cNvSpPr/>
          <p:nvPr/>
        </p:nvSpPr>
        <p:spPr>
          <a:xfrm>
            <a:off x="1945696" y="2887850"/>
            <a:ext cx="84531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L</a:t>
            </a:r>
            <a:r>
              <a:rPr lang="zh-TW" altLang="en-US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‘A’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4.56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True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</a:p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L[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‘B’</a:t>
            </a:r>
          </a:p>
        </p:txBody>
      </p:sp>
    </p:spTree>
    <p:extLst>
      <p:ext uri="{BB962C8B-B14F-4D97-AF65-F5344CB8AC3E}">
        <p14:creationId xmlns:p14="http://schemas.microsoft.com/office/powerpoint/2010/main" val="250304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D7F102A-B5F0-4CEB-A486-7D1982C67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69"/>
          <a:stretch/>
        </p:blipFill>
        <p:spPr>
          <a:xfrm>
            <a:off x="0" y="1921810"/>
            <a:ext cx="2702560" cy="4936189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C7A76AE-C745-484D-8C39-C41E34491473}"/>
              </a:ext>
            </a:extLst>
          </p:cNvPr>
          <p:cNvCxnSpPr>
            <a:cxnSpLocks/>
          </p:cNvCxnSpPr>
          <p:nvPr/>
        </p:nvCxnSpPr>
        <p:spPr>
          <a:xfrm>
            <a:off x="2702560" y="4394200"/>
            <a:ext cx="94894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50D98BD-BF32-4E8F-8561-953FFC51AF11}"/>
              </a:ext>
            </a:extLst>
          </p:cNvPr>
          <p:cNvGrpSpPr/>
          <p:nvPr/>
        </p:nvGrpSpPr>
        <p:grpSpPr>
          <a:xfrm>
            <a:off x="379371" y="274948"/>
            <a:ext cx="11053876" cy="1320800"/>
            <a:chOff x="867051" y="2192970"/>
            <a:chExt cx="11053876" cy="1320800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C3419385-B86C-4B56-AD76-C84ED2BB3A65}"/>
                </a:ext>
              </a:extLst>
            </p:cNvPr>
            <p:cNvSpPr/>
            <p:nvPr/>
          </p:nvSpPr>
          <p:spPr>
            <a:xfrm>
              <a:off x="867051" y="2192970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[</a:t>
              </a:r>
              <a:r>
                <a:rPr lang="zh-TW" altLang="en-US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]</a:t>
              </a:r>
              <a:endParaRPr lang="zh-TW" altLang="en-US" sz="4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8BA0D56-D96F-4B5E-ACFF-5465ABC8B1B9}"/>
                </a:ext>
              </a:extLst>
            </p:cNvPr>
            <p:cNvSpPr txBox="1"/>
            <p:nvPr/>
          </p:nvSpPr>
          <p:spPr>
            <a:xfrm>
              <a:off x="2431488" y="2437871"/>
              <a:ext cx="9489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Lists : Getting 1</a:t>
              </a:r>
              <a:r>
                <a:rPr lang="en-US" altLang="zh-TW" sz="4800" baseline="300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st</a:t>
              </a:r>
              <a:r>
                <a:rPr lang="en-US" altLang="zh-TW" sz="48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 item in list</a:t>
              </a:r>
              <a:endParaRPr lang="zh-TW" altLang="en-US" sz="48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0AAE1A7-C175-445A-A768-AA7074CDA6A4}"/>
              </a:ext>
            </a:extLst>
          </p:cNvPr>
          <p:cNvSpPr/>
          <p:nvPr/>
        </p:nvSpPr>
        <p:spPr>
          <a:xfrm>
            <a:off x="6226" y="1851743"/>
            <a:ext cx="12185774" cy="45719"/>
          </a:xfrm>
          <a:prstGeom prst="roundRect">
            <a:avLst/>
          </a:prstGeom>
          <a:solidFill>
            <a:srgbClr val="3775A9"/>
          </a:solidFill>
          <a:ln w="38100">
            <a:solidFill>
              <a:srgbClr val="377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47FAF9-288F-428A-80EC-31EB790474B4}"/>
              </a:ext>
            </a:extLst>
          </p:cNvPr>
          <p:cNvSpPr/>
          <p:nvPr/>
        </p:nvSpPr>
        <p:spPr>
          <a:xfrm>
            <a:off x="6556449" y="2761110"/>
            <a:ext cx="14293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0" dirty="0">
                <a:ln w="57150">
                  <a:noFill/>
                </a:ln>
                <a:latin typeface="Arial Rounded MT Bold" panose="020F0704030504030204" pitchFamily="34" charset="0"/>
              </a:rPr>
              <a:t>L[</a:t>
            </a:r>
            <a:r>
              <a:rPr lang="en-US" altLang="zh-TW" sz="6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60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79C4BF-6040-4862-8DDF-13B99FC13A9A}"/>
              </a:ext>
            </a:extLst>
          </p:cNvPr>
          <p:cNvSpPr/>
          <p:nvPr/>
        </p:nvSpPr>
        <p:spPr>
          <a:xfrm>
            <a:off x="6556449" y="5196890"/>
            <a:ext cx="14293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0" dirty="0">
                <a:ln w="57150">
                  <a:noFill/>
                </a:ln>
                <a:latin typeface="Arial Rounded MT Bold" panose="020F0704030504030204" pitchFamily="34" charset="0"/>
              </a:rPr>
              <a:t>L[</a:t>
            </a:r>
            <a:r>
              <a:rPr lang="en-US" altLang="zh-TW" sz="6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0</a:t>
            </a:r>
            <a:r>
              <a:rPr lang="en-US" altLang="zh-TW" sz="60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5007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528D9010-6591-481A-8042-5C60695821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9237" b="3319"/>
          <a:stretch/>
        </p:blipFill>
        <p:spPr>
          <a:xfrm>
            <a:off x="0" y="147320"/>
            <a:ext cx="12161520" cy="656336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A36E534C-1E05-4E70-9327-24485F96ACFC}"/>
              </a:ext>
            </a:extLst>
          </p:cNvPr>
          <p:cNvSpPr/>
          <p:nvPr/>
        </p:nvSpPr>
        <p:spPr>
          <a:xfrm>
            <a:off x="4795520" y="9195"/>
            <a:ext cx="7396479" cy="6839609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FFD3BFB-1031-4876-AE9C-8CB369D7B3CB}"/>
              </a:ext>
            </a:extLst>
          </p:cNvPr>
          <p:cNvSpPr/>
          <p:nvPr/>
        </p:nvSpPr>
        <p:spPr>
          <a:xfrm>
            <a:off x="0" y="0"/>
            <a:ext cx="4795520" cy="6858000"/>
          </a:xfrm>
          <a:prstGeom prst="rect">
            <a:avLst/>
          </a:prstGeom>
          <a:solidFill>
            <a:schemeClr val="accent5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E1D35AB-5E73-41BD-AE14-16E8924A6F8F}"/>
              </a:ext>
            </a:extLst>
          </p:cNvPr>
          <p:cNvSpPr txBox="1"/>
          <p:nvPr/>
        </p:nvSpPr>
        <p:spPr>
          <a:xfrm>
            <a:off x="715075" y="1917733"/>
            <a:ext cx="33653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Arial Rounded MT Bold" panose="020F0704030504030204" pitchFamily="34" charset="0"/>
              </a:rPr>
              <a:t>Simple, intuitive syntax</a:t>
            </a:r>
          </a:p>
          <a:p>
            <a:pPr marL="342900" indent="-342900">
              <a:buBlip>
                <a:blip r:embed="rId3"/>
              </a:buBlip>
            </a:pPr>
            <a:endParaRPr lang="en-US" altLang="zh-TW" sz="2400" dirty="0">
              <a:solidFill>
                <a:srgbClr val="3774A7"/>
              </a:solidFill>
              <a:latin typeface="Arial Rounded MT Bold" panose="020F0704030504030204" pitchFamily="34" charset="0"/>
            </a:endParaRPr>
          </a:p>
          <a:p>
            <a:r>
              <a:rPr lang="en-US" altLang="zh-TW" sz="2400" dirty="0">
                <a:solidFill>
                  <a:srgbClr val="3774A7"/>
                </a:solidFill>
                <a:latin typeface="Arial Rounded MT Bold" panose="020F0704030504030204" pitchFamily="34" charset="0"/>
              </a:rPr>
              <a:t>Amazing libraries</a:t>
            </a:r>
          </a:p>
          <a:p>
            <a:pPr marL="342900" indent="-342900">
              <a:buBlip>
                <a:blip r:embed="rId3"/>
              </a:buBlip>
            </a:pPr>
            <a:endParaRPr lang="en-US" altLang="zh-TW" sz="2400" dirty="0">
              <a:solidFill>
                <a:srgbClr val="3774A7"/>
              </a:solidFill>
              <a:latin typeface="Arial Rounded MT Bold" panose="020F0704030504030204" pitchFamily="34" charset="0"/>
            </a:endParaRPr>
          </a:p>
          <a:p>
            <a:r>
              <a:rPr lang="en-US" altLang="zh-TW" sz="2400" dirty="0">
                <a:solidFill>
                  <a:srgbClr val="3774A7"/>
                </a:solidFill>
                <a:latin typeface="Arial Rounded MT Bold" panose="020F0704030504030204" pitchFamily="34" charset="0"/>
              </a:rPr>
              <a:t>Machine Learning / Data Visualization / Data Analysis</a:t>
            </a:r>
          </a:p>
          <a:p>
            <a:pPr marL="342900" indent="-342900">
              <a:buBlip>
                <a:blip r:embed="rId3"/>
              </a:buBlip>
            </a:pPr>
            <a:endParaRPr lang="en-US" altLang="zh-TW" sz="2400" dirty="0">
              <a:solidFill>
                <a:srgbClr val="3774A7"/>
              </a:solidFill>
              <a:latin typeface="Arial Rounded MT Bold" panose="020F0704030504030204" pitchFamily="34" charset="0"/>
            </a:endParaRPr>
          </a:p>
          <a:p>
            <a:r>
              <a:rPr lang="en-US" altLang="zh-TW" sz="2400" dirty="0">
                <a:solidFill>
                  <a:srgbClr val="3774A7"/>
                </a:solidFill>
                <a:latin typeface="Arial Rounded MT Bold" panose="020F0704030504030204" pitchFamily="34" charset="0"/>
              </a:rPr>
              <a:t>Easy !</a:t>
            </a:r>
          </a:p>
          <a:p>
            <a:pPr marL="342900" indent="-342900">
              <a:buBlip>
                <a:blip r:embed="rId3"/>
              </a:buBlip>
            </a:pPr>
            <a:endParaRPr lang="en-US" altLang="zh-TW" sz="2400" dirty="0">
              <a:solidFill>
                <a:srgbClr val="3774A7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71FE6288-F277-4D52-9C88-2E407ADAF33B}"/>
              </a:ext>
            </a:extLst>
          </p:cNvPr>
          <p:cNvGrpSpPr/>
          <p:nvPr/>
        </p:nvGrpSpPr>
        <p:grpSpPr>
          <a:xfrm rot="10800000">
            <a:off x="396763" y="312203"/>
            <a:ext cx="475214" cy="480216"/>
            <a:chOff x="11133054" y="5821149"/>
            <a:chExt cx="746290" cy="754146"/>
          </a:xfrm>
          <a:solidFill>
            <a:srgbClr val="3774A7"/>
          </a:solidFill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B1C2C4-20F7-4D85-ADC9-61B70F44347D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grpFill/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DE3DF58F-DA74-4EE1-A93C-A2620E101D91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grpFill/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44E1B967-D8E5-4EB4-A8BF-150883EE2BE3}"/>
              </a:ext>
            </a:extLst>
          </p:cNvPr>
          <p:cNvGrpSpPr/>
          <p:nvPr/>
        </p:nvGrpSpPr>
        <p:grpSpPr>
          <a:xfrm>
            <a:off x="3861323" y="856782"/>
            <a:ext cx="475214" cy="480216"/>
            <a:chOff x="11133054" y="5821149"/>
            <a:chExt cx="746290" cy="754146"/>
          </a:xfrm>
          <a:solidFill>
            <a:srgbClr val="3774A7"/>
          </a:solidFill>
        </p:grpSpPr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87801564-5FA4-4405-8A0D-D3237CD13515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grpFill/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50B0A364-A001-46B1-93B3-B2860B53274C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grpFill/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E341237-0C1D-4F6A-ACB7-B32006CFD0C7}"/>
              </a:ext>
            </a:extLst>
          </p:cNvPr>
          <p:cNvSpPr txBox="1"/>
          <p:nvPr/>
        </p:nvSpPr>
        <p:spPr>
          <a:xfrm>
            <a:off x="699390" y="499576"/>
            <a:ext cx="336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3774A7"/>
                </a:solidFill>
                <a:latin typeface="Cooper Black" panose="0208090404030B020404" pitchFamily="18" charset="0"/>
              </a:rPr>
              <a:t>Why</a:t>
            </a:r>
            <a:r>
              <a:rPr lang="en-US" altLang="zh-TW" sz="3600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altLang="zh-TW" sz="36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3774A7"/>
                </a:solidFill>
                <a:latin typeface="Cooper Black" panose="0208090404030B020404" pitchFamily="18" charset="0"/>
              </a:rPr>
              <a:t>P</a:t>
            </a:r>
            <a:r>
              <a:rPr lang="en-US" altLang="zh-TW" sz="36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FFDA4B"/>
                </a:solidFill>
                <a:latin typeface="Cooper Black" panose="0208090404030B020404" pitchFamily="18" charset="0"/>
              </a:rPr>
              <a:t>y</a:t>
            </a:r>
            <a:r>
              <a:rPr lang="en-US" altLang="zh-TW" sz="36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3774A7"/>
                </a:solidFill>
                <a:latin typeface="Cooper Black" panose="0208090404030B020404" pitchFamily="18" charset="0"/>
              </a:rPr>
              <a:t>t</a:t>
            </a:r>
            <a:r>
              <a:rPr lang="en-US" altLang="zh-TW" sz="36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FFDA4B"/>
                </a:solidFill>
                <a:latin typeface="Cooper Black" panose="0208090404030B020404" pitchFamily="18" charset="0"/>
              </a:rPr>
              <a:t>h</a:t>
            </a:r>
            <a:r>
              <a:rPr lang="en-US" altLang="zh-TW" sz="36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3774A7"/>
                </a:solidFill>
                <a:latin typeface="Cooper Black" panose="0208090404030B020404" pitchFamily="18" charset="0"/>
              </a:rPr>
              <a:t>o</a:t>
            </a:r>
            <a:r>
              <a:rPr lang="en-US" altLang="zh-TW" sz="36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FFDA4B"/>
                </a:solidFill>
                <a:latin typeface="Cooper Black" panose="0208090404030B020404" pitchFamily="18" charset="0"/>
              </a:rPr>
              <a:t>n</a:t>
            </a:r>
            <a:r>
              <a:rPr lang="en-US" altLang="zh-TW" sz="3600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altLang="zh-TW" sz="3600" dirty="0">
                <a:solidFill>
                  <a:srgbClr val="3774A7"/>
                </a:solidFill>
                <a:latin typeface="Cooper Black" panose="0208090404030B020404" pitchFamily="18" charset="0"/>
              </a:rPr>
              <a:t>?</a:t>
            </a:r>
            <a:r>
              <a:rPr lang="en-US" altLang="zh-TW" sz="3600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63291CAE-6CF1-4978-8FB8-ED7F447DD22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1139">
            <a:off x="10954550" y="144374"/>
            <a:ext cx="628280" cy="48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50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FED6B691-299E-4264-8FD3-D98B2B7F31AB}"/>
              </a:ext>
            </a:extLst>
          </p:cNvPr>
          <p:cNvGrpSpPr/>
          <p:nvPr/>
        </p:nvGrpSpPr>
        <p:grpSpPr>
          <a:xfrm>
            <a:off x="379371" y="274948"/>
            <a:ext cx="5597958" cy="1320800"/>
            <a:chOff x="867051" y="2192970"/>
            <a:chExt cx="5597958" cy="1320800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BBF136DF-8D18-4AD4-8FCD-DC9B595FBA5F}"/>
                </a:ext>
              </a:extLst>
            </p:cNvPr>
            <p:cNvSpPr/>
            <p:nvPr/>
          </p:nvSpPr>
          <p:spPr>
            <a:xfrm>
              <a:off x="867051" y="2192970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[</a:t>
              </a:r>
              <a:r>
                <a:rPr lang="zh-TW" altLang="en-US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]</a:t>
              </a:r>
              <a:endParaRPr lang="zh-TW" altLang="en-US" sz="4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7B89282-4B7D-416E-B625-10792E36558B}"/>
                </a:ext>
              </a:extLst>
            </p:cNvPr>
            <p:cNvSpPr txBox="1"/>
            <p:nvPr/>
          </p:nvSpPr>
          <p:spPr>
            <a:xfrm>
              <a:off x="2431489" y="2437871"/>
              <a:ext cx="4033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Lists</a:t>
              </a:r>
              <a:endParaRPr lang="zh-TW" altLang="en-US" sz="48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2BD320C-1F4B-475E-AF32-AAEBEE8087B0}"/>
              </a:ext>
            </a:extLst>
          </p:cNvPr>
          <p:cNvGrpSpPr/>
          <p:nvPr/>
        </p:nvGrpSpPr>
        <p:grpSpPr>
          <a:xfrm>
            <a:off x="11227323" y="5943697"/>
            <a:ext cx="746290" cy="754146"/>
            <a:chOff x="11133054" y="5821149"/>
            <a:chExt cx="746290" cy="754146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CE137E1-9397-41D6-A35E-73FD3DC6978A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6D6166D9-857C-4168-A749-08A53747CD21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C3A0552E-7C2F-41C5-AB33-98D3D8AB6C0A}"/>
              </a:ext>
            </a:extLst>
          </p:cNvPr>
          <p:cNvSpPr/>
          <p:nvPr/>
        </p:nvSpPr>
        <p:spPr>
          <a:xfrm>
            <a:off x="1943809" y="1349526"/>
            <a:ext cx="8705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Find out the length of the list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C08DCDD-83AC-4139-9217-A9AD0A8D910A}"/>
              </a:ext>
            </a:extLst>
          </p:cNvPr>
          <p:cNvSpPr/>
          <p:nvPr/>
        </p:nvSpPr>
        <p:spPr>
          <a:xfrm>
            <a:off x="1943809" y="2674490"/>
            <a:ext cx="84531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L</a:t>
            </a:r>
            <a:r>
              <a:rPr lang="zh-TW" altLang="en-US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‘A’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4.56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True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</a:p>
          <a:p>
            <a:endParaRPr lang="en-US" altLang="zh-TW" sz="4400" dirty="0">
              <a:ln w="57150">
                <a:noFill/>
              </a:ln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r>
              <a:rPr lang="en-US" altLang="zh-TW" sz="4400" dirty="0" err="1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len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L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 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5 </a:t>
            </a:r>
          </a:p>
        </p:txBody>
      </p:sp>
    </p:spTree>
    <p:extLst>
      <p:ext uri="{BB962C8B-B14F-4D97-AF65-F5344CB8AC3E}">
        <p14:creationId xmlns:p14="http://schemas.microsoft.com/office/powerpoint/2010/main" val="3703292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050D98BD-BF32-4E8F-8561-953FFC51AF11}"/>
              </a:ext>
            </a:extLst>
          </p:cNvPr>
          <p:cNvGrpSpPr/>
          <p:nvPr/>
        </p:nvGrpSpPr>
        <p:grpSpPr>
          <a:xfrm>
            <a:off x="379371" y="274948"/>
            <a:ext cx="11558629" cy="1320800"/>
            <a:chOff x="867051" y="2192970"/>
            <a:chExt cx="11558629" cy="1320800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C3419385-B86C-4B56-AD76-C84ED2BB3A65}"/>
                </a:ext>
              </a:extLst>
            </p:cNvPr>
            <p:cNvSpPr/>
            <p:nvPr/>
          </p:nvSpPr>
          <p:spPr>
            <a:xfrm>
              <a:off x="867051" y="2192970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[</a:t>
              </a:r>
              <a:r>
                <a:rPr lang="zh-TW" altLang="en-US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]</a:t>
              </a:r>
              <a:endParaRPr lang="zh-TW" altLang="en-US" sz="4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8BA0D56-D96F-4B5E-ACFF-5465ABC8B1B9}"/>
                </a:ext>
              </a:extLst>
            </p:cNvPr>
            <p:cNvSpPr txBox="1"/>
            <p:nvPr/>
          </p:nvSpPr>
          <p:spPr>
            <a:xfrm>
              <a:off x="2431488" y="2437871"/>
              <a:ext cx="9994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Lists : Getting last item of a list</a:t>
              </a:r>
              <a:endParaRPr lang="zh-TW" altLang="en-US" sz="48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9D36957B-B9AA-4107-953C-A7A7B1F9E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26736"/>
          <a:stretch/>
        </p:blipFill>
        <p:spPr>
          <a:xfrm>
            <a:off x="0" y="2088791"/>
            <a:ext cx="2326640" cy="4781621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BE7A537-6770-4872-95D7-02B0A0C9DC69}"/>
              </a:ext>
            </a:extLst>
          </p:cNvPr>
          <p:cNvSpPr/>
          <p:nvPr/>
        </p:nvSpPr>
        <p:spPr>
          <a:xfrm>
            <a:off x="6226" y="2024463"/>
            <a:ext cx="12185774" cy="45719"/>
          </a:xfrm>
          <a:prstGeom prst="roundRect">
            <a:avLst/>
          </a:prstGeom>
          <a:solidFill>
            <a:srgbClr val="3775A9"/>
          </a:solidFill>
          <a:ln w="38100">
            <a:solidFill>
              <a:srgbClr val="377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47CC0F9-EFA0-46A8-B582-BAAC8BFABBB9}"/>
              </a:ext>
            </a:extLst>
          </p:cNvPr>
          <p:cNvCxnSpPr>
            <a:cxnSpLocks/>
          </p:cNvCxnSpPr>
          <p:nvPr/>
        </p:nvCxnSpPr>
        <p:spPr>
          <a:xfrm>
            <a:off x="2326640" y="3762814"/>
            <a:ext cx="986536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004D567-E1BA-4697-BE3C-1D72CB21A176}"/>
              </a:ext>
            </a:extLst>
          </p:cNvPr>
          <p:cNvSpPr/>
          <p:nvPr/>
        </p:nvSpPr>
        <p:spPr>
          <a:xfrm>
            <a:off x="2629608" y="2531200"/>
            <a:ext cx="82822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Count indices starting from 0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77E79FB-5FA9-41A4-A0AD-2560D9A27C0E}"/>
              </a:ext>
            </a:extLst>
          </p:cNvPr>
          <p:cNvCxnSpPr>
            <a:cxnSpLocks/>
          </p:cNvCxnSpPr>
          <p:nvPr/>
        </p:nvCxnSpPr>
        <p:spPr>
          <a:xfrm>
            <a:off x="2326640" y="5400040"/>
            <a:ext cx="986536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1232B8F-A01D-432B-8702-0299EE3396DC}"/>
              </a:ext>
            </a:extLst>
          </p:cNvPr>
          <p:cNvSpPr/>
          <p:nvPr/>
        </p:nvSpPr>
        <p:spPr>
          <a:xfrm>
            <a:off x="2629608" y="4186369"/>
            <a:ext cx="46297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L[</a:t>
            </a:r>
            <a:r>
              <a:rPr lang="en-US" altLang="zh-TW" sz="4400" dirty="0" err="1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len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L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– 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B795EA-1878-4C6D-97C3-04E28AAADF1A}"/>
              </a:ext>
            </a:extLst>
          </p:cNvPr>
          <p:cNvSpPr/>
          <p:nvPr/>
        </p:nvSpPr>
        <p:spPr>
          <a:xfrm>
            <a:off x="2629608" y="5842448"/>
            <a:ext cx="46297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L[ 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– 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57779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050D98BD-BF32-4E8F-8561-953FFC51AF11}"/>
              </a:ext>
            </a:extLst>
          </p:cNvPr>
          <p:cNvGrpSpPr/>
          <p:nvPr/>
        </p:nvGrpSpPr>
        <p:grpSpPr>
          <a:xfrm>
            <a:off x="379371" y="274948"/>
            <a:ext cx="11053876" cy="1320800"/>
            <a:chOff x="867051" y="2192970"/>
            <a:chExt cx="11053876" cy="1320800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C3419385-B86C-4B56-AD76-C84ED2BB3A65}"/>
                </a:ext>
              </a:extLst>
            </p:cNvPr>
            <p:cNvSpPr/>
            <p:nvPr/>
          </p:nvSpPr>
          <p:spPr>
            <a:xfrm>
              <a:off x="867051" y="2192970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[</a:t>
              </a:r>
              <a:r>
                <a:rPr lang="zh-TW" altLang="en-US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]</a:t>
              </a:r>
              <a:endParaRPr lang="zh-TW" altLang="en-US" sz="4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8BA0D56-D96F-4B5E-ACFF-5465ABC8B1B9}"/>
                </a:ext>
              </a:extLst>
            </p:cNvPr>
            <p:cNvSpPr txBox="1"/>
            <p:nvPr/>
          </p:nvSpPr>
          <p:spPr>
            <a:xfrm>
              <a:off x="2431488" y="2437871"/>
              <a:ext cx="9489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Lists</a:t>
              </a:r>
              <a:endParaRPr lang="zh-TW" altLang="en-US" sz="48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E623F96D-D484-4B7A-A641-8ED70584C292}"/>
              </a:ext>
            </a:extLst>
          </p:cNvPr>
          <p:cNvSpPr/>
          <p:nvPr/>
        </p:nvSpPr>
        <p:spPr>
          <a:xfrm>
            <a:off x="1943809" y="1349526"/>
            <a:ext cx="8705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Add item to list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ACE3A76-3539-40D8-B7D1-B6A51004F8C3}"/>
              </a:ext>
            </a:extLst>
          </p:cNvPr>
          <p:cNvSpPr/>
          <p:nvPr/>
        </p:nvSpPr>
        <p:spPr>
          <a:xfrm>
            <a:off x="1943808" y="2054730"/>
            <a:ext cx="84531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L</a:t>
            </a:r>
            <a:r>
              <a:rPr lang="zh-TW" altLang="en-US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‘A’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4.56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True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</a:p>
          <a:p>
            <a:endParaRPr lang="en-US" altLang="zh-TW" sz="4400" dirty="0">
              <a:ln w="57150">
                <a:noFill/>
              </a:ln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r>
              <a:rPr lang="en-US" altLang="zh-TW" sz="4400" dirty="0" err="1">
                <a:ln w="57150">
                  <a:noFill/>
                </a:ln>
                <a:latin typeface="Arial Rounded MT Bold" panose="020F0704030504030204" pitchFamily="34" charset="0"/>
              </a:rPr>
              <a:t>L.</a:t>
            </a:r>
            <a:r>
              <a:rPr lang="en-US" altLang="zh-TW" sz="4400" dirty="0" err="1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append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78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</a:p>
          <a:p>
            <a:endParaRPr lang="en-US" altLang="zh-TW" sz="4400" dirty="0">
              <a:ln w="57150">
                <a:noFill/>
              </a:ln>
              <a:latin typeface="Arial Rounded MT Bold" panose="020F0704030504030204" pitchFamily="34" charset="0"/>
            </a:endParaRPr>
          </a:p>
          <a:p>
            <a:r>
              <a:rPr lang="en-US" altLang="zh-TW" sz="4400" dirty="0" err="1">
                <a:ln w="57150">
                  <a:noFill/>
                </a:ln>
                <a:latin typeface="Arial Rounded MT Bold" panose="020F0704030504030204" pitchFamily="34" charset="0"/>
              </a:rPr>
              <a:t>L.</a:t>
            </a:r>
            <a:r>
              <a:rPr lang="en-US" altLang="zh-TW" sz="4400" dirty="0" err="1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insert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9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  <a:endParaRPr lang="en-US" altLang="zh-TW" sz="4400" dirty="0">
              <a:ln w="57150">
                <a:noFill/>
              </a:ln>
              <a:latin typeface="Arial Rounded MT Bold" panose="020F0704030504030204" pitchFamily="34" charset="0"/>
            </a:endParaRPr>
          </a:p>
          <a:p>
            <a:endParaRPr lang="en-US" altLang="zh-TW" sz="4400" dirty="0">
              <a:ln w="57150">
                <a:noFill/>
              </a:ln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4331DF1-EB41-4DE2-AFDE-269B41998EF2}"/>
              </a:ext>
            </a:extLst>
          </p:cNvPr>
          <p:cNvCxnSpPr/>
          <p:nvPr/>
        </p:nvCxnSpPr>
        <p:spPr>
          <a:xfrm flipH="1">
            <a:off x="5882640" y="3834307"/>
            <a:ext cx="118872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9820CA4-5237-4188-B554-4AC9A2E09675}"/>
              </a:ext>
            </a:extLst>
          </p:cNvPr>
          <p:cNvCxnSpPr/>
          <p:nvPr/>
        </p:nvCxnSpPr>
        <p:spPr>
          <a:xfrm flipH="1">
            <a:off x="5576008" y="5155107"/>
            <a:ext cx="118872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ECD1AEF-F9F8-4F58-AB25-B7BA5BA45F72}"/>
              </a:ext>
            </a:extLst>
          </p:cNvPr>
          <p:cNvSpPr/>
          <p:nvPr/>
        </p:nvSpPr>
        <p:spPr>
          <a:xfrm>
            <a:off x="7269966" y="3287919"/>
            <a:ext cx="38755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Append 78 to the end of the list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4578B67-13DC-4D96-B3B2-86F5A0EAF062}"/>
              </a:ext>
            </a:extLst>
          </p:cNvPr>
          <p:cNvSpPr/>
          <p:nvPr/>
        </p:nvSpPr>
        <p:spPr>
          <a:xfrm>
            <a:off x="7026126" y="4568079"/>
            <a:ext cx="43733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Insert 9 after ‘A’</a:t>
            </a:r>
          </a:p>
          <a:p>
            <a:r>
              <a:rPr lang="en-US" altLang="zh-TW" sz="3200" dirty="0">
                <a:latin typeface="Arial Rounded MT Bold" panose="020F0704030504030204" pitchFamily="34" charset="0"/>
              </a:rPr>
              <a:t>(2) is the index</a:t>
            </a:r>
          </a:p>
        </p:txBody>
      </p:sp>
    </p:spTree>
    <p:extLst>
      <p:ext uri="{BB962C8B-B14F-4D97-AF65-F5344CB8AC3E}">
        <p14:creationId xmlns:p14="http://schemas.microsoft.com/office/powerpoint/2010/main" val="3055798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050D98BD-BF32-4E8F-8561-953FFC51AF11}"/>
              </a:ext>
            </a:extLst>
          </p:cNvPr>
          <p:cNvGrpSpPr/>
          <p:nvPr/>
        </p:nvGrpSpPr>
        <p:grpSpPr>
          <a:xfrm>
            <a:off x="379371" y="274948"/>
            <a:ext cx="11053876" cy="1320800"/>
            <a:chOff x="867051" y="2192970"/>
            <a:chExt cx="11053876" cy="1320800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C3419385-B86C-4B56-AD76-C84ED2BB3A65}"/>
                </a:ext>
              </a:extLst>
            </p:cNvPr>
            <p:cNvSpPr/>
            <p:nvPr/>
          </p:nvSpPr>
          <p:spPr>
            <a:xfrm>
              <a:off x="867051" y="2192970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[</a:t>
              </a:r>
              <a:r>
                <a:rPr lang="zh-TW" altLang="en-US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]</a:t>
              </a:r>
              <a:endParaRPr lang="zh-TW" altLang="en-US" sz="4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8BA0D56-D96F-4B5E-ACFF-5465ABC8B1B9}"/>
                </a:ext>
              </a:extLst>
            </p:cNvPr>
            <p:cNvSpPr txBox="1"/>
            <p:nvPr/>
          </p:nvSpPr>
          <p:spPr>
            <a:xfrm>
              <a:off x="2431488" y="2437871"/>
              <a:ext cx="9489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Lists</a:t>
              </a:r>
              <a:endParaRPr lang="zh-TW" altLang="en-US" sz="48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E623F96D-D484-4B7A-A641-8ED70584C292}"/>
              </a:ext>
            </a:extLst>
          </p:cNvPr>
          <p:cNvSpPr/>
          <p:nvPr/>
        </p:nvSpPr>
        <p:spPr>
          <a:xfrm>
            <a:off x="1943809" y="1349526"/>
            <a:ext cx="8705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Remove item from list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ACE3A76-3539-40D8-B7D1-B6A51004F8C3}"/>
              </a:ext>
            </a:extLst>
          </p:cNvPr>
          <p:cNvSpPr/>
          <p:nvPr/>
        </p:nvSpPr>
        <p:spPr>
          <a:xfrm>
            <a:off x="1943808" y="2054730"/>
            <a:ext cx="84531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L</a:t>
            </a:r>
            <a:r>
              <a:rPr lang="zh-TW" altLang="en-US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‘A’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4.56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True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</a:p>
          <a:p>
            <a:endParaRPr lang="en-US" altLang="zh-TW" sz="4400" dirty="0">
              <a:ln w="57150">
                <a:noFill/>
              </a:ln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r>
              <a:rPr lang="en-US" altLang="zh-TW" sz="4400" dirty="0" err="1">
                <a:ln w="57150">
                  <a:noFill/>
                </a:ln>
                <a:latin typeface="Arial Rounded MT Bold" panose="020F0704030504030204" pitchFamily="34" charset="0"/>
              </a:rPr>
              <a:t>L.</a:t>
            </a:r>
            <a:r>
              <a:rPr lang="en-US" altLang="zh-TW" sz="4400" dirty="0" err="1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pop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</a:p>
          <a:p>
            <a:endParaRPr lang="en-US" altLang="zh-TW" sz="4400" dirty="0">
              <a:ln w="57150">
                <a:noFill/>
              </a:ln>
              <a:latin typeface="Arial Rounded MT Bold" panose="020F0704030504030204" pitchFamily="34" charset="0"/>
            </a:endParaRPr>
          </a:p>
          <a:p>
            <a:r>
              <a:rPr lang="en-US" altLang="zh-TW" sz="4400" dirty="0" err="1">
                <a:ln w="57150">
                  <a:noFill/>
                </a:ln>
                <a:latin typeface="Arial Rounded MT Bold" panose="020F0704030504030204" pitchFamily="34" charset="0"/>
              </a:rPr>
              <a:t>L.</a:t>
            </a:r>
            <a:r>
              <a:rPr lang="en-US" altLang="zh-TW" sz="4400" dirty="0" err="1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remove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</a:p>
          <a:p>
            <a:endParaRPr lang="en-US" altLang="zh-TW" sz="4400" dirty="0">
              <a:ln w="57150">
                <a:noFill/>
              </a:ln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4331DF1-EB41-4DE2-AFDE-269B41998EF2}"/>
              </a:ext>
            </a:extLst>
          </p:cNvPr>
          <p:cNvCxnSpPr/>
          <p:nvPr/>
        </p:nvCxnSpPr>
        <p:spPr>
          <a:xfrm flipH="1">
            <a:off x="4572000" y="3834307"/>
            <a:ext cx="118872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9820CA4-5237-4188-B554-4AC9A2E09675}"/>
              </a:ext>
            </a:extLst>
          </p:cNvPr>
          <p:cNvCxnSpPr>
            <a:cxnSpLocks/>
          </p:cNvCxnSpPr>
          <p:nvPr/>
        </p:nvCxnSpPr>
        <p:spPr>
          <a:xfrm flipH="1">
            <a:off x="6806153" y="5155107"/>
            <a:ext cx="49429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ECD1AEF-F9F8-4F58-AB25-B7BA5BA45F72}"/>
              </a:ext>
            </a:extLst>
          </p:cNvPr>
          <p:cNvSpPr/>
          <p:nvPr/>
        </p:nvSpPr>
        <p:spPr>
          <a:xfrm>
            <a:off x="5959326" y="3287919"/>
            <a:ext cx="38755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Remove item at index 1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4578B67-13DC-4D96-B3B2-86F5A0EAF062}"/>
              </a:ext>
            </a:extLst>
          </p:cNvPr>
          <p:cNvSpPr/>
          <p:nvPr/>
        </p:nvSpPr>
        <p:spPr>
          <a:xfrm>
            <a:off x="7300446" y="4848894"/>
            <a:ext cx="4373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Remove element ‘A’</a:t>
            </a:r>
          </a:p>
        </p:txBody>
      </p:sp>
    </p:spTree>
    <p:extLst>
      <p:ext uri="{BB962C8B-B14F-4D97-AF65-F5344CB8AC3E}">
        <p14:creationId xmlns:p14="http://schemas.microsoft.com/office/powerpoint/2010/main" val="3340746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FED6B691-299E-4264-8FD3-D98B2B7F31AB}"/>
              </a:ext>
            </a:extLst>
          </p:cNvPr>
          <p:cNvGrpSpPr/>
          <p:nvPr/>
        </p:nvGrpSpPr>
        <p:grpSpPr>
          <a:xfrm>
            <a:off x="379371" y="274948"/>
            <a:ext cx="7159348" cy="1320800"/>
            <a:chOff x="867051" y="2192970"/>
            <a:chExt cx="7159348" cy="1320800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BBF136DF-8D18-4AD4-8FCD-DC9B595FBA5F}"/>
                </a:ext>
              </a:extLst>
            </p:cNvPr>
            <p:cNvSpPr/>
            <p:nvPr/>
          </p:nvSpPr>
          <p:spPr>
            <a:xfrm>
              <a:off x="867051" y="2192970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[</a:t>
              </a:r>
              <a:r>
                <a:rPr lang="zh-TW" altLang="en-US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]</a:t>
              </a:r>
              <a:endParaRPr lang="zh-TW" altLang="en-US" sz="4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7B89282-4B7D-416E-B625-10792E36558B}"/>
                </a:ext>
              </a:extLst>
            </p:cNvPr>
            <p:cNvSpPr txBox="1"/>
            <p:nvPr/>
          </p:nvSpPr>
          <p:spPr>
            <a:xfrm>
              <a:off x="2431488" y="2437871"/>
              <a:ext cx="55949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Lists</a:t>
              </a:r>
              <a:endParaRPr lang="zh-TW" altLang="en-US" sz="48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2BD320C-1F4B-475E-AF32-AAEBEE8087B0}"/>
              </a:ext>
            </a:extLst>
          </p:cNvPr>
          <p:cNvGrpSpPr/>
          <p:nvPr/>
        </p:nvGrpSpPr>
        <p:grpSpPr>
          <a:xfrm>
            <a:off x="11227323" y="5943697"/>
            <a:ext cx="746290" cy="754146"/>
            <a:chOff x="11133054" y="5821149"/>
            <a:chExt cx="746290" cy="754146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CE137E1-9397-41D6-A35E-73FD3DC6978A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6D6166D9-857C-4168-A749-08A53747CD21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C3A0552E-7C2F-41C5-AB33-98D3D8AB6C0A}"/>
              </a:ext>
            </a:extLst>
          </p:cNvPr>
          <p:cNvSpPr/>
          <p:nvPr/>
        </p:nvSpPr>
        <p:spPr>
          <a:xfrm>
            <a:off x="1943809" y="1349526"/>
            <a:ext cx="8705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List splicing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C08DCDD-83AC-4139-9217-A9AD0A8D910A}"/>
              </a:ext>
            </a:extLst>
          </p:cNvPr>
          <p:cNvSpPr/>
          <p:nvPr/>
        </p:nvSpPr>
        <p:spPr>
          <a:xfrm>
            <a:off x="1943809" y="2085210"/>
            <a:ext cx="84531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L</a:t>
            </a:r>
            <a:r>
              <a:rPr lang="zh-TW" altLang="en-US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‘A’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4.56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True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BB6B94-E266-4CE1-84EE-3085F828661E}"/>
              </a:ext>
            </a:extLst>
          </p:cNvPr>
          <p:cNvSpPr/>
          <p:nvPr/>
        </p:nvSpPr>
        <p:spPr>
          <a:xfrm>
            <a:off x="1943808" y="3152894"/>
            <a:ext cx="7466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L[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4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     [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‘A’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4.56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  <a:endParaRPr lang="en-US" altLang="zh-TW" sz="4400" dirty="0">
              <a:ln w="57150">
                <a:noFill/>
              </a:ln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A690BD-41A7-4200-B267-E1947E114ABF}"/>
              </a:ext>
            </a:extLst>
          </p:cNvPr>
          <p:cNvSpPr/>
          <p:nvPr/>
        </p:nvSpPr>
        <p:spPr>
          <a:xfrm>
            <a:off x="1943808" y="4073244"/>
            <a:ext cx="79237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L[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:]        [[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4.56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True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  <a:endParaRPr lang="en-US" altLang="zh-TW" sz="4400" dirty="0">
              <a:ln w="57150">
                <a:noFill/>
              </a:ln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F330AA-EBE1-421C-BD65-4618F2FD6EF6}"/>
              </a:ext>
            </a:extLst>
          </p:cNvPr>
          <p:cNvSpPr/>
          <p:nvPr/>
        </p:nvSpPr>
        <p:spPr>
          <a:xfrm>
            <a:off x="1943807" y="4993594"/>
            <a:ext cx="3443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L[ :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       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  <a:endParaRPr lang="en-US" altLang="zh-TW" sz="4400" dirty="0">
              <a:ln w="57150">
                <a:noFill/>
              </a:ln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26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050D98BD-BF32-4E8F-8561-953FFC51AF11}"/>
              </a:ext>
            </a:extLst>
          </p:cNvPr>
          <p:cNvGrpSpPr/>
          <p:nvPr/>
        </p:nvGrpSpPr>
        <p:grpSpPr>
          <a:xfrm>
            <a:off x="379371" y="274948"/>
            <a:ext cx="11053876" cy="1320800"/>
            <a:chOff x="867051" y="2192970"/>
            <a:chExt cx="11053876" cy="1320800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C3419385-B86C-4B56-AD76-C84ED2BB3A65}"/>
                </a:ext>
              </a:extLst>
            </p:cNvPr>
            <p:cNvSpPr/>
            <p:nvPr/>
          </p:nvSpPr>
          <p:spPr>
            <a:xfrm>
              <a:off x="867051" y="2192970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[</a:t>
              </a:r>
              <a:r>
                <a:rPr lang="zh-TW" altLang="en-US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n-US" altLang="zh-TW" sz="48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]</a:t>
              </a:r>
              <a:endParaRPr lang="zh-TW" altLang="en-US" sz="4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8BA0D56-D96F-4B5E-ACFF-5465ABC8B1B9}"/>
                </a:ext>
              </a:extLst>
            </p:cNvPr>
            <p:cNvSpPr txBox="1"/>
            <p:nvPr/>
          </p:nvSpPr>
          <p:spPr>
            <a:xfrm>
              <a:off x="2431488" y="2437871"/>
              <a:ext cx="9489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Lists</a:t>
              </a:r>
              <a:endParaRPr lang="zh-TW" altLang="en-US" sz="48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E623F96D-D484-4B7A-A641-8ED70584C292}"/>
              </a:ext>
            </a:extLst>
          </p:cNvPr>
          <p:cNvSpPr/>
          <p:nvPr/>
        </p:nvSpPr>
        <p:spPr>
          <a:xfrm>
            <a:off x="1943809" y="1349526"/>
            <a:ext cx="8705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Concatenate two lists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ACE3A76-3539-40D8-B7D1-B6A51004F8C3}"/>
              </a:ext>
            </a:extLst>
          </p:cNvPr>
          <p:cNvSpPr/>
          <p:nvPr/>
        </p:nvSpPr>
        <p:spPr>
          <a:xfrm>
            <a:off x="1943808" y="2054730"/>
            <a:ext cx="84531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L</a:t>
            </a:r>
            <a:r>
              <a:rPr lang="zh-TW" altLang="en-US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‘A’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4.56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True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</a:p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K = [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‘Hello’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False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7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</a:p>
          <a:p>
            <a:endParaRPr lang="en-US" altLang="zh-TW" sz="4400" dirty="0">
              <a:ln w="57150">
                <a:noFill/>
              </a:ln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r>
              <a:rPr lang="en-US" altLang="zh-TW" sz="4400" dirty="0" err="1">
                <a:ln w="57150">
                  <a:noFill/>
                </a:ln>
                <a:latin typeface="Arial Rounded MT Bold" panose="020F0704030504030204" pitchFamily="34" charset="0"/>
              </a:rPr>
              <a:t>L.</a:t>
            </a:r>
            <a:r>
              <a:rPr lang="en-US" altLang="zh-TW" sz="4400" dirty="0" err="1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extend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K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</a:p>
          <a:p>
            <a:endParaRPr lang="en-US" altLang="zh-TW" sz="4400" dirty="0">
              <a:ln w="57150">
                <a:noFill/>
              </a:ln>
              <a:latin typeface="Arial Rounded MT Bold" panose="020F0704030504030204" pitchFamily="34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4331DF1-EB41-4DE2-AFDE-269B41998EF2}"/>
              </a:ext>
            </a:extLst>
          </p:cNvPr>
          <p:cNvCxnSpPr/>
          <p:nvPr/>
        </p:nvCxnSpPr>
        <p:spPr>
          <a:xfrm flipH="1">
            <a:off x="5588000" y="4494707"/>
            <a:ext cx="118872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ECD1AEF-F9F8-4F58-AB25-B7BA5BA45F72}"/>
              </a:ext>
            </a:extLst>
          </p:cNvPr>
          <p:cNvSpPr/>
          <p:nvPr/>
        </p:nvSpPr>
        <p:spPr>
          <a:xfrm>
            <a:off x="6975326" y="3948319"/>
            <a:ext cx="38755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Concatenate lists L and K</a:t>
            </a:r>
          </a:p>
        </p:txBody>
      </p:sp>
    </p:spTree>
    <p:extLst>
      <p:ext uri="{BB962C8B-B14F-4D97-AF65-F5344CB8AC3E}">
        <p14:creationId xmlns:p14="http://schemas.microsoft.com/office/powerpoint/2010/main" val="2116176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6FB82F15-584F-4361-95DB-C600E3219D8B}"/>
              </a:ext>
            </a:extLst>
          </p:cNvPr>
          <p:cNvSpPr txBox="1"/>
          <p:nvPr/>
        </p:nvSpPr>
        <p:spPr>
          <a:xfrm>
            <a:off x="3776064" y="4319584"/>
            <a:ext cx="549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3774A7"/>
                </a:solidFill>
                <a:latin typeface="Cooper Black" panose="0208090404030B020404" pitchFamily="18" charset="0"/>
              </a:rPr>
              <a:t>Logical Operations  </a:t>
            </a:r>
            <a:endParaRPr lang="zh-TW" altLang="en-US" sz="40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39DA753-D746-4262-8874-B735E4606D4C}"/>
              </a:ext>
            </a:extLst>
          </p:cNvPr>
          <p:cNvGrpSpPr/>
          <p:nvPr/>
        </p:nvGrpSpPr>
        <p:grpSpPr>
          <a:xfrm>
            <a:off x="5062188" y="1582752"/>
            <a:ext cx="2331788" cy="2331788"/>
            <a:chOff x="379371" y="274948"/>
            <a:chExt cx="1320800" cy="1320800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E141636-0F10-4D29-A4C4-EDDE448D2696}"/>
                </a:ext>
              </a:extLst>
            </p:cNvPr>
            <p:cNvSpPr/>
            <p:nvPr/>
          </p:nvSpPr>
          <p:spPr>
            <a:xfrm>
              <a:off x="379371" y="274948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</a:endParaRP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DA7E5B8-16C2-4891-8062-036FEB8C0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75" y="405851"/>
              <a:ext cx="1058992" cy="1058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9937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>
            <a:extLst>
              <a:ext uri="{FF2B5EF4-FFF2-40B4-BE49-F238E27FC236}">
                <a16:creationId xmlns:a16="http://schemas.microsoft.com/office/drawing/2014/main" id="{F00EFDF0-314A-4D05-911D-FC609A920F57}"/>
              </a:ext>
            </a:extLst>
          </p:cNvPr>
          <p:cNvGrpSpPr/>
          <p:nvPr/>
        </p:nvGrpSpPr>
        <p:grpSpPr>
          <a:xfrm>
            <a:off x="2115005" y="2699738"/>
            <a:ext cx="7961989" cy="2805834"/>
            <a:chOff x="2115005" y="2702640"/>
            <a:chExt cx="7961989" cy="2805834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4C357B20-BBC7-4EC3-985C-3EBFBDE2F8F0}"/>
                </a:ext>
              </a:extLst>
            </p:cNvPr>
            <p:cNvGrpSpPr/>
            <p:nvPr/>
          </p:nvGrpSpPr>
          <p:grpSpPr>
            <a:xfrm>
              <a:off x="2115005" y="3597500"/>
              <a:ext cx="7961989" cy="1910974"/>
              <a:chOff x="1700171" y="3182002"/>
              <a:chExt cx="7961989" cy="191097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4A24B71-E4B3-4BB7-8FFB-8C6ECD1E9551}"/>
                  </a:ext>
                </a:extLst>
              </p:cNvPr>
              <p:cNvSpPr/>
              <p:nvPr/>
            </p:nvSpPr>
            <p:spPr>
              <a:xfrm>
                <a:off x="2289249" y="3769537"/>
                <a:ext cx="3571601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4000" dirty="0">
                    <a:ln w="57150">
                      <a:noFill/>
                    </a:ln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True</a:t>
                </a:r>
              </a:p>
              <a:p>
                <a:r>
                  <a:rPr lang="en-US" altLang="zh-TW" sz="4000" dirty="0">
                    <a:ln w="57150">
                      <a:noFill/>
                    </a:ln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False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3F5184-5F70-4C5B-AC8E-FD750D0F4866}"/>
                  </a:ext>
                </a:extLst>
              </p:cNvPr>
              <p:cNvSpPr/>
              <p:nvPr/>
            </p:nvSpPr>
            <p:spPr>
              <a:xfrm>
                <a:off x="4683761" y="3182002"/>
                <a:ext cx="149204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4000" dirty="0">
                    <a:ln w="57150">
                      <a:noFill/>
                    </a:ln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True 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A0D6F2B-4C68-40DD-87BA-FD8C7683DBEF}"/>
                  </a:ext>
                </a:extLst>
              </p:cNvPr>
              <p:cNvSpPr/>
              <p:nvPr/>
            </p:nvSpPr>
            <p:spPr>
              <a:xfrm>
                <a:off x="7112000" y="3182002"/>
                <a:ext cx="158554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4000" dirty="0">
                    <a:ln w="57150">
                      <a:noFill/>
                    </a:ln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False 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974CDAC-0728-40B9-9AF9-D94DC44A0E5F}"/>
                  </a:ext>
                </a:extLst>
              </p:cNvPr>
              <p:cNvSpPr/>
              <p:nvPr/>
            </p:nvSpPr>
            <p:spPr>
              <a:xfrm>
                <a:off x="4683761" y="3764188"/>
                <a:ext cx="14920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4000" dirty="0">
                    <a:ln w="57150">
                      <a:noFill/>
                    </a:ln>
                    <a:solidFill>
                      <a:srgbClr val="FFDA4B"/>
                    </a:solidFill>
                    <a:latin typeface="Cooper Black" panose="0208090404030B020404" pitchFamily="18" charset="0"/>
                  </a:rPr>
                  <a:t>True 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79EE4AB-DDCF-418F-9827-B6634B014A3C}"/>
                  </a:ext>
                </a:extLst>
              </p:cNvPr>
              <p:cNvSpPr/>
              <p:nvPr/>
            </p:nvSpPr>
            <p:spPr>
              <a:xfrm>
                <a:off x="7336992" y="3764188"/>
                <a:ext cx="124879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4000" dirty="0">
                    <a:ln w="57150">
                      <a:noFill/>
                    </a:ln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 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E8A7E83-E3FE-445C-BFE0-8D9D15CB19B8}"/>
                  </a:ext>
                </a:extLst>
              </p:cNvPr>
              <p:cNvSpPr/>
              <p:nvPr/>
            </p:nvSpPr>
            <p:spPr>
              <a:xfrm>
                <a:off x="4683761" y="4385090"/>
                <a:ext cx="14920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4000" dirty="0">
                    <a:ln w="57150">
                      <a:noFill/>
                    </a:ln>
                    <a:solidFill>
                      <a:srgbClr val="FFDA4B"/>
                    </a:solidFill>
                    <a:latin typeface="Cooper Black" panose="0208090404030B020404" pitchFamily="18" charset="0"/>
                  </a:rPr>
                  <a:t>False 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7D077A9-9567-43D3-B434-A71CC043CBC6}"/>
                  </a:ext>
                </a:extLst>
              </p:cNvPr>
              <p:cNvSpPr/>
              <p:nvPr/>
            </p:nvSpPr>
            <p:spPr>
              <a:xfrm>
                <a:off x="7112000" y="4385090"/>
                <a:ext cx="158554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4000" dirty="0">
                    <a:ln w="57150">
                      <a:noFill/>
                    </a:ln>
                    <a:solidFill>
                      <a:srgbClr val="FFDA4B"/>
                    </a:solidFill>
                    <a:latin typeface="Cooper Black" panose="0208090404030B020404" pitchFamily="18" charset="0"/>
                  </a:rPr>
                  <a:t>False 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C46E9BB-7EDD-4FD7-9E8E-693DAFEEC178}"/>
                  </a:ext>
                </a:extLst>
              </p:cNvPr>
              <p:cNvSpPr/>
              <p:nvPr/>
            </p:nvSpPr>
            <p:spPr>
              <a:xfrm>
                <a:off x="7112000" y="3775308"/>
                <a:ext cx="158554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4000" dirty="0">
                    <a:ln w="57150">
                      <a:noFill/>
                    </a:ln>
                    <a:solidFill>
                      <a:srgbClr val="FFDA4B"/>
                    </a:solidFill>
                    <a:latin typeface="Cooper Black" panose="0208090404030B020404" pitchFamily="18" charset="0"/>
                  </a:rPr>
                  <a:t>False </a:t>
                </a:r>
              </a:p>
            </p:txBody>
          </p:sp>
          <p:cxnSp>
            <p:nvCxnSpPr>
              <p:cNvPr id="3" name="直線接點 2">
                <a:extLst>
                  <a:ext uri="{FF2B5EF4-FFF2-40B4-BE49-F238E27FC236}">
                    <a16:creationId xmlns:a16="http://schemas.microsoft.com/office/drawing/2014/main" id="{F5E4D77C-B0BC-4C70-ACEE-AD833306E81E}"/>
                  </a:ext>
                </a:extLst>
              </p:cNvPr>
              <p:cNvCxnSpPr/>
              <p:nvPr/>
            </p:nvCxnSpPr>
            <p:spPr>
              <a:xfrm>
                <a:off x="4216400" y="3332480"/>
                <a:ext cx="0" cy="1760496"/>
              </a:xfrm>
              <a:prstGeom prst="line">
                <a:avLst/>
              </a:prstGeom>
              <a:ln w="28575">
                <a:solidFill>
                  <a:schemeClr val="tx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F8574859-1981-43D9-80D2-E824D1A6DE43}"/>
                  </a:ext>
                </a:extLst>
              </p:cNvPr>
              <p:cNvCxnSpPr/>
              <p:nvPr/>
            </p:nvCxnSpPr>
            <p:spPr>
              <a:xfrm>
                <a:off x="6614160" y="3302000"/>
                <a:ext cx="0" cy="1760496"/>
              </a:xfrm>
              <a:prstGeom prst="line">
                <a:avLst/>
              </a:prstGeom>
              <a:ln w="28575">
                <a:solidFill>
                  <a:schemeClr val="tx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0606D49B-4319-4037-96E2-9ED5432939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0171" y="3828924"/>
                <a:ext cx="7961989" cy="0"/>
              </a:xfrm>
              <a:prstGeom prst="line">
                <a:avLst/>
              </a:prstGeom>
              <a:ln w="28575">
                <a:solidFill>
                  <a:schemeClr val="tx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6A040B98-F8CC-4E45-B1D7-830A792555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0171" y="4450358"/>
                <a:ext cx="7961989" cy="0"/>
              </a:xfrm>
              <a:prstGeom prst="line">
                <a:avLst/>
              </a:prstGeom>
              <a:ln w="28575">
                <a:solidFill>
                  <a:schemeClr val="tx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C6D0B7E-F5F9-487F-A8B3-D3C75D9A016B}"/>
                </a:ext>
              </a:extLst>
            </p:cNvPr>
            <p:cNvSpPr/>
            <p:nvPr/>
          </p:nvSpPr>
          <p:spPr>
            <a:xfrm>
              <a:off x="5668787" y="2702640"/>
              <a:ext cx="121379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4400" dirty="0"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and</a:t>
              </a:r>
              <a:endParaRPr lang="zh-TW" altLang="en-US" sz="4400" dirty="0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2BD320C-1F4B-475E-AF32-AAEBEE8087B0}"/>
              </a:ext>
            </a:extLst>
          </p:cNvPr>
          <p:cNvGrpSpPr/>
          <p:nvPr/>
        </p:nvGrpSpPr>
        <p:grpSpPr>
          <a:xfrm>
            <a:off x="11227323" y="5943697"/>
            <a:ext cx="746290" cy="754146"/>
            <a:chOff x="11133054" y="5821149"/>
            <a:chExt cx="746290" cy="754146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CE137E1-9397-41D6-A35E-73FD3DC6978A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6D6166D9-857C-4168-A749-08A53747CD21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CD7D81C-182E-45D1-8778-A7DA0F3BD5E9}"/>
              </a:ext>
            </a:extLst>
          </p:cNvPr>
          <p:cNvSpPr/>
          <p:nvPr/>
        </p:nvSpPr>
        <p:spPr>
          <a:xfrm>
            <a:off x="1943809" y="1349526"/>
            <a:ext cx="87052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You can manipulate Boolean variables using keyword </a:t>
            </a:r>
            <a:r>
              <a:rPr lang="en-US" altLang="zh-TW" sz="3200" dirty="0">
                <a:solidFill>
                  <a:srgbClr val="3774A7"/>
                </a:solidFill>
                <a:latin typeface="Arial Rounded MT Bold" panose="020F0704030504030204" pitchFamily="34" charset="0"/>
              </a:rPr>
              <a:t>‘and’ </a:t>
            </a:r>
            <a:r>
              <a:rPr lang="en-US" altLang="zh-TW" sz="3200" dirty="0">
                <a:latin typeface="Arial Rounded MT Bold" panose="020F0704030504030204" pitchFamily="34" charset="0"/>
              </a:rPr>
              <a:t>and </a:t>
            </a:r>
            <a:r>
              <a:rPr lang="en-US" altLang="zh-TW" sz="3200" dirty="0">
                <a:solidFill>
                  <a:srgbClr val="3774A7"/>
                </a:solidFill>
                <a:latin typeface="Arial Rounded MT Bold" panose="020F0704030504030204" pitchFamily="34" charset="0"/>
              </a:rPr>
              <a:t>‘or’</a:t>
            </a:r>
            <a:r>
              <a:rPr lang="en-US" altLang="zh-TW" sz="3200" dirty="0">
                <a:latin typeface="Arial Rounded MT Bold" panose="020F0704030504030204" pitchFamily="34" charset="0"/>
              </a:rPr>
              <a:t> 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E7A32043-DB23-41B6-ACFB-1C399DCC2AC1}"/>
              </a:ext>
            </a:extLst>
          </p:cNvPr>
          <p:cNvGrpSpPr/>
          <p:nvPr/>
        </p:nvGrpSpPr>
        <p:grpSpPr>
          <a:xfrm>
            <a:off x="2115005" y="2702640"/>
            <a:ext cx="7961989" cy="2805834"/>
            <a:chOff x="2115005" y="2702640"/>
            <a:chExt cx="7961989" cy="2805834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7B10357C-AF9B-4DC5-8BFB-850532C4953C}"/>
                </a:ext>
              </a:extLst>
            </p:cNvPr>
            <p:cNvGrpSpPr/>
            <p:nvPr/>
          </p:nvGrpSpPr>
          <p:grpSpPr>
            <a:xfrm>
              <a:off x="2115005" y="3597500"/>
              <a:ext cx="7961989" cy="1910974"/>
              <a:chOff x="1700171" y="3182002"/>
              <a:chExt cx="7961989" cy="191097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4CC4455-B38E-4463-A67F-4997197E299F}"/>
                  </a:ext>
                </a:extLst>
              </p:cNvPr>
              <p:cNvSpPr/>
              <p:nvPr/>
            </p:nvSpPr>
            <p:spPr>
              <a:xfrm>
                <a:off x="2289249" y="3769537"/>
                <a:ext cx="3571601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4000" dirty="0">
                    <a:ln w="57150">
                      <a:noFill/>
                    </a:ln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True</a:t>
                </a:r>
              </a:p>
              <a:p>
                <a:r>
                  <a:rPr lang="en-US" altLang="zh-TW" sz="4000" dirty="0">
                    <a:ln w="57150">
                      <a:noFill/>
                    </a:ln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False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612EBA6-5D84-4960-8B5B-24EAD069BC80}"/>
                  </a:ext>
                </a:extLst>
              </p:cNvPr>
              <p:cNvSpPr/>
              <p:nvPr/>
            </p:nvSpPr>
            <p:spPr>
              <a:xfrm>
                <a:off x="4683761" y="3182002"/>
                <a:ext cx="149204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4000" dirty="0">
                    <a:ln w="57150">
                      <a:noFill/>
                    </a:ln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True 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678D5B2-94BD-49ED-81FD-D9B1927C54C4}"/>
                  </a:ext>
                </a:extLst>
              </p:cNvPr>
              <p:cNvSpPr/>
              <p:nvPr/>
            </p:nvSpPr>
            <p:spPr>
              <a:xfrm>
                <a:off x="7112000" y="3182002"/>
                <a:ext cx="158554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4000" dirty="0">
                    <a:ln w="57150">
                      <a:noFill/>
                    </a:ln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False 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352F828-E6EA-4BE3-A72D-0DE6E82060A4}"/>
                  </a:ext>
                </a:extLst>
              </p:cNvPr>
              <p:cNvSpPr/>
              <p:nvPr/>
            </p:nvSpPr>
            <p:spPr>
              <a:xfrm>
                <a:off x="4683761" y="3764188"/>
                <a:ext cx="14920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4000" dirty="0">
                    <a:ln w="57150">
                      <a:noFill/>
                    </a:ln>
                    <a:solidFill>
                      <a:srgbClr val="FFDA4B"/>
                    </a:solidFill>
                    <a:latin typeface="Cooper Black" panose="0208090404030B020404" pitchFamily="18" charset="0"/>
                  </a:rPr>
                  <a:t>True 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9BE704C-C721-44FB-8D3F-E752727B5D59}"/>
                  </a:ext>
                </a:extLst>
              </p:cNvPr>
              <p:cNvSpPr/>
              <p:nvPr/>
            </p:nvSpPr>
            <p:spPr>
              <a:xfrm>
                <a:off x="7336992" y="3764188"/>
                <a:ext cx="124879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4000" dirty="0">
                    <a:ln w="57150">
                      <a:noFill/>
                    </a:ln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 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B175426-3196-451B-9FD1-A8A5B3984B54}"/>
                  </a:ext>
                </a:extLst>
              </p:cNvPr>
              <p:cNvSpPr/>
              <p:nvPr/>
            </p:nvSpPr>
            <p:spPr>
              <a:xfrm>
                <a:off x="4683761" y="4385090"/>
                <a:ext cx="14920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4000" dirty="0">
                    <a:ln w="57150">
                      <a:noFill/>
                    </a:ln>
                    <a:solidFill>
                      <a:srgbClr val="FFDA4B"/>
                    </a:solidFill>
                    <a:latin typeface="Cooper Black" panose="0208090404030B020404" pitchFamily="18" charset="0"/>
                  </a:rPr>
                  <a:t>True 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0D4E547-9153-4E6B-8A2E-A9EB82F84158}"/>
                  </a:ext>
                </a:extLst>
              </p:cNvPr>
              <p:cNvSpPr/>
              <p:nvPr/>
            </p:nvSpPr>
            <p:spPr>
              <a:xfrm>
                <a:off x="7112000" y="4385090"/>
                <a:ext cx="158554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4000" dirty="0">
                    <a:ln w="57150">
                      <a:noFill/>
                    </a:ln>
                    <a:solidFill>
                      <a:srgbClr val="FFDA4B"/>
                    </a:solidFill>
                    <a:latin typeface="Cooper Black" panose="0208090404030B020404" pitchFamily="18" charset="0"/>
                  </a:rPr>
                  <a:t>False 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9FAC92C-56B6-4222-B9E3-E3075C8CB33E}"/>
                  </a:ext>
                </a:extLst>
              </p:cNvPr>
              <p:cNvSpPr/>
              <p:nvPr/>
            </p:nvSpPr>
            <p:spPr>
              <a:xfrm>
                <a:off x="7112000" y="3775308"/>
                <a:ext cx="158554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4000" dirty="0">
                    <a:ln w="57150">
                      <a:noFill/>
                    </a:ln>
                    <a:solidFill>
                      <a:srgbClr val="FFDA4B"/>
                    </a:solidFill>
                    <a:latin typeface="Cooper Black" panose="0208090404030B020404" pitchFamily="18" charset="0"/>
                  </a:rPr>
                  <a:t>True </a:t>
                </a:r>
              </a:p>
            </p:txBody>
          </p: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03CB4A1B-DE2A-4E1C-BE8F-C00F989D8BF2}"/>
                  </a:ext>
                </a:extLst>
              </p:cNvPr>
              <p:cNvCxnSpPr/>
              <p:nvPr/>
            </p:nvCxnSpPr>
            <p:spPr>
              <a:xfrm>
                <a:off x="4216400" y="3332480"/>
                <a:ext cx="0" cy="1760496"/>
              </a:xfrm>
              <a:prstGeom prst="line">
                <a:avLst/>
              </a:prstGeom>
              <a:ln w="28575">
                <a:solidFill>
                  <a:schemeClr val="tx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CF79EE40-BED6-49FB-B98C-9D5A1DF48871}"/>
                  </a:ext>
                </a:extLst>
              </p:cNvPr>
              <p:cNvCxnSpPr/>
              <p:nvPr/>
            </p:nvCxnSpPr>
            <p:spPr>
              <a:xfrm>
                <a:off x="6614160" y="3302000"/>
                <a:ext cx="0" cy="1760496"/>
              </a:xfrm>
              <a:prstGeom prst="line">
                <a:avLst/>
              </a:prstGeom>
              <a:ln w="28575">
                <a:solidFill>
                  <a:schemeClr val="tx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C385B1BD-0A55-4640-BD35-F9B06320F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0171" y="3828924"/>
                <a:ext cx="7961989" cy="0"/>
              </a:xfrm>
              <a:prstGeom prst="line">
                <a:avLst/>
              </a:prstGeom>
              <a:ln w="28575">
                <a:solidFill>
                  <a:schemeClr val="tx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03E267AB-C634-4364-9015-A07D451A8E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0171" y="4450358"/>
                <a:ext cx="7961989" cy="0"/>
              </a:xfrm>
              <a:prstGeom prst="line">
                <a:avLst/>
              </a:prstGeom>
              <a:ln w="28575">
                <a:solidFill>
                  <a:schemeClr val="tx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903C58F-C15F-46C9-B393-FA3CFA0900D2}"/>
                </a:ext>
              </a:extLst>
            </p:cNvPr>
            <p:cNvSpPr/>
            <p:nvPr/>
          </p:nvSpPr>
          <p:spPr>
            <a:xfrm>
              <a:off x="5889199" y="2702640"/>
              <a:ext cx="77296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4400" dirty="0"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or</a:t>
              </a:r>
              <a:endParaRPr lang="zh-TW" altLang="en-US" sz="4400" dirty="0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911230B-FF93-49CD-8527-5174309C264A}"/>
              </a:ext>
            </a:extLst>
          </p:cNvPr>
          <p:cNvGrpSpPr/>
          <p:nvPr/>
        </p:nvGrpSpPr>
        <p:grpSpPr>
          <a:xfrm>
            <a:off x="379371" y="274948"/>
            <a:ext cx="6514874" cy="1320800"/>
            <a:chOff x="379371" y="274948"/>
            <a:chExt cx="6514874" cy="132080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FED6B691-299E-4264-8FD3-D98B2B7F31AB}"/>
                </a:ext>
              </a:extLst>
            </p:cNvPr>
            <p:cNvGrpSpPr/>
            <p:nvPr/>
          </p:nvGrpSpPr>
          <p:grpSpPr>
            <a:xfrm>
              <a:off x="379371" y="274948"/>
              <a:ext cx="6514874" cy="1320800"/>
              <a:chOff x="867051" y="2192970"/>
              <a:chExt cx="6514874" cy="1320800"/>
            </a:xfrm>
          </p:grpSpPr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BBF136DF-8D18-4AD4-8FCD-DC9B595FBA5F}"/>
                  </a:ext>
                </a:extLst>
              </p:cNvPr>
              <p:cNvSpPr/>
              <p:nvPr/>
            </p:nvSpPr>
            <p:spPr>
              <a:xfrm>
                <a:off x="867051" y="2192970"/>
                <a:ext cx="1320800" cy="1320800"/>
              </a:xfrm>
              <a:prstGeom prst="ellipse">
                <a:avLst/>
              </a:prstGeom>
              <a:solidFill>
                <a:srgbClr val="FFDA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36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7B89282-4B7D-416E-B625-10792E36558B}"/>
                  </a:ext>
                </a:extLst>
              </p:cNvPr>
              <p:cNvSpPr txBox="1"/>
              <p:nvPr/>
            </p:nvSpPr>
            <p:spPr>
              <a:xfrm>
                <a:off x="2434944" y="2622537"/>
                <a:ext cx="4946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Logical Operations  </a:t>
                </a:r>
                <a:endParaRPr lang="zh-TW" altLang="en-US" sz="2400" dirty="0">
                  <a:solidFill>
                    <a:srgbClr val="3774A7"/>
                  </a:solidFill>
                  <a:latin typeface="Cooper Black" panose="0208090404030B020404" pitchFamily="18" charset="0"/>
                </a:endParaRPr>
              </a:p>
            </p:txBody>
          </p:sp>
        </p:grpSp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0DB70610-43BC-4193-8359-BAA4CB0D5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75" y="405851"/>
              <a:ext cx="1058992" cy="1058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166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0006B3E6-96BA-422E-92BC-32EC606CDD44}"/>
              </a:ext>
            </a:extLst>
          </p:cNvPr>
          <p:cNvSpPr/>
          <p:nvPr/>
        </p:nvSpPr>
        <p:spPr>
          <a:xfrm>
            <a:off x="5701025" y="2408392"/>
            <a:ext cx="2336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&gt;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y </a:t>
            </a:r>
          </a:p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&lt;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y</a:t>
            </a:r>
          </a:p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y</a:t>
            </a:r>
          </a:p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z</a:t>
            </a:r>
          </a:p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&gt;=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z</a:t>
            </a:r>
          </a:p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!=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y  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A38FFC-DC34-46E0-9111-C33F77244DA3}"/>
              </a:ext>
            </a:extLst>
          </p:cNvPr>
          <p:cNvSpPr/>
          <p:nvPr/>
        </p:nvSpPr>
        <p:spPr>
          <a:xfrm>
            <a:off x="2026091" y="1586725"/>
            <a:ext cx="8705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Just elementary school stuff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417528B-C342-4BA6-9112-12A260D55D48}"/>
              </a:ext>
            </a:extLst>
          </p:cNvPr>
          <p:cNvSpPr/>
          <p:nvPr/>
        </p:nvSpPr>
        <p:spPr>
          <a:xfrm>
            <a:off x="2026091" y="2408392"/>
            <a:ext cx="35716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</a:p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y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</a:p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z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906D68-5B9B-4774-95E0-3FEF69B45C74}"/>
              </a:ext>
            </a:extLst>
          </p:cNvPr>
          <p:cNvSpPr/>
          <p:nvPr/>
        </p:nvSpPr>
        <p:spPr>
          <a:xfrm>
            <a:off x="9367146" y="2408392"/>
            <a:ext cx="21796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False </a:t>
            </a:r>
          </a:p>
          <a:p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True</a:t>
            </a:r>
          </a:p>
          <a:p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False</a:t>
            </a:r>
          </a:p>
          <a:p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True</a:t>
            </a:r>
          </a:p>
          <a:p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True</a:t>
            </a:r>
          </a:p>
          <a:p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True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DD89981-9478-47E3-B73D-EAF627A884C1}"/>
              </a:ext>
            </a:extLst>
          </p:cNvPr>
          <p:cNvGrpSpPr/>
          <p:nvPr/>
        </p:nvGrpSpPr>
        <p:grpSpPr>
          <a:xfrm>
            <a:off x="379371" y="274948"/>
            <a:ext cx="6514874" cy="1320800"/>
            <a:chOff x="379371" y="274948"/>
            <a:chExt cx="6514874" cy="1320800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1E7EDB12-7BE0-4391-8022-B93993F3B953}"/>
                </a:ext>
              </a:extLst>
            </p:cNvPr>
            <p:cNvGrpSpPr/>
            <p:nvPr/>
          </p:nvGrpSpPr>
          <p:grpSpPr>
            <a:xfrm>
              <a:off x="379371" y="274948"/>
              <a:ext cx="6514874" cy="1320800"/>
              <a:chOff x="867051" y="2192970"/>
              <a:chExt cx="6514874" cy="1320800"/>
            </a:xfrm>
          </p:grpSpPr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128CBC60-79E2-4B3F-9DBB-96683009696E}"/>
                  </a:ext>
                </a:extLst>
              </p:cNvPr>
              <p:cNvSpPr/>
              <p:nvPr/>
            </p:nvSpPr>
            <p:spPr>
              <a:xfrm>
                <a:off x="867051" y="2192970"/>
                <a:ext cx="1320800" cy="1320800"/>
              </a:xfrm>
              <a:prstGeom prst="ellipse">
                <a:avLst/>
              </a:prstGeom>
              <a:solidFill>
                <a:srgbClr val="FFDA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36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</a:endParaRP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CB47E5FA-5953-449A-82FC-1A42F8E3E2EA}"/>
                  </a:ext>
                </a:extLst>
              </p:cNvPr>
              <p:cNvSpPr txBox="1"/>
              <p:nvPr/>
            </p:nvSpPr>
            <p:spPr>
              <a:xfrm>
                <a:off x="2434944" y="2622537"/>
                <a:ext cx="4946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Logical Operations  </a:t>
                </a:r>
                <a:endParaRPr lang="zh-TW" altLang="en-US" sz="2400" dirty="0">
                  <a:solidFill>
                    <a:srgbClr val="3774A7"/>
                  </a:solidFill>
                  <a:latin typeface="Cooper Black" panose="0208090404030B020404" pitchFamily="18" charset="0"/>
                </a:endParaRPr>
              </a:p>
            </p:txBody>
          </p:sp>
        </p:grpSp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22D4E8D7-4E02-43E5-8BCB-02AC4962D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75" y="405851"/>
              <a:ext cx="1058992" cy="1058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8456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52BD320C-1F4B-475E-AF32-AAEBEE8087B0}"/>
              </a:ext>
            </a:extLst>
          </p:cNvPr>
          <p:cNvGrpSpPr/>
          <p:nvPr/>
        </p:nvGrpSpPr>
        <p:grpSpPr>
          <a:xfrm>
            <a:off x="11227323" y="5943697"/>
            <a:ext cx="746290" cy="754146"/>
            <a:chOff x="11133054" y="5821149"/>
            <a:chExt cx="746290" cy="754146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CE137E1-9397-41D6-A35E-73FD3DC6978A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6D6166D9-857C-4168-A749-08A53747CD21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CD7D81C-182E-45D1-8778-A7DA0F3BD5E9}"/>
              </a:ext>
            </a:extLst>
          </p:cNvPr>
          <p:cNvSpPr/>
          <p:nvPr/>
        </p:nvSpPr>
        <p:spPr>
          <a:xfrm>
            <a:off x="1943809" y="1349526"/>
            <a:ext cx="8705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3774A7"/>
                </a:solidFill>
                <a:latin typeface="Arial Rounded MT Bold" panose="020F0704030504030204" pitchFamily="34" charset="0"/>
              </a:rPr>
              <a:t>not </a:t>
            </a:r>
            <a:r>
              <a:rPr lang="en-US" altLang="zh-TW" sz="3200" dirty="0">
                <a:latin typeface="Arial Rounded MT Bold" panose="020F0704030504030204" pitchFamily="34" charset="0"/>
              </a:rPr>
              <a:t>means ‘complement’ 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911230B-FF93-49CD-8527-5174309C264A}"/>
              </a:ext>
            </a:extLst>
          </p:cNvPr>
          <p:cNvGrpSpPr/>
          <p:nvPr/>
        </p:nvGrpSpPr>
        <p:grpSpPr>
          <a:xfrm>
            <a:off x="379371" y="274948"/>
            <a:ext cx="6514874" cy="1320800"/>
            <a:chOff x="379371" y="274948"/>
            <a:chExt cx="6514874" cy="132080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FED6B691-299E-4264-8FD3-D98B2B7F31AB}"/>
                </a:ext>
              </a:extLst>
            </p:cNvPr>
            <p:cNvGrpSpPr/>
            <p:nvPr/>
          </p:nvGrpSpPr>
          <p:grpSpPr>
            <a:xfrm>
              <a:off x="379371" y="274948"/>
              <a:ext cx="6514874" cy="1320800"/>
              <a:chOff x="867051" y="2192970"/>
              <a:chExt cx="6514874" cy="1320800"/>
            </a:xfrm>
          </p:grpSpPr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BBF136DF-8D18-4AD4-8FCD-DC9B595FBA5F}"/>
                  </a:ext>
                </a:extLst>
              </p:cNvPr>
              <p:cNvSpPr/>
              <p:nvPr/>
            </p:nvSpPr>
            <p:spPr>
              <a:xfrm>
                <a:off x="867051" y="2192970"/>
                <a:ext cx="1320800" cy="1320800"/>
              </a:xfrm>
              <a:prstGeom prst="ellipse">
                <a:avLst/>
              </a:prstGeom>
              <a:solidFill>
                <a:srgbClr val="FFDA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36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7B89282-4B7D-416E-B625-10792E36558B}"/>
                  </a:ext>
                </a:extLst>
              </p:cNvPr>
              <p:cNvSpPr txBox="1"/>
              <p:nvPr/>
            </p:nvSpPr>
            <p:spPr>
              <a:xfrm>
                <a:off x="2434944" y="2622537"/>
                <a:ext cx="4946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Logical Operations  </a:t>
                </a:r>
                <a:endParaRPr lang="zh-TW" altLang="en-US" sz="2400" dirty="0">
                  <a:solidFill>
                    <a:srgbClr val="3774A7"/>
                  </a:solidFill>
                  <a:latin typeface="Cooper Black" panose="0208090404030B020404" pitchFamily="18" charset="0"/>
                </a:endParaRPr>
              </a:p>
            </p:txBody>
          </p:sp>
        </p:grpSp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0DB70610-43BC-4193-8359-BAA4CB0D5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75" y="405851"/>
              <a:ext cx="1058992" cy="1058992"/>
            </a:xfrm>
            <a:prstGeom prst="rect">
              <a:avLst/>
            </a:prstGeom>
          </p:spPr>
        </p:pic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9A934AD1-4ABB-49A7-AF47-8067005508F2}"/>
              </a:ext>
            </a:extLst>
          </p:cNvPr>
          <p:cNvSpPr/>
          <p:nvPr/>
        </p:nvSpPr>
        <p:spPr>
          <a:xfrm>
            <a:off x="2026091" y="2286472"/>
            <a:ext cx="50452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not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True 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     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False</a:t>
            </a:r>
            <a:endParaRPr lang="en-US" altLang="zh-TW" sz="4000" dirty="0">
              <a:ln w="57150">
                <a:noFill/>
              </a:ln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not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False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     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True 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C1EB63B-8D08-4F2A-BD6A-664188510662}"/>
              </a:ext>
            </a:extLst>
          </p:cNvPr>
          <p:cNvSpPr/>
          <p:nvPr/>
        </p:nvSpPr>
        <p:spPr>
          <a:xfrm>
            <a:off x="2026091" y="3739352"/>
            <a:ext cx="35716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1 </a:t>
            </a:r>
          </a:p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y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2</a:t>
            </a:r>
          </a:p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z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1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2E59A2-4034-4710-863C-DF8733B8FC30}"/>
              </a:ext>
            </a:extLst>
          </p:cNvPr>
          <p:cNvSpPr/>
          <p:nvPr/>
        </p:nvSpPr>
        <p:spPr>
          <a:xfrm>
            <a:off x="5357149" y="3739352"/>
            <a:ext cx="24743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not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&gt;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y </a:t>
            </a:r>
          </a:p>
          <a:p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not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&lt;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y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67919A4-4978-4C4C-A27D-79B0F619E1DC}"/>
              </a:ext>
            </a:extLst>
          </p:cNvPr>
          <p:cNvSpPr/>
          <p:nvPr/>
        </p:nvSpPr>
        <p:spPr>
          <a:xfrm>
            <a:off x="9263813" y="3739352"/>
            <a:ext cx="21796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True </a:t>
            </a:r>
          </a:p>
          <a:p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False</a:t>
            </a:r>
          </a:p>
          <a:p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848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A9A24339-3BCE-4F94-9E70-9FCC620C2753}"/>
              </a:ext>
            </a:extLst>
          </p:cNvPr>
          <p:cNvGrpSpPr/>
          <p:nvPr/>
        </p:nvGrpSpPr>
        <p:grpSpPr>
          <a:xfrm>
            <a:off x="1659531" y="1400490"/>
            <a:ext cx="5555230" cy="1320800"/>
            <a:chOff x="1744266" y="1479915"/>
            <a:chExt cx="5555230" cy="132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95C789D9-0EAA-4120-905D-857789064AE6}"/>
                    </a:ext>
                  </a:extLst>
                </p:cNvPr>
                <p:cNvSpPr/>
                <p:nvPr/>
              </p:nvSpPr>
              <p:spPr>
                <a:xfrm>
                  <a:off x="1744266" y="1479915"/>
                  <a:ext cx="1320800" cy="13208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b="1" i="1" smtClean="0">
                            <a:ln w="28575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  <m:t>𝜶𝜷𝜸</m:t>
                        </m:r>
                      </m:oMath>
                    </m:oMathPara>
                  </a14:m>
                  <a:endParaRPr lang="zh-TW" altLang="en-US" sz="3600" b="1" dirty="0">
                    <a:ln w="28575">
                      <a:solidFill>
                        <a:schemeClr val="bg1"/>
                      </a:solidFill>
                    </a:ln>
                  </a:endParaRPr>
                </a:p>
              </p:txBody>
            </p:sp>
          </mc:Choice>
          <mc:Fallback xmlns=""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95C789D9-0EAA-4120-905D-857789064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266" y="1479915"/>
                  <a:ext cx="1320800" cy="13208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AA53BB-5434-4E2D-91DF-2DF7DCD87515}"/>
                </a:ext>
              </a:extLst>
            </p:cNvPr>
            <p:cNvSpPr txBox="1"/>
            <p:nvPr/>
          </p:nvSpPr>
          <p:spPr>
            <a:xfrm>
              <a:off x="3265976" y="1711145"/>
              <a:ext cx="4033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Variables and </a:t>
              </a:r>
            </a:p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types</a:t>
              </a:r>
              <a:endParaRPr lang="zh-TW" altLang="en-US" sz="24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416E008-4905-434C-820D-AD803B8A9671}"/>
              </a:ext>
            </a:extLst>
          </p:cNvPr>
          <p:cNvGrpSpPr/>
          <p:nvPr/>
        </p:nvGrpSpPr>
        <p:grpSpPr>
          <a:xfrm>
            <a:off x="2895071" y="4049851"/>
            <a:ext cx="5601414" cy="1599652"/>
            <a:chOff x="1744266" y="3882800"/>
            <a:chExt cx="5601414" cy="1599652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9BFAD612-2FDB-4079-94E2-F66ED4C7AD63}"/>
                </a:ext>
              </a:extLst>
            </p:cNvPr>
            <p:cNvGrpSpPr/>
            <p:nvPr/>
          </p:nvGrpSpPr>
          <p:grpSpPr>
            <a:xfrm>
              <a:off x="1744266" y="3882800"/>
              <a:ext cx="1324054" cy="1599652"/>
              <a:chOff x="2061263" y="1769520"/>
              <a:chExt cx="1324054" cy="1599652"/>
            </a:xfrm>
          </p:grpSpPr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F92555A1-F7DD-4524-A2D1-E22F9336D116}"/>
                  </a:ext>
                </a:extLst>
              </p:cNvPr>
              <p:cNvSpPr/>
              <p:nvPr/>
            </p:nvSpPr>
            <p:spPr>
              <a:xfrm>
                <a:off x="2061263" y="2048372"/>
                <a:ext cx="1320800" cy="13208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F99E36C-8616-406F-B4FC-FC55B8D26FBC}"/>
                  </a:ext>
                </a:extLst>
              </p:cNvPr>
              <p:cNvSpPr txBox="1"/>
              <p:nvPr/>
            </p:nvSpPr>
            <p:spPr>
              <a:xfrm>
                <a:off x="2189689" y="1949059"/>
                <a:ext cx="68072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+</a:t>
                </a:r>
                <a:endParaRPr lang="zh-TW" altLang="en-US" sz="60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1FAD92CD-9263-4CE4-A972-4CA789B3E029}"/>
                  </a:ext>
                </a:extLst>
              </p:cNvPr>
              <p:cNvSpPr txBox="1"/>
              <p:nvPr/>
            </p:nvSpPr>
            <p:spPr>
              <a:xfrm>
                <a:off x="2704597" y="1769520"/>
                <a:ext cx="6807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7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-</a:t>
                </a:r>
                <a:endParaRPr lang="zh-TW" altLang="en-US" sz="7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76DACF25-6ED1-43C4-A751-138369DC87B9}"/>
                      </a:ext>
                    </a:extLst>
                  </p:cNvPr>
                  <p:cNvSpPr txBox="1"/>
                  <p:nvPr/>
                </p:nvSpPr>
                <p:spPr>
                  <a:xfrm>
                    <a:off x="2169369" y="2495364"/>
                    <a:ext cx="680720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4400" b="1" i="1" smtClean="0">
                              <a:ln w="57150"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TW" altLang="en-US" sz="4400" b="1" dirty="0">
                      <a:ln w="5715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76DACF25-6ED1-43C4-A751-138369DC87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369" y="2495364"/>
                    <a:ext cx="680720" cy="7694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CEC85611-91F6-4322-8A23-F855378CAA33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396" y="2454724"/>
                    <a:ext cx="68072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4800" b="1" i="1" smtClean="0">
                              <a:ln w="38100"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</m:t>
                          </m:r>
                        </m:oMath>
                      </m:oMathPara>
                    </a14:m>
                    <a:endParaRPr lang="zh-TW" altLang="en-US" sz="4800" b="1" dirty="0">
                      <a:ln w="381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CEC85611-91F6-4322-8A23-F855378CAA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6" y="2454724"/>
                    <a:ext cx="680720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56D3AF-B23B-4CF4-8175-351DBEBE4615}"/>
                </a:ext>
              </a:extLst>
            </p:cNvPr>
            <p:cNvSpPr txBox="1"/>
            <p:nvPr/>
          </p:nvSpPr>
          <p:spPr>
            <a:xfrm>
              <a:off x="3312160" y="4403322"/>
              <a:ext cx="4033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Arithmetic </a:t>
              </a:r>
            </a:p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operations</a:t>
              </a:r>
              <a:endParaRPr lang="zh-TW" altLang="en-US" sz="24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A8110027-2414-49AB-83BE-E74507E6424D}"/>
              </a:ext>
            </a:extLst>
          </p:cNvPr>
          <p:cNvGrpSpPr/>
          <p:nvPr/>
        </p:nvGrpSpPr>
        <p:grpSpPr>
          <a:xfrm>
            <a:off x="7416800" y="4325471"/>
            <a:ext cx="3545658" cy="1320800"/>
            <a:chOff x="5090559" y="4552267"/>
            <a:chExt cx="3545658" cy="1320800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36EB0276-43A7-4A9E-807E-9775FB524150}"/>
                </a:ext>
              </a:extLst>
            </p:cNvPr>
            <p:cNvGrpSpPr/>
            <p:nvPr/>
          </p:nvGrpSpPr>
          <p:grpSpPr>
            <a:xfrm>
              <a:off x="5090559" y="4552267"/>
              <a:ext cx="3545658" cy="1320800"/>
              <a:chOff x="1744266" y="1479915"/>
              <a:chExt cx="3545658" cy="1320800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094624C4-9403-4300-BC81-0CA41EB94323}"/>
                  </a:ext>
                </a:extLst>
              </p:cNvPr>
              <p:cNvSpPr/>
              <p:nvPr/>
            </p:nvSpPr>
            <p:spPr>
              <a:xfrm>
                <a:off x="1744266" y="1479915"/>
                <a:ext cx="1320800" cy="13208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3600" b="1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193AF08C-8002-4470-B385-3BB98E6AA7A2}"/>
                  </a:ext>
                </a:extLst>
              </p:cNvPr>
              <p:cNvSpPr txBox="1"/>
              <p:nvPr/>
            </p:nvSpPr>
            <p:spPr>
              <a:xfrm>
                <a:off x="3327603" y="1718524"/>
                <a:ext cx="19623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Loops and </a:t>
                </a:r>
              </a:p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iterations</a:t>
                </a:r>
                <a:endParaRPr lang="zh-TW" altLang="en-US" sz="2400" dirty="0">
                  <a:solidFill>
                    <a:srgbClr val="3774A7"/>
                  </a:solidFill>
                  <a:latin typeface="Cooper Black" panose="0208090404030B020404" pitchFamily="18" charset="0"/>
                </a:endParaRPr>
              </a:p>
            </p:txBody>
          </p:sp>
        </p:grp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1A339286-CAF7-4086-9794-12148ED56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643" y="4632960"/>
              <a:ext cx="1146831" cy="1146831"/>
            </a:xfrm>
            <a:prstGeom prst="rect">
              <a:avLst/>
            </a:prstGeom>
            <a:noFill/>
          </p:spPr>
        </p:pic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34079910-7FA0-49DF-BBBE-44FA5B5185F8}"/>
              </a:ext>
            </a:extLst>
          </p:cNvPr>
          <p:cNvGrpSpPr/>
          <p:nvPr/>
        </p:nvGrpSpPr>
        <p:grpSpPr>
          <a:xfrm>
            <a:off x="226244" y="122548"/>
            <a:ext cx="2253005" cy="830997"/>
            <a:chOff x="226244" y="122548"/>
            <a:chExt cx="2253005" cy="830997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2488FEA7-CDCC-41B6-8E6F-3D65DE188DF0}"/>
                </a:ext>
              </a:extLst>
            </p:cNvPr>
            <p:cNvSpPr txBox="1"/>
            <p:nvPr/>
          </p:nvSpPr>
          <p:spPr>
            <a:xfrm>
              <a:off x="358219" y="122548"/>
              <a:ext cx="21210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Python</a:t>
              </a:r>
            </a:p>
            <a:p>
              <a:r>
                <a:rPr lang="en-US" altLang="zh-TW" sz="2400" dirty="0">
                  <a:solidFill>
                    <a:srgbClr val="FFDA4B"/>
                  </a:solidFill>
                  <a:latin typeface="Cooper Black" panose="0208090404030B020404" pitchFamily="18" charset="0"/>
                </a:rPr>
                <a:t>Basics </a:t>
              </a:r>
              <a:endParaRPr lang="zh-TW" altLang="en-US" sz="2400" dirty="0">
                <a:solidFill>
                  <a:srgbClr val="FFDA4B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44B129CF-EB84-49B4-A01B-D18EBC180D5E}"/>
                </a:ext>
              </a:extLst>
            </p:cNvPr>
            <p:cNvSpPr/>
            <p:nvPr/>
          </p:nvSpPr>
          <p:spPr>
            <a:xfrm>
              <a:off x="226244" y="141402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376DF7B6-63DB-43D2-A0F9-555FA576D45F}"/>
              </a:ext>
            </a:extLst>
          </p:cNvPr>
          <p:cNvGrpSpPr/>
          <p:nvPr/>
        </p:nvGrpSpPr>
        <p:grpSpPr>
          <a:xfrm>
            <a:off x="11227323" y="5943697"/>
            <a:ext cx="746290" cy="754146"/>
            <a:chOff x="11133054" y="5821149"/>
            <a:chExt cx="746290" cy="754146"/>
          </a:xfrm>
        </p:grpSpPr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9BA91DFE-A4F2-4B12-AC6B-9C9A283F7BB3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84EF91CE-B190-4E4B-9E3A-50FFCD27C223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14807331-1FAF-404F-A31A-ECFD820A4F8A}"/>
              </a:ext>
            </a:extLst>
          </p:cNvPr>
          <p:cNvGrpSpPr/>
          <p:nvPr/>
        </p:nvGrpSpPr>
        <p:grpSpPr>
          <a:xfrm>
            <a:off x="6756400" y="2853046"/>
            <a:ext cx="3884758" cy="1320800"/>
            <a:chOff x="1744266" y="1479915"/>
            <a:chExt cx="3884758" cy="1320800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C10E3370-82CE-4CA9-8BB3-9594A8C90E20}"/>
                </a:ext>
              </a:extLst>
            </p:cNvPr>
            <p:cNvSpPr/>
            <p:nvPr/>
          </p:nvSpPr>
          <p:spPr>
            <a:xfrm>
              <a:off x="1744266" y="1479915"/>
              <a:ext cx="1320800" cy="13208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n w="38100">
                    <a:solidFill>
                      <a:schemeClr val="bg1"/>
                    </a:solidFill>
                  </a:ln>
                  <a:latin typeface="Arial Rounded MT Bold" panose="020F0704030504030204" pitchFamily="34" charset="0"/>
                </a:rPr>
                <a:t>O / X</a:t>
              </a:r>
              <a:endParaRPr lang="zh-TW" altLang="en-US" sz="2400" dirty="0">
                <a:ln w="38100">
                  <a:solidFill>
                    <a:schemeClr val="bg1"/>
                  </a:solidFill>
                </a:ln>
                <a:latin typeface="Arial Rounded MT Bold" panose="020F0704030504030204" pitchFamily="34" charset="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8B32D856-F8A5-438A-930F-31BF69152FBB}"/>
                </a:ext>
              </a:extLst>
            </p:cNvPr>
            <p:cNvSpPr txBox="1"/>
            <p:nvPr/>
          </p:nvSpPr>
          <p:spPr>
            <a:xfrm>
              <a:off x="3305382" y="1724816"/>
              <a:ext cx="2323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Conditional </a:t>
              </a:r>
            </a:p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Statements</a:t>
              </a:r>
              <a:endParaRPr lang="zh-TW" altLang="en-US" sz="24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AFA224B0-3609-431C-8EE8-0F39429E9747}"/>
              </a:ext>
            </a:extLst>
          </p:cNvPr>
          <p:cNvGrpSpPr/>
          <p:nvPr/>
        </p:nvGrpSpPr>
        <p:grpSpPr>
          <a:xfrm>
            <a:off x="6096000" y="1403005"/>
            <a:ext cx="3782976" cy="1320800"/>
            <a:chOff x="379371" y="274948"/>
            <a:chExt cx="3782976" cy="1320800"/>
          </a:xfrm>
        </p:grpSpPr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C74F6B7C-7529-4648-9B0D-AB3FDD7274B5}"/>
                </a:ext>
              </a:extLst>
            </p:cNvPr>
            <p:cNvGrpSpPr/>
            <p:nvPr/>
          </p:nvGrpSpPr>
          <p:grpSpPr>
            <a:xfrm>
              <a:off x="379371" y="274948"/>
              <a:ext cx="3782976" cy="1320800"/>
              <a:chOff x="867051" y="2192970"/>
              <a:chExt cx="3782976" cy="1320800"/>
            </a:xfrm>
          </p:grpSpPr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DDA0B49A-38BF-4428-9351-2A22D8E382A1}"/>
                  </a:ext>
                </a:extLst>
              </p:cNvPr>
              <p:cNvSpPr/>
              <p:nvPr/>
            </p:nvSpPr>
            <p:spPr>
              <a:xfrm>
                <a:off x="867051" y="2192970"/>
                <a:ext cx="1320800" cy="1320800"/>
              </a:xfrm>
              <a:prstGeom prst="ellipse">
                <a:avLst/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3600" b="1" dirty="0">
                  <a:ln w="28575">
                    <a:solidFill>
                      <a:srgbClr val="3774A7"/>
                    </a:solidFill>
                  </a:ln>
                  <a:solidFill>
                    <a:srgbClr val="BDD7EE"/>
                  </a:solidFill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BBD69A5-F46E-4ECA-8CCA-5481968C6AFA}"/>
                  </a:ext>
                </a:extLst>
              </p:cNvPr>
              <p:cNvSpPr txBox="1"/>
              <p:nvPr/>
            </p:nvSpPr>
            <p:spPr>
              <a:xfrm>
                <a:off x="2449703" y="2418943"/>
                <a:ext cx="22003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Logical </a:t>
                </a:r>
              </a:p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Operations  </a:t>
                </a:r>
                <a:endParaRPr lang="zh-TW" altLang="en-US" sz="2400" dirty="0">
                  <a:solidFill>
                    <a:srgbClr val="3774A7"/>
                  </a:solidFill>
                  <a:latin typeface="Cooper Black" panose="0208090404030B020404" pitchFamily="18" charset="0"/>
                </a:endParaRPr>
              </a:p>
            </p:txBody>
          </p:sp>
        </p:grpSp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DDB388FA-F69A-4596-897B-5F3912ED2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75" y="405851"/>
              <a:ext cx="1058992" cy="1058992"/>
            </a:xfrm>
            <a:prstGeom prst="rect">
              <a:avLst/>
            </a:prstGeom>
          </p:spPr>
        </p:pic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980F796A-7F45-483F-8BD8-82A498A43BFA}"/>
              </a:ext>
            </a:extLst>
          </p:cNvPr>
          <p:cNvGrpSpPr/>
          <p:nvPr/>
        </p:nvGrpSpPr>
        <p:grpSpPr>
          <a:xfrm>
            <a:off x="2319931" y="2894906"/>
            <a:ext cx="2879634" cy="1320800"/>
            <a:chOff x="1744266" y="1479915"/>
            <a:chExt cx="2879634" cy="1320800"/>
          </a:xfrm>
        </p:grpSpPr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3F778781-8DF0-4961-B141-F5B3ED58A210}"/>
                </a:ext>
              </a:extLst>
            </p:cNvPr>
            <p:cNvSpPr/>
            <p:nvPr/>
          </p:nvSpPr>
          <p:spPr>
            <a:xfrm>
              <a:off x="1744266" y="1479915"/>
              <a:ext cx="1320800" cy="13208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>
                  <a:ln w="28575">
                    <a:solidFill>
                      <a:schemeClr val="bg1"/>
                    </a:solidFill>
                  </a:ln>
                </a:rPr>
                <a:t>[</a:t>
              </a:r>
              <a:r>
                <a:rPr lang="zh-TW" altLang="en-US" sz="4800" b="1" dirty="0">
                  <a:ln w="28575">
                    <a:solidFill>
                      <a:schemeClr val="bg1"/>
                    </a:solidFill>
                  </a:ln>
                </a:rPr>
                <a:t> </a:t>
              </a:r>
              <a:r>
                <a:rPr lang="en-US" altLang="zh-TW" sz="4800" b="1" dirty="0">
                  <a:ln w="28575">
                    <a:solidFill>
                      <a:schemeClr val="bg1"/>
                    </a:solidFill>
                  </a:ln>
                </a:rPr>
                <a:t>]</a:t>
              </a:r>
              <a:endParaRPr lang="zh-TW" altLang="en-US" sz="4800" b="1" dirty="0">
                <a:ln w="28575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3948117E-DEA6-4F4F-B682-DF9D29A4CAA3}"/>
                </a:ext>
              </a:extLst>
            </p:cNvPr>
            <p:cNvSpPr txBox="1"/>
            <p:nvPr/>
          </p:nvSpPr>
          <p:spPr>
            <a:xfrm>
              <a:off x="3303100" y="1872585"/>
              <a:ext cx="132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Lists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8405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C7EAE29A-2994-40D5-A9C4-D4EF5090BA0D}"/>
              </a:ext>
            </a:extLst>
          </p:cNvPr>
          <p:cNvGrpSpPr/>
          <p:nvPr/>
        </p:nvGrpSpPr>
        <p:grpSpPr>
          <a:xfrm>
            <a:off x="5125625" y="1524707"/>
            <a:ext cx="2477168" cy="2353894"/>
            <a:chOff x="2061263" y="2048372"/>
            <a:chExt cx="1389971" cy="1320800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87376935-A9FF-4374-A06D-2C8B6EA554A9}"/>
                </a:ext>
              </a:extLst>
            </p:cNvPr>
            <p:cNvSpPr/>
            <p:nvPr/>
          </p:nvSpPr>
          <p:spPr>
            <a:xfrm>
              <a:off x="2061263" y="2048372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AAF952E-EA00-4F1A-A029-461543D8D9A5}"/>
                </a:ext>
              </a:extLst>
            </p:cNvPr>
            <p:cNvSpPr txBox="1"/>
            <p:nvPr/>
          </p:nvSpPr>
          <p:spPr>
            <a:xfrm>
              <a:off x="2287151" y="2097410"/>
              <a:ext cx="680720" cy="742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0" dirty="0"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+</a:t>
              </a:r>
              <a:endParaRPr lang="zh-TW" altLang="en-US" sz="8000" dirty="0">
                <a:solidFill>
                  <a:srgbClr val="3774A7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E2689E0-8963-4854-882D-89DE4C9812E8}"/>
                </a:ext>
              </a:extLst>
            </p:cNvPr>
            <p:cNvSpPr txBox="1"/>
            <p:nvPr/>
          </p:nvSpPr>
          <p:spPr>
            <a:xfrm>
              <a:off x="2770514" y="2050914"/>
              <a:ext cx="680720" cy="742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0" dirty="0"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-</a:t>
              </a:r>
              <a:endParaRPr lang="zh-TW" altLang="en-US" sz="8000" dirty="0">
                <a:solidFill>
                  <a:srgbClr val="3774A7"/>
                </a:solidFill>
                <a:latin typeface="Arial Rounded MT Bold" panose="020F07040305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43F62417-2F53-4A33-90B8-2160374CD498}"/>
                    </a:ext>
                  </a:extLst>
                </p:cNvPr>
                <p:cNvSpPr txBox="1"/>
                <p:nvPr/>
              </p:nvSpPr>
              <p:spPr>
                <a:xfrm>
                  <a:off x="2169369" y="2495364"/>
                  <a:ext cx="68072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8000" b="1" i="1" smtClean="0">
                            <a:ln w="57150">
                              <a:solidFill>
                                <a:srgbClr val="3774A7"/>
                              </a:solidFill>
                            </a:ln>
                            <a:solidFill>
                              <a:srgbClr val="3774A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sz="8000" b="1" dirty="0">
                    <a:ln w="57150">
                      <a:solidFill>
                        <a:srgbClr val="3774A7"/>
                      </a:solidFill>
                    </a:ln>
                    <a:solidFill>
                      <a:srgbClr val="3774A7"/>
                    </a:solidFill>
                    <a:latin typeface="Arial Rounded MT Bold" panose="020F0704030504030204" pitchFamily="34" charset="0"/>
                  </a:endParaRPr>
                </a:p>
              </p:txBody>
            </p:sp>
          </mc:Choice>
          <mc:Fallback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43F62417-2F53-4A33-90B8-2160374CD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369" y="2495364"/>
                  <a:ext cx="680720" cy="7694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AC2EB78B-FC72-437E-BEF2-BE32F5219309}"/>
                    </a:ext>
                  </a:extLst>
                </p:cNvPr>
                <p:cNvSpPr txBox="1"/>
                <p:nvPr/>
              </p:nvSpPr>
              <p:spPr>
                <a:xfrm>
                  <a:off x="2616168" y="2520053"/>
                  <a:ext cx="680720" cy="7425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8000" b="1" i="1" smtClean="0">
                            <a:ln w="38100">
                              <a:solidFill>
                                <a:srgbClr val="3774A7"/>
                              </a:solidFill>
                            </a:ln>
                            <a:solidFill>
                              <a:srgbClr val="3774A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</m:oMath>
                    </m:oMathPara>
                  </a14:m>
                  <a:endParaRPr lang="zh-TW" altLang="en-US" sz="8000" b="1" dirty="0">
                    <a:ln w="38100">
                      <a:solidFill>
                        <a:srgbClr val="3774A7"/>
                      </a:solidFill>
                    </a:ln>
                    <a:solidFill>
                      <a:srgbClr val="FFDA4B"/>
                    </a:solidFill>
                    <a:latin typeface="Arial Rounded MT Bold" panose="020F0704030504030204" pitchFamily="34" charset="0"/>
                  </a:endParaRPr>
                </a:p>
              </p:txBody>
            </p:sp>
          </mc:Choice>
          <mc:Fallback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AC2EB78B-FC72-437E-BEF2-BE32F5219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6168" y="2520053"/>
                  <a:ext cx="680720" cy="7425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5014AF49-8C36-47EA-8AE5-C987A7E5BF59}"/>
              </a:ext>
            </a:extLst>
          </p:cNvPr>
          <p:cNvSpPr txBox="1"/>
          <p:nvPr/>
        </p:nvSpPr>
        <p:spPr>
          <a:xfrm>
            <a:off x="4663073" y="4145276"/>
            <a:ext cx="39281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rgbClr val="3774A7"/>
                </a:solidFill>
                <a:latin typeface="Cooper Black" panose="0208090404030B020404" pitchFamily="18" charset="0"/>
              </a:rPr>
              <a:t>Arithmetic </a:t>
            </a:r>
          </a:p>
          <a:p>
            <a:r>
              <a:rPr lang="en-US" altLang="zh-TW" sz="4400" dirty="0">
                <a:solidFill>
                  <a:srgbClr val="3774A7"/>
                </a:solidFill>
                <a:latin typeface="Cooper Black" panose="0208090404030B020404" pitchFamily="18" charset="0"/>
              </a:rPr>
              <a:t>operations</a:t>
            </a:r>
            <a:endParaRPr lang="zh-TW" altLang="en-US" sz="4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22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0006B3E6-96BA-422E-92BC-32EC606CDD44}"/>
              </a:ext>
            </a:extLst>
          </p:cNvPr>
          <p:cNvSpPr/>
          <p:nvPr/>
        </p:nvSpPr>
        <p:spPr>
          <a:xfrm>
            <a:off x="2026091" y="2479276"/>
            <a:ext cx="35716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+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</a:p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-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</a:p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zh-TW" altLang="en-US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*</a:t>
            </a:r>
            <a:r>
              <a:rPr lang="zh-TW" altLang="en-US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4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</a:p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5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/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8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</a:p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19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%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7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70D872-8337-422A-BA64-BFAC797D0AC8}"/>
              </a:ext>
            </a:extLst>
          </p:cNvPr>
          <p:cNvSpPr/>
          <p:nvPr/>
        </p:nvSpPr>
        <p:spPr>
          <a:xfrm>
            <a:off x="6976465" y="2479276"/>
            <a:ext cx="35716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</a:p>
          <a:p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</a:p>
          <a:p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12 </a:t>
            </a:r>
          </a:p>
          <a:p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0.625</a:t>
            </a:r>
          </a:p>
          <a:p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5 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A38FFC-DC34-46E0-9111-C33F77244DA3}"/>
              </a:ext>
            </a:extLst>
          </p:cNvPr>
          <p:cNvSpPr/>
          <p:nvPr/>
        </p:nvSpPr>
        <p:spPr>
          <a:xfrm>
            <a:off x="2026091" y="1586725"/>
            <a:ext cx="8705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Still elementary school stuff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B194299-088B-4671-AB42-A83588F35480}"/>
              </a:ext>
            </a:extLst>
          </p:cNvPr>
          <p:cNvGrpSpPr/>
          <p:nvPr/>
        </p:nvGrpSpPr>
        <p:grpSpPr>
          <a:xfrm>
            <a:off x="389531" y="91440"/>
            <a:ext cx="5670080" cy="1599652"/>
            <a:chOff x="1744266" y="3882800"/>
            <a:chExt cx="5670080" cy="1599652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EFC821AD-7B8E-48A2-AF6B-A8281C3E7F6B}"/>
                </a:ext>
              </a:extLst>
            </p:cNvPr>
            <p:cNvGrpSpPr/>
            <p:nvPr/>
          </p:nvGrpSpPr>
          <p:grpSpPr>
            <a:xfrm>
              <a:off x="1744266" y="3882800"/>
              <a:ext cx="1324054" cy="1599652"/>
              <a:chOff x="2061263" y="1769520"/>
              <a:chExt cx="1324054" cy="1599652"/>
            </a:xfrm>
          </p:grpSpPr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153392CD-138B-4643-943D-C1FA782652ED}"/>
                  </a:ext>
                </a:extLst>
              </p:cNvPr>
              <p:cNvSpPr/>
              <p:nvPr/>
            </p:nvSpPr>
            <p:spPr>
              <a:xfrm>
                <a:off x="2061263" y="2048372"/>
                <a:ext cx="1320800" cy="1320800"/>
              </a:xfrm>
              <a:prstGeom prst="ellipse">
                <a:avLst/>
              </a:prstGeom>
              <a:solidFill>
                <a:srgbClr val="FFDA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D054203F-08C1-42C5-B147-FBEBA7BAFE47}"/>
                  </a:ext>
                </a:extLst>
              </p:cNvPr>
              <p:cNvSpPr txBox="1"/>
              <p:nvPr/>
            </p:nvSpPr>
            <p:spPr>
              <a:xfrm>
                <a:off x="2189689" y="1949059"/>
                <a:ext cx="68072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0" dirty="0">
                    <a:solidFill>
                      <a:srgbClr val="3774A7"/>
                    </a:solidFill>
                    <a:latin typeface="Arial Rounded MT Bold" panose="020F0704030504030204" pitchFamily="34" charset="0"/>
                  </a:rPr>
                  <a:t>+</a:t>
                </a:r>
                <a:endParaRPr lang="zh-TW" altLang="en-US" sz="6000" dirty="0">
                  <a:solidFill>
                    <a:srgbClr val="3774A7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FFA6046-6324-4B4E-BF72-702C5A7BDCE4}"/>
                  </a:ext>
                </a:extLst>
              </p:cNvPr>
              <p:cNvSpPr txBox="1"/>
              <p:nvPr/>
            </p:nvSpPr>
            <p:spPr>
              <a:xfrm>
                <a:off x="2704597" y="1769520"/>
                <a:ext cx="6807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7200" dirty="0">
                    <a:solidFill>
                      <a:srgbClr val="3774A7"/>
                    </a:solidFill>
                    <a:latin typeface="Arial Rounded MT Bold" panose="020F0704030504030204" pitchFamily="34" charset="0"/>
                  </a:rPr>
                  <a:t>-</a:t>
                </a:r>
                <a:endParaRPr lang="zh-TW" altLang="en-US" sz="7200" dirty="0">
                  <a:solidFill>
                    <a:srgbClr val="3774A7"/>
                  </a:solidFill>
                  <a:latin typeface="Arial Rounded MT Bold" panose="020F07040305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D14A53F7-6381-4288-9DAE-F575D5110E90}"/>
                      </a:ext>
                    </a:extLst>
                  </p:cNvPr>
                  <p:cNvSpPr txBox="1"/>
                  <p:nvPr/>
                </p:nvSpPr>
                <p:spPr>
                  <a:xfrm>
                    <a:off x="2169369" y="2495364"/>
                    <a:ext cx="680720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4400" b="1" i="1" smtClean="0">
                              <a:ln w="57150">
                                <a:solidFill>
                                  <a:srgbClr val="3774A7"/>
                                </a:solidFill>
                              </a:ln>
                              <a:solidFill>
                                <a:srgbClr val="FFDA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TW" altLang="en-US" sz="4400" b="1" dirty="0">
                      <a:ln w="57150">
                        <a:solidFill>
                          <a:srgbClr val="3774A7"/>
                        </a:solidFill>
                      </a:ln>
                      <a:solidFill>
                        <a:srgbClr val="FFDA4B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D14A53F7-6381-4288-9DAE-F575D5110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369" y="2495364"/>
                    <a:ext cx="680720" cy="76944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字方塊 32">
                    <a:extLst>
                      <a:ext uri="{FF2B5EF4-FFF2-40B4-BE49-F238E27FC236}">
                        <a16:creationId xmlns:a16="http://schemas.microsoft.com/office/drawing/2014/main" id="{3A4DA8F6-BFC8-47DF-B31D-0A82DD57E1DB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396" y="2454724"/>
                    <a:ext cx="68072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4800" b="1" i="1" smtClean="0">
                              <a:ln w="38100">
                                <a:solidFill>
                                  <a:srgbClr val="3774A7"/>
                                </a:solidFill>
                              </a:ln>
                              <a:solidFill>
                                <a:srgbClr val="3774A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</m:t>
                          </m:r>
                        </m:oMath>
                      </m:oMathPara>
                    </a14:m>
                    <a:endParaRPr lang="zh-TW" altLang="en-US" sz="4800" b="1" dirty="0">
                      <a:ln w="38100">
                        <a:solidFill>
                          <a:srgbClr val="3774A7"/>
                        </a:solidFill>
                      </a:ln>
                      <a:solidFill>
                        <a:srgbClr val="FFDA4B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文字方塊 32">
                    <a:extLst>
                      <a:ext uri="{FF2B5EF4-FFF2-40B4-BE49-F238E27FC236}">
                        <a16:creationId xmlns:a16="http://schemas.microsoft.com/office/drawing/2014/main" id="{3A4DA8F6-BFC8-47DF-B31D-0A82DD57E1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6" y="2454724"/>
                    <a:ext cx="680720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F5392A0-53AC-47A8-872A-5917B0F65CA9}"/>
                </a:ext>
              </a:extLst>
            </p:cNvPr>
            <p:cNvSpPr txBox="1"/>
            <p:nvPr/>
          </p:nvSpPr>
          <p:spPr>
            <a:xfrm>
              <a:off x="3380826" y="4608644"/>
              <a:ext cx="4033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Arithmetic operations</a:t>
              </a:r>
              <a:endParaRPr lang="zh-TW" altLang="en-US" sz="24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418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8866DF43-7244-4205-A5D2-DD71C9840E18}"/>
              </a:ext>
            </a:extLst>
          </p:cNvPr>
          <p:cNvGrpSpPr/>
          <p:nvPr/>
        </p:nvGrpSpPr>
        <p:grpSpPr>
          <a:xfrm>
            <a:off x="389531" y="91440"/>
            <a:ext cx="5670080" cy="1599652"/>
            <a:chOff x="1744266" y="3882800"/>
            <a:chExt cx="5670080" cy="159965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CF9D7C2-5873-4D06-8C14-CC0A39BB9CFC}"/>
                </a:ext>
              </a:extLst>
            </p:cNvPr>
            <p:cNvGrpSpPr/>
            <p:nvPr/>
          </p:nvGrpSpPr>
          <p:grpSpPr>
            <a:xfrm>
              <a:off x="1744266" y="3882800"/>
              <a:ext cx="1324054" cy="1599652"/>
              <a:chOff x="2061263" y="1769520"/>
              <a:chExt cx="1324054" cy="1599652"/>
            </a:xfrm>
          </p:grpSpPr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FFD6B35D-9A10-42E6-8D94-618844E4A831}"/>
                  </a:ext>
                </a:extLst>
              </p:cNvPr>
              <p:cNvSpPr/>
              <p:nvPr/>
            </p:nvSpPr>
            <p:spPr>
              <a:xfrm>
                <a:off x="2061263" y="2048372"/>
                <a:ext cx="1320800" cy="1320800"/>
              </a:xfrm>
              <a:prstGeom prst="ellipse">
                <a:avLst/>
              </a:prstGeom>
              <a:solidFill>
                <a:srgbClr val="FFDA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90CB840-105A-49CC-9012-6841B3BFD57D}"/>
                  </a:ext>
                </a:extLst>
              </p:cNvPr>
              <p:cNvSpPr txBox="1"/>
              <p:nvPr/>
            </p:nvSpPr>
            <p:spPr>
              <a:xfrm>
                <a:off x="2189689" y="1949059"/>
                <a:ext cx="68072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0" dirty="0">
                    <a:solidFill>
                      <a:srgbClr val="3774A7"/>
                    </a:solidFill>
                    <a:latin typeface="Arial Rounded MT Bold" panose="020F0704030504030204" pitchFamily="34" charset="0"/>
                  </a:rPr>
                  <a:t>+</a:t>
                </a:r>
                <a:endParaRPr lang="zh-TW" altLang="en-US" sz="6000" dirty="0">
                  <a:solidFill>
                    <a:srgbClr val="3774A7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5021CA1-10C9-4394-A2FB-D2AFEC801464}"/>
                  </a:ext>
                </a:extLst>
              </p:cNvPr>
              <p:cNvSpPr txBox="1"/>
              <p:nvPr/>
            </p:nvSpPr>
            <p:spPr>
              <a:xfrm>
                <a:off x="2704597" y="1769520"/>
                <a:ext cx="6807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7200" dirty="0">
                    <a:solidFill>
                      <a:srgbClr val="3774A7"/>
                    </a:solidFill>
                    <a:latin typeface="Arial Rounded MT Bold" panose="020F0704030504030204" pitchFamily="34" charset="0"/>
                  </a:rPr>
                  <a:t>-</a:t>
                </a:r>
                <a:endParaRPr lang="zh-TW" altLang="en-US" sz="7200" dirty="0">
                  <a:solidFill>
                    <a:srgbClr val="3774A7"/>
                  </a:solidFill>
                  <a:latin typeface="Arial Rounded MT Bold" panose="020F07040305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C5A326DD-1553-43FA-A56E-796772643158}"/>
                      </a:ext>
                    </a:extLst>
                  </p:cNvPr>
                  <p:cNvSpPr txBox="1"/>
                  <p:nvPr/>
                </p:nvSpPr>
                <p:spPr>
                  <a:xfrm>
                    <a:off x="2169369" y="2495364"/>
                    <a:ext cx="680720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4400" b="1" i="1" smtClean="0">
                              <a:ln w="57150">
                                <a:solidFill>
                                  <a:srgbClr val="3774A7"/>
                                </a:solidFill>
                              </a:ln>
                              <a:solidFill>
                                <a:srgbClr val="FFDA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TW" altLang="en-US" sz="4400" b="1" dirty="0">
                      <a:ln w="57150">
                        <a:solidFill>
                          <a:srgbClr val="3774A7"/>
                        </a:solidFill>
                      </a:ln>
                      <a:solidFill>
                        <a:srgbClr val="FFDA4B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C5A326DD-1553-43FA-A56E-7967726431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369" y="2495364"/>
                    <a:ext cx="680720" cy="76944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473F1816-DDF3-4B4A-AFE3-2F038EDC87AB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396" y="2454724"/>
                    <a:ext cx="68072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4800" b="1" i="1" smtClean="0">
                              <a:ln w="38100">
                                <a:solidFill>
                                  <a:srgbClr val="3774A7"/>
                                </a:solidFill>
                              </a:ln>
                              <a:solidFill>
                                <a:srgbClr val="3774A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</m:t>
                          </m:r>
                        </m:oMath>
                      </m:oMathPara>
                    </a14:m>
                    <a:endParaRPr lang="zh-TW" altLang="en-US" sz="4800" b="1" dirty="0">
                      <a:ln w="38100">
                        <a:solidFill>
                          <a:srgbClr val="3774A7"/>
                        </a:solidFill>
                      </a:ln>
                      <a:solidFill>
                        <a:srgbClr val="FFDA4B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473F1816-DDF3-4B4A-AFE3-2F038EDC87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6" y="2454724"/>
                    <a:ext cx="680720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F237A49-3733-42D2-BFCE-F4CB3A546B64}"/>
                </a:ext>
              </a:extLst>
            </p:cNvPr>
            <p:cNvSpPr txBox="1"/>
            <p:nvPr/>
          </p:nvSpPr>
          <p:spPr>
            <a:xfrm>
              <a:off x="3380826" y="4608644"/>
              <a:ext cx="4033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Arithmetic operations</a:t>
              </a:r>
              <a:endParaRPr lang="zh-TW" altLang="en-US" sz="24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0006B3E6-96BA-422E-92BC-32EC606CDD44}"/>
              </a:ext>
            </a:extLst>
          </p:cNvPr>
          <p:cNvSpPr/>
          <p:nvPr/>
        </p:nvSpPr>
        <p:spPr>
          <a:xfrm>
            <a:off x="2026090" y="2530076"/>
            <a:ext cx="45779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**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</a:p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**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4</a:t>
            </a:r>
          </a:p>
          <a:p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0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0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0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math.sqrt(</a:t>
            </a:r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4</a:t>
            </a:r>
            <a:r>
              <a:rPr lang="en-US" altLang="zh-TW" sz="40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A38FFC-DC34-46E0-9111-C33F77244DA3}"/>
              </a:ext>
            </a:extLst>
          </p:cNvPr>
          <p:cNvSpPr/>
          <p:nvPr/>
        </p:nvSpPr>
        <p:spPr>
          <a:xfrm>
            <a:off x="2026091" y="1586725"/>
            <a:ext cx="8705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Probably not elementary school stuff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906D68-5B9B-4774-95E0-3FEF69B45C74}"/>
              </a:ext>
            </a:extLst>
          </p:cNvPr>
          <p:cNvSpPr/>
          <p:nvPr/>
        </p:nvSpPr>
        <p:spPr>
          <a:xfrm>
            <a:off x="8162731" y="2530076"/>
            <a:ext cx="21796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8 </a:t>
            </a:r>
          </a:p>
          <a:p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81</a:t>
            </a:r>
          </a:p>
          <a:p>
            <a:r>
              <a:rPr lang="en-US" altLang="zh-TW" sz="4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484689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18BA0D56-D96F-4B5E-ACFF-5465ABC8B1B9}"/>
              </a:ext>
            </a:extLst>
          </p:cNvPr>
          <p:cNvSpPr txBox="1"/>
          <p:nvPr/>
        </p:nvSpPr>
        <p:spPr>
          <a:xfrm>
            <a:off x="1943808" y="519849"/>
            <a:ext cx="9994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48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36957B-B9AA-4107-953C-A7A7B1F9E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26736"/>
          <a:stretch/>
        </p:blipFill>
        <p:spPr>
          <a:xfrm>
            <a:off x="0" y="2088791"/>
            <a:ext cx="2326640" cy="4781621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BE7A537-6770-4872-95D7-02B0A0C9DC69}"/>
              </a:ext>
            </a:extLst>
          </p:cNvPr>
          <p:cNvSpPr/>
          <p:nvPr/>
        </p:nvSpPr>
        <p:spPr>
          <a:xfrm>
            <a:off x="6226" y="2024463"/>
            <a:ext cx="12185774" cy="45719"/>
          </a:xfrm>
          <a:prstGeom prst="roundRect">
            <a:avLst/>
          </a:prstGeom>
          <a:solidFill>
            <a:srgbClr val="3775A9"/>
          </a:solidFill>
          <a:ln w="38100">
            <a:solidFill>
              <a:srgbClr val="377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47CC0F9-EFA0-46A8-B582-BAAC8BFABBB9}"/>
              </a:ext>
            </a:extLst>
          </p:cNvPr>
          <p:cNvCxnSpPr>
            <a:cxnSpLocks/>
          </p:cNvCxnSpPr>
          <p:nvPr/>
        </p:nvCxnSpPr>
        <p:spPr>
          <a:xfrm>
            <a:off x="2326640" y="3743960"/>
            <a:ext cx="986536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77E79FB-5FA9-41A4-A0AD-2560D9A27C0E}"/>
              </a:ext>
            </a:extLst>
          </p:cNvPr>
          <p:cNvCxnSpPr>
            <a:cxnSpLocks/>
          </p:cNvCxnSpPr>
          <p:nvPr/>
        </p:nvCxnSpPr>
        <p:spPr>
          <a:xfrm>
            <a:off x="2326640" y="5400040"/>
            <a:ext cx="986536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4B795EA-1878-4C6D-97C3-04E28AAADF1A}"/>
              </a:ext>
            </a:extLst>
          </p:cNvPr>
          <p:cNvSpPr/>
          <p:nvPr/>
        </p:nvSpPr>
        <p:spPr>
          <a:xfrm>
            <a:off x="2629608" y="5842448"/>
            <a:ext cx="46297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x</a:t>
            </a:r>
            <a:r>
              <a:rPr lang="en-US" altLang="zh-TW" sz="4400" dirty="0">
                <a:ln w="57150">
                  <a:noFill/>
                </a:ln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+=</a:t>
            </a:r>
            <a:r>
              <a:rPr lang="en-US" altLang="zh-TW" sz="4400" dirty="0">
                <a:ln w="57150">
                  <a:noFill/>
                </a:ln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100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22F8E00-F054-49BC-8C3F-34609AF02DDD}"/>
              </a:ext>
            </a:extLst>
          </p:cNvPr>
          <p:cNvGrpSpPr/>
          <p:nvPr/>
        </p:nvGrpSpPr>
        <p:grpSpPr>
          <a:xfrm>
            <a:off x="389531" y="91440"/>
            <a:ext cx="1324054" cy="1599652"/>
            <a:chOff x="389531" y="91440"/>
            <a:chExt cx="1324054" cy="1599652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1A08455F-16C4-4643-A2C0-3EAC4AA53B89}"/>
                </a:ext>
              </a:extLst>
            </p:cNvPr>
            <p:cNvSpPr/>
            <p:nvPr/>
          </p:nvSpPr>
          <p:spPr>
            <a:xfrm>
              <a:off x="389531" y="370292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D92642A-6C8D-4ACA-BC21-A036021C4678}"/>
                </a:ext>
              </a:extLst>
            </p:cNvPr>
            <p:cNvSpPr txBox="1"/>
            <p:nvPr/>
          </p:nvSpPr>
          <p:spPr>
            <a:xfrm>
              <a:off x="517957" y="270979"/>
              <a:ext cx="6807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0" dirty="0"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+</a:t>
              </a:r>
              <a:endParaRPr lang="zh-TW" altLang="en-US" sz="6000" dirty="0">
                <a:solidFill>
                  <a:srgbClr val="3774A7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1485032-82E7-4539-88D8-58171A4DD950}"/>
                </a:ext>
              </a:extLst>
            </p:cNvPr>
            <p:cNvSpPr txBox="1"/>
            <p:nvPr/>
          </p:nvSpPr>
          <p:spPr>
            <a:xfrm>
              <a:off x="1032865" y="91440"/>
              <a:ext cx="6807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-</a:t>
              </a:r>
              <a:endParaRPr lang="zh-TW" altLang="en-US" sz="7200" dirty="0">
                <a:solidFill>
                  <a:srgbClr val="3774A7"/>
                </a:solidFill>
                <a:latin typeface="Arial Rounded MT Bold" panose="020F07040305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3915801-07A4-4804-BF50-D234D5668CD5}"/>
                    </a:ext>
                  </a:extLst>
                </p:cNvPr>
                <p:cNvSpPr txBox="1"/>
                <p:nvPr/>
              </p:nvSpPr>
              <p:spPr>
                <a:xfrm>
                  <a:off x="497637" y="817284"/>
                  <a:ext cx="68072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4400" b="1" i="1" smtClean="0">
                            <a:ln w="57150">
                              <a:solidFill>
                                <a:srgbClr val="3774A7"/>
                              </a:solidFill>
                            </a:ln>
                            <a:solidFill>
                              <a:srgbClr val="FFDA4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sz="4400" b="1" dirty="0">
                    <a:ln w="57150">
                      <a:solidFill>
                        <a:srgbClr val="3774A7"/>
                      </a:solidFill>
                    </a:ln>
                    <a:solidFill>
                      <a:srgbClr val="FFDA4B"/>
                    </a:solidFill>
                    <a:latin typeface="Arial Rounded MT Bold" panose="020F0704030504030204" pitchFamily="34" charset="0"/>
                  </a:endParaRPr>
                </a:p>
              </p:txBody>
            </p:sp>
          </mc:Choice>
          <mc:Fallback xmlns="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3915801-07A4-4804-BF50-D234D566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37" y="817284"/>
                  <a:ext cx="680720" cy="7694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D3D6B401-DCAC-41E3-B529-EF8656BA6547}"/>
                    </a:ext>
                  </a:extLst>
                </p:cNvPr>
                <p:cNvSpPr txBox="1"/>
                <p:nvPr/>
              </p:nvSpPr>
              <p:spPr>
                <a:xfrm>
                  <a:off x="931664" y="776644"/>
                  <a:ext cx="68072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4800" b="1" i="1" smtClean="0">
                            <a:ln w="38100">
                              <a:solidFill>
                                <a:srgbClr val="3774A7"/>
                              </a:solidFill>
                            </a:ln>
                            <a:solidFill>
                              <a:srgbClr val="3774A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</m:oMath>
                    </m:oMathPara>
                  </a14:m>
                  <a:endParaRPr lang="zh-TW" altLang="en-US" sz="4800" b="1" dirty="0">
                    <a:ln w="38100">
                      <a:solidFill>
                        <a:srgbClr val="3774A7"/>
                      </a:solidFill>
                    </a:ln>
                    <a:solidFill>
                      <a:srgbClr val="FFDA4B"/>
                    </a:solidFill>
                    <a:latin typeface="Arial Rounded MT Bold" panose="020F0704030504030204" pitchFamily="34" charset="0"/>
                  </a:endParaRPr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D3D6B401-DCAC-41E3-B529-EF8656BA6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664" y="776644"/>
                  <a:ext cx="680720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9E888EA-AF81-4A4A-BAF7-3242BA024586}"/>
              </a:ext>
            </a:extLst>
          </p:cNvPr>
          <p:cNvSpPr txBox="1"/>
          <p:nvPr/>
        </p:nvSpPr>
        <p:spPr>
          <a:xfrm>
            <a:off x="2096208" y="672249"/>
            <a:ext cx="9994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3774A7"/>
                </a:solidFill>
                <a:latin typeface="Cooper Black" panose="0208090404030B020404" pitchFamily="18" charset="0"/>
              </a:rPr>
              <a:t>Add 100 to a variable</a:t>
            </a:r>
            <a:endParaRPr lang="zh-TW" altLang="en-US" sz="48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BB1F1C9-AA2C-46C9-8C04-861EA5689DCC}"/>
              </a:ext>
            </a:extLst>
          </p:cNvPr>
          <p:cNvSpPr/>
          <p:nvPr/>
        </p:nvSpPr>
        <p:spPr>
          <a:xfrm>
            <a:off x="2629608" y="2182856"/>
            <a:ext cx="54374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for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 err="1">
                <a:ln w="57150">
                  <a:noFill/>
                </a:ln>
                <a:latin typeface="Arial Rounded MT Bold" panose="020F0704030504030204" pitchFamily="34" charset="0"/>
              </a:rPr>
              <a:t>i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in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range(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100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:</a:t>
            </a:r>
          </a:p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	x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x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+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1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7E150DD-9FF1-43DF-B8F9-F8B3BD2D2CCB}"/>
              </a:ext>
            </a:extLst>
          </p:cNvPr>
          <p:cNvSpPr/>
          <p:nvPr/>
        </p:nvSpPr>
        <p:spPr>
          <a:xfrm>
            <a:off x="2629608" y="4186368"/>
            <a:ext cx="46297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x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+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100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BD7DE72C-0CCB-4BBD-BDBA-342B6F3DF9EA}"/>
              </a:ext>
            </a:extLst>
          </p:cNvPr>
          <p:cNvCxnSpPr>
            <a:cxnSpLocks/>
          </p:cNvCxnSpPr>
          <p:nvPr/>
        </p:nvCxnSpPr>
        <p:spPr>
          <a:xfrm flipH="1">
            <a:off x="5222240" y="6185751"/>
            <a:ext cx="1920240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E56C9862-9805-4D82-A7D0-B03B6EB267F7}"/>
              </a:ext>
            </a:extLst>
          </p:cNvPr>
          <p:cNvSpPr/>
          <p:nvPr/>
        </p:nvSpPr>
        <p:spPr>
          <a:xfrm>
            <a:off x="7420256" y="5516826"/>
            <a:ext cx="467014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New operator !</a:t>
            </a:r>
          </a:p>
          <a:p>
            <a:r>
              <a:rPr lang="en-US" altLang="zh-TW" sz="3200" dirty="0">
                <a:ln w="57150">
                  <a:noFill/>
                </a:ln>
                <a:latin typeface="Arial Rounded MT Bold" panose="020F0704030504030204" pitchFamily="34" charset="0"/>
              </a:rPr>
              <a:t>( same for -, *, / )</a:t>
            </a:r>
          </a:p>
        </p:txBody>
      </p:sp>
    </p:spTree>
    <p:extLst>
      <p:ext uri="{BB962C8B-B14F-4D97-AF65-F5344CB8AC3E}">
        <p14:creationId xmlns:p14="http://schemas.microsoft.com/office/powerpoint/2010/main" val="1828795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A8C2E3D-C877-4A3A-8CEE-7D68F7272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51CFF82-FF75-4A97-9771-C87A43FB39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71F9E0-CF38-4566-873D-3C468AA7161A}"/>
              </a:ext>
            </a:extLst>
          </p:cNvPr>
          <p:cNvSpPr/>
          <p:nvPr/>
        </p:nvSpPr>
        <p:spPr>
          <a:xfrm>
            <a:off x="211528" y="612844"/>
            <a:ext cx="18204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F33B0B-CE5F-4D4A-8D35-CDA8B16441BB}"/>
              </a:ext>
            </a:extLst>
          </p:cNvPr>
          <p:cNvSpPr/>
          <p:nvPr/>
        </p:nvSpPr>
        <p:spPr>
          <a:xfrm>
            <a:off x="1725368" y="612843"/>
            <a:ext cx="18204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33EACF-592B-4962-BD8C-05487D2A68C1}"/>
              </a:ext>
            </a:extLst>
          </p:cNvPr>
          <p:cNvSpPr/>
          <p:nvPr/>
        </p:nvSpPr>
        <p:spPr>
          <a:xfrm>
            <a:off x="3174084" y="612843"/>
            <a:ext cx="18204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0CBCAC-E276-4168-AD2B-4D32A662EB8B}"/>
              </a:ext>
            </a:extLst>
          </p:cNvPr>
          <p:cNvSpPr/>
          <p:nvPr/>
        </p:nvSpPr>
        <p:spPr>
          <a:xfrm>
            <a:off x="4687924" y="612842"/>
            <a:ext cx="18204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9E92DF-2EFE-4931-8CA9-F7AB4141BAF2}"/>
              </a:ext>
            </a:extLst>
          </p:cNvPr>
          <p:cNvSpPr/>
          <p:nvPr/>
        </p:nvSpPr>
        <p:spPr>
          <a:xfrm>
            <a:off x="6136640" y="612842"/>
            <a:ext cx="18204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CDAF94-DDAA-42D5-8EFE-1222D9992893}"/>
              </a:ext>
            </a:extLst>
          </p:cNvPr>
          <p:cNvSpPr/>
          <p:nvPr/>
        </p:nvSpPr>
        <p:spPr>
          <a:xfrm>
            <a:off x="7650480" y="612841"/>
            <a:ext cx="18204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1188179-E177-46C7-BA86-01A022891F9D}"/>
              </a:ext>
            </a:extLst>
          </p:cNvPr>
          <p:cNvSpPr/>
          <p:nvPr/>
        </p:nvSpPr>
        <p:spPr>
          <a:xfrm>
            <a:off x="9099196" y="612841"/>
            <a:ext cx="18204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E1515A-62EC-4FDC-9908-96B42555332F}"/>
              </a:ext>
            </a:extLst>
          </p:cNvPr>
          <p:cNvSpPr/>
          <p:nvPr/>
        </p:nvSpPr>
        <p:spPr>
          <a:xfrm>
            <a:off x="10613036" y="612840"/>
            <a:ext cx="18204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  <a:p>
            <a:r>
              <a:rPr lang="en-US" altLang="zh-TW" sz="3600" dirty="0">
                <a:ln w="57150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x += 1</a:t>
            </a:r>
          </a:p>
        </p:txBody>
      </p:sp>
    </p:spTree>
    <p:extLst>
      <p:ext uri="{BB962C8B-B14F-4D97-AF65-F5344CB8AC3E}">
        <p14:creationId xmlns:p14="http://schemas.microsoft.com/office/powerpoint/2010/main" val="4272027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>
            <a:extLst>
              <a:ext uri="{FF2B5EF4-FFF2-40B4-BE49-F238E27FC236}">
                <a16:creationId xmlns:a16="http://schemas.microsoft.com/office/drawing/2014/main" id="{C0A8CE0C-EE23-4F78-A1C1-5512E1C5D1BE}"/>
              </a:ext>
            </a:extLst>
          </p:cNvPr>
          <p:cNvSpPr/>
          <p:nvPr/>
        </p:nvSpPr>
        <p:spPr>
          <a:xfrm>
            <a:off x="4755742" y="1204355"/>
            <a:ext cx="2453245" cy="2453245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>
                <a:ln w="38100">
                  <a:solidFill>
                    <a:srgbClr val="3774A7"/>
                  </a:solidFill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O / X</a:t>
            </a:r>
            <a:endParaRPr lang="zh-TW" altLang="en-US" sz="5400" dirty="0">
              <a:ln w="38100">
                <a:solidFill>
                  <a:srgbClr val="3774A7"/>
                </a:solidFill>
              </a:ln>
              <a:solidFill>
                <a:srgbClr val="3774A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289B632-F115-4AE2-AE0A-D91D879289D0}"/>
              </a:ext>
            </a:extLst>
          </p:cNvPr>
          <p:cNvSpPr txBox="1"/>
          <p:nvPr/>
        </p:nvSpPr>
        <p:spPr>
          <a:xfrm>
            <a:off x="4279993" y="4033833"/>
            <a:ext cx="40335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rgbClr val="3774A7"/>
                </a:solidFill>
                <a:latin typeface="Cooper Black" panose="0208090404030B020404" pitchFamily="18" charset="0"/>
              </a:rPr>
              <a:t>Conditional Statements</a:t>
            </a:r>
            <a:endParaRPr lang="zh-TW" altLang="en-US" sz="4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81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AB9EA2E3-69D0-4FA7-BA3B-F0AA763B0FBA}"/>
              </a:ext>
            </a:extLst>
          </p:cNvPr>
          <p:cNvGrpSpPr/>
          <p:nvPr/>
        </p:nvGrpSpPr>
        <p:grpSpPr>
          <a:xfrm>
            <a:off x="362305" y="297540"/>
            <a:ext cx="5601412" cy="1320800"/>
            <a:chOff x="1744266" y="1479915"/>
            <a:chExt cx="5601412" cy="1320800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5DF07C3C-8E98-4038-B3DA-0122FF21B193}"/>
                </a:ext>
              </a:extLst>
            </p:cNvPr>
            <p:cNvSpPr/>
            <p:nvPr/>
          </p:nvSpPr>
          <p:spPr>
            <a:xfrm>
              <a:off x="1744266" y="1479915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n w="38100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O / X</a:t>
              </a:r>
              <a:endParaRPr lang="zh-TW" altLang="en-US" sz="2400" dirty="0">
                <a:ln w="38100">
                  <a:solidFill>
                    <a:srgbClr val="3774A7"/>
                  </a:solidFill>
                </a:ln>
                <a:solidFill>
                  <a:srgbClr val="3774A7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75C9E4E-0836-4ADD-A467-EA0CA9EF6363}"/>
                </a:ext>
              </a:extLst>
            </p:cNvPr>
            <p:cNvSpPr txBox="1"/>
            <p:nvPr/>
          </p:nvSpPr>
          <p:spPr>
            <a:xfrm>
              <a:off x="3312159" y="1909482"/>
              <a:ext cx="4033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Conditional Statements</a:t>
              </a:r>
              <a:endParaRPr lang="zh-TW" altLang="en-US" sz="24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8E8BAB00-B73A-45B3-BECD-19DD24CD42DF}"/>
              </a:ext>
            </a:extLst>
          </p:cNvPr>
          <p:cNvSpPr/>
          <p:nvPr/>
        </p:nvSpPr>
        <p:spPr>
          <a:xfrm>
            <a:off x="1930198" y="1520574"/>
            <a:ext cx="8705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Just remember 3 keywords 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08E4BD-443A-47EB-B3C1-D7A4F3C2AB70}"/>
              </a:ext>
            </a:extLst>
          </p:cNvPr>
          <p:cNvSpPr/>
          <p:nvPr/>
        </p:nvSpPr>
        <p:spPr>
          <a:xfrm>
            <a:off x="5266334" y="2105349"/>
            <a:ext cx="49954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0" dirty="0">
                <a:solidFill>
                  <a:srgbClr val="3774A7"/>
                </a:solidFill>
                <a:latin typeface="Arial Rounded MT Bold" panose="020F0704030504030204" pitchFamily="34" charset="0"/>
              </a:rPr>
              <a:t>if</a:t>
            </a:r>
          </a:p>
          <a:p>
            <a:r>
              <a:rPr lang="en-US" altLang="zh-TW" sz="8000" dirty="0" err="1">
                <a:solidFill>
                  <a:srgbClr val="3774A7"/>
                </a:solidFill>
                <a:latin typeface="Arial Rounded MT Bold" panose="020F0704030504030204" pitchFamily="34" charset="0"/>
              </a:rPr>
              <a:t>elif</a:t>
            </a:r>
            <a:endParaRPr lang="en-US" altLang="zh-TW" sz="8000" dirty="0">
              <a:solidFill>
                <a:srgbClr val="3774A7"/>
              </a:solidFill>
              <a:latin typeface="Arial Rounded MT Bold" panose="020F0704030504030204" pitchFamily="34" charset="0"/>
            </a:endParaRPr>
          </a:p>
          <a:p>
            <a:r>
              <a:rPr lang="en-US" altLang="zh-TW" sz="8000" dirty="0">
                <a:solidFill>
                  <a:srgbClr val="3774A7"/>
                </a:solidFill>
                <a:latin typeface="Arial Rounded MT Bold" panose="020F0704030504030204" pitchFamily="34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2207141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AB9EA2E3-69D0-4FA7-BA3B-F0AA763B0FBA}"/>
              </a:ext>
            </a:extLst>
          </p:cNvPr>
          <p:cNvGrpSpPr/>
          <p:nvPr/>
        </p:nvGrpSpPr>
        <p:grpSpPr>
          <a:xfrm>
            <a:off x="362305" y="297540"/>
            <a:ext cx="5601412" cy="1320800"/>
            <a:chOff x="1744266" y="1479915"/>
            <a:chExt cx="5601412" cy="1320800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5DF07C3C-8E98-4038-B3DA-0122FF21B193}"/>
                </a:ext>
              </a:extLst>
            </p:cNvPr>
            <p:cNvSpPr/>
            <p:nvPr/>
          </p:nvSpPr>
          <p:spPr>
            <a:xfrm>
              <a:off x="1744266" y="1479915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n w="38100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O / X</a:t>
              </a:r>
              <a:endParaRPr lang="zh-TW" altLang="en-US" sz="2400" dirty="0">
                <a:ln w="38100">
                  <a:solidFill>
                    <a:srgbClr val="3774A7"/>
                  </a:solidFill>
                </a:ln>
                <a:solidFill>
                  <a:srgbClr val="3774A7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75C9E4E-0836-4ADD-A467-EA0CA9EF6363}"/>
                </a:ext>
              </a:extLst>
            </p:cNvPr>
            <p:cNvSpPr txBox="1"/>
            <p:nvPr/>
          </p:nvSpPr>
          <p:spPr>
            <a:xfrm>
              <a:off x="3312159" y="1909482"/>
              <a:ext cx="4033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Conditional Statements</a:t>
              </a:r>
              <a:endParaRPr lang="zh-TW" altLang="en-US" sz="24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1B3ED7AD-CC4A-4A2A-9F8A-804587316616}"/>
              </a:ext>
            </a:extLst>
          </p:cNvPr>
          <p:cNvSpPr/>
          <p:nvPr/>
        </p:nvSpPr>
        <p:spPr>
          <a:xfrm>
            <a:off x="2834592" y="1618340"/>
            <a:ext cx="695042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if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zh-TW" sz="4400" dirty="0" err="1">
                <a:ln w="57150">
                  <a:noFill/>
                </a:ln>
                <a:latin typeface="Arial Rounded MT Bold" panose="020F0704030504030204" pitchFamily="34" charset="0"/>
              </a:rPr>
              <a:t>boolean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expression:</a:t>
            </a:r>
          </a:p>
          <a:p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……</a:t>
            </a:r>
          </a:p>
          <a:p>
            <a:r>
              <a:rPr lang="en-US" altLang="zh-TW" sz="4400" dirty="0" err="1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elif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 err="1">
                <a:ln w="57150">
                  <a:noFill/>
                </a:ln>
                <a:latin typeface="Arial Rounded MT Bold" panose="020F0704030504030204" pitchFamily="34" charset="0"/>
              </a:rPr>
              <a:t>boolean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expression :</a:t>
            </a:r>
          </a:p>
          <a:p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……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 </a:t>
            </a:r>
          </a:p>
          <a:p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else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</a:t>
            </a:r>
          </a:p>
          <a:p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668333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AB9EA2E3-69D0-4FA7-BA3B-F0AA763B0FBA}"/>
              </a:ext>
            </a:extLst>
          </p:cNvPr>
          <p:cNvGrpSpPr/>
          <p:nvPr/>
        </p:nvGrpSpPr>
        <p:grpSpPr>
          <a:xfrm>
            <a:off x="362305" y="297540"/>
            <a:ext cx="5601412" cy="1320800"/>
            <a:chOff x="1744266" y="1479915"/>
            <a:chExt cx="5601412" cy="1320800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5DF07C3C-8E98-4038-B3DA-0122FF21B193}"/>
                </a:ext>
              </a:extLst>
            </p:cNvPr>
            <p:cNvSpPr/>
            <p:nvPr/>
          </p:nvSpPr>
          <p:spPr>
            <a:xfrm>
              <a:off x="1744266" y="1479915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n w="38100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O / X</a:t>
              </a:r>
              <a:endParaRPr lang="zh-TW" altLang="en-US" sz="2400" dirty="0">
                <a:ln w="38100">
                  <a:solidFill>
                    <a:srgbClr val="3774A7"/>
                  </a:solidFill>
                </a:ln>
                <a:solidFill>
                  <a:srgbClr val="3774A7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75C9E4E-0836-4ADD-A467-EA0CA9EF6363}"/>
                </a:ext>
              </a:extLst>
            </p:cNvPr>
            <p:cNvSpPr txBox="1"/>
            <p:nvPr/>
          </p:nvSpPr>
          <p:spPr>
            <a:xfrm>
              <a:off x="3312159" y="1909482"/>
              <a:ext cx="4033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Conditional Statements</a:t>
              </a:r>
              <a:endParaRPr lang="zh-TW" altLang="en-US" sz="24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1B3ED7AD-CC4A-4A2A-9F8A-804587316616}"/>
              </a:ext>
            </a:extLst>
          </p:cNvPr>
          <p:cNvSpPr/>
          <p:nvPr/>
        </p:nvSpPr>
        <p:spPr>
          <a:xfrm>
            <a:off x="3946957" y="1399900"/>
            <a:ext cx="623844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5</a:t>
            </a:r>
          </a:p>
          <a:p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if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x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&lt;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4:</a:t>
            </a:r>
          </a:p>
          <a:p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 print(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</a:t>
            </a:r>
            <a:r>
              <a:rPr lang="en-US" altLang="zh-TW" sz="4400" dirty="0" err="1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yEE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’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</a:p>
          <a:p>
            <a:r>
              <a:rPr lang="en-US" altLang="zh-TW" sz="4400" dirty="0" err="1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elif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&gt;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10:</a:t>
            </a:r>
          </a:p>
          <a:p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 print(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‘Yee’ 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</a:p>
          <a:p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else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:</a:t>
            </a:r>
          </a:p>
          <a:p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 print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(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</a:t>
            </a:r>
            <a:r>
              <a:rPr lang="en-US" altLang="zh-TW" sz="4400" dirty="0" err="1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yEe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’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95034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AB9EA2E3-69D0-4FA7-BA3B-F0AA763B0FBA}"/>
              </a:ext>
            </a:extLst>
          </p:cNvPr>
          <p:cNvGrpSpPr/>
          <p:nvPr/>
        </p:nvGrpSpPr>
        <p:grpSpPr>
          <a:xfrm>
            <a:off x="362305" y="297540"/>
            <a:ext cx="5601412" cy="1320800"/>
            <a:chOff x="1744266" y="1479915"/>
            <a:chExt cx="5601412" cy="1320800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5DF07C3C-8E98-4038-B3DA-0122FF21B193}"/>
                </a:ext>
              </a:extLst>
            </p:cNvPr>
            <p:cNvSpPr/>
            <p:nvPr/>
          </p:nvSpPr>
          <p:spPr>
            <a:xfrm>
              <a:off x="1744266" y="1479915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n w="38100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O / X</a:t>
              </a:r>
              <a:endParaRPr lang="zh-TW" altLang="en-US" sz="2400" dirty="0">
                <a:ln w="38100">
                  <a:solidFill>
                    <a:srgbClr val="3774A7"/>
                  </a:solidFill>
                </a:ln>
                <a:solidFill>
                  <a:srgbClr val="3774A7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75C9E4E-0836-4ADD-A467-EA0CA9EF6363}"/>
                </a:ext>
              </a:extLst>
            </p:cNvPr>
            <p:cNvSpPr txBox="1"/>
            <p:nvPr/>
          </p:nvSpPr>
          <p:spPr>
            <a:xfrm>
              <a:off x="3312159" y="1909482"/>
              <a:ext cx="4033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Conditional Statements</a:t>
              </a:r>
              <a:endParaRPr lang="zh-TW" altLang="en-US" sz="24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1B3ED7AD-CC4A-4A2A-9F8A-804587316616}"/>
              </a:ext>
            </a:extLst>
          </p:cNvPr>
          <p:cNvSpPr/>
          <p:nvPr/>
        </p:nvSpPr>
        <p:spPr>
          <a:xfrm>
            <a:off x="7929677" y="117693"/>
            <a:ext cx="403351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if</a:t>
            </a:r>
            <a:r>
              <a:rPr lang="en-US" altLang="zh-TW" sz="2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2400" dirty="0">
                <a:ln w="57150">
                  <a:noFill/>
                </a:ln>
                <a:latin typeface="Arial Rounded MT Bold" panose="020F0704030504030204" pitchFamily="34" charset="0"/>
              </a:rPr>
              <a:t>……</a:t>
            </a:r>
            <a:r>
              <a:rPr lang="en-US" altLang="zh-TW" sz="2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2400" dirty="0">
                <a:ln w="57150">
                  <a:noFill/>
                </a:ln>
                <a:latin typeface="Arial Rounded MT Bold" panose="020F0704030504030204" pitchFamily="34" charset="0"/>
              </a:rPr>
              <a:t>:</a:t>
            </a:r>
          </a:p>
          <a:p>
            <a:r>
              <a:rPr lang="en-US" altLang="zh-TW" sz="2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zh-TW" sz="2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2400" dirty="0">
                <a:ln w="57150">
                  <a:noFill/>
                </a:ln>
                <a:latin typeface="Arial Rounded MT Bold" panose="020F0704030504030204" pitchFamily="34" charset="0"/>
              </a:rPr>
              <a:t>……</a:t>
            </a:r>
            <a:endParaRPr lang="en-US" altLang="zh-TW" sz="2400" dirty="0">
              <a:ln w="57150">
                <a:noFill/>
              </a:ln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r>
              <a:rPr lang="en-US" altLang="zh-TW" sz="2400" dirty="0" err="1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elif</a:t>
            </a:r>
            <a:r>
              <a:rPr lang="en-US" altLang="zh-TW" sz="2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2400" dirty="0">
                <a:ln w="57150">
                  <a:noFill/>
                </a:ln>
                <a:latin typeface="Arial Rounded MT Bold" panose="020F0704030504030204" pitchFamily="34" charset="0"/>
              </a:rPr>
              <a:t>…… :</a:t>
            </a:r>
          </a:p>
          <a:p>
            <a:r>
              <a:rPr lang="en-US" altLang="zh-TW" sz="2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zh-TW" sz="2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2400" dirty="0">
                <a:ln w="57150">
                  <a:noFill/>
                </a:ln>
                <a:latin typeface="Arial Rounded MT Bold" panose="020F0704030504030204" pitchFamily="34" charset="0"/>
              </a:rPr>
              <a:t>……</a:t>
            </a:r>
          </a:p>
          <a:p>
            <a:r>
              <a:rPr lang="en-US" altLang="zh-TW" sz="2400" dirty="0" err="1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elif</a:t>
            </a:r>
            <a:r>
              <a:rPr lang="en-US" altLang="zh-TW" sz="2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2400" dirty="0">
                <a:ln w="57150">
                  <a:noFill/>
                </a:ln>
                <a:latin typeface="Arial Rounded MT Bold" panose="020F0704030504030204" pitchFamily="34" charset="0"/>
              </a:rPr>
              <a:t>…… :</a:t>
            </a:r>
          </a:p>
          <a:p>
            <a:r>
              <a:rPr lang="en-US" altLang="zh-TW" sz="2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zh-TW" sz="2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2400" dirty="0">
                <a:ln w="57150">
                  <a:noFill/>
                </a:ln>
                <a:latin typeface="Arial Rounded MT Bold" panose="020F0704030504030204" pitchFamily="34" charset="0"/>
              </a:rPr>
              <a:t>……</a:t>
            </a:r>
          </a:p>
          <a:p>
            <a:r>
              <a:rPr lang="en-US" altLang="zh-TW" sz="2400" dirty="0" err="1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elif</a:t>
            </a:r>
            <a:r>
              <a:rPr lang="en-US" altLang="zh-TW" sz="2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2400" dirty="0">
                <a:ln w="57150">
                  <a:noFill/>
                </a:ln>
                <a:latin typeface="Arial Rounded MT Bold" panose="020F0704030504030204" pitchFamily="34" charset="0"/>
              </a:rPr>
              <a:t>…… :</a:t>
            </a:r>
          </a:p>
          <a:p>
            <a:r>
              <a:rPr lang="en-US" altLang="zh-TW" sz="2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zh-TW" sz="2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2400" dirty="0">
                <a:ln w="57150">
                  <a:noFill/>
                </a:ln>
                <a:latin typeface="Arial Rounded MT Bold" panose="020F0704030504030204" pitchFamily="34" charset="0"/>
              </a:rPr>
              <a:t>……</a:t>
            </a:r>
          </a:p>
          <a:p>
            <a:r>
              <a:rPr lang="en-US" altLang="zh-TW" sz="2400" dirty="0" err="1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elif</a:t>
            </a:r>
            <a:r>
              <a:rPr lang="en-US" altLang="zh-TW" sz="2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2400" dirty="0">
                <a:ln w="57150">
                  <a:noFill/>
                </a:ln>
                <a:latin typeface="Arial Rounded MT Bold" panose="020F0704030504030204" pitchFamily="34" charset="0"/>
              </a:rPr>
              <a:t>…… :</a:t>
            </a:r>
          </a:p>
          <a:p>
            <a:r>
              <a:rPr lang="en-US" altLang="zh-TW" sz="2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zh-TW" sz="2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2400" dirty="0">
                <a:ln w="57150">
                  <a:noFill/>
                </a:ln>
                <a:latin typeface="Arial Rounded MT Bold" panose="020F0704030504030204" pitchFamily="34" charset="0"/>
              </a:rPr>
              <a:t>……</a:t>
            </a:r>
          </a:p>
          <a:p>
            <a:r>
              <a:rPr lang="en-US" altLang="zh-TW" sz="2400" dirty="0" err="1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elif</a:t>
            </a:r>
            <a:r>
              <a:rPr lang="en-US" altLang="zh-TW" sz="2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2400" dirty="0">
                <a:ln w="57150">
                  <a:noFill/>
                </a:ln>
                <a:latin typeface="Arial Rounded MT Bold" panose="020F0704030504030204" pitchFamily="34" charset="0"/>
              </a:rPr>
              <a:t>…… :</a:t>
            </a:r>
          </a:p>
          <a:p>
            <a:r>
              <a:rPr lang="en-US" altLang="zh-TW" sz="2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zh-TW" sz="2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2400" dirty="0">
                <a:ln w="57150">
                  <a:noFill/>
                </a:ln>
                <a:latin typeface="Arial Rounded MT Bold" panose="020F0704030504030204" pitchFamily="34" charset="0"/>
              </a:rPr>
              <a:t>……</a:t>
            </a:r>
          </a:p>
          <a:p>
            <a:r>
              <a:rPr lang="en-US" altLang="zh-TW" sz="2400" dirty="0" err="1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elif</a:t>
            </a:r>
            <a:r>
              <a:rPr lang="en-US" altLang="zh-TW" sz="2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2400" dirty="0">
                <a:ln w="57150">
                  <a:noFill/>
                </a:ln>
                <a:latin typeface="Arial Rounded MT Bold" panose="020F0704030504030204" pitchFamily="34" charset="0"/>
              </a:rPr>
              <a:t>…… :</a:t>
            </a:r>
          </a:p>
          <a:p>
            <a:r>
              <a:rPr lang="en-US" altLang="zh-TW" sz="2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zh-TW" sz="2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2400" dirty="0">
                <a:ln w="57150">
                  <a:noFill/>
                </a:ln>
                <a:latin typeface="Arial Rounded MT Bold" panose="020F0704030504030204" pitchFamily="34" charset="0"/>
              </a:rPr>
              <a:t>……</a:t>
            </a:r>
          </a:p>
          <a:p>
            <a:r>
              <a:rPr lang="en-US" altLang="zh-TW" sz="2400" dirty="0" err="1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elif</a:t>
            </a:r>
            <a:r>
              <a:rPr lang="en-US" altLang="zh-TW" sz="2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2400" dirty="0">
                <a:ln w="57150">
                  <a:noFill/>
                </a:ln>
                <a:latin typeface="Arial Rounded MT Bold" panose="020F0704030504030204" pitchFamily="34" charset="0"/>
              </a:rPr>
              <a:t>…… :</a:t>
            </a:r>
          </a:p>
          <a:p>
            <a:r>
              <a:rPr lang="en-US" altLang="zh-TW" sz="2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zh-TW" sz="2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2400" dirty="0">
                <a:ln w="57150">
                  <a:noFill/>
                </a:ln>
                <a:latin typeface="Arial Rounded MT Bold" panose="020F0704030504030204" pitchFamily="34" charset="0"/>
              </a:rPr>
              <a:t>……</a:t>
            </a:r>
          </a:p>
          <a:p>
            <a:r>
              <a:rPr lang="en-US" altLang="zh-TW" sz="2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else</a:t>
            </a:r>
            <a:r>
              <a:rPr lang="en-US" altLang="zh-TW" sz="2400" dirty="0">
                <a:ln w="57150">
                  <a:noFill/>
                </a:ln>
                <a:latin typeface="Arial Rounded MT Bold" panose="020F0704030504030204" pitchFamily="34" charset="0"/>
              </a:rPr>
              <a:t>:</a:t>
            </a:r>
          </a:p>
          <a:p>
            <a:r>
              <a:rPr lang="en-US" altLang="zh-TW" sz="2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zh-TW" sz="2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print(</a:t>
            </a:r>
            <a:r>
              <a:rPr lang="en-US" altLang="zh-TW" sz="2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‘YEE’</a:t>
            </a:r>
            <a:r>
              <a:rPr lang="en-US" altLang="zh-TW" sz="2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  <a:r>
              <a:rPr lang="en-US" altLang="zh-TW" sz="2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33B558-8A4B-4821-ACE8-4754AA275AC5}"/>
              </a:ext>
            </a:extLst>
          </p:cNvPr>
          <p:cNvSpPr/>
          <p:nvPr/>
        </p:nvSpPr>
        <p:spPr>
          <a:xfrm>
            <a:off x="1930198" y="2809378"/>
            <a:ext cx="45722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>
                <a:latin typeface="Arial Rounded MT Bold" panose="020F0704030504030204" pitchFamily="34" charset="0"/>
              </a:rPr>
              <a:t>use multiple </a:t>
            </a:r>
            <a:r>
              <a:rPr lang="en-US" altLang="zh-TW" sz="4800" dirty="0" err="1">
                <a:solidFill>
                  <a:srgbClr val="3774A7"/>
                </a:solidFill>
                <a:latin typeface="Arial Rounded MT Bold" panose="020F0704030504030204" pitchFamily="34" charset="0"/>
              </a:rPr>
              <a:t>elif</a:t>
            </a:r>
            <a:r>
              <a:rPr lang="en-US" altLang="zh-TW" sz="4800" dirty="0" err="1">
                <a:latin typeface="Arial Rounded MT Bold" panose="020F0704030504030204" pitchFamily="34" charset="0"/>
              </a:rPr>
              <a:t>s</a:t>
            </a:r>
            <a:r>
              <a:rPr lang="en-US" altLang="zh-TW" sz="4800" dirty="0">
                <a:latin typeface="Arial Rounded MT Bold" panose="020F0704030504030204" pitchFamily="34" charset="0"/>
              </a:rPr>
              <a:t> if needed</a:t>
            </a:r>
            <a:endParaRPr lang="en-US" altLang="zh-TW" sz="4800" dirty="0">
              <a:solidFill>
                <a:srgbClr val="3774A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5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>
            <a:extLst>
              <a:ext uri="{FF2B5EF4-FFF2-40B4-BE49-F238E27FC236}">
                <a16:creationId xmlns:a16="http://schemas.microsoft.com/office/drawing/2014/main" id="{886B9A0F-4BFF-439C-A214-C20875A68552}"/>
              </a:ext>
            </a:extLst>
          </p:cNvPr>
          <p:cNvGrpSpPr/>
          <p:nvPr/>
        </p:nvGrpSpPr>
        <p:grpSpPr>
          <a:xfrm>
            <a:off x="867051" y="2192970"/>
            <a:ext cx="11031148" cy="2835682"/>
            <a:chOff x="867051" y="2192970"/>
            <a:chExt cx="11031148" cy="2835682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DDCFB35A-A6F0-4267-A8E7-E575E4A860F9}"/>
                </a:ext>
              </a:extLst>
            </p:cNvPr>
            <p:cNvGrpSpPr/>
            <p:nvPr/>
          </p:nvGrpSpPr>
          <p:grpSpPr>
            <a:xfrm>
              <a:off x="867051" y="2192970"/>
              <a:ext cx="5601414" cy="1320800"/>
              <a:chOff x="1744266" y="1479915"/>
              <a:chExt cx="5601414" cy="1320800"/>
            </a:xfrm>
          </p:grpSpPr>
          <p:sp>
            <p:nvSpPr>
              <p:cNvPr id="72" name="橢圓 71">
                <a:extLst>
                  <a:ext uri="{FF2B5EF4-FFF2-40B4-BE49-F238E27FC236}">
                    <a16:creationId xmlns:a16="http://schemas.microsoft.com/office/drawing/2014/main" id="{EB386BFE-6C23-4B88-BD60-12FA033334AE}"/>
                  </a:ext>
                </a:extLst>
              </p:cNvPr>
              <p:cNvSpPr/>
              <p:nvPr/>
            </p:nvSpPr>
            <p:spPr>
              <a:xfrm>
                <a:off x="1744266" y="1479915"/>
                <a:ext cx="1320800" cy="13208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b="1" dirty="0">
                    <a:ln w="28575">
                      <a:solidFill>
                        <a:schemeClr val="bg1"/>
                      </a:solidFill>
                    </a:ln>
                  </a:rPr>
                  <a:t>{ }</a:t>
                </a:r>
                <a:endParaRPr lang="zh-TW" altLang="en-US" sz="4800" b="1" dirty="0">
                  <a:ln w="28575"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1F5FB3CF-6D51-4FD4-A406-BF9DA06766AF}"/>
                  </a:ext>
                </a:extLst>
              </p:cNvPr>
              <p:cNvSpPr txBox="1"/>
              <p:nvPr/>
            </p:nvSpPr>
            <p:spPr>
              <a:xfrm>
                <a:off x="3312160" y="1909482"/>
                <a:ext cx="4033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Dictionaries</a:t>
                </a:r>
                <a:endParaRPr lang="zh-TW" altLang="en-US" sz="2400" dirty="0">
                  <a:solidFill>
                    <a:srgbClr val="3774A7"/>
                  </a:solidFill>
                  <a:latin typeface="Cooper Black" panose="0208090404030B020404" pitchFamily="18" charset="0"/>
                </a:endParaRPr>
              </a:p>
            </p:txBody>
          </p:sp>
        </p:grp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2EA4292D-F204-4E14-8B01-2128FE125CB3}"/>
                </a:ext>
              </a:extLst>
            </p:cNvPr>
            <p:cNvGrpSpPr/>
            <p:nvPr/>
          </p:nvGrpSpPr>
          <p:grpSpPr>
            <a:xfrm>
              <a:off x="2187851" y="3707852"/>
              <a:ext cx="5601414" cy="1320800"/>
              <a:chOff x="1744266" y="4161652"/>
              <a:chExt cx="5601414" cy="1320800"/>
            </a:xfrm>
          </p:grpSpPr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41852E42-56C9-489F-BA35-984346E89C00}"/>
                  </a:ext>
                </a:extLst>
              </p:cNvPr>
              <p:cNvSpPr/>
              <p:nvPr/>
            </p:nvSpPr>
            <p:spPr>
              <a:xfrm>
                <a:off x="1744266" y="4161652"/>
                <a:ext cx="1320800" cy="13208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11B2B24A-1CD4-4FBA-BE05-17CB5FCEA778}"/>
                  </a:ext>
                </a:extLst>
              </p:cNvPr>
              <p:cNvSpPr txBox="1"/>
              <p:nvPr/>
            </p:nvSpPr>
            <p:spPr>
              <a:xfrm>
                <a:off x="3312160" y="4615358"/>
                <a:ext cx="4033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Basic I / O and Strings</a:t>
                </a:r>
                <a:endParaRPr lang="zh-TW" altLang="en-US" sz="2400" dirty="0">
                  <a:solidFill>
                    <a:srgbClr val="3774A7"/>
                  </a:solidFill>
                  <a:latin typeface="Cooper Black" panose="0208090404030B020404" pitchFamily="18" charset="0"/>
                </a:endParaRPr>
              </a:p>
            </p:txBody>
          </p: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0D267F5-1348-4985-BDE0-DCDC06C387B2}"/>
                </a:ext>
              </a:extLst>
            </p:cNvPr>
            <p:cNvGrpSpPr/>
            <p:nvPr/>
          </p:nvGrpSpPr>
          <p:grpSpPr>
            <a:xfrm>
              <a:off x="6468465" y="2192970"/>
              <a:ext cx="4978400" cy="1320800"/>
              <a:chOff x="1744266" y="1479915"/>
              <a:chExt cx="4978400" cy="1320800"/>
            </a:xfrm>
          </p:grpSpPr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F926DFC8-3BCF-45BD-86F6-E7DA43E9D4CB}"/>
                  </a:ext>
                </a:extLst>
              </p:cNvPr>
              <p:cNvSpPr/>
              <p:nvPr/>
            </p:nvSpPr>
            <p:spPr>
              <a:xfrm>
                <a:off x="1744266" y="1479915"/>
                <a:ext cx="1320800" cy="13208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b="1" dirty="0">
                    <a:ln w="28575">
                      <a:solidFill>
                        <a:schemeClr val="bg1"/>
                      </a:solidFill>
                    </a:ln>
                  </a:rPr>
                  <a:t>def :</a:t>
                </a:r>
                <a:endParaRPr lang="zh-TW" altLang="en-US" sz="3600" b="1" dirty="0"/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72621390-27F6-4A23-B38D-2F2360246C1F}"/>
                  </a:ext>
                </a:extLst>
              </p:cNvPr>
              <p:cNvSpPr txBox="1"/>
              <p:nvPr/>
            </p:nvSpPr>
            <p:spPr>
              <a:xfrm>
                <a:off x="3312160" y="1909482"/>
                <a:ext cx="3410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Functions</a:t>
                </a:r>
                <a:endParaRPr lang="zh-TW" altLang="en-US" sz="2400" dirty="0">
                  <a:solidFill>
                    <a:srgbClr val="3774A7"/>
                  </a:solidFill>
                  <a:latin typeface="Cooper Black" panose="0208090404030B020404" pitchFamily="18" charset="0"/>
                </a:endParaRPr>
              </a:p>
            </p:txBody>
          </p: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E898CAA4-DDAD-4249-8BC7-EF1455A4D6BC}"/>
                </a:ext>
              </a:extLst>
            </p:cNvPr>
            <p:cNvGrpSpPr/>
            <p:nvPr/>
          </p:nvGrpSpPr>
          <p:grpSpPr>
            <a:xfrm>
              <a:off x="7789265" y="3706194"/>
              <a:ext cx="4108934" cy="1320800"/>
              <a:chOff x="1744266" y="1479915"/>
              <a:chExt cx="4108934" cy="1320800"/>
            </a:xfrm>
          </p:grpSpPr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id="{85C4E272-E25A-4C3F-B3B3-FEDD37B87EC8}"/>
                  </a:ext>
                </a:extLst>
              </p:cNvPr>
              <p:cNvSpPr/>
              <p:nvPr/>
            </p:nvSpPr>
            <p:spPr>
              <a:xfrm>
                <a:off x="1744266" y="1479915"/>
                <a:ext cx="1320800" cy="13208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latin typeface="Cooper Black" panose="0208090404030B020404" pitchFamily="18" charset="0"/>
                </a:endParaRPr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C908AC9D-9168-4B9D-A452-298D6CCBD0CF}"/>
                  </a:ext>
                </a:extLst>
              </p:cNvPr>
              <p:cNvSpPr txBox="1"/>
              <p:nvPr/>
            </p:nvSpPr>
            <p:spPr>
              <a:xfrm>
                <a:off x="3312159" y="1909482"/>
                <a:ext cx="25410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‘time’ module</a:t>
                </a:r>
                <a:endParaRPr lang="zh-TW" altLang="en-US" sz="2400" dirty="0">
                  <a:solidFill>
                    <a:srgbClr val="3774A7"/>
                  </a:solidFill>
                  <a:latin typeface="Cooper Black" panose="0208090404030B020404" pitchFamily="18" charset="0"/>
                </a:endParaRPr>
              </a:p>
            </p:txBody>
          </p:sp>
        </p:grpSp>
      </p:grp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7CC5F927-06DC-4C46-9509-88422432B6FA}"/>
              </a:ext>
            </a:extLst>
          </p:cNvPr>
          <p:cNvSpPr txBox="1"/>
          <p:nvPr/>
        </p:nvSpPr>
        <p:spPr>
          <a:xfrm>
            <a:off x="2160625" y="4161558"/>
            <a:ext cx="159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Cooper Black" panose="0208090404030B020404" pitchFamily="18" charset="0"/>
              </a:rPr>
              <a:t>‘ Hello ’</a:t>
            </a:r>
            <a:endParaRPr lang="zh-TW" altLang="en-US" sz="2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77" name="圖片 76">
            <a:extLst>
              <a:ext uri="{FF2B5EF4-FFF2-40B4-BE49-F238E27FC236}">
                <a16:creationId xmlns:a16="http://schemas.microsoft.com/office/drawing/2014/main" id="{1364962B-431D-46FC-83FF-5E0613D70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05" y="3876770"/>
            <a:ext cx="1010920" cy="1010920"/>
          </a:xfrm>
          <a:prstGeom prst="rect">
            <a:avLst/>
          </a:prstGeom>
        </p:spPr>
      </p:pic>
      <p:grpSp>
        <p:nvGrpSpPr>
          <p:cNvPr id="81" name="群組 80">
            <a:extLst>
              <a:ext uri="{FF2B5EF4-FFF2-40B4-BE49-F238E27FC236}">
                <a16:creationId xmlns:a16="http://schemas.microsoft.com/office/drawing/2014/main" id="{D8DA1182-18FB-49E4-9928-11A3E3E2FE57}"/>
              </a:ext>
            </a:extLst>
          </p:cNvPr>
          <p:cNvGrpSpPr/>
          <p:nvPr/>
        </p:nvGrpSpPr>
        <p:grpSpPr>
          <a:xfrm>
            <a:off x="11227323" y="5943697"/>
            <a:ext cx="746290" cy="754146"/>
            <a:chOff x="11133054" y="5821149"/>
            <a:chExt cx="746290" cy="754146"/>
          </a:xfrm>
        </p:grpSpPr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49CA1528-0852-4DD6-A9E7-08DE6A9707FF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" name="矩形: 圓角 82">
              <a:extLst>
                <a:ext uri="{FF2B5EF4-FFF2-40B4-BE49-F238E27FC236}">
                  <a16:creationId xmlns:a16="http://schemas.microsoft.com/office/drawing/2014/main" id="{F14B6DE8-D403-4769-9694-7BF10CCE9E80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1E2B4771-63CF-475F-AE32-9FB60F31E104}"/>
              </a:ext>
            </a:extLst>
          </p:cNvPr>
          <p:cNvGrpSpPr/>
          <p:nvPr/>
        </p:nvGrpSpPr>
        <p:grpSpPr>
          <a:xfrm>
            <a:off x="226244" y="122548"/>
            <a:ext cx="2253005" cy="830997"/>
            <a:chOff x="226244" y="122548"/>
            <a:chExt cx="2253005" cy="830997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0C30F0-7F4C-44A5-8831-99B3BB046218}"/>
                </a:ext>
              </a:extLst>
            </p:cNvPr>
            <p:cNvSpPr txBox="1"/>
            <p:nvPr/>
          </p:nvSpPr>
          <p:spPr>
            <a:xfrm>
              <a:off x="358219" y="122548"/>
              <a:ext cx="21210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More</a:t>
              </a:r>
            </a:p>
            <a:p>
              <a:r>
                <a:rPr lang="en-US" altLang="zh-TW" sz="2400" dirty="0">
                  <a:solidFill>
                    <a:srgbClr val="FFDA4B"/>
                  </a:solidFill>
                  <a:latin typeface="Cooper Black" panose="0208090404030B020404" pitchFamily="18" charset="0"/>
                </a:rPr>
                <a:t>Python </a:t>
              </a:r>
              <a:endParaRPr lang="zh-TW" altLang="en-US" sz="2400" dirty="0">
                <a:solidFill>
                  <a:srgbClr val="FFDA4B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86" name="矩形: 圓角 85">
              <a:extLst>
                <a:ext uri="{FF2B5EF4-FFF2-40B4-BE49-F238E27FC236}">
                  <a16:creationId xmlns:a16="http://schemas.microsoft.com/office/drawing/2014/main" id="{311373C3-25B7-4589-BE20-7CBCEF5B0F30}"/>
                </a:ext>
              </a:extLst>
            </p:cNvPr>
            <p:cNvSpPr/>
            <p:nvPr/>
          </p:nvSpPr>
          <p:spPr>
            <a:xfrm>
              <a:off x="226244" y="141402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4003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AB9EA2E3-69D0-4FA7-BA3B-F0AA763B0FBA}"/>
              </a:ext>
            </a:extLst>
          </p:cNvPr>
          <p:cNvGrpSpPr/>
          <p:nvPr/>
        </p:nvGrpSpPr>
        <p:grpSpPr>
          <a:xfrm>
            <a:off x="362305" y="297540"/>
            <a:ext cx="5601412" cy="1320800"/>
            <a:chOff x="1744266" y="1479915"/>
            <a:chExt cx="5601412" cy="1320800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5DF07C3C-8E98-4038-B3DA-0122FF21B193}"/>
                </a:ext>
              </a:extLst>
            </p:cNvPr>
            <p:cNvSpPr/>
            <p:nvPr/>
          </p:nvSpPr>
          <p:spPr>
            <a:xfrm>
              <a:off x="1744266" y="1479915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n w="38100">
                    <a:solidFill>
                      <a:srgbClr val="3774A7"/>
                    </a:solidFill>
                  </a:ln>
                  <a:solidFill>
                    <a:srgbClr val="3774A7"/>
                  </a:solidFill>
                  <a:latin typeface="Arial Rounded MT Bold" panose="020F0704030504030204" pitchFamily="34" charset="0"/>
                </a:rPr>
                <a:t>O / X</a:t>
              </a:r>
              <a:endParaRPr lang="zh-TW" altLang="en-US" sz="2400" dirty="0">
                <a:ln w="38100">
                  <a:solidFill>
                    <a:srgbClr val="3774A7"/>
                  </a:solidFill>
                </a:ln>
                <a:solidFill>
                  <a:srgbClr val="3774A7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75C9E4E-0836-4ADD-A467-EA0CA9EF6363}"/>
                </a:ext>
              </a:extLst>
            </p:cNvPr>
            <p:cNvSpPr txBox="1"/>
            <p:nvPr/>
          </p:nvSpPr>
          <p:spPr>
            <a:xfrm>
              <a:off x="3312159" y="1909482"/>
              <a:ext cx="4033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Conditional Statements</a:t>
              </a:r>
              <a:endParaRPr lang="zh-TW" altLang="en-US" sz="24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1B3ED7AD-CC4A-4A2A-9F8A-804587316616}"/>
              </a:ext>
            </a:extLst>
          </p:cNvPr>
          <p:cNvSpPr/>
          <p:nvPr/>
        </p:nvSpPr>
        <p:spPr>
          <a:xfrm>
            <a:off x="1930198" y="2437151"/>
            <a:ext cx="623844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if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…… :</a:t>
            </a:r>
          </a:p>
          <a:p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if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…… :</a:t>
            </a:r>
            <a:endParaRPr lang="en-US" altLang="zh-TW" sz="4400" dirty="0">
              <a:ln w="57150">
                <a:noFill/>
              </a:ln>
              <a:solidFill>
                <a:srgbClr val="3774A7"/>
              </a:solidFill>
              <a:latin typeface="Arial Rounded MT Bold" panose="020F0704030504030204" pitchFamily="34" charset="0"/>
            </a:endParaRPr>
          </a:p>
          <a:p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	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if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…… :</a:t>
            </a:r>
            <a:endParaRPr lang="en-US" altLang="zh-TW" sz="4400" dirty="0">
              <a:ln w="57150">
                <a:noFill/>
              </a:ln>
              <a:solidFill>
                <a:srgbClr val="3774A7"/>
              </a:solidFill>
              <a:latin typeface="Arial Rounded MT Bold" panose="020F0704030504030204" pitchFamily="34" charset="0"/>
            </a:endParaRPr>
          </a:p>
          <a:p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		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if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…… :</a:t>
            </a:r>
            <a:endParaRPr lang="en-US" altLang="zh-TW" sz="4400" dirty="0">
              <a:ln w="57150">
                <a:noFill/>
              </a:ln>
              <a:solidFill>
                <a:srgbClr val="3774A7"/>
              </a:solidFill>
              <a:latin typeface="Arial Rounded MT Bold" panose="020F0704030504030204" pitchFamily="34" charset="0"/>
            </a:endParaRPr>
          </a:p>
          <a:p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			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……</a:t>
            </a:r>
            <a:endParaRPr lang="en-US" altLang="zh-TW" sz="4400" dirty="0">
              <a:ln w="57150">
                <a:noFill/>
              </a:ln>
              <a:solidFill>
                <a:srgbClr val="3774A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15E55A-2B5E-4A5B-97D4-5CD6B9D2D1BA}"/>
              </a:ext>
            </a:extLst>
          </p:cNvPr>
          <p:cNvSpPr/>
          <p:nvPr/>
        </p:nvSpPr>
        <p:spPr>
          <a:xfrm>
            <a:off x="1930198" y="1520574"/>
            <a:ext cx="8705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Cascaded ‘if’s </a:t>
            </a:r>
          </a:p>
        </p:txBody>
      </p:sp>
    </p:spTree>
    <p:extLst>
      <p:ext uri="{BB962C8B-B14F-4D97-AF65-F5344CB8AC3E}">
        <p14:creationId xmlns:p14="http://schemas.microsoft.com/office/powerpoint/2010/main" val="2117764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22B9D1-11AB-4BE3-963D-0F6C8B074E79}"/>
              </a:ext>
            </a:extLst>
          </p:cNvPr>
          <p:cNvSpPr txBox="1"/>
          <p:nvPr/>
        </p:nvSpPr>
        <p:spPr>
          <a:xfrm>
            <a:off x="3221165" y="4217712"/>
            <a:ext cx="6273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rgbClr val="3774A7"/>
                </a:solidFill>
                <a:latin typeface="Cooper Black" panose="0208090404030B020404" pitchFamily="18" charset="0"/>
              </a:rPr>
              <a:t>Loops and iterations</a:t>
            </a:r>
            <a:endParaRPr lang="zh-TW" altLang="en-US" sz="4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3877BB6-B0DE-4C87-BB4E-CE322BF70917}"/>
              </a:ext>
            </a:extLst>
          </p:cNvPr>
          <p:cNvGrpSpPr/>
          <p:nvPr/>
        </p:nvGrpSpPr>
        <p:grpSpPr>
          <a:xfrm>
            <a:off x="4810937" y="1355225"/>
            <a:ext cx="2570126" cy="2570126"/>
            <a:chOff x="3000124" y="2108200"/>
            <a:chExt cx="1320800" cy="1320800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1FA25F68-0348-4640-AF18-980C68160354}"/>
                </a:ext>
              </a:extLst>
            </p:cNvPr>
            <p:cNvSpPr/>
            <p:nvPr/>
          </p:nvSpPr>
          <p:spPr>
            <a:xfrm>
              <a:off x="3000124" y="2108200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b="1" dirty="0"/>
            </a:p>
          </p:txBody>
        </p: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98CCB5C-F094-4E6B-9344-112722063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208" y="2188893"/>
              <a:ext cx="1146831" cy="114683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786512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1ED06533-7A33-4EB8-8726-ACB5D307443F}"/>
              </a:ext>
            </a:extLst>
          </p:cNvPr>
          <p:cNvGrpSpPr/>
          <p:nvPr/>
        </p:nvGrpSpPr>
        <p:grpSpPr>
          <a:xfrm>
            <a:off x="341985" y="333690"/>
            <a:ext cx="4978400" cy="1320800"/>
            <a:chOff x="5090559" y="4552267"/>
            <a:chExt cx="4978400" cy="1320800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F77BA83-0489-43EB-86F8-344002307AD0}"/>
                </a:ext>
              </a:extLst>
            </p:cNvPr>
            <p:cNvGrpSpPr/>
            <p:nvPr/>
          </p:nvGrpSpPr>
          <p:grpSpPr>
            <a:xfrm>
              <a:off x="5090559" y="4552267"/>
              <a:ext cx="4978400" cy="1320800"/>
              <a:chOff x="1744266" y="1479915"/>
              <a:chExt cx="4978400" cy="1320800"/>
            </a:xfrm>
          </p:grpSpPr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E299DE75-7C3C-47C1-A831-E80BEA0A6364}"/>
                  </a:ext>
                </a:extLst>
              </p:cNvPr>
              <p:cNvSpPr/>
              <p:nvPr/>
            </p:nvSpPr>
            <p:spPr>
              <a:xfrm>
                <a:off x="1744266" y="1479915"/>
                <a:ext cx="1320800" cy="1320800"/>
              </a:xfrm>
              <a:prstGeom prst="ellipse">
                <a:avLst/>
              </a:prstGeom>
              <a:solidFill>
                <a:srgbClr val="FFDA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3600" b="1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BE6D7C7-75EA-4726-9173-3596AE513D84}"/>
                  </a:ext>
                </a:extLst>
              </p:cNvPr>
              <p:cNvSpPr txBox="1"/>
              <p:nvPr/>
            </p:nvSpPr>
            <p:spPr>
              <a:xfrm>
                <a:off x="3312160" y="1909482"/>
                <a:ext cx="3410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Loops and iterations</a:t>
                </a:r>
                <a:endParaRPr lang="zh-TW" altLang="en-US" sz="2400" dirty="0">
                  <a:solidFill>
                    <a:srgbClr val="3774A7"/>
                  </a:solidFill>
                  <a:latin typeface="Cooper Black" panose="0208090404030B020404" pitchFamily="18" charset="0"/>
                </a:endParaRPr>
              </a:p>
            </p:txBody>
          </p:sp>
        </p:grp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E560EBEA-936D-4F94-B734-D0A6FBB26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643" y="4632960"/>
              <a:ext cx="1146831" cy="1146831"/>
            </a:xfrm>
            <a:prstGeom prst="rect">
              <a:avLst/>
            </a:prstGeom>
            <a:noFill/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A53AB216-C611-4FFD-981F-6E4506D6C83F}"/>
              </a:ext>
            </a:extLst>
          </p:cNvPr>
          <p:cNvSpPr/>
          <p:nvPr/>
        </p:nvSpPr>
        <p:spPr>
          <a:xfrm>
            <a:off x="1909879" y="1561214"/>
            <a:ext cx="8705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Introduce 2 kinds of loops :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F39C42-4436-43B1-856C-B8CC64A60BB7}"/>
              </a:ext>
            </a:extLst>
          </p:cNvPr>
          <p:cNvSpPr/>
          <p:nvPr/>
        </p:nvSpPr>
        <p:spPr>
          <a:xfrm>
            <a:off x="4724300" y="2313999"/>
            <a:ext cx="43690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6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for </a:t>
            </a:r>
          </a:p>
          <a:p>
            <a:r>
              <a:rPr lang="en-US" altLang="zh-TW" sz="96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1856289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1ED06533-7A33-4EB8-8726-ACB5D307443F}"/>
              </a:ext>
            </a:extLst>
          </p:cNvPr>
          <p:cNvGrpSpPr/>
          <p:nvPr/>
        </p:nvGrpSpPr>
        <p:grpSpPr>
          <a:xfrm>
            <a:off x="341985" y="333690"/>
            <a:ext cx="1320800" cy="1320800"/>
            <a:chOff x="5090559" y="4552267"/>
            <a:chExt cx="1320800" cy="132080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299DE75-7C3C-47C1-A831-E80BEA0A6364}"/>
                </a:ext>
              </a:extLst>
            </p:cNvPr>
            <p:cNvSpPr/>
            <p:nvPr/>
          </p:nvSpPr>
          <p:spPr>
            <a:xfrm>
              <a:off x="5090559" y="4552267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b="1" dirty="0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E560EBEA-936D-4F94-B734-D0A6FBB26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643" y="4632960"/>
              <a:ext cx="1146831" cy="1146831"/>
            </a:xfrm>
            <a:prstGeom prst="rect">
              <a:avLst/>
            </a:prstGeom>
            <a:noFill/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DAF39C42-4436-43B1-856C-B8CC64A60BB7}"/>
              </a:ext>
            </a:extLst>
          </p:cNvPr>
          <p:cNvSpPr/>
          <p:nvPr/>
        </p:nvSpPr>
        <p:spPr>
          <a:xfrm>
            <a:off x="1909879" y="202968"/>
            <a:ext cx="19000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6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for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F82E0-AB44-41A6-9FEE-8A2FC1821719}"/>
              </a:ext>
            </a:extLst>
          </p:cNvPr>
          <p:cNvSpPr/>
          <p:nvPr/>
        </p:nvSpPr>
        <p:spPr>
          <a:xfrm>
            <a:off x="3555798" y="2712488"/>
            <a:ext cx="62384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for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5400" dirty="0" err="1">
                <a:ln w="57150">
                  <a:noFill/>
                </a:ln>
                <a:latin typeface="Arial Rounded MT Bold" panose="020F0704030504030204" pitchFamily="34" charset="0"/>
              </a:rPr>
              <a:t>i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5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in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5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range(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10</a:t>
            </a:r>
            <a:r>
              <a:rPr lang="en-US" altLang="zh-TW" sz="5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:</a:t>
            </a:r>
          </a:p>
          <a:p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zh-TW" sz="5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print(</a:t>
            </a:r>
            <a:r>
              <a:rPr lang="en-US" altLang="zh-TW" sz="5400" dirty="0" err="1">
                <a:ln w="57150">
                  <a:noFill/>
                </a:ln>
                <a:latin typeface="Arial Rounded MT Bold" panose="020F0704030504030204" pitchFamily="34" charset="0"/>
              </a:rPr>
              <a:t>i</a:t>
            </a:r>
            <a:r>
              <a:rPr lang="en-US" altLang="zh-TW" sz="5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226D892-94EE-47DD-B004-EC1FFF5491CB}"/>
              </a:ext>
            </a:extLst>
          </p:cNvPr>
          <p:cNvCxnSpPr>
            <a:cxnSpLocks/>
          </p:cNvCxnSpPr>
          <p:nvPr/>
        </p:nvCxnSpPr>
        <p:spPr>
          <a:xfrm>
            <a:off x="3647440" y="4135120"/>
            <a:ext cx="721360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CBA5C89-57DE-439F-A144-2134895204C6}"/>
              </a:ext>
            </a:extLst>
          </p:cNvPr>
          <p:cNvSpPr/>
          <p:nvPr/>
        </p:nvSpPr>
        <p:spPr>
          <a:xfrm>
            <a:off x="5063595" y="5218814"/>
            <a:ext cx="4623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Remember the indent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8042822F-875E-4D6A-9E41-45AE7013D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937000" y="4466814"/>
            <a:ext cx="1018953" cy="11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2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1ED06533-7A33-4EB8-8726-ACB5D307443F}"/>
              </a:ext>
            </a:extLst>
          </p:cNvPr>
          <p:cNvGrpSpPr/>
          <p:nvPr/>
        </p:nvGrpSpPr>
        <p:grpSpPr>
          <a:xfrm>
            <a:off x="341985" y="333690"/>
            <a:ext cx="1320800" cy="1320800"/>
            <a:chOff x="5090559" y="4552267"/>
            <a:chExt cx="1320800" cy="132080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299DE75-7C3C-47C1-A831-E80BEA0A6364}"/>
                </a:ext>
              </a:extLst>
            </p:cNvPr>
            <p:cNvSpPr/>
            <p:nvPr/>
          </p:nvSpPr>
          <p:spPr>
            <a:xfrm>
              <a:off x="5090559" y="4552267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b="1" dirty="0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E560EBEA-936D-4F94-B734-D0A6FBB26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643" y="4632960"/>
              <a:ext cx="1146831" cy="1146831"/>
            </a:xfrm>
            <a:prstGeom prst="rect">
              <a:avLst/>
            </a:prstGeom>
            <a:noFill/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DAF39C42-4436-43B1-856C-B8CC64A60BB7}"/>
              </a:ext>
            </a:extLst>
          </p:cNvPr>
          <p:cNvSpPr/>
          <p:nvPr/>
        </p:nvSpPr>
        <p:spPr>
          <a:xfrm>
            <a:off x="1909879" y="202968"/>
            <a:ext cx="19000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6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for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F82E0-AB44-41A6-9FEE-8A2FC1821719}"/>
              </a:ext>
            </a:extLst>
          </p:cNvPr>
          <p:cNvSpPr/>
          <p:nvPr/>
        </p:nvSpPr>
        <p:spPr>
          <a:xfrm>
            <a:off x="3586278" y="3423688"/>
            <a:ext cx="62384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for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5400" dirty="0" err="1">
                <a:ln w="57150">
                  <a:noFill/>
                </a:ln>
                <a:latin typeface="Arial Rounded MT Bold" panose="020F0704030504030204" pitchFamily="34" charset="0"/>
              </a:rPr>
              <a:t>i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5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in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L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:</a:t>
            </a:r>
          </a:p>
          <a:p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zh-TW" sz="5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print(</a:t>
            </a:r>
            <a:r>
              <a:rPr lang="en-US" altLang="zh-TW" sz="5400" dirty="0" err="1">
                <a:ln w="57150">
                  <a:noFill/>
                </a:ln>
                <a:latin typeface="Arial Rounded MT Bold" panose="020F0704030504030204" pitchFamily="34" charset="0"/>
              </a:rPr>
              <a:t>i</a:t>
            </a:r>
            <a:r>
              <a:rPr lang="en-US" altLang="zh-TW" sz="5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24C08-AEDE-42F8-B313-7B409B9895B5}"/>
              </a:ext>
            </a:extLst>
          </p:cNvPr>
          <p:cNvSpPr/>
          <p:nvPr/>
        </p:nvSpPr>
        <p:spPr>
          <a:xfrm>
            <a:off x="3586277" y="2203130"/>
            <a:ext cx="6238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L = [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4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5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563765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1ED06533-7A33-4EB8-8726-ACB5D307443F}"/>
              </a:ext>
            </a:extLst>
          </p:cNvPr>
          <p:cNvGrpSpPr/>
          <p:nvPr/>
        </p:nvGrpSpPr>
        <p:grpSpPr>
          <a:xfrm>
            <a:off x="341985" y="333690"/>
            <a:ext cx="1320800" cy="1320800"/>
            <a:chOff x="5090559" y="4552267"/>
            <a:chExt cx="1320800" cy="132080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299DE75-7C3C-47C1-A831-E80BEA0A6364}"/>
                </a:ext>
              </a:extLst>
            </p:cNvPr>
            <p:cNvSpPr/>
            <p:nvPr/>
          </p:nvSpPr>
          <p:spPr>
            <a:xfrm>
              <a:off x="5090559" y="4552267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b="1" dirty="0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E560EBEA-936D-4F94-B734-D0A6FBB26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643" y="4632960"/>
              <a:ext cx="1146831" cy="1146831"/>
            </a:xfrm>
            <a:prstGeom prst="rect">
              <a:avLst/>
            </a:prstGeom>
            <a:noFill/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DAF39C42-4436-43B1-856C-B8CC64A60BB7}"/>
              </a:ext>
            </a:extLst>
          </p:cNvPr>
          <p:cNvSpPr/>
          <p:nvPr/>
        </p:nvSpPr>
        <p:spPr>
          <a:xfrm>
            <a:off x="1909879" y="202968"/>
            <a:ext cx="19000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6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for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F82E0-AB44-41A6-9FEE-8A2FC1821719}"/>
              </a:ext>
            </a:extLst>
          </p:cNvPr>
          <p:cNvSpPr/>
          <p:nvPr/>
        </p:nvSpPr>
        <p:spPr>
          <a:xfrm>
            <a:off x="3901240" y="2147977"/>
            <a:ext cx="62384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for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5400" dirty="0" err="1">
                <a:ln w="57150">
                  <a:noFill/>
                </a:ln>
                <a:latin typeface="Arial Rounded MT Bold" panose="020F0704030504030204" pitchFamily="34" charset="0"/>
              </a:rPr>
              <a:t>i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5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in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iterable :</a:t>
            </a:r>
          </a:p>
          <a:p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do stuff</a:t>
            </a:r>
            <a:endParaRPr lang="en-US" altLang="zh-TW" sz="5400" dirty="0">
              <a:ln w="57150">
                <a:noFill/>
              </a:ln>
              <a:solidFill>
                <a:srgbClr val="3774A7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DB9AD70F-51DE-4A6A-9DF8-76C9488FA93C}"/>
              </a:ext>
            </a:extLst>
          </p:cNvPr>
          <p:cNvGrpSpPr/>
          <p:nvPr/>
        </p:nvGrpSpPr>
        <p:grpSpPr>
          <a:xfrm>
            <a:off x="4287520" y="5300980"/>
            <a:ext cx="4226560" cy="533400"/>
            <a:chOff x="6512560" y="3736340"/>
            <a:chExt cx="4226560" cy="5334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53BE13F-234C-4E41-828E-6BA189D5C04E}"/>
                </a:ext>
              </a:extLst>
            </p:cNvPr>
            <p:cNvSpPr/>
            <p:nvPr/>
          </p:nvSpPr>
          <p:spPr>
            <a:xfrm>
              <a:off x="6512560" y="3738880"/>
              <a:ext cx="528320" cy="528320"/>
            </a:xfrm>
            <a:prstGeom prst="rect">
              <a:avLst/>
            </a:prstGeom>
            <a:solidFill>
              <a:srgbClr val="3774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3774A7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9FD23D6-CC38-4B7D-84D4-39C82DCD6E31}"/>
                </a:ext>
              </a:extLst>
            </p:cNvPr>
            <p:cNvSpPr/>
            <p:nvPr/>
          </p:nvSpPr>
          <p:spPr>
            <a:xfrm>
              <a:off x="7040880" y="3741420"/>
              <a:ext cx="528320" cy="528320"/>
            </a:xfrm>
            <a:prstGeom prst="rect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F938925-450A-4763-BCC2-582A8CD3866F}"/>
                </a:ext>
              </a:extLst>
            </p:cNvPr>
            <p:cNvSpPr/>
            <p:nvPr/>
          </p:nvSpPr>
          <p:spPr>
            <a:xfrm>
              <a:off x="7569200" y="3736340"/>
              <a:ext cx="528320" cy="528320"/>
            </a:xfrm>
            <a:prstGeom prst="rect">
              <a:avLst/>
            </a:prstGeom>
            <a:solidFill>
              <a:srgbClr val="3774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3774A7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9C56F63-62E6-4342-BF5C-3EB694AEE0CA}"/>
                </a:ext>
              </a:extLst>
            </p:cNvPr>
            <p:cNvSpPr/>
            <p:nvPr/>
          </p:nvSpPr>
          <p:spPr>
            <a:xfrm>
              <a:off x="8097520" y="3738880"/>
              <a:ext cx="528320" cy="528320"/>
            </a:xfrm>
            <a:prstGeom prst="rect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52F36DF-699C-4833-A703-481ACE55792C}"/>
                </a:ext>
              </a:extLst>
            </p:cNvPr>
            <p:cNvSpPr/>
            <p:nvPr/>
          </p:nvSpPr>
          <p:spPr>
            <a:xfrm>
              <a:off x="8625840" y="3738880"/>
              <a:ext cx="528320" cy="528320"/>
            </a:xfrm>
            <a:prstGeom prst="rect">
              <a:avLst/>
            </a:prstGeom>
            <a:solidFill>
              <a:srgbClr val="3774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3774A7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FAF03B1-224F-4E88-9A27-239EB08A3188}"/>
                </a:ext>
              </a:extLst>
            </p:cNvPr>
            <p:cNvSpPr/>
            <p:nvPr/>
          </p:nvSpPr>
          <p:spPr>
            <a:xfrm>
              <a:off x="9154160" y="3741420"/>
              <a:ext cx="528320" cy="528320"/>
            </a:xfrm>
            <a:prstGeom prst="rect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421F962-2D0D-4E2E-9405-64C4F5BBF540}"/>
                </a:ext>
              </a:extLst>
            </p:cNvPr>
            <p:cNvSpPr/>
            <p:nvPr/>
          </p:nvSpPr>
          <p:spPr>
            <a:xfrm>
              <a:off x="9682480" y="3736340"/>
              <a:ext cx="528320" cy="528320"/>
            </a:xfrm>
            <a:prstGeom prst="rect">
              <a:avLst/>
            </a:prstGeom>
            <a:solidFill>
              <a:srgbClr val="3774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3774A7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277D40-2658-4EB4-8E0C-0FF6FE768194}"/>
                </a:ext>
              </a:extLst>
            </p:cNvPr>
            <p:cNvSpPr/>
            <p:nvPr/>
          </p:nvSpPr>
          <p:spPr>
            <a:xfrm>
              <a:off x="10210800" y="3738880"/>
              <a:ext cx="528320" cy="528320"/>
            </a:xfrm>
            <a:prstGeom prst="rect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A17C164-10B5-457E-BAB7-B40285E52A47}"/>
              </a:ext>
            </a:extLst>
          </p:cNvPr>
          <p:cNvCxnSpPr/>
          <p:nvPr/>
        </p:nvCxnSpPr>
        <p:spPr>
          <a:xfrm>
            <a:off x="4531360" y="4348480"/>
            <a:ext cx="0" cy="802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68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29922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F39C42-4436-43B1-856C-B8CC64A60BB7}"/>
              </a:ext>
            </a:extLst>
          </p:cNvPr>
          <p:cNvSpPr/>
          <p:nvPr/>
        </p:nvSpPr>
        <p:spPr>
          <a:xfrm>
            <a:off x="1909878" y="202968"/>
            <a:ext cx="69191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6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Practice 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24C08-AEDE-42F8-B313-7B409B9895B5}"/>
              </a:ext>
            </a:extLst>
          </p:cNvPr>
          <p:cNvSpPr/>
          <p:nvPr/>
        </p:nvSpPr>
        <p:spPr>
          <a:xfrm>
            <a:off x="1909878" y="2284410"/>
            <a:ext cx="99874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Find the 20</a:t>
            </a:r>
            <a:r>
              <a:rPr lang="en-US" altLang="zh-TW" sz="5400" baseline="30000" dirty="0">
                <a:ln w="57150">
                  <a:noFill/>
                </a:ln>
                <a:latin typeface="Arial Rounded MT Bold" panose="020F0704030504030204" pitchFamily="34" charset="0"/>
              </a:rPr>
              <a:t>th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 Fibonacci Number f(20) using a for loop</a:t>
            </a:r>
          </a:p>
          <a:p>
            <a:endParaRPr lang="en-US" altLang="zh-TW" sz="5400" dirty="0">
              <a:ln w="57150">
                <a:noFill/>
              </a:ln>
              <a:latin typeface="Arial Rounded MT Bold" panose="020F0704030504030204" pitchFamily="34" charset="0"/>
            </a:endParaRPr>
          </a:p>
          <a:p>
            <a:r>
              <a:rPr lang="en-US" altLang="zh-TW" sz="5400" dirty="0">
                <a:ln w="571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Note that f(1) = f(2) = 1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288F6E2-5869-4B26-A7B6-66A90F5714B2}"/>
              </a:ext>
            </a:extLst>
          </p:cNvPr>
          <p:cNvSpPr/>
          <p:nvPr/>
        </p:nvSpPr>
        <p:spPr>
          <a:xfrm>
            <a:off x="341985" y="333690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dirty="0">
                <a:solidFill>
                  <a:srgbClr val="3774A7"/>
                </a:solidFill>
                <a:latin typeface="Cooper Black" panose="0208090404030B020404" pitchFamily="18" charset="0"/>
              </a:rPr>
              <a:t>?</a:t>
            </a:r>
            <a:endParaRPr lang="zh-TW" altLang="en-US" sz="8000" b="1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84B6EAF-4BD8-4E8B-8727-D020DFCDB6B1}"/>
              </a:ext>
            </a:extLst>
          </p:cNvPr>
          <p:cNvSpPr/>
          <p:nvPr/>
        </p:nvSpPr>
        <p:spPr>
          <a:xfrm>
            <a:off x="10172702" y="6279369"/>
            <a:ext cx="45719" cy="457193"/>
          </a:xfrm>
          <a:prstGeom prst="roundRect">
            <a:avLst/>
          </a:prstGeom>
          <a:solidFill>
            <a:srgbClr val="3775A9"/>
          </a:solidFill>
          <a:ln w="38100">
            <a:solidFill>
              <a:srgbClr val="377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3E6561E-DF5F-4515-A71B-9F7554E849EB}"/>
              </a:ext>
            </a:extLst>
          </p:cNvPr>
          <p:cNvSpPr txBox="1"/>
          <p:nvPr/>
        </p:nvSpPr>
        <p:spPr>
          <a:xfrm>
            <a:off x="10356298" y="6274897"/>
            <a:ext cx="189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Cooper Black" panose="0208090404030B020404" pitchFamily="18" charset="0"/>
              </a:rPr>
              <a:t>for loop</a:t>
            </a:r>
            <a:endParaRPr lang="zh-TW" altLang="en-US" sz="2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649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1ED06533-7A33-4EB8-8726-ACB5D307443F}"/>
              </a:ext>
            </a:extLst>
          </p:cNvPr>
          <p:cNvGrpSpPr/>
          <p:nvPr/>
        </p:nvGrpSpPr>
        <p:grpSpPr>
          <a:xfrm>
            <a:off x="341985" y="333690"/>
            <a:ext cx="1320800" cy="1320800"/>
            <a:chOff x="5090559" y="4552267"/>
            <a:chExt cx="1320800" cy="132080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299DE75-7C3C-47C1-A831-E80BEA0A6364}"/>
                </a:ext>
              </a:extLst>
            </p:cNvPr>
            <p:cNvSpPr/>
            <p:nvPr/>
          </p:nvSpPr>
          <p:spPr>
            <a:xfrm>
              <a:off x="5090559" y="4552267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b="1" dirty="0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E560EBEA-936D-4F94-B734-D0A6FBB26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643" y="4632960"/>
              <a:ext cx="1146831" cy="1146831"/>
            </a:xfrm>
            <a:prstGeom prst="rect">
              <a:avLst/>
            </a:prstGeom>
            <a:noFill/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DAF39C42-4436-43B1-856C-B8CC64A60BB7}"/>
              </a:ext>
            </a:extLst>
          </p:cNvPr>
          <p:cNvSpPr/>
          <p:nvPr/>
        </p:nvSpPr>
        <p:spPr>
          <a:xfrm>
            <a:off x="1909878" y="202968"/>
            <a:ext cx="36882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6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while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F82E0-AB44-41A6-9FEE-8A2FC1821719}"/>
              </a:ext>
            </a:extLst>
          </p:cNvPr>
          <p:cNvSpPr/>
          <p:nvPr/>
        </p:nvSpPr>
        <p:spPr>
          <a:xfrm>
            <a:off x="3555798" y="2712488"/>
            <a:ext cx="62384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while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True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:</a:t>
            </a:r>
          </a:p>
          <a:p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zh-TW" sz="5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print(</a:t>
            </a:r>
            <a:r>
              <a:rPr lang="en-US" altLang="zh-TW" sz="5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</a:t>
            </a:r>
            <a:r>
              <a:rPr lang="en-US" altLang="zh-TW" sz="5400" dirty="0" err="1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yEE</a:t>
            </a:r>
            <a:r>
              <a:rPr lang="en-US" altLang="zh-TW" sz="5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’</a:t>
            </a:r>
            <a:r>
              <a:rPr lang="en-US" altLang="zh-TW" sz="5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226D892-94EE-47DD-B004-EC1FFF5491CB}"/>
              </a:ext>
            </a:extLst>
          </p:cNvPr>
          <p:cNvCxnSpPr>
            <a:cxnSpLocks/>
          </p:cNvCxnSpPr>
          <p:nvPr/>
        </p:nvCxnSpPr>
        <p:spPr>
          <a:xfrm>
            <a:off x="3647440" y="4135120"/>
            <a:ext cx="721360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93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1ED06533-7A33-4EB8-8726-ACB5D307443F}"/>
              </a:ext>
            </a:extLst>
          </p:cNvPr>
          <p:cNvGrpSpPr/>
          <p:nvPr/>
        </p:nvGrpSpPr>
        <p:grpSpPr>
          <a:xfrm>
            <a:off x="341985" y="333690"/>
            <a:ext cx="1320800" cy="1320800"/>
            <a:chOff x="5090559" y="4552267"/>
            <a:chExt cx="1320800" cy="132080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299DE75-7C3C-47C1-A831-E80BEA0A6364}"/>
                </a:ext>
              </a:extLst>
            </p:cNvPr>
            <p:cNvSpPr/>
            <p:nvPr/>
          </p:nvSpPr>
          <p:spPr>
            <a:xfrm>
              <a:off x="5090559" y="4552267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b="1" dirty="0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E560EBEA-936D-4F94-B734-D0A6FBB26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643" y="4632960"/>
              <a:ext cx="1146831" cy="1146831"/>
            </a:xfrm>
            <a:prstGeom prst="rect">
              <a:avLst/>
            </a:prstGeom>
            <a:noFill/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DAF39C42-4436-43B1-856C-B8CC64A60BB7}"/>
              </a:ext>
            </a:extLst>
          </p:cNvPr>
          <p:cNvSpPr/>
          <p:nvPr/>
        </p:nvSpPr>
        <p:spPr>
          <a:xfrm>
            <a:off x="1909878" y="202968"/>
            <a:ext cx="36882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6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while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F82E0-AB44-41A6-9FEE-8A2FC1821719}"/>
              </a:ext>
            </a:extLst>
          </p:cNvPr>
          <p:cNvSpPr/>
          <p:nvPr/>
        </p:nvSpPr>
        <p:spPr>
          <a:xfrm>
            <a:off x="1909878" y="3149368"/>
            <a:ext cx="93671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while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Boolean Expression :</a:t>
            </a:r>
          </a:p>
          <a:p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	do stuff</a:t>
            </a:r>
          </a:p>
        </p:txBody>
      </p:sp>
    </p:spTree>
    <p:extLst>
      <p:ext uri="{BB962C8B-B14F-4D97-AF65-F5344CB8AC3E}">
        <p14:creationId xmlns:p14="http://schemas.microsoft.com/office/powerpoint/2010/main" val="2873426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F39C42-4436-43B1-856C-B8CC64A60BB7}"/>
              </a:ext>
            </a:extLst>
          </p:cNvPr>
          <p:cNvSpPr/>
          <p:nvPr/>
        </p:nvSpPr>
        <p:spPr>
          <a:xfrm>
            <a:off x="1909878" y="202968"/>
            <a:ext cx="7091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6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Practice 3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288F6E2-5869-4B26-A7B6-66A90F5714B2}"/>
              </a:ext>
            </a:extLst>
          </p:cNvPr>
          <p:cNvSpPr/>
          <p:nvPr/>
        </p:nvSpPr>
        <p:spPr>
          <a:xfrm>
            <a:off x="341985" y="333690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dirty="0">
                <a:solidFill>
                  <a:srgbClr val="3774A7"/>
                </a:solidFill>
                <a:latin typeface="Cooper Black" panose="0208090404030B020404" pitchFamily="18" charset="0"/>
              </a:rPr>
              <a:t>?</a:t>
            </a:r>
            <a:endParaRPr lang="zh-TW" altLang="en-US" sz="8000" b="1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5435EE-EFCC-4060-ACA8-98A1D841C54A}"/>
              </a:ext>
            </a:extLst>
          </p:cNvPr>
          <p:cNvSpPr/>
          <p:nvPr/>
        </p:nvSpPr>
        <p:spPr>
          <a:xfrm>
            <a:off x="1542233" y="2234541"/>
            <a:ext cx="99584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n w="57150">
                  <a:noFill/>
                </a:ln>
                <a:latin typeface="Arial Rounded MT Bold" panose="020F0704030504030204" pitchFamily="34" charset="0"/>
              </a:rPr>
              <a:t>Bob does the following operations on a number x:</a:t>
            </a:r>
          </a:p>
          <a:p>
            <a:r>
              <a:rPr lang="en-US" altLang="zh-TW" sz="3200" dirty="0">
                <a:ln w="57150">
                  <a:noFill/>
                </a:ln>
                <a:latin typeface="Arial Rounded MT Bold" panose="020F0704030504030204" pitchFamily="34" charset="0"/>
              </a:rPr>
              <a:t>	1. If x is divisible by 2, divide x by 2</a:t>
            </a:r>
          </a:p>
          <a:p>
            <a:r>
              <a:rPr lang="en-US" altLang="zh-TW" sz="3200" dirty="0">
                <a:ln w="57150">
                  <a:noFill/>
                </a:ln>
                <a:latin typeface="Arial Rounded MT Bold" panose="020F0704030504030204" pitchFamily="34" charset="0"/>
              </a:rPr>
              <a:t>	2. If x is not divisible by 2, x becomes 3x + 1</a:t>
            </a:r>
          </a:p>
          <a:p>
            <a:r>
              <a:rPr lang="en-US" altLang="zh-TW" sz="3200" dirty="0">
                <a:ln w="57150">
                  <a:noFill/>
                </a:ln>
                <a:latin typeface="Arial Rounded MT Bold" panose="020F0704030504030204" pitchFamily="34" charset="0"/>
              </a:rPr>
              <a:t>	3. Repeat until x becomes 1</a:t>
            </a:r>
          </a:p>
          <a:p>
            <a:r>
              <a:rPr lang="en-US" altLang="zh-TW" sz="3200" dirty="0">
                <a:ln w="57150">
                  <a:noFill/>
                </a:ln>
                <a:latin typeface="Arial Rounded MT Bold" panose="020F0704030504030204" pitchFamily="34" charset="0"/>
              </a:rPr>
              <a:t>How many operations does Bob has to do if the initial value of x is 100 ?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8C22CCC-FE7D-421C-88C9-F034BE32D286}"/>
              </a:ext>
            </a:extLst>
          </p:cNvPr>
          <p:cNvSpPr/>
          <p:nvPr/>
        </p:nvSpPr>
        <p:spPr>
          <a:xfrm>
            <a:off x="9918175" y="6279369"/>
            <a:ext cx="45719" cy="457193"/>
          </a:xfrm>
          <a:prstGeom prst="roundRect">
            <a:avLst/>
          </a:prstGeom>
          <a:solidFill>
            <a:srgbClr val="3775A9"/>
          </a:solidFill>
          <a:ln w="38100">
            <a:solidFill>
              <a:srgbClr val="377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A7CA604-5BA9-4061-9185-DD218CC86792}"/>
              </a:ext>
            </a:extLst>
          </p:cNvPr>
          <p:cNvSpPr txBox="1"/>
          <p:nvPr/>
        </p:nvSpPr>
        <p:spPr>
          <a:xfrm>
            <a:off x="10101771" y="6274897"/>
            <a:ext cx="189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Cooper Black" panose="0208090404030B020404" pitchFamily="18" charset="0"/>
              </a:rPr>
              <a:t>while loop</a:t>
            </a:r>
            <a:endParaRPr lang="zh-TW" altLang="en-US" sz="2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1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97FA399F-37B5-4702-B838-DB12D5913407}"/>
                  </a:ext>
                </a:extLst>
              </p:cNvPr>
              <p:cNvSpPr/>
              <p:nvPr/>
            </p:nvSpPr>
            <p:spPr>
              <a:xfrm>
                <a:off x="4936302" y="1449774"/>
                <a:ext cx="2319396" cy="2319396"/>
              </a:xfrm>
              <a:prstGeom prst="ellipse">
                <a:avLst/>
              </a:prstGeom>
              <a:solidFill>
                <a:srgbClr val="FFDA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6000" b="1" i="1" smtClean="0">
                          <a:ln w="28575">
                            <a:solidFill>
                              <a:srgbClr val="3774A7"/>
                            </a:solidFill>
                          </a:ln>
                          <a:solidFill>
                            <a:srgbClr val="3774A7"/>
                          </a:solidFill>
                          <a:latin typeface="Cambria Math" panose="02040503050406030204" pitchFamily="18" charset="0"/>
                        </a:rPr>
                        <m:t>𝜶𝜷𝜸</m:t>
                      </m:r>
                    </m:oMath>
                  </m:oMathPara>
                </a14:m>
                <a:endParaRPr lang="zh-TW" altLang="en-US" sz="6000" b="1" dirty="0">
                  <a:ln w="28575">
                    <a:solidFill>
                      <a:srgbClr val="3774A7"/>
                    </a:solidFill>
                  </a:ln>
                  <a:solidFill>
                    <a:srgbClr val="3774A7"/>
                  </a:solidFill>
                </a:endParaRPr>
              </a:p>
            </p:txBody>
          </p:sp>
        </mc:Choice>
        <mc:Fallback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97FA399F-37B5-4702-B838-DB12D5913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302" y="1449774"/>
                <a:ext cx="2319396" cy="231939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F9454F0D-A967-4260-9A60-E02976008A18}"/>
              </a:ext>
            </a:extLst>
          </p:cNvPr>
          <p:cNvSpPr txBox="1"/>
          <p:nvPr/>
        </p:nvSpPr>
        <p:spPr>
          <a:xfrm>
            <a:off x="3369502" y="4085668"/>
            <a:ext cx="5452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3774A7"/>
                </a:solidFill>
                <a:latin typeface="Cooper Black" panose="0208090404030B020404" pitchFamily="18" charset="0"/>
              </a:rPr>
              <a:t>Variables and types</a:t>
            </a:r>
            <a:endParaRPr lang="zh-TW" altLang="en-US" sz="40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99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F39C42-4436-43B1-856C-B8CC64A60BB7}"/>
              </a:ext>
            </a:extLst>
          </p:cNvPr>
          <p:cNvSpPr/>
          <p:nvPr/>
        </p:nvSpPr>
        <p:spPr>
          <a:xfrm>
            <a:off x="1909878" y="202968"/>
            <a:ext cx="109859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Let’s take a Break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288F6E2-5869-4B26-A7B6-66A90F5714B2}"/>
              </a:ext>
            </a:extLst>
          </p:cNvPr>
          <p:cNvSpPr/>
          <p:nvPr/>
        </p:nvSpPr>
        <p:spPr>
          <a:xfrm>
            <a:off x="341985" y="333690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dirty="0">
                <a:solidFill>
                  <a:srgbClr val="3774A7"/>
                </a:solidFill>
                <a:latin typeface="Cooper Black" panose="0208090404030B020404" pitchFamily="18" charset="0"/>
              </a:rPr>
              <a:t>?</a:t>
            </a:r>
            <a:endParaRPr lang="zh-TW" altLang="en-US" sz="8000" b="1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C2ACB2-316E-45C6-A0FA-DE59C8192857}"/>
              </a:ext>
            </a:extLst>
          </p:cNvPr>
          <p:cNvSpPr/>
          <p:nvPr/>
        </p:nvSpPr>
        <p:spPr>
          <a:xfrm>
            <a:off x="1909878" y="2093139"/>
            <a:ext cx="972332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 err="1">
                <a:ln w="57150">
                  <a:noFill/>
                </a:ln>
                <a:latin typeface="Arial Rounded MT Bold" panose="020F0704030504030204" pitchFamily="34" charset="0"/>
              </a:rPr>
              <a:t>FizzBuzz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 !</a:t>
            </a:r>
          </a:p>
          <a:p>
            <a:r>
              <a:rPr lang="en-US" altLang="zh-TW" sz="3200" dirty="0">
                <a:ln w="57150">
                  <a:noFill/>
                </a:ln>
                <a:latin typeface="Arial Rounded MT Bold" panose="020F0704030504030204" pitchFamily="34" charset="0"/>
              </a:rPr>
              <a:t>For any number x, </a:t>
            </a:r>
          </a:p>
          <a:p>
            <a:pPr marL="742950" indent="-742950">
              <a:buAutoNum type="arabicPeriod"/>
            </a:pPr>
            <a:r>
              <a:rPr lang="en-US" altLang="zh-TW" sz="3200" dirty="0">
                <a:ln w="57150">
                  <a:noFill/>
                </a:ln>
                <a:latin typeface="Arial Rounded MT Bold" panose="020F0704030504030204" pitchFamily="34" charset="0"/>
              </a:rPr>
              <a:t>If x is divisible by 3, output is ‘fizz’</a:t>
            </a:r>
          </a:p>
          <a:p>
            <a:pPr marL="742950" indent="-742950">
              <a:buAutoNum type="arabicPeriod"/>
            </a:pPr>
            <a:r>
              <a:rPr lang="en-US" altLang="zh-TW" sz="3200" dirty="0">
                <a:ln w="57150">
                  <a:noFill/>
                </a:ln>
                <a:latin typeface="Arial Rounded MT Bold" panose="020F0704030504030204" pitchFamily="34" charset="0"/>
              </a:rPr>
              <a:t>If x is divisible by 5, output is ‘buzz’</a:t>
            </a:r>
          </a:p>
          <a:p>
            <a:pPr marL="742950" indent="-742950">
              <a:buAutoNum type="arabicPeriod"/>
            </a:pPr>
            <a:r>
              <a:rPr lang="en-US" altLang="zh-TW" sz="3200" dirty="0">
                <a:ln w="57150">
                  <a:noFill/>
                </a:ln>
                <a:latin typeface="Arial Rounded MT Bold" panose="020F0704030504030204" pitchFamily="34" charset="0"/>
              </a:rPr>
              <a:t>If x if divisible in 15, output is ‘</a:t>
            </a:r>
            <a:r>
              <a:rPr lang="en-US" altLang="zh-TW" sz="3200" dirty="0" err="1">
                <a:ln w="57150">
                  <a:noFill/>
                </a:ln>
                <a:latin typeface="Arial Rounded MT Bold" panose="020F0704030504030204" pitchFamily="34" charset="0"/>
              </a:rPr>
              <a:t>fizzbuzz</a:t>
            </a:r>
            <a:r>
              <a:rPr lang="en-US" altLang="zh-TW" sz="3200" dirty="0">
                <a:ln w="57150">
                  <a:noFill/>
                </a:ln>
                <a:latin typeface="Arial Rounded MT Bold" panose="020F0704030504030204" pitchFamily="34" charset="0"/>
              </a:rPr>
              <a:t>’</a:t>
            </a:r>
          </a:p>
          <a:p>
            <a:pPr marL="742950" indent="-742950">
              <a:buAutoNum type="arabicPeriod"/>
            </a:pPr>
            <a:r>
              <a:rPr lang="en-US" altLang="zh-TW" sz="3200" dirty="0">
                <a:ln w="57150">
                  <a:noFill/>
                </a:ln>
                <a:latin typeface="Arial Rounded MT Bold" panose="020F0704030504030204" pitchFamily="34" charset="0"/>
              </a:rPr>
              <a:t>Otherwise, output is x</a:t>
            </a:r>
          </a:p>
        </p:txBody>
      </p:sp>
    </p:spTree>
    <p:extLst>
      <p:ext uri="{BB962C8B-B14F-4D97-AF65-F5344CB8AC3E}">
        <p14:creationId xmlns:p14="http://schemas.microsoft.com/office/powerpoint/2010/main" val="3722407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26845BE-66BC-4BCD-89F5-D37839D54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2903D05-824F-4FD8-A49E-4233AEA0E7C8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2BE0349-D155-4F86-A899-AFAFB9BE71FF}"/>
              </a:ext>
            </a:extLst>
          </p:cNvPr>
          <p:cNvGrpSpPr/>
          <p:nvPr/>
        </p:nvGrpSpPr>
        <p:grpSpPr>
          <a:xfrm rot="10800000">
            <a:off x="2472530" y="1737457"/>
            <a:ext cx="746290" cy="754146"/>
            <a:chOff x="11133054" y="5821149"/>
            <a:chExt cx="746290" cy="754146"/>
          </a:xfrm>
          <a:solidFill>
            <a:schemeClr val="bg1"/>
          </a:solidFill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22572F05-6302-41E9-AC43-5B3C85D0180C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E0B23A3-D7D8-4D20-BEB7-238ABD2D288D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B7A728-4D9E-4AB5-8C16-CDC426A13A59}"/>
              </a:ext>
            </a:extLst>
          </p:cNvPr>
          <p:cNvGrpSpPr/>
          <p:nvPr/>
        </p:nvGrpSpPr>
        <p:grpSpPr>
          <a:xfrm>
            <a:off x="9056210" y="3810097"/>
            <a:ext cx="746290" cy="754146"/>
            <a:chOff x="11133054" y="5821149"/>
            <a:chExt cx="746290" cy="754146"/>
          </a:xfrm>
          <a:solidFill>
            <a:schemeClr val="bg1"/>
          </a:solidFill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8A022E8-37DD-43DF-A638-508A5E3BBDBF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2107365-B5B7-4002-9F5B-9CB5ECD819D8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B1BA8F61-E216-4FDA-B99B-A530C3D98C50}"/>
              </a:ext>
            </a:extLst>
          </p:cNvPr>
          <p:cNvSpPr/>
          <p:nvPr/>
        </p:nvSpPr>
        <p:spPr>
          <a:xfrm>
            <a:off x="3758999" y="2072408"/>
            <a:ext cx="514116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6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FizzBuzz</a:t>
            </a:r>
            <a:r>
              <a:rPr lang="en-US" altLang="zh-TW" sz="6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 in </a:t>
            </a:r>
            <a:r>
              <a:rPr lang="en-US" altLang="zh-TW" sz="66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Tensorflow</a:t>
            </a:r>
            <a:endParaRPr lang="en-US" altLang="zh-TW" sz="66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07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>
            <a:extLst>
              <a:ext uri="{FF2B5EF4-FFF2-40B4-BE49-F238E27FC236}">
                <a16:creationId xmlns:a16="http://schemas.microsoft.com/office/drawing/2014/main" id="{886B9A0F-4BFF-439C-A214-C20875A68552}"/>
              </a:ext>
            </a:extLst>
          </p:cNvPr>
          <p:cNvGrpSpPr/>
          <p:nvPr/>
        </p:nvGrpSpPr>
        <p:grpSpPr>
          <a:xfrm>
            <a:off x="867051" y="2192970"/>
            <a:ext cx="11031148" cy="2835682"/>
            <a:chOff x="867051" y="2192970"/>
            <a:chExt cx="11031148" cy="2835682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DDCFB35A-A6F0-4267-A8E7-E575E4A860F9}"/>
                </a:ext>
              </a:extLst>
            </p:cNvPr>
            <p:cNvGrpSpPr/>
            <p:nvPr/>
          </p:nvGrpSpPr>
          <p:grpSpPr>
            <a:xfrm>
              <a:off x="867051" y="2192970"/>
              <a:ext cx="5601414" cy="1320800"/>
              <a:chOff x="1744266" y="1479915"/>
              <a:chExt cx="5601414" cy="1320800"/>
            </a:xfrm>
          </p:grpSpPr>
          <p:sp>
            <p:nvSpPr>
              <p:cNvPr id="72" name="橢圓 71">
                <a:extLst>
                  <a:ext uri="{FF2B5EF4-FFF2-40B4-BE49-F238E27FC236}">
                    <a16:creationId xmlns:a16="http://schemas.microsoft.com/office/drawing/2014/main" id="{EB386BFE-6C23-4B88-BD60-12FA033334AE}"/>
                  </a:ext>
                </a:extLst>
              </p:cNvPr>
              <p:cNvSpPr/>
              <p:nvPr/>
            </p:nvSpPr>
            <p:spPr>
              <a:xfrm>
                <a:off x="1744266" y="1479915"/>
                <a:ext cx="1320800" cy="13208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b="1" dirty="0">
                    <a:ln w="28575">
                      <a:solidFill>
                        <a:schemeClr val="bg1"/>
                      </a:solidFill>
                    </a:ln>
                  </a:rPr>
                  <a:t>{ }</a:t>
                </a:r>
                <a:endParaRPr lang="zh-TW" altLang="en-US" sz="4800" b="1" dirty="0">
                  <a:ln w="28575"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1F5FB3CF-6D51-4FD4-A406-BF9DA06766AF}"/>
                  </a:ext>
                </a:extLst>
              </p:cNvPr>
              <p:cNvSpPr txBox="1"/>
              <p:nvPr/>
            </p:nvSpPr>
            <p:spPr>
              <a:xfrm>
                <a:off x="3312160" y="1909482"/>
                <a:ext cx="4033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Dictionaries</a:t>
                </a:r>
                <a:endParaRPr lang="zh-TW" altLang="en-US" sz="2400" dirty="0">
                  <a:solidFill>
                    <a:srgbClr val="3774A7"/>
                  </a:solidFill>
                  <a:latin typeface="Cooper Black" panose="0208090404030B020404" pitchFamily="18" charset="0"/>
                </a:endParaRPr>
              </a:p>
            </p:txBody>
          </p:sp>
        </p:grp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2EA4292D-F204-4E14-8B01-2128FE125CB3}"/>
                </a:ext>
              </a:extLst>
            </p:cNvPr>
            <p:cNvGrpSpPr/>
            <p:nvPr/>
          </p:nvGrpSpPr>
          <p:grpSpPr>
            <a:xfrm>
              <a:off x="2187851" y="3707852"/>
              <a:ext cx="5601414" cy="1320800"/>
              <a:chOff x="1744266" y="4161652"/>
              <a:chExt cx="5601414" cy="1320800"/>
            </a:xfrm>
          </p:grpSpPr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41852E42-56C9-489F-BA35-984346E89C00}"/>
                  </a:ext>
                </a:extLst>
              </p:cNvPr>
              <p:cNvSpPr/>
              <p:nvPr/>
            </p:nvSpPr>
            <p:spPr>
              <a:xfrm>
                <a:off x="1744266" y="4161652"/>
                <a:ext cx="1320800" cy="13208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11B2B24A-1CD4-4FBA-BE05-17CB5FCEA778}"/>
                  </a:ext>
                </a:extLst>
              </p:cNvPr>
              <p:cNvSpPr txBox="1"/>
              <p:nvPr/>
            </p:nvSpPr>
            <p:spPr>
              <a:xfrm>
                <a:off x="3312160" y="4615358"/>
                <a:ext cx="4033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Basic I / O and Strings</a:t>
                </a:r>
                <a:endParaRPr lang="zh-TW" altLang="en-US" sz="2400" dirty="0">
                  <a:solidFill>
                    <a:srgbClr val="3774A7"/>
                  </a:solidFill>
                  <a:latin typeface="Cooper Black" panose="0208090404030B020404" pitchFamily="18" charset="0"/>
                </a:endParaRPr>
              </a:p>
            </p:txBody>
          </p: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0D267F5-1348-4985-BDE0-DCDC06C387B2}"/>
                </a:ext>
              </a:extLst>
            </p:cNvPr>
            <p:cNvGrpSpPr/>
            <p:nvPr/>
          </p:nvGrpSpPr>
          <p:grpSpPr>
            <a:xfrm>
              <a:off x="6468465" y="2192970"/>
              <a:ext cx="4978400" cy="1320800"/>
              <a:chOff x="1744266" y="1479915"/>
              <a:chExt cx="4978400" cy="1320800"/>
            </a:xfrm>
          </p:grpSpPr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F926DFC8-3BCF-45BD-86F6-E7DA43E9D4CB}"/>
                  </a:ext>
                </a:extLst>
              </p:cNvPr>
              <p:cNvSpPr/>
              <p:nvPr/>
            </p:nvSpPr>
            <p:spPr>
              <a:xfrm>
                <a:off x="1744266" y="1479915"/>
                <a:ext cx="1320800" cy="13208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b="1" dirty="0">
                    <a:ln w="28575">
                      <a:solidFill>
                        <a:schemeClr val="bg1"/>
                      </a:solidFill>
                    </a:ln>
                  </a:rPr>
                  <a:t>def :</a:t>
                </a:r>
                <a:endParaRPr lang="zh-TW" altLang="en-US" sz="3600" b="1" dirty="0"/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72621390-27F6-4A23-B38D-2F2360246C1F}"/>
                  </a:ext>
                </a:extLst>
              </p:cNvPr>
              <p:cNvSpPr txBox="1"/>
              <p:nvPr/>
            </p:nvSpPr>
            <p:spPr>
              <a:xfrm>
                <a:off x="3312160" y="1909482"/>
                <a:ext cx="3410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Functions</a:t>
                </a:r>
                <a:endParaRPr lang="zh-TW" altLang="en-US" sz="2400" dirty="0">
                  <a:solidFill>
                    <a:srgbClr val="3774A7"/>
                  </a:solidFill>
                  <a:latin typeface="Cooper Black" panose="0208090404030B020404" pitchFamily="18" charset="0"/>
                </a:endParaRPr>
              </a:p>
            </p:txBody>
          </p: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E898CAA4-DDAD-4249-8BC7-EF1455A4D6BC}"/>
                </a:ext>
              </a:extLst>
            </p:cNvPr>
            <p:cNvGrpSpPr/>
            <p:nvPr/>
          </p:nvGrpSpPr>
          <p:grpSpPr>
            <a:xfrm>
              <a:off x="7789265" y="3706194"/>
              <a:ext cx="4108934" cy="1320800"/>
              <a:chOff x="1744266" y="1479915"/>
              <a:chExt cx="4108934" cy="1320800"/>
            </a:xfrm>
          </p:grpSpPr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id="{85C4E272-E25A-4C3F-B3B3-FEDD37B87EC8}"/>
                  </a:ext>
                </a:extLst>
              </p:cNvPr>
              <p:cNvSpPr/>
              <p:nvPr/>
            </p:nvSpPr>
            <p:spPr>
              <a:xfrm>
                <a:off x="1744266" y="1479915"/>
                <a:ext cx="1320800" cy="13208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latin typeface="Cooper Black" panose="0208090404030B020404" pitchFamily="18" charset="0"/>
                </a:endParaRPr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C908AC9D-9168-4B9D-A452-298D6CCBD0CF}"/>
                  </a:ext>
                </a:extLst>
              </p:cNvPr>
              <p:cNvSpPr txBox="1"/>
              <p:nvPr/>
            </p:nvSpPr>
            <p:spPr>
              <a:xfrm>
                <a:off x="3312159" y="1909482"/>
                <a:ext cx="25410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‘time’ module</a:t>
                </a:r>
                <a:endParaRPr lang="zh-TW" altLang="en-US" sz="2400" dirty="0">
                  <a:solidFill>
                    <a:srgbClr val="3774A7"/>
                  </a:solidFill>
                  <a:latin typeface="Cooper Black" panose="0208090404030B020404" pitchFamily="18" charset="0"/>
                </a:endParaRPr>
              </a:p>
            </p:txBody>
          </p:sp>
        </p:grpSp>
      </p:grp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7CC5F927-06DC-4C46-9509-88422432B6FA}"/>
              </a:ext>
            </a:extLst>
          </p:cNvPr>
          <p:cNvSpPr txBox="1"/>
          <p:nvPr/>
        </p:nvSpPr>
        <p:spPr>
          <a:xfrm>
            <a:off x="2160625" y="4161558"/>
            <a:ext cx="159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Cooper Black" panose="0208090404030B020404" pitchFamily="18" charset="0"/>
              </a:rPr>
              <a:t>‘ Hello ’</a:t>
            </a:r>
            <a:endParaRPr lang="zh-TW" altLang="en-US" sz="2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77" name="圖片 76">
            <a:extLst>
              <a:ext uri="{FF2B5EF4-FFF2-40B4-BE49-F238E27FC236}">
                <a16:creationId xmlns:a16="http://schemas.microsoft.com/office/drawing/2014/main" id="{1364962B-431D-46FC-83FF-5E0613D70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05" y="3876770"/>
            <a:ext cx="1010920" cy="1010920"/>
          </a:xfrm>
          <a:prstGeom prst="rect">
            <a:avLst/>
          </a:prstGeom>
        </p:spPr>
      </p:pic>
      <p:grpSp>
        <p:nvGrpSpPr>
          <p:cNvPr id="81" name="群組 80">
            <a:extLst>
              <a:ext uri="{FF2B5EF4-FFF2-40B4-BE49-F238E27FC236}">
                <a16:creationId xmlns:a16="http://schemas.microsoft.com/office/drawing/2014/main" id="{D8DA1182-18FB-49E4-9928-11A3E3E2FE57}"/>
              </a:ext>
            </a:extLst>
          </p:cNvPr>
          <p:cNvGrpSpPr/>
          <p:nvPr/>
        </p:nvGrpSpPr>
        <p:grpSpPr>
          <a:xfrm>
            <a:off x="11227323" y="5943697"/>
            <a:ext cx="746290" cy="754146"/>
            <a:chOff x="11133054" y="5821149"/>
            <a:chExt cx="746290" cy="754146"/>
          </a:xfrm>
        </p:grpSpPr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49CA1528-0852-4DD6-A9E7-08DE6A9707FF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" name="矩形: 圓角 82">
              <a:extLst>
                <a:ext uri="{FF2B5EF4-FFF2-40B4-BE49-F238E27FC236}">
                  <a16:creationId xmlns:a16="http://schemas.microsoft.com/office/drawing/2014/main" id="{F14B6DE8-D403-4769-9694-7BF10CCE9E80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1E2B4771-63CF-475F-AE32-9FB60F31E104}"/>
              </a:ext>
            </a:extLst>
          </p:cNvPr>
          <p:cNvGrpSpPr/>
          <p:nvPr/>
        </p:nvGrpSpPr>
        <p:grpSpPr>
          <a:xfrm>
            <a:off x="226244" y="122548"/>
            <a:ext cx="2253005" cy="830997"/>
            <a:chOff x="226244" y="122548"/>
            <a:chExt cx="2253005" cy="830997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0C30F0-7F4C-44A5-8831-99B3BB046218}"/>
                </a:ext>
              </a:extLst>
            </p:cNvPr>
            <p:cNvSpPr txBox="1"/>
            <p:nvPr/>
          </p:nvSpPr>
          <p:spPr>
            <a:xfrm>
              <a:off x="358219" y="122548"/>
              <a:ext cx="21210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More</a:t>
              </a:r>
            </a:p>
            <a:p>
              <a:r>
                <a:rPr lang="en-US" altLang="zh-TW" sz="2400" dirty="0">
                  <a:solidFill>
                    <a:srgbClr val="FFDA4B"/>
                  </a:solidFill>
                  <a:latin typeface="Cooper Black" panose="0208090404030B020404" pitchFamily="18" charset="0"/>
                </a:rPr>
                <a:t>Python </a:t>
              </a:r>
              <a:endParaRPr lang="zh-TW" altLang="en-US" sz="2400" dirty="0">
                <a:solidFill>
                  <a:srgbClr val="FFDA4B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86" name="矩形: 圓角 85">
              <a:extLst>
                <a:ext uri="{FF2B5EF4-FFF2-40B4-BE49-F238E27FC236}">
                  <a16:creationId xmlns:a16="http://schemas.microsoft.com/office/drawing/2014/main" id="{311373C3-25B7-4589-BE20-7CBCEF5B0F30}"/>
                </a:ext>
              </a:extLst>
            </p:cNvPr>
            <p:cNvSpPr/>
            <p:nvPr/>
          </p:nvSpPr>
          <p:spPr>
            <a:xfrm>
              <a:off x="226244" y="141402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69840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>
            <a:extLst>
              <a:ext uri="{FF2B5EF4-FFF2-40B4-BE49-F238E27FC236}">
                <a16:creationId xmlns:a16="http://schemas.microsoft.com/office/drawing/2014/main" id="{DE029BA6-8B1C-4FA5-86C5-40CFF3F37C53}"/>
              </a:ext>
            </a:extLst>
          </p:cNvPr>
          <p:cNvSpPr/>
          <p:nvPr/>
        </p:nvSpPr>
        <p:spPr>
          <a:xfrm>
            <a:off x="4841592" y="1403966"/>
            <a:ext cx="2508815" cy="2508815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</a:rPr>
              <a:t>{ }</a:t>
            </a:r>
            <a:endParaRPr lang="zh-TW" altLang="en-US" sz="8800" b="1" dirty="0">
              <a:ln w="28575">
                <a:solidFill>
                  <a:srgbClr val="3774A7"/>
                </a:solidFill>
              </a:ln>
              <a:solidFill>
                <a:srgbClr val="3774A7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8504AC-F322-486E-9BD9-8D97D6748179}"/>
              </a:ext>
            </a:extLst>
          </p:cNvPr>
          <p:cNvSpPr txBox="1"/>
          <p:nvPr/>
        </p:nvSpPr>
        <p:spPr>
          <a:xfrm>
            <a:off x="4079239" y="4257759"/>
            <a:ext cx="403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3774A7"/>
                </a:solidFill>
                <a:latin typeface="Cooper Black" panose="0208090404030B020404" pitchFamily="18" charset="0"/>
              </a:rPr>
              <a:t>Dictionaries</a:t>
            </a:r>
            <a:endParaRPr lang="zh-TW" altLang="en-US" sz="48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99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圖片 47">
            <a:extLst>
              <a:ext uri="{FF2B5EF4-FFF2-40B4-BE49-F238E27FC236}">
                <a16:creationId xmlns:a16="http://schemas.microsoft.com/office/drawing/2014/main" id="{BEDC5AAF-76D9-4222-9EFA-1C663FE36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3" b="100000" l="1385" r="99538">
                        <a14:backgroundMark x1="67231" y1="80296" x2="67231" y2="80296"/>
                        <a14:backgroundMark x1="61538" y1="72167" x2="87231" y2="53202"/>
                        <a14:backgroundMark x1="12000" y1="94828" x2="18615" y2="98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71" y="1127760"/>
            <a:ext cx="9060167" cy="565912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377311C-8391-40C5-8742-1A1165EFB3FF}"/>
              </a:ext>
            </a:extLst>
          </p:cNvPr>
          <p:cNvSpPr txBox="1"/>
          <p:nvPr/>
        </p:nvSpPr>
        <p:spPr>
          <a:xfrm>
            <a:off x="2020165" y="727749"/>
            <a:ext cx="403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Cooper Black" panose="0208090404030B020404" pitchFamily="18" charset="0"/>
              </a:rPr>
              <a:t>Dictionaries</a:t>
            </a:r>
            <a:endParaRPr lang="zh-TW" altLang="en-US" sz="2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A9DCE1C-92A2-4E9E-934A-EABF3C9B27F1}"/>
              </a:ext>
            </a:extLst>
          </p:cNvPr>
          <p:cNvSpPr/>
          <p:nvPr/>
        </p:nvSpPr>
        <p:spPr>
          <a:xfrm>
            <a:off x="421769" y="298181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</a:rPr>
              <a:t>{ }</a:t>
            </a:r>
            <a:endParaRPr lang="zh-TW" altLang="en-US" sz="4800" b="1" dirty="0">
              <a:ln w="28575">
                <a:solidFill>
                  <a:srgbClr val="3774A7"/>
                </a:solidFill>
              </a:ln>
              <a:solidFill>
                <a:srgbClr val="3774A7"/>
              </a:solidFill>
            </a:endParaRP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AA0AEFF-32D3-4DE8-9ED5-ED355869E914}"/>
              </a:ext>
            </a:extLst>
          </p:cNvPr>
          <p:cNvGrpSpPr/>
          <p:nvPr/>
        </p:nvGrpSpPr>
        <p:grpSpPr>
          <a:xfrm>
            <a:off x="4172930" y="5155320"/>
            <a:ext cx="2076178" cy="1102400"/>
            <a:chOff x="4172930" y="5155320"/>
            <a:chExt cx="2076178" cy="1102400"/>
          </a:xfrm>
        </p:grpSpPr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08906A5C-48F7-4F31-80A0-8642ADDFA9D8}"/>
                </a:ext>
              </a:extLst>
            </p:cNvPr>
            <p:cNvSpPr txBox="1"/>
            <p:nvPr/>
          </p:nvSpPr>
          <p:spPr>
            <a:xfrm rot="19708369">
              <a:off x="4172930" y="5672945"/>
              <a:ext cx="11277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latin typeface="Cooper Black" panose="0208090404030B020404" pitchFamily="18" charset="0"/>
                </a:rPr>
                <a:t>1.1</a:t>
              </a:r>
              <a:endParaRPr lang="zh-TW" altLang="en-US" sz="3200" dirty="0">
                <a:latin typeface="Cooper Black" panose="0208090404030B020404" pitchFamily="18" charset="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09A225D3-8045-4AA6-A4AA-35E6E72B803F}"/>
                </a:ext>
              </a:extLst>
            </p:cNvPr>
            <p:cNvSpPr txBox="1"/>
            <p:nvPr/>
          </p:nvSpPr>
          <p:spPr>
            <a:xfrm rot="19726766">
              <a:off x="5121349" y="5155320"/>
              <a:ext cx="1127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Cooper Black" panose="0208090404030B020404" pitchFamily="18" charset="0"/>
                </a:rPr>
                <a:t>True</a:t>
              </a:r>
              <a:endParaRPr lang="zh-TW" altLang="en-US" sz="2400" dirty="0">
                <a:latin typeface="Cooper Black" panose="0208090404030B020404" pitchFamily="18" charset="0"/>
              </a:endParaRPr>
            </a:p>
          </p:txBody>
        </p:sp>
      </p:grp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5C41661-0DBD-4BA3-A255-6B5E011C8A54}"/>
              </a:ext>
            </a:extLst>
          </p:cNvPr>
          <p:cNvSpPr txBox="1"/>
          <p:nvPr/>
        </p:nvSpPr>
        <p:spPr>
          <a:xfrm rot="19726766">
            <a:off x="6207004" y="4553572"/>
            <a:ext cx="1127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oper Black" panose="0208090404030B020404" pitchFamily="18" charset="0"/>
              </a:rPr>
              <a:t>‘ Hi ’</a:t>
            </a:r>
            <a:endParaRPr lang="zh-TW" altLang="en-US" sz="2400" dirty="0">
              <a:latin typeface="Cooper Black" panose="0208090404030B0204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369FCA7-FC17-4798-AE1E-4A8EA60ED133}"/>
              </a:ext>
            </a:extLst>
          </p:cNvPr>
          <p:cNvSpPr txBox="1"/>
          <p:nvPr/>
        </p:nvSpPr>
        <p:spPr>
          <a:xfrm rot="19726766">
            <a:off x="7108351" y="3957186"/>
            <a:ext cx="112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oper Black" panose="0208090404030B020404" pitchFamily="18" charset="0"/>
              </a:rPr>
              <a:t>[1,2,3]</a:t>
            </a:r>
            <a:endParaRPr lang="zh-TW" altLang="en-US" dirty="0">
              <a:latin typeface="Cooper Black" panose="0208090404030B020404" pitchFamily="18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36C50EE-CF4D-4651-8E66-60B9A9733605}"/>
              </a:ext>
            </a:extLst>
          </p:cNvPr>
          <p:cNvSpPr txBox="1"/>
          <p:nvPr/>
        </p:nvSpPr>
        <p:spPr>
          <a:xfrm rot="19726766">
            <a:off x="8146024" y="3334338"/>
            <a:ext cx="1127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oper Black" panose="0208090404030B020404" pitchFamily="18" charset="0"/>
              </a:rPr>
              <a:t>45</a:t>
            </a:r>
            <a:endParaRPr lang="zh-TW" altLang="en-US" sz="2400" dirty="0">
              <a:latin typeface="Cooper Black" panose="0208090404030B0204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32049FE7-3A83-4DE9-BBA9-3C3E8B755640}"/>
              </a:ext>
            </a:extLst>
          </p:cNvPr>
          <p:cNvSpPr txBox="1"/>
          <p:nvPr/>
        </p:nvSpPr>
        <p:spPr>
          <a:xfrm rot="19726766">
            <a:off x="9063989" y="2599063"/>
            <a:ext cx="154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oper Black" panose="0208090404030B020404" pitchFamily="18" charset="0"/>
              </a:rPr>
              <a:t>…       …</a:t>
            </a:r>
            <a:endParaRPr lang="zh-TW" altLang="en-US" sz="2400" dirty="0">
              <a:latin typeface="Cooper Black" panose="0208090404030B0204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1DAA286-FB32-4F4A-8ED4-ADF622D80707}"/>
              </a:ext>
            </a:extLst>
          </p:cNvPr>
          <p:cNvSpPr/>
          <p:nvPr/>
        </p:nvSpPr>
        <p:spPr>
          <a:xfrm>
            <a:off x="1776631" y="1121547"/>
            <a:ext cx="10248191" cy="5736453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EFCC4F-4AF0-4D7D-8BDC-4B2B806759EE}"/>
              </a:ext>
            </a:extLst>
          </p:cNvPr>
          <p:cNvSpPr/>
          <p:nvPr/>
        </p:nvSpPr>
        <p:spPr>
          <a:xfrm>
            <a:off x="1943809" y="1349526"/>
            <a:ext cx="9509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Similar to list, but index can be any type ( ‘key’ )</a:t>
            </a:r>
          </a:p>
        </p:txBody>
      </p:sp>
    </p:spTree>
    <p:extLst>
      <p:ext uri="{BB962C8B-B14F-4D97-AF65-F5344CB8AC3E}">
        <p14:creationId xmlns:p14="http://schemas.microsoft.com/office/powerpoint/2010/main" val="22418776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F377311C-8391-40C5-8742-1A1165EFB3FF}"/>
              </a:ext>
            </a:extLst>
          </p:cNvPr>
          <p:cNvSpPr txBox="1"/>
          <p:nvPr/>
        </p:nvSpPr>
        <p:spPr>
          <a:xfrm>
            <a:off x="2020165" y="727749"/>
            <a:ext cx="403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Cooper Black" panose="0208090404030B020404" pitchFamily="18" charset="0"/>
              </a:rPr>
              <a:t>Dictionaries</a:t>
            </a:r>
            <a:endParaRPr lang="zh-TW" altLang="en-US" sz="2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A9DCE1C-92A2-4E9E-934A-EABF3C9B27F1}"/>
              </a:ext>
            </a:extLst>
          </p:cNvPr>
          <p:cNvSpPr/>
          <p:nvPr/>
        </p:nvSpPr>
        <p:spPr>
          <a:xfrm>
            <a:off x="421769" y="298181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</a:rPr>
              <a:t>{ }</a:t>
            </a:r>
            <a:endParaRPr lang="zh-TW" altLang="en-US" sz="4800" b="1" dirty="0">
              <a:ln w="28575">
                <a:solidFill>
                  <a:srgbClr val="3774A7"/>
                </a:solidFill>
              </a:ln>
              <a:solidFill>
                <a:srgbClr val="3774A7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EFCC4F-4AF0-4D7D-8BDC-4B2B806759EE}"/>
              </a:ext>
            </a:extLst>
          </p:cNvPr>
          <p:cNvSpPr/>
          <p:nvPr/>
        </p:nvSpPr>
        <p:spPr>
          <a:xfrm>
            <a:off x="1943809" y="1349526"/>
            <a:ext cx="9509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Initialize an empty dictionary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381BE6-07AB-49AB-B4EB-F8B5E9A2B74D}"/>
              </a:ext>
            </a:extLst>
          </p:cNvPr>
          <p:cNvSpPr/>
          <p:nvPr/>
        </p:nvSpPr>
        <p:spPr>
          <a:xfrm>
            <a:off x="1943809" y="3192650"/>
            <a:ext cx="8453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7200" dirty="0">
                <a:ln w="57150">
                  <a:noFill/>
                </a:ln>
                <a:latin typeface="Arial Rounded MT Bold" panose="020F0704030504030204" pitchFamily="34" charset="0"/>
              </a:rPr>
              <a:t>D</a:t>
            </a:r>
            <a:r>
              <a:rPr lang="zh-TW" altLang="en-US" sz="72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72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7200" dirty="0">
                <a:ln w="57150">
                  <a:noFill/>
                </a:ln>
                <a:latin typeface="Arial Rounded MT Bold" panose="020F0704030504030204" pitchFamily="34" charset="0"/>
              </a:rPr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7885015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F377311C-8391-40C5-8742-1A1165EFB3FF}"/>
              </a:ext>
            </a:extLst>
          </p:cNvPr>
          <p:cNvSpPr txBox="1"/>
          <p:nvPr/>
        </p:nvSpPr>
        <p:spPr>
          <a:xfrm>
            <a:off x="2020165" y="727749"/>
            <a:ext cx="403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Cooper Black" panose="0208090404030B020404" pitchFamily="18" charset="0"/>
              </a:rPr>
              <a:t>Dictionaries</a:t>
            </a:r>
            <a:endParaRPr lang="zh-TW" altLang="en-US" sz="2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A9DCE1C-92A2-4E9E-934A-EABF3C9B27F1}"/>
              </a:ext>
            </a:extLst>
          </p:cNvPr>
          <p:cNvSpPr/>
          <p:nvPr/>
        </p:nvSpPr>
        <p:spPr>
          <a:xfrm>
            <a:off x="421769" y="298181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</a:rPr>
              <a:t>{ }</a:t>
            </a:r>
            <a:endParaRPr lang="zh-TW" altLang="en-US" sz="4800" b="1" dirty="0">
              <a:ln w="28575">
                <a:solidFill>
                  <a:srgbClr val="3774A7"/>
                </a:solidFill>
              </a:ln>
              <a:solidFill>
                <a:srgbClr val="3774A7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EFCC4F-4AF0-4D7D-8BDC-4B2B806759EE}"/>
              </a:ext>
            </a:extLst>
          </p:cNvPr>
          <p:cNvSpPr/>
          <p:nvPr/>
        </p:nvSpPr>
        <p:spPr>
          <a:xfrm>
            <a:off x="1943809" y="1349526"/>
            <a:ext cx="9509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Elements in a dictionary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381BE6-07AB-49AB-B4EB-F8B5E9A2B74D}"/>
              </a:ext>
            </a:extLst>
          </p:cNvPr>
          <p:cNvSpPr/>
          <p:nvPr/>
        </p:nvSpPr>
        <p:spPr>
          <a:xfrm>
            <a:off x="2421329" y="2542410"/>
            <a:ext cx="8453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72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‘EE Camp’</a:t>
            </a:r>
            <a:r>
              <a:rPr lang="en-US" altLang="zh-TW" sz="7200" dirty="0">
                <a:ln w="57150">
                  <a:noFill/>
                </a:ln>
                <a:latin typeface="Arial Rounded MT Bold" panose="020F0704030504030204" pitchFamily="34" charset="0"/>
              </a:rPr>
              <a:t> : </a:t>
            </a:r>
            <a:r>
              <a:rPr lang="en-US" altLang="zh-TW" sz="72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2018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0011DD-02D4-4AB7-A0C6-6A91919DDDAF}"/>
              </a:ext>
            </a:extLst>
          </p:cNvPr>
          <p:cNvSpPr/>
          <p:nvPr/>
        </p:nvSpPr>
        <p:spPr>
          <a:xfrm>
            <a:off x="3315409" y="3629530"/>
            <a:ext cx="8453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7200" dirty="0">
                <a:ln w="57150">
                  <a:noFill/>
                </a:ln>
                <a:solidFill>
                  <a:schemeClr val="accent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7200" dirty="0">
                <a:ln w="57150">
                  <a:noFill/>
                </a:ln>
                <a:solidFill>
                  <a:srgbClr val="BDD7EE"/>
                </a:solidFill>
                <a:latin typeface="Arial Rounded MT Bold" panose="020F0704030504030204" pitchFamily="34" charset="0"/>
              </a:rPr>
              <a:t>string</a:t>
            </a:r>
            <a:r>
              <a:rPr lang="en-US" altLang="zh-TW" sz="7200" dirty="0">
                <a:ln w="57150">
                  <a:noFill/>
                </a:ln>
                <a:latin typeface="Arial Rounded MT Bold" panose="020F0704030504030204" pitchFamily="34" charset="0"/>
              </a:rPr>
              <a:t>     :   </a:t>
            </a:r>
            <a:r>
              <a:rPr lang="en-US" altLang="zh-TW" sz="7200" dirty="0">
                <a:ln w="57150">
                  <a:noFill/>
                </a:ln>
                <a:solidFill>
                  <a:srgbClr val="BDD7EE"/>
                </a:solidFill>
                <a:latin typeface="Arial Rounded MT Bold" panose="020F0704030504030204" pitchFamily="34" charset="0"/>
              </a:rPr>
              <a:t>int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5F9921-D52D-47A2-96F2-51718107D195}"/>
              </a:ext>
            </a:extLst>
          </p:cNvPr>
          <p:cNvSpPr/>
          <p:nvPr/>
        </p:nvSpPr>
        <p:spPr>
          <a:xfrm>
            <a:off x="3268274" y="4584570"/>
            <a:ext cx="8453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7200" dirty="0">
                <a:ln w="57150">
                  <a:noFill/>
                </a:ln>
                <a:solidFill>
                  <a:schemeClr val="accent1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zh-TW" sz="7200" dirty="0">
                <a:ln w="57150">
                  <a:noFill/>
                </a:ln>
                <a:latin typeface="Arial Rounded MT Bold" panose="020F0704030504030204" pitchFamily="34" charset="0"/>
              </a:rPr>
              <a:t>key       : value</a:t>
            </a:r>
          </a:p>
        </p:txBody>
      </p:sp>
    </p:spTree>
    <p:extLst>
      <p:ext uri="{BB962C8B-B14F-4D97-AF65-F5344CB8AC3E}">
        <p14:creationId xmlns:p14="http://schemas.microsoft.com/office/powerpoint/2010/main" val="36842075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F377311C-8391-40C5-8742-1A1165EFB3FF}"/>
              </a:ext>
            </a:extLst>
          </p:cNvPr>
          <p:cNvSpPr txBox="1"/>
          <p:nvPr/>
        </p:nvSpPr>
        <p:spPr>
          <a:xfrm>
            <a:off x="2020165" y="727749"/>
            <a:ext cx="403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Cooper Black" panose="0208090404030B020404" pitchFamily="18" charset="0"/>
              </a:rPr>
              <a:t>Dictionaries</a:t>
            </a:r>
            <a:endParaRPr lang="zh-TW" altLang="en-US" sz="2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A9DCE1C-92A2-4E9E-934A-EABF3C9B27F1}"/>
              </a:ext>
            </a:extLst>
          </p:cNvPr>
          <p:cNvSpPr/>
          <p:nvPr/>
        </p:nvSpPr>
        <p:spPr>
          <a:xfrm>
            <a:off x="421769" y="298181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</a:rPr>
              <a:t>{ }</a:t>
            </a:r>
            <a:endParaRPr lang="zh-TW" altLang="en-US" sz="4800" b="1" dirty="0">
              <a:ln w="28575">
                <a:solidFill>
                  <a:srgbClr val="3774A7"/>
                </a:solidFill>
              </a:ln>
              <a:solidFill>
                <a:srgbClr val="3774A7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EFCC4F-4AF0-4D7D-8BDC-4B2B806759EE}"/>
              </a:ext>
            </a:extLst>
          </p:cNvPr>
          <p:cNvSpPr/>
          <p:nvPr/>
        </p:nvSpPr>
        <p:spPr>
          <a:xfrm>
            <a:off x="1943809" y="1349526"/>
            <a:ext cx="9509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Access element by key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381BE6-07AB-49AB-B4EB-F8B5E9A2B74D}"/>
              </a:ext>
            </a:extLst>
          </p:cNvPr>
          <p:cNvSpPr/>
          <p:nvPr/>
        </p:nvSpPr>
        <p:spPr>
          <a:xfrm>
            <a:off x="1943809" y="2806570"/>
            <a:ext cx="981131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D</a:t>
            </a:r>
            <a:r>
              <a:rPr lang="zh-TW" altLang="en-US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{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‘one’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‘two’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‘three’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}</a:t>
            </a:r>
          </a:p>
          <a:p>
            <a:endParaRPr lang="en-US" altLang="zh-TW" sz="4400" dirty="0">
              <a:ln w="57150">
                <a:noFill/>
              </a:ln>
              <a:latin typeface="Arial Rounded MT Bold" panose="020F0704030504030204" pitchFamily="34" charset="0"/>
            </a:endParaRPr>
          </a:p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D[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‘two’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    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endParaRPr lang="en-US" altLang="zh-TW" sz="4400" dirty="0">
              <a:ln w="57150">
                <a:noFill/>
              </a:ln>
              <a:latin typeface="Arial Rounded MT Bold" panose="020F0704030504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079159-3727-4A70-8181-0A34D19BC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298738" y="4882763"/>
            <a:ext cx="825822" cy="82582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2986146-614E-41E6-993D-3FC99C3634B5}"/>
              </a:ext>
            </a:extLst>
          </p:cNvPr>
          <p:cNvSpPr/>
          <p:nvPr/>
        </p:nvSpPr>
        <p:spPr>
          <a:xfrm>
            <a:off x="4124560" y="5262702"/>
            <a:ext cx="49584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Indexing</a:t>
            </a:r>
            <a:r>
              <a:rPr lang="zh-TW" altLang="en-US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by key</a:t>
            </a:r>
          </a:p>
        </p:txBody>
      </p:sp>
    </p:spTree>
    <p:extLst>
      <p:ext uri="{BB962C8B-B14F-4D97-AF65-F5344CB8AC3E}">
        <p14:creationId xmlns:p14="http://schemas.microsoft.com/office/powerpoint/2010/main" val="446284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F377311C-8391-40C5-8742-1A1165EFB3FF}"/>
              </a:ext>
            </a:extLst>
          </p:cNvPr>
          <p:cNvSpPr txBox="1"/>
          <p:nvPr/>
        </p:nvSpPr>
        <p:spPr>
          <a:xfrm>
            <a:off x="2020165" y="727749"/>
            <a:ext cx="403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Cooper Black" panose="0208090404030B020404" pitchFamily="18" charset="0"/>
              </a:rPr>
              <a:t>Dictionaries</a:t>
            </a:r>
            <a:endParaRPr lang="zh-TW" altLang="en-US" sz="2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A9DCE1C-92A2-4E9E-934A-EABF3C9B27F1}"/>
              </a:ext>
            </a:extLst>
          </p:cNvPr>
          <p:cNvSpPr/>
          <p:nvPr/>
        </p:nvSpPr>
        <p:spPr>
          <a:xfrm>
            <a:off x="421769" y="298181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</a:rPr>
              <a:t>{ }</a:t>
            </a:r>
            <a:endParaRPr lang="zh-TW" altLang="en-US" sz="4800" b="1" dirty="0">
              <a:ln w="28575">
                <a:solidFill>
                  <a:srgbClr val="3774A7"/>
                </a:solidFill>
              </a:ln>
              <a:solidFill>
                <a:srgbClr val="3774A7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EFCC4F-4AF0-4D7D-8BDC-4B2B806759EE}"/>
              </a:ext>
            </a:extLst>
          </p:cNvPr>
          <p:cNvSpPr/>
          <p:nvPr/>
        </p:nvSpPr>
        <p:spPr>
          <a:xfrm>
            <a:off x="1943809" y="1349526"/>
            <a:ext cx="9509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Change value of key in dictionary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381BE6-07AB-49AB-B4EB-F8B5E9A2B74D}"/>
              </a:ext>
            </a:extLst>
          </p:cNvPr>
          <p:cNvSpPr/>
          <p:nvPr/>
        </p:nvSpPr>
        <p:spPr>
          <a:xfrm>
            <a:off x="1943809" y="2989450"/>
            <a:ext cx="98113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D</a:t>
            </a:r>
            <a:r>
              <a:rPr lang="zh-TW" altLang="en-US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{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‘one’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‘two’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‘three’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}</a:t>
            </a:r>
          </a:p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D[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‘three’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</a:t>
            </a:r>
            <a:r>
              <a:rPr lang="en-US" altLang="zh-TW" sz="4400" dirty="0" err="1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tres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3107689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F377311C-8391-40C5-8742-1A1165EFB3FF}"/>
              </a:ext>
            </a:extLst>
          </p:cNvPr>
          <p:cNvSpPr txBox="1"/>
          <p:nvPr/>
        </p:nvSpPr>
        <p:spPr>
          <a:xfrm>
            <a:off x="2020165" y="727749"/>
            <a:ext cx="403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Cooper Black" panose="0208090404030B020404" pitchFamily="18" charset="0"/>
              </a:rPr>
              <a:t>Dictionaries</a:t>
            </a:r>
            <a:endParaRPr lang="zh-TW" altLang="en-US" sz="2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A9DCE1C-92A2-4E9E-934A-EABF3C9B27F1}"/>
              </a:ext>
            </a:extLst>
          </p:cNvPr>
          <p:cNvSpPr/>
          <p:nvPr/>
        </p:nvSpPr>
        <p:spPr>
          <a:xfrm>
            <a:off x="421769" y="298181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</a:rPr>
              <a:t>{ }</a:t>
            </a:r>
            <a:endParaRPr lang="zh-TW" altLang="en-US" sz="4800" b="1" dirty="0">
              <a:ln w="28575">
                <a:solidFill>
                  <a:srgbClr val="3774A7"/>
                </a:solidFill>
              </a:ln>
              <a:solidFill>
                <a:srgbClr val="3774A7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EFCC4F-4AF0-4D7D-8BDC-4B2B806759EE}"/>
              </a:ext>
            </a:extLst>
          </p:cNvPr>
          <p:cNvSpPr/>
          <p:nvPr/>
        </p:nvSpPr>
        <p:spPr>
          <a:xfrm>
            <a:off x="1943809" y="1349526"/>
            <a:ext cx="9509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Add new element to dictionary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381BE6-07AB-49AB-B4EB-F8B5E9A2B74D}"/>
              </a:ext>
            </a:extLst>
          </p:cNvPr>
          <p:cNvSpPr/>
          <p:nvPr/>
        </p:nvSpPr>
        <p:spPr>
          <a:xfrm>
            <a:off x="1943809" y="2989450"/>
            <a:ext cx="98113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D</a:t>
            </a:r>
            <a:r>
              <a:rPr lang="zh-TW" altLang="en-US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{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‘one’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‘two’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‘three’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}</a:t>
            </a:r>
          </a:p>
          <a:p>
            <a:r>
              <a:rPr lang="en-US" altLang="zh-TW" sz="4400" dirty="0" err="1">
                <a:ln w="57150">
                  <a:noFill/>
                </a:ln>
                <a:latin typeface="Arial Rounded MT Bold" panose="020F0704030504030204" pitchFamily="34" charset="0"/>
              </a:rPr>
              <a:t>D.</a:t>
            </a:r>
            <a:r>
              <a:rPr lang="en-US" altLang="zh-TW" sz="4400" dirty="0" err="1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setdefault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‘four’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4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654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63AB7EF2-32F0-462C-ABB8-E6C67D9A15BD}"/>
              </a:ext>
            </a:extLst>
          </p:cNvPr>
          <p:cNvSpPr/>
          <p:nvPr/>
        </p:nvSpPr>
        <p:spPr>
          <a:xfrm>
            <a:off x="3400070" y="1299134"/>
            <a:ext cx="51038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>
                <a:ln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A</a:t>
            </a:r>
            <a:r>
              <a:rPr lang="zh-TW" altLang="en-US" sz="4800" dirty="0">
                <a:ln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800" dirty="0">
                <a:ln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variable is … ?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C9C95794-1EC4-46CC-8ABF-B215E2F82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721" y="2422178"/>
            <a:ext cx="3517940" cy="3399599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EF0AF941-3CA4-4645-8EFF-A6629FE794AD}"/>
              </a:ext>
            </a:extLst>
          </p:cNvPr>
          <p:cNvSpPr/>
          <p:nvPr/>
        </p:nvSpPr>
        <p:spPr>
          <a:xfrm>
            <a:off x="3060183" y="3337147"/>
            <a:ext cx="12337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600" dirty="0">
                <a:ln w="57150"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x  </a:t>
            </a:r>
          </a:p>
        </p:txBody>
      </p:sp>
      <p:sp>
        <p:nvSpPr>
          <p:cNvPr id="30" name="箭號: 左-右雙向 29">
            <a:extLst>
              <a:ext uri="{FF2B5EF4-FFF2-40B4-BE49-F238E27FC236}">
                <a16:creationId xmlns:a16="http://schemas.microsoft.com/office/drawing/2014/main" id="{5882B714-30D0-4A89-B4F1-7B22402BAAF2}"/>
              </a:ext>
            </a:extLst>
          </p:cNvPr>
          <p:cNvSpPr/>
          <p:nvPr/>
        </p:nvSpPr>
        <p:spPr>
          <a:xfrm>
            <a:off x="4583785" y="3989897"/>
            <a:ext cx="1981200" cy="483973"/>
          </a:xfrm>
          <a:prstGeom prst="leftRightArrow">
            <a:avLst>
              <a:gd name="adj1" fmla="val 50000"/>
              <a:gd name="adj2" fmla="val 11129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0F0B497-6A94-40B3-A7FA-6247A7D77363}"/>
              </a:ext>
            </a:extLst>
          </p:cNvPr>
          <p:cNvGrpSpPr/>
          <p:nvPr/>
        </p:nvGrpSpPr>
        <p:grpSpPr>
          <a:xfrm>
            <a:off x="379371" y="274948"/>
            <a:ext cx="5601414" cy="1320800"/>
            <a:chOff x="867051" y="2192970"/>
            <a:chExt cx="5601414" cy="132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9C0CF326-8FEA-48C3-A6FC-A9EAF2CFFAA2}"/>
                    </a:ext>
                  </a:extLst>
                </p:cNvPr>
                <p:cNvSpPr/>
                <p:nvPr/>
              </p:nvSpPr>
              <p:spPr>
                <a:xfrm>
                  <a:off x="867051" y="2192970"/>
                  <a:ext cx="1320800" cy="1320800"/>
                </a:xfrm>
                <a:prstGeom prst="ellipse">
                  <a:avLst/>
                </a:prstGeom>
                <a:solidFill>
                  <a:srgbClr val="FFDA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b="1" i="1" smtClean="0">
                            <a:ln w="28575">
                              <a:solidFill>
                                <a:srgbClr val="3774A7"/>
                              </a:solidFill>
                            </a:ln>
                            <a:solidFill>
                              <a:srgbClr val="3774A7"/>
                            </a:solidFill>
                            <a:latin typeface="Cambria Math" panose="02040503050406030204" pitchFamily="18" charset="0"/>
                          </a:rPr>
                          <m:t>𝜶𝜷𝜸</m:t>
                        </m:r>
                      </m:oMath>
                    </m:oMathPara>
                  </a14:m>
                  <a:endParaRPr lang="zh-TW" altLang="en-US" sz="3600" b="1" dirty="0">
                    <a:ln w="28575">
                      <a:solidFill>
                        <a:srgbClr val="3774A7"/>
                      </a:solidFill>
                    </a:ln>
                    <a:solidFill>
                      <a:srgbClr val="3774A7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9C0CF326-8FEA-48C3-A6FC-A9EAF2CFF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51" y="2192970"/>
                  <a:ext cx="1320800" cy="13208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3718BFEF-68B2-48A7-8BD0-539756A10F42}"/>
                </a:ext>
              </a:extLst>
            </p:cNvPr>
            <p:cNvSpPr txBox="1"/>
            <p:nvPr/>
          </p:nvSpPr>
          <p:spPr>
            <a:xfrm>
              <a:off x="2434945" y="2622537"/>
              <a:ext cx="4033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Variables and types</a:t>
              </a:r>
              <a:endParaRPr lang="zh-TW" altLang="en-US" sz="24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4482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F377311C-8391-40C5-8742-1A1165EFB3FF}"/>
              </a:ext>
            </a:extLst>
          </p:cNvPr>
          <p:cNvSpPr txBox="1"/>
          <p:nvPr/>
        </p:nvSpPr>
        <p:spPr>
          <a:xfrm>
            <a:off x="2020165" y="727749"/>
            <a:ext cx="403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Cooper Black" panose="0208090404030B020404" pitchFamily="18" charset="0"/>
              </a:rPr>
              <a:t>Dictionaries</a:t>
            </a:r>
            <a:endParaRPr lang="zh-TW" altLang="en-US" sz="2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A9DCE1C-92A2-4E9E-934A-EABF3C9B27F1}"/>
              </a:ext>
            </a:extLst>
          </p:cNvPr>
          <p:cNvSpPr/>
          <p:nvPr/>
        </p:nvSpPr>
        <p:spPr>
          <a:xfrm>
            <a:off x="421769" y="298181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</a:rPr>
              <a:t>{ }</a:t>
            </a:r>
            <a:endParaRPr lang="zh-TW" altLang="en-US" sz="4800" b="1" dirty="0">
              <a:ln w="28575">
                <a:solidFill>
                  <a:srgbClr val="3774A7"/>
                </a:solidFill>
              </a:ln>
              <a:solidFill>
                <a:srgbClr val="3774A7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EFCC4F-4AF0-4D7D-8BDC-4B2B806759EE}"/>
              </a:ext>
            </a:extLst>
          </p:cNvPr>
          <p:cNvSpPr/>
          <p:nvPr/>
        </p:nvSpPr>
        <p:spPr>
          <a:xfrm>
            <a:off x="1943809" y="1349526"/>
            <a:ext cx="950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Error when you try to access non-existing elements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381BE6-07AB-49AB-B4EB-F8B5E9A2B74D}"/>
              </a:ext>
            </a:extLst>
          </p:cNvPr>
          <p:cNvSpPr/>
          <p:nvPr/>
        </p:nvSpPr>
        <p:spPr>
          <a:xfrm>
            <a:off x="1943809" y="2989450"/>
            <a:ext cx="98113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D</a:t>
            </a:r>
            <a:r>
              <a:rPr lang="zh-TW" altLang="en-US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{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‘one’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‘two’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‘three’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}</a:t>
            </a:r>
          </a:p>
          <a:p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print(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D[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‘four’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endParaRPr lang="en-US" altLang="zh-TW" sz="4400" dirty="0">
              <a:ln w="57150">
                <a:noFill/>
              </a:ln>
              <a:solidFill>
                <a:srgbClr val="3774A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061B76-8A4C-47C5-80B4-57429AE203CF}"/>
              </a:ext>
            </a:extLst>
          </p:cNvPr>
          <p:cNvSpPr/>
          <p:nvPr/>
        </p:nvSpPr>
        <p:spPr>
          <a:xfrm>
            <a:off x="1943808" y="4431257"/>
            <a:ext cx="98113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 err="1">
                <a:ln w="57150">
                  <a:noFill/>
                </a:ln>
                <a:solidFill>
                  <a:srgbClr val="FF0000"/>
                </a:solidFill>
                <a:latin typeface="Arial Rounded MT Bold" panose="020F0704030504030204" pitchFamily="34" charset="0"/>
              </a:rPr>
              <a:t>KeyError</a:t>
            </a:r>
            <a:r>
              <a:rPr lang="en-US" altLang="zh-TW" sz="4400" dirty="0">
                <a:ln w="57150">
                  <a:noFill/>
                </a:ln>
                <a:solidFill>
                  <a:srgbClr val="FF0000"/>
                </a:solidFill>
                <a:latin typeface="Arial Rounded MT Bold" panose="020F0704030504030204" pitchFamily="34" charset="0"/>
              </a:rPr>
              <a:t> : ‘four’</a:t>
            </a:r>
          </a:p>
        </p:txBody>
      </p:sp>
    </p:spTree>
    <p:extLst>
      <p:ext uri="{BB962C8B-B14F-4D97-AF65-F5344CB8AC3E}">
        <p14:creationId xmlns:p14="http://schemas.microsoft.com/office/powerpoint/2010/main" val="36532849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F377311C-8391-40C5-8742-1A1165EFB3FF}"/>
              </a:ext>
            </a:extLst>
          </p:cNvPr>
          <p:cNvSpPr txBox="1"/>
          <p:nvPr/>
        </p:nvSpPr>
        <p:spPr>
          <a:xfrm>
            <a:off x="2020165" y="727749"/>
            <a:ext cx="403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Cooper Black" panose="0208090404030B020404" pitchFamily="18" charset="0"/>
              </a:rPr>
              <a:t>Dictionaries</a:t>
            </a:r>
            <a:endParaRPr lang="zh-TW" altLang="en-US" sz="2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A9DCE1C-92A2-4E9E-934A-EABF3C9B27F1}"/>
              </a:ext>
            </a:extLst>
          </p:cNvPr>
          <p:cNvSpPr/>
          <p:nvPr/>
        </p:nvSpPr>
        <p:spPr>
          <a:xfrm>
            <a:off x="421769" y="298181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</a:rPr>
              <a:t>{ }</a:t>
            </a:r>
            <a:endParaRPr lang="zh-TW" altLang="en-US" sz="4800" b="1" dirty="0">
              <a:ln w="28575">
                <a:solidFill>
                  <a:srgbClr val="3774A7"/>
                </a:solidFill>
              </a:ln>
              <a:solidFill>
                <a:srgbClr val="3774A7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EFCC4F-4AF0-4D7D-8BDC-4B2B806759EE}"/>
              </a:ext>
            </a:extLst>
          </p:cNvPr>
          <p:cNvSpPr/>
          <p:nvPr/>
        </p:nvSpPr>
        <p:spPr>
          <a:xfrm>
            <a:off x="1943809" y="1349526"/>
            <a:ext cx="9509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Get all keys or all values in dictionary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381BE6-07AB-49AB-B4EB-F8B5E9A2B74D}"/>
              </a:ext>
            </a:extLst>
          </p:cNvPr>
          <p:cNvSpPr/>
          <p:nvPr/>
        </p:nvSpPr>
        <p:spPr>
          <a:xfrm>
            <a:off x="1943809" y="2694810"/>
            <a:ext cx="981131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D</a:t>
            </a:r>
            <a:r>
              <a:rPr lang="zh-TW" altLang="en-US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{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‘one’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‘two’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‘three’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}</a:t>
            </a:r>
          </a:p>
          <a:p>
            <a:r>
              <a:rPr lang="en-US" altLang="zh-TW" sz="4400" dirty="0" err="1">
                <a:ln w="57150">
                  <a:noFill/>
                </a:ln>
                <a:latin typeface="Arial Rounded MT Bold" panose="020F0704030504030204" pitchFamily="34" charset="0"/>
              </a:rPr>
              <a:t>D.</a:t>
            </a:r>
            <a:r>
              <a:rPr lang="en-US" altLang="zh-TW" sz="4400" dirty="0" err="1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keys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()    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  [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‘one’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‘two’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 ‘three’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</a:p>
          <a:p>
            <a:r>
              <a:rPr lang="en-US" altLang="zh-TW" sz="4400" dirty="0" err="1">
                <a:ln w="57150">
                  <a:noFill/>
                </a:ln>
                <a:latin typeface="Arial Rounded MT Bold" panose="020F0704030504030204" pitchFamily="34" charset="0"/>
              </a:rPr>
              <a:t>D.</a:t>
            </a:r>
            <a:r>
              <a:rPr lang="en-US" altLang="zh-TW" sz="4400" dirty="0" err="1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values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()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  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641352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橢圓 14">
            <a:extLst>
              <a:ext uri="{FF2B5EF4-FFF2-40B4-BE49-F238E27FC236}">
                <a16:creationId xmlns:a16="http://schemas.microsoft.com/office/drawing/2014/main" id="{0FF2C516-6F8C-492F-A5AD-78F349F9F998}"/>
              </a:ext>
            </a:extLst>
          </p:cNvPr>
          <p:cNvSpPr/>
          <p:nvPr/>
        </p:nvSpPr>
        <p:spPr>
          <a:xfrm>
            <a:off x="4635680" y="1611067"/>
            <a:ext cx="2596347" cy="2596347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2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A84DCB4-803F-46C3-A3E7-A7BB8BE26204}"/>
              </a:ext>
            </a:extLst>
          </p:cNvPr>
          <p:cNvSpPr txBox="1"/>
          <p:nvPr/>
        </p:nvSpPr>
        <p:spPr>
          <a:xfrm>
            <a:off x="3339267" y="4501833"/>
            <a:ext cx="6941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3774A7"/>
                </a:solidFill>
                <a:latin typeface="Cooper Black" panose="0208090404030B020404" pitchFamily="18" charset="0"/>
              </a:rPr>
              <a:t>Basic I / O and Strings</a:t>
            </a:r>
            <a:endParaRPr lang="zh-TW" altLang="en-US" sz="40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5658645-2891-4F7B-8872-3DFCD30C1ACA}"/>
              </a:ext>
            </a:extLst>
          </p:cNvPr>
          <p:cNvSpPr txBox="1"/>
          <p:nvPr/>
        </p:nvSpPr>
        <p:spPr>
          <a:xfrm>
            <a:off x="4699477" y="2515007"/>
            <a:ext cx="2316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3774A7"/>
                </a:solidFill>
                <a:latin typeface="Cooper Black" panose="0208090404030B020404" pitchFamily="18" charset="0"/>
              </a:rPr>
              <a:t>‘ Hello ’</a:t>
            </a:r>
            <a:endParaRPr lang="zh-TW" altLang="en-US" sz="48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872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F04A98A-B953-403A-A55F-E4BF84848145}"/>
              </a:ext>
            </a:extLst>
          </p:cNvPr>
          <p:cNvGrpSpPr/>
          <p:nvPr/>
        </p:nvGrpSpPr>
        <p:grpSpPr>
          <a:xfrm>
            <a:off x="494586" y="358870"/>
            <a:ext cx="5601414" cy="1320800"/>
            <a:chOff x="2160625" y="3731990"/>
            <a:chExt cx="5601414" cy="1320800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2EA4292D-F204-4E14-8B01-2128FE125CB3}"/>
                </a:ext>
              </a:extLst>
            </p:cNvPr>
            <p:cNvGrpSpPr/>
            <p:nvPr/>
          </p:nvGrpSpPr>
          <p:grpSpPr>
            <a:xfrm>
              <a:off x="2160625" y="3731990"/>
              <a:ext cx="5601414" cy="1320800"/>
              <a:chOff x="1744266" y="4161652"/>
              <a:chExt cx="5601414" cy="1320800"/>
            </a:xfrm>
          </p:grpSpPr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41852E42-56C9-489F-BA35-984346E89C00}"/>
                  </a:ext>
                </a:extLst>
              </p:cNvPr>
              <p:cNvSpPr/>
              <p:nvPr/>
            </p:nvSpPr>
            <p:spPr>
              <a:xfrm>
                <a:off x="1744266" y="4161652"/>
                <a:ext cx="1320800" cy="1320800"/>
              </a:xfrm>
              <a:prstGeom prst="ellipse">
                <a:avLst/>
              </a:prstGeom>
              <a:solidFill>
                <a:srgbClr val="FFDA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11B2B24A-1CD4-4FBA-BE05-17CB5FCEA778}"/>
                  </a:ext>
                </a:extLst>
              </p:cNvPr>
              <p:cNvSpPr txBox="1"/>
              <p:nvPr/>
            </p:nvSpPr>
            <p:spPr>
              <a:xfrm>
                <a:off x="3312160" y="4615358"/>
                <a:ext cx="4033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Basic I / O and Strings</a:t>
                </a:r>
                <a:endParaRPr lang="zh-TW" altLang="en-US" sz="2400" dirty="0">
                  <a:solidFill>
                    <a:srgbClr val="3774A7"/>
                  </a:solidFill>
                  <a:latin typeface="Cooper Black" panose="0208090404030B020404" pitchFamily="18" charset="0"/>
                </a:endParaRPr>
              </a:p>
            </p:txBody>
          </p:sp>
        </p:grp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7CC5F927-06DC-4C46-9509-88422432B6FA}"/>
                </a:ext>
              </a:extLst>
            </p:cNvPr>
            <p:cNvSpPr txBox="1"/>
            <p:nvPr/>
          </p:nvSpPr>
          <p:spPr>
            <a:xfrm>
              <a:off x="2160625" y="4161558"/>
              <a:ext cx="1595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‘ Hello ’</a:t>
              </a:r>
              <a:endParaRPr lang="zh-TW" altLang="en-US" sz="24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D8DA1182-18FB-49E4-9928-11A3E3E2FE57}"/>
              </a:ext>
            </a:extLst>
          </p:cNvPr>
          <p:cNvGrpSpPr/>
          <p:nvPr/>
        </p:nvGrpSpPr>
        <p:grpSpPr>
          <a:xfrm>
            <a:off x="11227323" y="5943697"/>
            <a:ext cx="746290" cy="754146"/>
            <a:chOff x="11133054" y="5821149"/>
            <a:chExt cx="746290" cy="754146"/>
          </a:xfrm>
        </p:grpSpPr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49CA1528-0852-4DD6-A9E7-08DE6A9707FF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" name="矩形: 圓角 82">
              <a:extLst>
                <a:ext uri="{FF2B5EF4-FFF2-40B4-BE49-F238E27FC236}">
                  <a16:creationId xmlns:a16="http://schemas.microsoft.com/office/drawing/2014/main" id="{F14B6DE8-D403-4769-9694-7BF10CCE9E80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6024E2F1-9881-4988-9D2A-FF8F95EBDA56}"/>
              </a:ext>
            </a:extLst>
          </p:cNvPr>
          <p:cNvSpPr/>
          <p:nvPr/>
        </p:nvSpPr>
        <p:spPr>
          <a:xfrm>
            <a:off x="1943809" y="1349526"/>
            <a:ext cx="9509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Output stuff on the console 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53F86C-3BD4-40E8-8B8C-1DA06D6EBA40}"/>
              </a:ext>
            </a:extLst>
          </p:cNvPr>
          <p:cNvSpPr/>
          <p:nvPr/>
        </p:nvSpPr>
        <p:spPr>
          <a:xfrm>
            <a:off x="1943809" y="2776090"/>
            <a:ext cx="981131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print(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‘Hello, World!’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</a:p>
          <a:p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print(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</a:p>
          <a:p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print(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23103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F04A98A-B953-403A-A55F-E4BF84848145}"/>
              </a:ext>
            </a:extLst>
          </p:cNvPr>
          <p:cNvGrpSpPr/>
          <p:nvPr/>
        </p:nvGrpSpPr>
        <p:grpSpPr>
          <a:xfrm>
            <a:off x="494586" y="358870"/>
            <a:ext cx="5601414" cy="1320800"/>
            <a:chOff x="2160625" y="3731990"/>
            <a:chExt cx="5601414" cy="1320800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2EA4292D-F204-4E14-8B01-2128FE125CB3}"/>
                </a:ext>
              </a:extLst>
            </p:cNvPr>
            <p:cNvGrpSpPr/>
            <p:nvPr/>
          </p:nvGrpSpPr>
          <p:grpSpPr>
            <a:xfrm>
              <a:off x="2160625" y="3731990"/>
              <a:ext cx="5601414" cy="1320800"/>
              <a:chOff x="1744266" y="4161652"/>
              <a:chExt cx="5601414" cy="1320800"/>
            </a:xfrm>
          </p:grpSpPr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41852E42-56C9-489F-BA35-984346E89C00}"/>
                  </a:ext>
                </a:extLst>
              </p:cNvPr>
              <p:cNvSpPr/>
              <p:nvPr/>
            </p:nvSpPr>
            <p:spPr>
              <a:xfrm>
                <a:off x="1744266" y="4161652"/>
                <a:ext cx="1320800" cy="1320800"/>
              </a:xfrm>
              <a:prstGeom prst="ellipse">
                <a:avLst/>
              </a:prstGeom>
              <a:solidFill>
                <a:srgbClr val="FFDA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11B2B24A-1CD4-4FBA-BE05-17CB5FCEA778}"/>
                  </a:ext>
                </a:extLst>
              </p:cNvPr>
              <p:cNvSpPr txBox="1"/>
              <p:nvPr/>
            </p:nvSpPr>
            <p:spPr>
              <a:xfrm>
                <a:off x="3312160" y="4615358"/>
                <a:ext cx="4033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Basic I / O and Strings</a:t>
                </a:r>
                <a:endParaRPr lang="zh-TW" altLang="en-US" sz="2400" dirty="0">
                  <a:solidFill>
                    <a:srgbClr val="3774A7"/>
                  </a:solidFill>
                  <a:latin typeface="Cooper Black" panose="0208090404030B020404" pitchFamily="18" charset="0"/>
                </a:endParaRPr>
              </a:p>
            </p:txBody>
          </p:sp>
        </p:grp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7CC5F927-06DC-4C46-9509-88422432B6FA}"/>
                </a:ext>
              </a:extLst>
            </p:cNvPr>
            <p:cNvSpPr txBox="1"/>
            <p:nvPr/>
          </p:nvSpPr>
          <p:spPr>
            <a:xfrm>
              <a:off x="2160625" y="4161558"/>
              <a:ext cx="1595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‘ Hello ’</a:t>
              </a:r>
              <a:endParaRPr lang="zh-TW" altLang="en-US" sz="24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D8DA1182-18FB-49E4-9928-11A3E3E2FE57}"/>
              </a:ext>
            </a:extLst>
          </p:cNvPr>
          <p:cNvGrpSpPr/>
          <p:nvPr/>
        </p:nvGrpSpPr>
        <p:grpSpPr>
          <a:xfrm>
            <a:off x="11227323" y="5943697"/>
            <a:ext cx="746290" cy="754146"/>
            <a:chOff x="11133054" y="5821149"/>
            <a:chExt cx="746290" cy="754146"/>
          </a:xfrm>
        </p:grpSpPr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49CA1528-0852-4DD6-A9E7-08DE6A9707FF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" name="矩形: 圓角 82">
              <a:extLst>
                <a:ext uri="{FF2B5EF4-FFF2-40B4-BE49-F238E27FC236}">
                  <a16:creationId xmlns:a16="http://schemas.microsoft.com/office/drawing/2014/main" id="{F14B6DE8-D403-4769-9694-7BF10CCE9E80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6024E2F1-9881-4988-9D2A-FF8F95EBDA56}"/>
              </a:ext>
            </a:extLst>
          </p:cNvPr>
          <p:cNvSpPr/>
          <p:nvPr/>
        </p:nvSpPr>
        <p:spPr>
          <a:xfrm>
            <a:off x="1943809" y="1349526"/>
            <a:ext cx="9509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3774A7"/>
                </a:solidFill>
                <a:latin typeface="Arial Rounded MT Bold" panose="020F0704030504030204" pitchFamily="34" charset="0"/>
              </a:rPr>
              <a:t>string</a:t>
            </a:r>
            <a:r>
              <a:rPr lang="en-US" altLang="zh-TW" sz="3200" dirty="0">
                <a:latin typeface="Arial Rounded MT Bold" panose="020F0704030504030204" pitchFamily="34" charset="0"/>
              </a:rPr>
              <a:t> is an </a:t>
            </a:r>
            <a:r>
              <a:rPr lang="en-US" altLang="zh-TW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immutable</a:t>
            </a:r>
            <a:r>
              <a:rPr lang="en-US" altLang="zh-TW" sz="3200" dirty="0">
                <a:latin typeface="Arial Rounded MT Bold" panose="020F0704030504030204" pitchFamily="34" charset="0"/>
              </a:rPr>
              <a:t> type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E80962-E044-430A-9991-E3781E419437}"/>
              </a:ext>
            </a:extLst>
          </p:cNvPr>
          <p:cNvSpPr/>
          <p:nvPr/>
        </p:nvSpPr>
        <p:spPr>
          <a:xfrm>
            <a:off x="1943809" y="2989450"/>
            <a:ext cx="98113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s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‘Hello, World!’</a:t>
            </a:r>
          </a:p>
          <a:p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type(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s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   </a:t>
            </a:r>
            <a:r>
              <a:rPr lang="en-US" altLang="zh-TW" sz="4400" dirty="0">
                <a:ln w="57150">
                  <a:noFill/>
                </a:ln>
                <a:solidFill>
                  <a:schemeClr val="accent5"/>
                </a:solidFill>
                <a:latin typeface="Arial Rounded MT Bold" panose="020F0704030504030204" pitchFamily="34" charset="0"/>
              </a:rPr>
              <a:t>&lt;class ‘str’&gt;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38A8A0-94FF-4A29-A139-8DACD656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72006" flipH="1">
            <a:off x="6975181" y="2414110"/>
            <a:ext cx="1427871" cy="142787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E2CF254-42E5-4648-96AB-45DA92C2E645}"/>
              </a:ext>
            </a:extLst>
          </p:cNvPr>
          <p:cNvSpPr txBox="1"/>
          <p:nvPr/>
        </p:nvSpPr>
        <p:spPr>
          <a:xfrm>
            <a:off x="8371839" y="3586480"/>
            <a:ext cx="2661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Rounded MT Bold" panose="020F0704030504030204" pitchFamily="34" charset="0"/>
              </a:rPr>
              <a:t>Single or double quotes</a:t>
            </a:r>
            <a:endParaRPr lang="zh-TW" alt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506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F04A98A-B953-403A-A55F-E4BF84848145}"/>
              </a:ext>
            </a:extLst>
          </p:cNvPr>
          <p:cNvGrpSpPr/>
          <p:nvPr/>
        </p:nvGrpSpPr>
        <p:grpSpPr>
          <a:xfrm>
            <a:off x="494586" y="358870"/>
            <a:ext cx="5601414" cy="1320800"/>
            <a:chOff x="2160625" y="3731990"/>
            <a:chExt cx="5601414" cy="1320800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2EA4292D-F204-4E14-8B01-2128FE125CB3}"/>
                </a:ext>
              </a:extLst>
            </p:cNvPr>
            <p:cNvGrpSpPr/>
            <p:nvPr/>
          </p:nvGrpSpPr>
          <p:grpSpPr>
            <a:xfrm>
              <a:off x="2160625" y="3731990"/>
              <a:ext cx="5601414" cy="1320800"/>
              <a:chOff x="1744266" y="4161652"/>
              <a:chExt cx="5601414" cy="1320800"/>
            </a:xfrm>
          </p:grpSpPr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41852E42-56C9-489F-BA35-984346E89C00}"/>
                  </a:ext>
                </a:extLst>
              </p:cNvPr>
              <p:cNvSpPr/>
              <p:nvPr/>
            </p:nvSpPr>
            <p:spPr>
              <a:xfrm>
                <a:off x="1744266" y="4161652"/>
                <a:ext cx="1320800" cy="1320800"/>
              </a:xfrm>
              <a:prstGeom prst="ellipse">
                <a:avLst/>
              </a:prstGeom>
              <a:solidFill>
                <a:srgbClr val="FFDA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11B2B24A-1CD4-4FBA-BE05-17CB5FCEA778}"/>
                  </a:ext>
                </a:extLst>
              </p:cNvPr>
              <p:cNvSpPr txBox="1"/>
              <p:nvPr/>
            </p:nvSpPr>
            <p:spPr>
              <a:xfrm>
                <a:off x="3312160" y="4615358"/>
                <a:ext cx="4033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Basic I / O and Strings</a:t>
                </a:r>
                <a:endParaRPr lang="zh-TW" altLang="en-US" sz="2400" dirty="0">
                  <a:solidFill>
                    <a:srgbClr val="3774A7"/>
                  </a:solidFill>
                  <a:latin typeface="Cooper Black" panose="0208090404030B020404" pitchFamily="18" charset="0"/>
                </a:endParaRPr>
              </a:p>
            </p:txBody>
          </p:sp>
        </p:grp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7CC5F927-06DC-4C46-9509-88422432B6FA}"/>
                </a:ext>
              </a:extLst>
            </p:cNvPr>
            <p:cNvSpPr txBox="1"/>
            <p:nvPr/>
          </p:nvSpPr>
          <p:spPr>
            <a:xfrm>
              <a:off x="2160625" y="4161558"/>
              <a:ext cx="1595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‘ Hello ’</a:t>
              </a:r>
              <a:endParaRPr lang="zh-TW" altLang="en-US" sz="24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D8DA1182-18FB-49E4-9928-11A3E3E2FE57}"/>
              </a:ext>
            </a:extLst>
          </p:cNvPr>
          <p:cNvGrpSpPr/>
          <p:nvPr/>
        </p:nvGrpSpPr>
        <p:grpSpPr>
          <a:xfrm>
            <a:off x="11227323" y="5943697"/>
            <a:ext cx="746290" cy="754146"/>
            <a:chOff x="11133054" y="5821149"/>
            <a:chExt cx="746290" cy="754146"/>
          </a:xfrm>
        </p:grpSpPr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49CA1528-0852-4DD6-A9E7-08DE6A9707FF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" name="矩形: 圓角 82">
              <a:extLst>
                <a:ext uri="{FF2B5EF4-FFF2-40B4-BE49-F238E27FC236}">
                  <a16:creationId xmlns:a16="http://schemas.microsoft.com/office/drawing/2014/main" id="{F14B6DE8-D403-4769-9694-7BF10CCE9E80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6024E2F1-9881-4988-9D2A-FF8F95EBDA56}"/>
              </a:ext>
            </a:extLst>
          </p:cNvPr>
          <p:cNvSpPr/>
          <p:nvPr/>
        </p:nvSpPr>
        <p:spPr>
          <a:xfrm>
            <a:off x="1943809" y="1349526"/>
            <a:ext cx="9509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Operations similar to list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E80962-E044-430A-9991-E3781E419437}"/>
              </a:ext>
            </a:extLst>
          </p:cNvPr>
          <p:cNvSpPr/>
          <p:nvPr/>
        </p:nvSpPr>
        <p:spPr>
          <a:xfrm>
            <a:off x="1943809" y="2034410"/>
            <a:ext cx="981131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s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‘Hello, World!’</a:t>
            </a:r>
          </a:p>
          <a:p>
            <a:endParaRPr lang="en-US" altLang="zh-TW" sz="4400" dirty="0">
              <a:ln w="57150">
                <a:noFill/>
              </a:ln>
              <a:latin typeface="Arial Rounded MT Bold" panose="020F0704030504030204" pitchFamily="34" charset="0"/>
            </a:endParaRPr>
          </a:p>
          <a:p>
            <a:r>
              <a:rPr lang="en-US" altLang="zh-TW" sz="4400" dirty="0" err="1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len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s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    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13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	</a:t>
            </a:r>
          </a:p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s[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8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       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</a:t>
            </a:r>
            <a:r>
              <a:rPr lang="en-US" altLang="zh-TW" sz="4400" dirty="0" err="1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llo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, W’</a:t>
            </a:r>
          </a:p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s[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9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        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‘o’</a:t>
            </a:r>
          </a:p>
          <a:p>
            <a:endParaRPr lang="en-US" altLang="zh-TW" sz="4400" dirty="0">
              <a:ln w="57150">
                <a:noFill/>
              </a:ln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633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F04A98A-B953-403A-A55F-E4BF84848145}"/>
              </a:ext>
            </a:extLst>
          </p:cNvPr>
          <p:cNvGrpSpPr/>
          <p:nvPr/>
        </p:nvGrpSpPr>
        <p:grpSpPr>
          <a:xfrm>
            <a:off x="494586" y="358870"/>
            <a:ext cx="5601414" cy="1320800"/>
            <a:chOff x="2160625" y="3731990"/>
            <a:chExt cx="5601414" cy="1320800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2EA4292D-F204-4E14-8B01-2128FE125CB3}"/>
                </a:ext>
              </a:extLst>
            </p:cNvPr>
            <p:cNvGrpSpPr/>
            <p:nvPr/>
          </p:nvGrpSpPr>
          <p:grpSpPr>
            <a:xfrm>
              <a:off x="2160625" y="3731990"/>
              <a:ext cx="5601414" cy="1320800"/>
              <a:chOff x="1744266" y="4161652"/>
              <a:chExt cx="5601414" cy="1320800"/>
            </a:xfrm>
          </p:grpSpPr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41852E42-56C9-489F-BA35-984346E89C00}"/>
                  </a:ext>
                </a:extLst>
              </p:cNvPr>
              <p:cNvSpPr/>
              <p:nvPr/>
            </p:nvSpPr>
            <p:spPr>
              <a:xfrm>
                <a:off x="1744266" y="4161652"/>
                <a:ext cx="1320800" cy="1320800"/>
              </a:xfrm>
              <a:prstGeom prst="ellipse">
                <a:avLst/>
              </a:prstGeom>
              <a:solidFill>
                <a:srgbClr val="FFDA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11B2B24A-1CD4-4FBA-BE05-17CB5FCEA778}"/>
                  </a:ext>
                </a:extLst>
              </p:cNvPr>
              <p:cNvSpPr txBox="1"/>
              <p:nvPr/>
            </p:nvSpPr>
            <p:spPr>
              <a:xfrm>
                <a:off x="3312160" y="4615358"/>
                <a:ext cx="4033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Basic I / O and Strings</a:t>
                </a:r>
                <a:endParaRPr lang="zh-TW" altLang="en-US" sz="2400" dirty="0">
                  <a:solidFill>
                    <a:srgbClr val="3774A7"/>
                  </a:solidFill>
                  <a:latin typeface="Cooper Black" panose="0208090404030B020404" pitchFamily="18" charset="0"/>
                </a:endParaRPr>
              </a:p>
            </p:txBody>
          </p:sp>
        </p:grp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7CC5F927-06DC-4C46-9509-88422432B6FA}"/>
                </a:ext>
              </a:extLst>
            </p:cNvPr>
            <p:cNvSpPr txBox="1"/>
            <p:nvPr/>
          </p:nvSpPr>
          <p:spPr>
            <a:xfrm>
              <a:off x="2160625" y="4161558"/>
              <a:ext cx="1595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‘ Hello ’</a:t>
              </a:r>
              <a:endParaRPr lang="zh-TW" altLang="en-US" sz="24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D8DA1182-18FB-49E4-9928-11A3E3E2FE57}"/>
              </a:ext>
            </a:extLst>
          </p:cNvPr>
          <p:cNvGrpSpPr/>
          <p:nvPr/>
        </p:nvGrpSpPr>
        <p:grpSpPr>
          <a:xfrm>
            <a:off x="11227323" y="5943697"/>
            <a:ext cx="746290" cy="754146"/>
            <a:chOff x="11133054" y="5821149"/>
            <a:chExt cx="746290" cy="754146"/>
          </a:xfrm>
        </p:grpSpPr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49CA1528-0852-4DD6-A9E7-08DE6A9707FF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" name="矩形: 圓角 82">
              <a:extLst>
                <a:ext uri="{FF2B5EF4-FFF2-40B4-BE49-F238E27FC236}">
                  <a16:creationId xmlns:a16="http://schemas.microsoft.com/office/drawing/2014/main" id="{F14B6DE8-D403-4769-9694-7BF10CCE9E80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6024E2F1-9881-4988-9D2A-FF8F95EBDA56}"/>
              </a:ext>
            </a:extLst>
          </p:cNvPr>
          <p:cNvSpPr/>
          <p:nvPr/>
        </p:nvSpPr>
        <p:spPr>
          <a:xfrm>
            <a:off x="1943809" y="1349526"/>
            <a:ext cx="9509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string is an </a:t>
            </a:r>
            <a:r>
              <a:rPr lang="en-US" altLang="zh-TW" sz="3200" dirty="0">
                <a:ln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immutable</a:t>
            </a:r>
            <a:r>
              <a:rPr lang="en-US" altLang="zh-TW" sz="3200" dirty="0">
                <a:latin typeface="Arial Rounded MT Bold" panose="020F0704030504030204" pitchFamily="34" charset="0"/>
              </a:rPr>
              <a:t> type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E80962-E044-430A-9991-E3781E419437}"/>
              </a:ext>
            </a:extLst>
          </p:cNvPr>
          <p:cNvSpPr/>
          <p:nvPr/>
        </p:nvSpPr>
        <p:spPr>
          <a:xfrm>
            <a:off x="1943809" y="2231149"/>
            <a:ext cx="981131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s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‘Hello, World!’</a:t>
            </a:r>
          </a:p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s[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9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]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‘a’</a:t>
            </a:r>
          </a:p>
          <a:p>
            <a:endParaRPr lang="en-US" altLang="zh-TW" sz="4400" dirty="0">
              <a:ln w="57150">
                <a:noFill/>
              </a:ln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r>
              <a:rPr lang="en-US" altLang="zh-TW" sz="4400" dirty="0" err="1">
                <a:ln w="57150">
                  <a:noFill/>
                </a:ln>
                <a:solidFill>
                  <a:srgbClr val="FF0000"/>
                </a:solidFill>
                <a:latin typeface="Arial Rounded MT Bold" panose="020F0704030504030204" pitchFamily="34" charset="0"/>
              </a:rPr>
              <a:t>TypeError</a:t>
            </a:r>
            <a:r>
              <a:rPr lang="en-US" altLang="zh-TW" sz="4400" dirty="0">
                <a:ln w="57150">
                  <a:noFill/>
                </a:ln>
                <a:solidFill>
                  <a:srgbClr val="FF0000"/>
                </a:solidFill>
                <a:latin typeface="Arial Rounded MT Bold" panose="020F0704030504030204" pitchFamily="34" charset="0"/>
              </a:rPr>
              <a:t> : ‘str’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14413330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F04A98A-B953-403A-A55F-E4BF84848145}"/>
              </a:ext>
            </a:extLst>
          </p:cNvPr>
          <p:cNvGrpSpPr/>
          <p:nvPr/>
        </p:nvGrpSpPr>
        <p:grpSpPr>
          <a:xfrm>
            <a:off x="494586" y="358870"/>
            <a:ext cx="5601414" cy="1320800"/>
            <a:chOff x="2160625" y="3731990"/>
            <a:chExt cx="5601414" cy="1320800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2EA4292D-F204-4E14-8B01-2128FE125CB3}"/>
                </a:ext>
              </a:extLst>
            </p:cNvPr>
            <p:cNvGrpSpPr/>
            <p:nvPr/>
          </p:nvGrpSpPr>
          <p:grpSpPr>
            <a:xfrm>
              <a:off x="2160625" y="3731990"/>
              <a:ext cx="5601414" cy="1320800"/>
              <a:chOff x="1744266" y="4161652"/>
              <a:chExt cx="5601414" cy="1320800"/>
            </a:xfrm>
          </p:grpSpPr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41852E42-56C9-489F-BA35-984346E89C00}"/>
                  </a:ext>
                </a:extLst>
              </p:cNvPr>
              <p:cNvSpPr/>
              <p:nvPr/>
            </p:nvSpPr>
            <p:spPr>
              <a:xfrm>
                <a:off x="1744266" y="4161652"/>
                <a:ext cx="1320800" cy="1320800"/>
              </a:xfrm>
              <a:prstGeom prst="ellipse">
                <a:avLst/>
              </a:prstGeom>
              <a:solidFill>
                <a:srgbClr val="FFDA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11B2B24A-1CD4-4FBA-BE05-17CB5FCEA778}"/>
                  </a:ext>
                </a:extLst>
              </p:cNvPr>
              <p:cNvSpPr txBox="1"/>
              <p:nvPr/>
            </p:nvSpPr>
            <p:spPr>
              <a:xfrm>
                <a:off x="3312160" y="4615358"/>
                <a:ext cx="4033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Basic I / O and Strings</a:t>
                </a:r>
                <a:endParaRPr lang="zh-TW" altLang="en-US" sz="2400" dirty="0">
                  <a:solidFill>
                    <a:srgbClr val="3774A7"/>
                  </a:solidFill>
                  <a:latin typeface="Cooper Black" panose="0208090404030B020404" pitchFamily="18" charset="0"/>
                </a:endParaRPr>
              </a:p>
            </p:txBody>
          </p:sp>
        </p:grp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7CC5F927-06DC-4C46-9509-88422432B6FA}"/>
                </a:ext>
              </a:extLst>
            </p:cNvPr>
            <p:cNvSpPr txBox="1"/>
            <p:nvPr/>
          </p:nvSpPr>
          <p:spPr>
            <a:xfrm>
              <a:off x="2160625" y="4161558"/>
              <a:ext cx="1595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‘ Hello ’</a:t>
              </a:r>
              <a:endParaRPr lang="zh-TW" altLang="en-US" sz="24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D8DA1182-18FB-49E4-9928-11A3E3E2FE57}"/>
              </a:ext>
            </a:extLst>
          </p:cNvPr>
          <p:cNvGrpSpPr/>
          <p:nvPr/>
        </p:nvGrpSpPr>
        <p:grpSpPr>
          <a:xfrm>
            <a:off x="11227323" y="5943697"/>
            <a:ext cx="746290" cy="754146"/>
            <a:chOff x="11133054" y="5821149"/>
            <a:chExt cx="746290" cy="754146"/>
          </a:xfrm>
        </p:grpSpPr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49CA1528-0852-4DD6-A9E7-08DE6A9707FF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" name="矩形: 圓角 82">
              <a:extLst>
                <a:ext uri="{FF2B5EF4-FFF2-40B4-BE49-F238E27FC236}">
                  <a16:creationId xmlns:a16="http://schemas.microsoft.com/office/drawing/2014/main" id="{F14B6DE8-D403-4769-9694-7BF10CCE9E80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6024E2F1-9881-4988-9D2A-FF8F95EBDA56}"/>
              </a:ext>
            </a:extLst>
          </p:cNvPr>
          <p:cNvSpPr/>
          <p:nvPr/>
        </p:nvSpPr>
        <p:spPr>
          <a:xfrm>
            <a:off x="1943809" y="1349526"/>
            <a:ext cx="9509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String operations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E80962-E044-430A-9991-E3781E419437}"/>
              </a:ext>
            </a:extLst>
          </p:cNvPr>
          <p:cNvSpPr/>
          <p:nvPr/>
        </p:nvSpPr>
        <p:spPr>
          <a:xfrm>
            <a:off x="1366887" y="2196970"/>
            <a:ext cx="1067428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s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‘Hello, World!’</a:t>
            </a:r>
          </a:p>
          <a:p>
            <a:endParaRPr lang="en-US" altLang="zh-TW" sz="4400" dirty="0">
              <a:ln w="57150">
                <a:noFill/>
              </a:ln>
              <a:latin typeface="Arial Rounded MT Bold" panose="020F0704030504030204" pitchFamily="34" charset="0"/>
            </a:endParaRPr>
          </a:p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2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*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s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    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     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‘Hello, </a:t>
            </a:r>
            <a:r>
              <a:rPr lang="en-US" altLang="zh-TW" sz="4400" dirty="0" err="1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World!Hello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, World!’</a:t>
            </a:r>
          </a:p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s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+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 </a:t>
            </a:r>
            <a:r>
              <a:rPr lang="en-US" altLang="zh-TW" sz="4400" dirty="0" err="1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yee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.’   ‘Hello, World! </a:t>
            </a:r>
            <a:r>
              <a:rPr lang="en-US" altLang="zh-TW" sz="4400" dirty="0" err="1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yee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.’</a:t>
            </a:r>
          </a:p>
        </p:txBody>
      </p:sp>
    </p:spTree>
    <p:extLst>
      <p:ext uri="{BB962C8B-B14F-4D97-AF65-F5344CB8AC3E}">
        <p14:creationId xmlns:p14="http://schemas.microsoft.com/office/powerpoint/2010/main" val="23252213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F04A98A-B953-403A-A55F-E4BF84848145}"/>
              </a:ext>
            </a:extLst>
          </p:cNvPr>
          <p:cNvGrpSpPr/>
          <p:nvPr/>
        </p:nvGrpSpPr>
        <p:grpSpPr>
          <a:xfrm>
            <a:off x="494586" y="358870"/>
            <a:ext cx="5601414" cy="1320800"/>
            <a:chOff x="2160625" y="3731990"/>
            <a:chExt cx="5601414" cy="1320800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2EA4292D-F204-4E14-8B01-2128FE125CB3}"/>
                </a:ext>
              </a:extLst>
            </p:cNvPr>
            <p:cNvGrpSpPr/>
            <p:nvPr/>
          </p:nvGrpSpPr>
          <p:grpSpPr>
            <a:xfrm>
              <a:off x="2160625" y="3731990"/>
              <a:ext cx="5601414" cy="1320800"/>
              <a:chOff x="1744266" y="4161652"/>
              <a:chExt cx="5601414" cy="1320800"/>
            </a:xfrm>
          </p:grpSpPr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41852E42-56C9-489F-BA35-984346E89C00}"/>
                  </a:ext>
                </a:extLst>
              </p:cNvPr>
              <p:cNvSpPr/>
              <p:nvPr/>
            </p:nvSpPr>
            <p:spPr>
              <a:xfrm>
                <a:off x="1744266" y="4161652"/>
                <a:ext cx="1320800" cy="1320800"/>
              </a:xfrm>
              <a:prstGeom prst="ellipse">
                <a:avLst/>
              </a:prstGeom>
              <a:solidFill>
                <a:srgbClr val="FFDA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11B2B24A-1CD4-4FBA-BE05-17CB5FCEA778}"/>
                  </a:ext>
                </a:extLst>
              </p:cNvPr>
              <p:cNvSpPr txBox="1"/>
              <p:nvPr/>
            </p:nvSpPr>
            <p:spPr>
              <a:xfrm>
                <a:off x="3312160" y="4615358"/>
                <a:ext cx="4033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3774A7"/>
                    </a:solidFill>
                    <a:latin typeface="Cooper Black" panose="0208090404030B020404" pitchFamily="18" charset="0"/>
                  </a:rPr>
                  <a:t>Basic I / O and Strings</a:t>
                </a:r>
                <a:endParaRPr lang="zh-TW" altLang="en-US" sz="2400" dirty="0">
                  <a:solidFill>
                    <a:srgbClr val="3774A7"/>
                  </a:solidFill>
                  <a:latin typeface="Cooper Black" panose="0208090404030B020404" pitchFamily="18" charset="0"/>
                </a:endParaRPr>
              </a:p>
            </p:txBody>
          </p:sp>
        </p:grp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7CC5F927-06DC-4C46-9509-88422432B6FA}"/>
                </a:ext>
              </a:extLst>
            </p:cNvPr>
            <p:cNvSpPr txBox="1"/>
            <p:nvPr/>
          </p:nvSpPr>
          <p:spPr>
            <a:xfrm>
              <a:off x="2160625" y="4161558"/>
              <a:ext cx="1595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‘ Hello ’</a:t>
              </a:r>
              <a:endParaRPr lang="zh-TW" altLang="en-US" sz="24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D8DA1182-18FB-49E4-9928-11A3E3E2FE57}"/>
              </a:ext>
            </a:extLst>
          </p:cNvPr>
          <p:cNvGrpSpPr/>
          <p:nvPr/>
        </p:nvGrpSpPr>
        <p:grpSpPr>
          <a:xfrm>
            <a:off x="11227323" y="5943697"/>
            <a:ext cx="746290" cy="754146"/>
            <a:chOff x="11133054" y="5821149"/>
            <a:chExt cx="746290" cy="754146"/>
          </a:xfrm>
        </p:grpSpPr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49CA1528-0852-4DD6-A9E7-08DE6A9707FF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3" name="矩形: 圓角 82">
              <a:extLst>
                <a:ext uri="{FF2B5EF4-FFF2-40B4-BE49-F238E27FC236}">
                  <a16:creationId xmlns:a16="http://schemas.microsoft.com/office/drawing/2014/main" id="{F14B6DE8-D403-4769-9694-7BF10CCE9E80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6024E2F1-9881-4988-9D2A-FF8F95EBDA56}"/>
              </a:ext>
            </a:extLst>
          </p:cNvPr>
          <p:cNvSpPr/>
          <p:nvPr/>
        </p:nvSpPr>
        <p:spPr>
          <a:xfrm>
            <a:off x="1943809" y="1349526"/>
            <a:ext cx="9509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Still printing stuff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8015C6-16FE-4CA5-A831-243CE354BB50}"/>
              </a:ext>
            </a:extLst>
          </p:cNvPr>
          <p:cNvSpPr/>
          <p:nvPr/>
        </p:nvSpPr>
        <p:spPr>
          <a:xfrm>
            <a:off x="1943809" y="2776090"/>
            <a:ext cx="98113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print(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‘I have {} apple. I have {} 			     pen...’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.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format(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))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4F9038E8-08C9-45E9-A614-E0B2A10E96D6}"/>
              </a:ext>
            </a:extLst>
          </p:cNvPr>
          <p:cNvCxnSpPr>
            <a:cxnSpLocks/>
          </p:cNvCxnSpPr>
          <p:nvPr/>
        </p:nvCxnSpPr>
        <p:spPr>
          <a:xfrm>
            <a:off x="5527040" y="4222640"/>
            <a:ext cx="178816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7705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F39C42-4436-43B1-856C-B8CC64A60BB7}"/>
              </a:ext>
            </a:extLst>
          </p:cNvPr>
          <p:cNvSpPr/>
          <p:nvPr/>
        </p:nvSpPr>
        <p:spPr>
          <a:xfrm>
            <a:off x="1909878" y="202968"/>
            <a:ext cx="7091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6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Practice 4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288F6E2-5869-4B26-A7B6-66A90F5714B2}"/>
              </a:ext>
            </a:extLst>
          </p:cNvPr>
          <p:cNvSpPr/>
          <p:nvPr/>
        </p:nvSpPr>
        <p:spPr>
          <a:xfrm>
            <a:off x="341985" y="333690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dirty="0">
                <a:solidFill>
                  <a:srgbClr val="3774A7"/>
                </a:solidFill>
                <a:latin typeface="Cooper Black" panose="0208090404030B020404" pitchFamily="18" charset="0"/>
              </a:rPr>
              <a:t>?</a:t>
            </a:r>
            <a:endParaRPr lang="zh-TW" altLang="en-US" sz="8000" b="1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5EEBA1-083D-4822-B5EC-DF59D1616081}"/>
              </a:ext>
            </a:extLst>
          </p:cNvPr>
          <p:cNvSpPr txBox="1"/>
          <p:nvPr/>
        </p:nvSpPr>
        <p:spPr>
          <a:xfrm>
            <a:off x="8359585" y="6284051"/>
            <a:ext cx="403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Cooper Black" panose="0208090404030B020404" pitchFamily="18" charset="0"/>
              </a:rPr>
              <a:t>Basic I / O and Strings</a:t>
            </a:r>
            <a:endParaRPr lang="zh-TW" altLang="en-US" sz="2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29BB552-146C-4D8B-A4FB-8EE2A3ADB8E5}"/>
              </a:ext>
            </a:extLst>
          </p:cNvPr>
          <p:cNvSpPr/>
          <p:nvPr/>
        </p:nvSpPr>
        <p:spPr>
          <a:xfrm>
            <a:off x="8259058" y="6279369"/>
            <a:ext cx="45719" cy="457193"/>
          </a:xfrm>
          <a:prstGeom prst="roundRect">
            <a:avLst/>
          </a:prstGeom>
          <a:solidFill>
            <a:srgbClr val="3775A9"/>
          </a:solidFill>
          <a:ln w="38100">
            <a:solidFill>
              <a:srgbClr val="377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72F848-F789-4728-AFEB-6FA628B576A1}"/>
              </a:ext>
            </a:extLst>
          </p:cNvPr>
          <p:cNvSpPr/>
          <p:nvPr/>
        </p:nvSpPr>
        <p:spPr>
          <a:xfrm>
            <a:off x="1909878" y="2093139"/>
            <a:ext cx="97233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n w="57150">
                  <a:noFill/>
                </a:ln>
                <a:latin typeface="Arial Rounded MT Bold" panose="020F0704030504030204" pitchFamily="34" charset="0"/>
              </a:rPr>
              <a:t>Print a 10-level pyramid on the console.</a:t>
            </a:r>
          </a:p>
          <a:p>
            <a:endParaRPr lang="en-US" altLang="zh-TW" sz="3200" dirty="0">
              <a:ln w="57150">
                <a:noFill/>
              </a:ln>
              <a:latin typeface="Arial Rounded MT Bold" panose="020F0704030504030204" pitchFamily="34" charset="0"/>
            </a:endParaRPr>
          </a:p>
          <a:p>
            <a:r>
              <a:rPr lang="en-US" altLang="zh-TW" sz="3200" dirty="0" err="1">
                <a:ln w="57150">
                  <a:noFill/>
                </a:ln>
                <a:latin typeface="Arial Rounded MT Bold" panose="020F0704030504030204" pitchFamily="34" charset="0"/>
              </a:rPr>
              <a:t>eg.</a:t>
            </a:r>
            <a:r>
              <a:rPr lang="en-US" altLang="zh-TW" sz="3200" dirty="0">
                <a:ln w="57150">
                  <a:noFill/>
                </a:ln>
                <a:latin typeface="Arial Rounded MT Bold" panose="020F0704030504030204" pitchFamily="34" charset="0"/>
              </a:rPr>
              <a:t> A 3-level pyramid</a:t>
            </a:r>
          </a:p>
          <a:p>
            <a:endParaRPr lang="en-US" altLang="zh-TW" sz="3200" dirty="0">
              <a:ln w="57150">
                <a:noFill/>
              </a:ln>
              <a:latin typeface="Arial Rounded MT Bold" panose="020F0704030504030204" pitchFamily="34" charset="0"/>
            </a:endParaRPr>
          </a:p>
          <a:p>
            <a:r>
              <a:rPr lang="en-US" altLang="zh-TW" sz="3200" dirty="0">
                <a:ln w="57150">
                  <a:noFill/>
                </a:ln>
                <a:latin typeface="Arial Rounded MT Bold" panose="020F0704030504030204" pitchFamily="34" charset="0"/>
              </a:rPr>
              <a:t>    *</a:t>
            </a:r>
          </a:p>
          <a:p>
            <a:r>
              <a:rPr lang="en-US" altLang="zh-TW" sz="3200" dirty="0">
                <a:ln w="57150">
                  <a:noFill/>
                </a:ln>
                <a:latin typeface="Arial Rounded MT Bold" panose="020F0704030504030204" pitchFamily="34" charset="0"/>
              </a:rPr>
              <a:t>  ***</a:t>
            </a:r>
          </a:p>
          <a:p>
            <a:r>
              <a:rPr lang="en-US" altLang="zh-TW" sz="3200" dirty="0">
                <a:ln w="57150">
                  <a:noFill/>
                </a:ln>
                <a:latin typeface="Arial Rounded MT Bold" panose="020F0704030504030204" pitchFamily="34" charset="0"/>
              </a:rPr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236255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C2847D5-8449-47F5-B360-EA0F807C9D51}"/>
              </a:ext>
            </a:extLst>
          </p:cNvPr>
          <p:cNvSpPr/>
          <p:nvPr/>
        </p:nvSpPr>
        <p:spPr>
          <a:xfrm>
            <a:off x="1947265" y="1727396"/>
            <a:ext cx="66303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>
                <a:ln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An</a:t>
            </a:r>
            <a:r>
              <a:rPr lang="zh-TW" altLang="en-US" sz="4800" dirty="0">
                <a:ln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800" dirty="0">
                <a:ln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assignment is … ?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DE0B702-5D3D-4578-A9D5-13B64DDB6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390" y="3170446"/>
            <a:ext cx="3517940" cy="339959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2474AF5-FDEA-45E8-B5D9-67BE7CB91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30000" y="2452348"/>
            <a:ext cx="2529999" cy="253968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1651588-BF9C-401A-B991-DFD2BD176E37}"/>
              </a:ext>
            </a:extLst>
          </p:cNvPr>
          <p:cNvSpPr/>
          <p:nvPr/>
        </p:nvSpPr>
        <p:spPr>
          <a:xfrm>
            <a:off x="4699459" y="5906073"/>
            <a:ext cx="1902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The ‘variable’ X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12C80AB0-FE80-4EFB-B17A-2093AF45C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3481">
            <a:off x="10342164" y="1991817"/>
            <a:ext cx="1066186" cy="117105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D99D891-6AEA-4B7A-A14A-FF2C099936D3}"/>
              </a:ext>
            </a:extLst>
          </p:cNvPr>
          <p:cNvSpPr/>
          <p:nvPr/>
        </p:nvSpPr>
        <p:spPr>
          <a:xfrm>
            <a:off x="10121778" y="3352857"/>
            <a:ext cx="160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The ‘value’ 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7C6B29-0705-4BF1-9FEA-F2AC7D607800}"/>
              </a:ext>
            </a:extLst>
          </p:cNvPr>
          <p:cNvSpPr/>
          <p:nvPr/>
        </p:nvSpPr>
        <p:spPr>
          <a:xfrm>
            <a:off x="1194506" y="3170446"/>
            <a:ext cx="35716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600" dirty="0">
                <a:ln w="57150"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x = 5  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24FD06F-3535-40C9-9CAD-F24AB58D4C44}"/>
              </a:ext>
            </a:extLst>
          </p:cNvPr>
          <p:cNvGrpSpPr/>
          <p:nvPr/>
        </p:nvGrpSpPr>
        <p:grpSpPr>
          <a:xfrm>
            <a:off x="379371" y="274948"/>
            <a:ext cx="5601414" cy="1320800"/>
            <a:chOff x="867051" y="2192970"/>
            <a:chExt cx="5601414" cy="132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C5B86214-F86C-485F-911A-297D937F58B8}"/>
                    </a:ext>
                  </a:extLst>
                </p:cNvPr>
                <p:cNvSpPr/>
                <p:nvPr/>
              </p:nvSpPr>
              <p:spPr>
                <a:xfrm>
                  <a:off x="867051" y="2192970"/>
                  <a:ext cx="1320800" cy="1320800"/>
                </a:xfrm>
                <a:prstGeom prst="ellipse">
                  <a:avLst/>
                </a:prstGeom>
                <a:solidFill>
                  <a:srgbClr val="FFDA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b="1" i="1" smtClean="0">
                            <a:ln w="28575">
                              <a:solidFill>
                                <a:srgbClr val="3774A7"/>
                              </a:solidFill>
                            </a:ln>
                            <a:solidFill>
                              <a:srgbClr val="3774A7"/>
                            </a:solidFill>
                            <a:latin typeface="Cambria Math" panose="02040503050406030204" pitchFamily="18" charset="0"/>
                          </a:rPr>
                          <m:t>𝜶𝜷𝜸</m:t>
                        </m:r>
                      </m:oMath>
                    </m:oMathPara>
                  </a14:m>
                  <a:endParaRPr lang="zh-TW" altLang="en-US" sz="3600" b="1" dirty="0">
                    <a:ln w="28575">
                      <a:solidFill>
                        <a:srgbClr val="3774A7"/>
                      </a:solidFill>
                    </a:ln>
                    <a:solidFill>
                      <a:srgbClr val="3774A7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C5B86214-F86C-485F-911A-297D937F58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51" y="2192970"/>
                  <a:ext cx="1320800" cy="13208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5C02C2A-B3DF-4C0C-85EF-D7BB2F87C642}"/>
                </a:ext>
              </a:extLst>
            </p:cNvPr>
            <p:cNvSpPr txBox="1"/>
            <p:nvPr/>
          </p:nvSpPr>
          <p:spPr>
            <a:xfrm>
              <a:off x="2434945" y="2622537"/>
              <a:ext cx="4033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Variables and types</a:t>
              </a:r>
              <a:endParaRPr lang="zh-TW" altLang="en-US" sz="24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2" name="箭號: 左-右雙向 11">
            <a:extLst>
              <a:ext uri="{FF2B5EF4-FFF2-40B4-BE49-F238E27FC236}">
                <a16:creationId xmlns:a16="http://schemas.microsoft.com/office/drawing/2014/main" id="{BB006E4A-1693-4CAD-95DC-74CAA6785473}"/>
              </a:ext>
            </a:extLst>
          </p:cNvPr>
          <p:cNvSpPr/>
          <p:nvPr/>
        </p:nvSpPr>
        <p:spPr>
          <a:xfrm>
            <a:off x="4558716" y="3839067"/>
            <a:ext cx="1582061" cy="483973"/>
          </a:xfrm>
          <a:prstGeom prst="leftRightArrow">
            <a:avLst>
              <a:gd name="adj1" fmla="val 50000"/>
              <a:gd name="adj2" fmla="val 9376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5741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4347BF7-1E7C-442E-A0D6-72277A6C097D}"/>
              </a:ext>
            </a:extLst>
          </p:cNvPr>
          <p:cNvSpPr/>
          <p:nvPr/>
        </p:nvSpPr>
        <p:spPr>
          <a:xfrm>
            <a:off x="4783514" y="1598821"/>
            <a:ext cx="2624971" cy="2624971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</a:rPr>
              <a:t>def :</a:t>
            </a:r>
            <a:endParaRPr lang="zh-TW" altLang="en-US" sz="7200" b="1" dirty="0">
              <a:ln>
                <a:solidFill>
                  <a:srgbClr val="3774A7"/>
                </a:solidFill>
              </a:ln>
              <a:solidFill>
                <a:srgbClr val="3774A7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2A1AEC-56EB-4FCE-B9D7-8B996016F72F}"/>
              </a:ext>
            </a:extLst>
          </p:cNvPr>
          <p:cNvSpPr txBox="1"/>
          <p:nvPr/>
        </p:nvSpPr>
        <p:spPr>
          <a:xfrm>
            <a:off x="4497071" y="4502610"/>
            <a:ext cx="3410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3774A7"/>
                </a:solidFill>
                <a:latin typeface="Cooper Black" panose="0208090404030B020404" pitchFamily="18" charset="0"/>
              </a:rPr>
              <a:t>Functions</a:t>
            </a:r>
            <a:endParaRPr lang="zh-TW" altLang="en-US" sz="48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995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B8DEA66C-5013-402C-9B1E-C9C6A72FE446}"/>
              </a:ext>
            </a:extLst>
          </p:cNvPr>
          <p:cNvSpPr/>
          <p:nvPr/>
        </p:nvSpPr>
        <p:spPr>
          <a:xfrm>
            <a:off x="352145" y="404810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</a:rPr>
              <a:t>def :</a:t>
            </a:r>
            <a:endParaRPr lang="zh-TW" altLang="en-US" sz="3600" b="1" dirty="0">
              <a:ln>
                <a:solidFill>
                  <a:srgbClr val="3774A7"/>
                </a:solidFill>
              </a:ln>
              <a:solidFill>
                <a:srgbClr val="3774A7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0BF01B1-B048-433C-A18E-801C8D815016}"/>
              </a:ext>
            </a:extLst>
          </p:cNvPr>
          <p:cNvSpPr txBox="1"/>
          <p:nvPr/>
        </p:nvSpPr>
        <p:spPr>
          <a:xfrm>
            <a:off x="1920039" y="834377"/>
            <a:ext cx="3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Cooper Black" panose="0208090404030B020404" pitchFamily="18" charset="0"/>
              </a:rPr>
              <a:t>Functions</a:t>
            </a:r>
            <a:endParaRPr lang="zh-TW" altLang="en-US" sz="2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EEE71C-AFE0-4EC1-9D12-DAAFD4D1D5F1}"/>
              </a:ext>
            </a:extLst>
          </p:cNvPr>
          <p:cNvSpPr/>
          <p:nvPr/>
        </p:nvSpPr>
        <p:spPr>
          <a:xfrm>
            <a:off x="1943809" y="1349526"/>
            <a:ext cx="9509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3200" dirty="0">
              <a:latin typeface="Arial Rounded MT Bold" panose="020F0704030504030204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0CA916A-DE1C-4A95-AABE-224B8A66B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8" t="23111" r="66833" b="12167"/>
          <a:stretch/>
        </p:blipFill>
        <p:spPr>
          <a:xfrm>
            <a:off x="1943809" y="1641913"/>
            <a:ext cx="4152191" cy="4992551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58C3605-AD9C-44D8-9337-50F9FFBE58A8}"/>
              </a:ext>
            </a:extLst>
          </p:cNvPr>
          <p:cNvCxnSpPr/>
          <p:nvPr/>
        </p:nvCxnSpPr>
        <p:spPr>
          <a:xfrm>
            <a:off x="6278880" y="4074160"/>
            <a:ext cx="792480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6E4BA02-89F5-4FD7-8F12-60F2524AB6C2}"/>
              </a:ext>
            </a:extLst>
          </p:cNvPr>
          <p:cNvSpPr/>
          <p:nvPr/>
        </p:nvSpPr>
        <p:spPr>
          <a:xfrm>
            <a:off x="7640320" y="3689439"/>
            <a:ext cx="16967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foo()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41B290-63D7-49CD-AAE5-FF0517DD95A6}"/>
              </a:ext>
            </a:extLst>
          </p:cNvPr>
          <p:cNvSpPr/>
          <p:nvPr/>
        </p:nvSpPr>
        <p:spPr>
          <a:xfrm>
            <a:off x="6278880" y="1641913"/>
            <a:ext cx="42706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Pack a chunk of code into a function</a:t>
            </a:r>
          </a:p>
        </p:txBody>
      </p:sp>
    </p:spTree>
    <p:extLst>
      <p:ext uri="{BB962C8B-B14F-4D97-AF65-F5344CB8AC3E}">
        <p14:creationId xmlns:p14="http://schemas.microsoft.com/office/powerpoint/2010/main" val="24155387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DD7D8CC-BEFF-4493-B23B-D62CC0DA4396}"/>
              </a:ext>
            </a:extLst>
          </p:cNvPr>
          <p:cNvSpPr/>
          <p:nvPr/>
        </p:nvSpPr>
        <p:spPr>
          <a:xfrm>
            <a:off x="2495075" y="3074787"/>
            <a:ext cx="46410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Why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functions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?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A8FD5776-665B-481C-8295-945D381A5BA8}"/>
              </a:ext>
            </a:extLst>
          </p:cNvPr>
          <p:cNvSpPr/>
          <p:nvPr/>
        </p:nvSpPr>
        <p:spPr>
          <a:xfrm>
            <a:off x="7864574" y="2007255"/>
            <a:ext cx="3089371" cy="308937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0" dirty="0">
                <a:solidFill>
                  <a:srgbClr val="3774A7"/>
                </a:solidFill>
                <a:latin typeface="Arial Rounded MT Bold" panose="020F0704030504030204" pitchFamily="34" charset="0"/>
              </a:rPr>
              <a:t>?</a:t>
            </a:r>
            <a:endParaRPr lang="zh-TW" altLang="en-US" sz="20000" dirty="0">
              <a:solidFill>
                <a:srgbClr val="3774A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31214AD-F3B1-4C1B-A530-660C9710AF7F}"/>
              </a:ext>
            </a:extLst>
          </p:cNvPr>
          <p:cNvSpPr/>
          <p:nvPr/>
        </p:nvSpPr>
        <p:spPr>
          <a:xfrm>
            <a:off x="352145" y="404810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</a:rPr>
              <a:t>def :</a:t>
            </a:r>
            <a:endParaRPr lang="zh-TW" altLang="en-US" sz="3600" b="1" dirty="0">
              <a:ln>
                <a:solidFill>
                  <a:srgbClr val="3774A7"/>
                </a:solidFill>
              </a:ln>
              <a:solidFill>
                <a:srgbClr val="3774A7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D814512-48DB-4888-94C3-FCE0AEBA023B}"/>
              </a:ext>
            </a:extLst>
          </p:cNvPr>
          <p:cNvSpPr txBox="1"/>
          <p:nvPr/>
        </p:nvSpPr>
        <p:spPr>
          <a:xfrm>
            <a:off x="1920039" y="834377"/>
            <a:ext cx="3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Cooper Black" panose="0208090404030B020404" pitchFamily="18" charset="0"/>
              </a:rPr>
              <a:t>Functions</a:t>
            </a:r>
            <a:endParaRPr lang="zh-TW" altLang="en-US" sz="2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689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B8DEA66C-5013-402C-9B1E-C9C6A72FE446}"/>
              </a:ext>
            </a:extLst>
          </p:cNvPr>
          <p:cNvSpPr/>
          <p:nvPr/>
        </p:nvSpPr>
        <p:spPr>
          <a:xfrm>
            <a:off x="352145" y="404810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</a:rPr>
              <a:t>def :</a:t>
            </a:r>
            <a:endParaRPr lang="zh-TW" altLang="en-US" sz="3600" b="1" dirty="0">
              <a:ln>
                <a:solidFill>
                  <a:srgbClr val="3774A7"/>
                </a:solidFill>
              </a:ln>
              <a:solidFill>
                <a:srgbClr val="3774A7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0BF01B1-B048-433C-A18E-801C8D815016}"/>
              </a:ext>
            </a:extLst>
          </p:cNvPr>
          <p:cNvSpPr txBox="1"/>
          <p:nvPr/>
        </p:nvSpPr>
        <p:spPr>
          <a:xfrm>
            <a:off x="1920039" y="834377"/>
            <a:ext cx="3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Cooper Black" panose="0208090404030B020404" pitchFamily="18" charset="0"/>
              </a:rPr>
              <a:t>Functions</a:t>
            </a:r>
            <a:endParaRPr lang="zh-TW" altLang="en-US" sz="2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EEE71C-AFE0-4EC1-9D12-DAAFD4D1D5F1}"/>
              </a:ext>
            </a:extLst>
          </p:cNvPr>
          <p:cNvSpPr/>
          <p:nvPr/>
        </p:nvSpPr>
        <p:spPr>
          <a:xfrm>
            <a:off x="1943809" y="1349526"/>
            <a:ext cx="9509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3200" dirty="0">
              <a:latin typeface="Arial Rounded MT Bold" panose="020F07040305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FE8F6E-F542-41E9-84F9-520394D342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09" y="1849772"/>
            <a:ext cx="1463706" cy="146370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D316424-F5A0-4C3C-B253-8E855A60CC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09" y="4044768"/>
            <a:ext cx="1463706" cy="146370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7ED8C94-674A-4BBB-BB54-FB863CD6AB88}"/>
              </a:ext>
            </a:extLst>
          </p:cNvPr>
          <p:cNvSpPr/>
          <p:nvPr/>
        </p:nvSpPr>
        <p:spPr>
          <a:xfrm>
            <a:off x="3979527" y="2289237"/>
            <a:ext cx="7332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Cleaner, more readable code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B3F4ACA-F8D1-455A-B136-BE246B50855C}"/>
              </a:ext>
            </a:extLst>
          </p:cNvPr>
          <p:cNvSpPr/>
          <p:nvPr/>
        </p:nvSpPr>
        <p:spPr>
          <a:xfrm>
            <a:off x="3994611" y="4484233"/>
            <a:ext cx="7332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Modularize code, code reuse</a:t>
            </a:r>
          </a:p>
        </p:txBody>
      </p:sp>
    </p:spTree>
    <p:extLst>
      <p:ext uri="{BB962C8B-B14F-4D97-AF65-F5344CB8AC3E}">
        <p14:creationId xmlns:p14="http://schemas.microsoft.com/office/powerpoint/2010/main" val="16213785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橢圓 18">
            <a:extLst>
              <a:ext uri="{FF2B5EF4-FFF2-40B4-BE49-F238E27FC236}">
                <a16:creationId xmlns:a16="http://schemas.microsoft.com/office/drawing/2014/main" id="{531214AD-F3B1-4C1B-A530-660C9710AF7F}"/>
              </a:ext>
            </a:extLst>
          </p:cNvPr>
          <p:cNvSpPr/>
          <p:nvPr/>
        </p:nvSpPr>
        <p:spPr>
          <a:xfrm>
            <a:off x="352145" y="404810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</a:rPr>
              <a:t>def :</a:t>
            </a:r>
            <a:endParaRPr lang="zh-TW" altLang="en-US" sz="3600" b="1" dirty="0">
              <a:ln>
                <a:solidFill>
                  <a:srgbClr val="3774A7"/>
                </a:solidFill>
              </a:ln>
              <a:solidFill>
                <a:srgbClr val="3774A7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D814512-48DB-4888-94C3-FCE0AEBA023B}"/>
              </a:ext>
            </a:extLst>
          </p:cNvPr>
          <p:cNvSpPr txBox="1"/>
          <p:nvPr/>
        </p:nvSpPr>
        <p:spPr>
          <a:xfrm>
            <a:off x="1920039" y="834377"/>
            <a:ext cx="3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Cooper Black" panose="0208090404030B020404" pitchFamily="18" charset="0"/>
              </a:rPr>
              <a:t>Functions</a:t>
            </a:r>
            <a:endParaRPr lang="zh-TW" altLang="en-US" sz="2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08A621-D4F9-4D27-A968-333C1A92A09C}"/>
              </a:ext>
            </a:extLst>
          </p:cNvPr>
          <p:cNvSpPr/>
          <p:nvPr/>
        </p:nvSpPr>
        <p:spPr>
          <a:xfrm>
            <a:off x="2835628" y="2101014"/>
            <a:ext cx="81299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def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 foo(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parameters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</a:t>
            </a:r>
          </a:p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	……</a:t>
            </a:r>
          </a:p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	</a:t>
            </a:r>
            <a:r>
              <a:rPr lang="en-US" altLang="zh-TW" sz="4400" dirty="0">
                <a:ln w="57150">
                  <a:noFill/>
                </a:ln>
                <a:solidFill>
                  <a:schemeClr val="accent5"/>
                </a:solidFill>
                <a:latin typeface="Arial Rounded MT Bold" panose="020F0704030504030204" pitchFamily="34" charset="0"/>
              </a:rPr>
              <a:t>conditional statements</a:t>
            </a:r>
          </a:p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		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 return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……</a:t>
            </a:r>
          </a:p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	……</a:t>
            </a:r>
          </a:p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	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return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……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A00932-336D-4A16-A4DC-0DFDA61C8E62}"/>
              </a:ext>
            </a:extLst>
          </p:cNvPr>
          <p:cNvSpPr/>
          <p:nvPr/>
        </p:nvSpPr>
        <p:spPr>
          <a:xfrm>
            <a:off x="1920039" y="1296042"/>
            <a:ext cx="7332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41863193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橢圓 18">
            <a:extLst>
              <a:ext uri="{FF2B5EF4-FFF2-40B4-BE49-F238E27FC236}">
                <a16:creationId xmlns:a16="http://schemas.microsoft.com/office/drawing/2014/main" id="{531214AD-F3B1-4C1B-A530-660C9710AF7F}"/>
              </a:ext>
            </a:extLst>
          </p:cNvPr>
          <p:cNvSpPr/>
          <p:nvPr/>
        </p:nvSpPr>
        <p:spPr>
          <a:xfrm>
            <a:off x="352145" y="404810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</a:rPr>
              <a:t>def :</a:t>
            </a:r>
            <a:endParaRPr lang="zh-TW" altLang="en-US" sz="3600" b="1" dirty="0">
              <a:ln>
                <a:solidFill>
                  <a:srgbClr val="3774A7"/>
                </a:solidFill>
              </a:ln>
              <a:solidFill>
                <a:srgbClr val="3774A7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D814512-48DB-4888-94C3-FCE0AEBA023B}"/>
              </a:ext>
            </a:extLst>
          </p:cNvPr>
          <p:cNvSpPr txBox="1"/>
          <p:nvPr/>
        </p:nvSpPr>
        <p:spPr>
          <a:xfrm>
            <a:off x="1920039" y="834377"/>
            <a:ext cx="3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Cooper Black" panose="0208090404030B020404" pitchFamily="18" charset="0"/>
              </a:rPr>
              <a:t>Functions</a:t>
            </a:r>
            <a:endParaRPr lang="zh-TW" altLang="en-US" sz="2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08A621-D4F9-4D27-A968-333C1A92A09C}"/>
              </a:ext>
            </a:extLst>
          </p:cNvPr>
          <p:cNvSpPr/>
          <p:nvPr/>
        </p:nvSpPr>
        <p:spPr>
          <a:xfrm>
            <a:off x="1920039" y="1725610"/>
            <a:ext cx="51322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def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 add(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a, b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</a:t>
            </a:r>
          </a:p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	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return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a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+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b</a:t>
            </a:r>
          </a:p>
          <a:p>
            <a:endParaRPr lang="en-US" altLang="zh-TW" sz="4400" dirty="0">
              <a:ln w="57150">
                <a:noFill/>
              </a:ln>
              <a:latin typeface="Arial Rounded MT Bold" panose="020F0704030504030204" pitchFamily="34" charset="0"/>
            </a:endParaRPr>
          </a:p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4</a:t>
            </a:r>
          </a:p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y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5</a:t>
            </a:r>
          </a:p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z 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add(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x, y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     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9</a:t>
            </a:r>
            <a:endParaRPr lang="en-US" altLang="zh-TW" sz="4400" dirty="0">
              <a:ln w="57150">
                <a:noFill/>
              </a:ln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760576-EAC4-475F-81CB-4045EB25C4E9}"/>
              </a:ext>
            </a:extLst>
          </p:cNvPr>
          <p:cNvSpPr/>
          <p:nvPr/>
        </p:nvSpPr>
        <p:spPr>
          <a:xfrm>
            <a:off x="6821977" y="1893311"/>
            <a:ext cx="51322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a, b are parameters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41AA97-58D1-4EE2-AF8D-55FE10B3ED83}"/>
              </a:ext>
            </a:extLst>
          </p:cNvPr>
          <p:cNvSpPr/>
          <p:nvPr/>
        </p:nvSpPr>
        <p:spPr>
          <a:xfrm>
            <a:off x="6821976" y="2478086"/>
            <a:ext cx="51322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a + b is the return value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B8D8B07-BE9A-49A5-AECC-90984DA2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49989" y="3903541"/>
            <a:ext cx="1264692" cy="131234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7BC4C8F-AD2F-4D04-879C-D7591F76F1DD}"/>
              </a:ext>
            </a:extLst>
          </p:cNvPr>
          <p:cNvSpPr/>
          <p:nvPr/>
        </p:nvSpPr>
        <p:spPr>
          <a:xfrm>
            <a:off x="5777172" y="3672771"/>
            <a:ext cx="51322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Calling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40134000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橢圓 18">
            <a:extLst>
              <a:ext uri="{FF2B5EF4-FFF2-40B4-BE49-F238E27FC236}">
                <a16:creationId xmlns:a16="http://schemas.microsoft.com/office/drawing/2014/main" id="{531214AD-F3B1-4C1B-A530-660C9710AF7F}"/>
              </a:ext>
            </a:extLst>
          </p:cNvPr>
          <p:cNvSpPr/>
          <p:nvPr/>
        </p:nvSpPr>
        <p:spPr>
          <a:xfrm>
            <a:off x="352145" y="404810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n w="28575">
                  <a:solidFill>
                    <a:srgbClr val="3774A7"/>
                  </a:solidFill>
                </a:ln>
                <a:solidFill>
                  <a:srgbClr val="3774A7"/>
                </a:solidFill>
              </a:rPr>
              <a:t>def :</a:t>
            </a:r>
            <a:endParaRPr lang="zh-TW" altLang="en-US" sz="3600" b="1" dirty="0">
              <a:ln>
                <a:solidFill>
                  <a:srgbClr val="3774A7"/>
                </a:solidFill>
              </a:ln>
              <a:solidFill>
                <a:srgbClr val="3774A7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D814512-48DB-4888-94C3-FCE0AEBA023B}"/>
              </a:ext>
            </a:extLst>
          </p:cNvPr>
          <p:cNvSpPr txBox="1"/>
          <p:nvPr/>
        </p:nvSpPr>
        <p:spPr>
          <a:xfrm>
            <a:off x="1920039" y="834377"/>
            <a:ext cx="3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Cooper Black" panose="0208090404030B020404" pitchFamily="18" charset="0"/>
              </a:rPr>
              <a:t>Functions</a:t>
            </a:r>
            <a:endParaRPr lang="zh-TW" altLang="en-US" sz="2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08A621-D4F9-4D27-A968-333C1A92A09C}"/>
              </a:ext>
            </a:extLst>
          </p:cNvPr>
          <p:cNvSpPr/>
          <p:nvPr/>
        </p:nvSpPr>
        <p:spPr>
          <a:xfrm>
            <a:off x="1920039" y="2709053"/>
            <a:ext cx="513220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def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TW" sz="4400" dirty="0" err="1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say_hello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() 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:</a:t>
            </a:r>
          </a:p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	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print(</a:t>
            </a:r>
            <a:r>
              <a:rPr lang="en-US" altLang="zh-TW" sz="4400" dirty="0">
                <a:ln w="57150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</a:rPr>
              <a:t>‘Hello’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</a:p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	</a:t>
            </a:r>
            <a:r>
              <a:rPr lang="en-US" altLang="zh-TW" sz="4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return</a:t>
            </a:r>
            <a:endParaRPr lang="en-US" altLang="zh-TW" sz="4400" dirty="0">
              <a:ln w="57150">
                <a:noFill/>
              </a:ln>
              <a:latin typeface="Arial Rounded MT Bold" panose="020F07040305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3849B8-24F2-48DF-9BA1-70E93E654E09}"/>
              </a:ext>
            </a:extLst>
          </p:cNvPr>
          <p:cNvSpPr/>
          <p:nvPr/>
        </p:nvSpPr>
        <p:spPr>
          <a:xfrm>
            <a:off x="7059791" y="2844225"/>
            <a:ext cx="51322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No parameters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AEF7A0-577E-4C6E-8DDC-3D6F86A96EB8}"/>
              </a:ext>
            </a:extLst>
          </p:cNvPr>
          <p:cNvSpPr/>
          <p:nvPr/>
        </p:nvSpPr>
        <p:spPr>
          <a:xfrm>
            <a:off x="7059791" y="3478494"/>
            <a:ext cx="51322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Actions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59A58B-ECCB-44B0-9502-915124214EA9}"/>
              </a:ext>
            </a:extLst>
          </p:cNvPr>
          <p:cNvSpPr/>
          <p:nvPr/>
        </p:nvSpPr>
        <p:spPr>
          <a:xfrm>
            <a:off x="7059791" y="4112763"/>
            <a:ext cx="51322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No return value</a:t>
            </a:r>
          </a:p>
        </p:txBody>
      </p:sp>
    </p:spTree>
    <p:extLst>
      <p:ext uri="{BB962C8B-B14F-4D97-AF65-F5344CB8AC3E}">
        <p14:creationId xmlns:p14="http://schemas.microsoft.com/office/powerpoint/2010/main" val="21475492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F39C42-4436-43B1-856C-B8CC64A60BB7}"/>
              </a:ext>
            </a:extLst>
          </p:cNvPr>
          <p:cNvSpPr/>
          <p:nvPr/>
        </p:nvSpPr>
        <p:spPr>
          <a:xfrm>
            <a:off x="1909878" y="202968"/>
            <a:ext cx="7091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6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Practice 5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288F6E2-5869-4B26-A7B6-66A90F5714B2}"/>
              </a:ext>
            </a:extLst>
          </p:cNvPr>
          <p:cNvSpPr/>
          <p:nvPr/>
        </p:nvSpPr>
        <p:spPr>
          <a:xfrm>
            <a:off x="341985" y="333690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dirty="0">
                <a:solidFill>
                  <a:srgbClr val="3774A7"/>
                </a:solidFill>
                <a:latin typeface="Cooper Black" panose="0208090404030B020404" pitchFamily="18" charset="0"/>
              </a:rPr>
              <a:t>?</a:t>
            </a:r>
            <a:endParaRPr lang="zh-TW" altLang="en-US" sz="8000" b="1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01D17C-C7B4-41BC-B20C-3B72314B19AB}"/>
              </a:ext>
            </a:extLst>
          </p:cNvPr>
          <p:cNvSpPr txBox="1"/>
          <p:nvPr/>
        </p:nvSpPr>
        <p:spPr>
          <a:xfrm>
            <a:off x="10211849" y="6217536"/>
            <a:ext cx="176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Cooper Black" panose="0208090404030B020404" pitchFamily="18" charset="0"/>
              </a:rPr>
              <a:t>Functions</a:t>
            </a:r>
            <a:endParaRPr lang="zh-TW" altLang="en-US" sz="2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7FDFA0A-C000-49BB-AD2B-F7C3365AED84}"/>
              </a:ext>
            </a:extLst>
          </p:cNvPr>
          <p:cNvSpPr/>
          <p:nvPr/>
        </p:nvSpPr>
        <p:spPr>
          <a:xfrm>
            <a:off x="10093856" y="6226119"/>
            <a:ext cx="45719" cy="457193"/>
          </a:xfrm>
          <a:prstGeom prst="roundRect">
            <a:avLst/>
          </a:prstGeom>
          <a:solidFill>
            <a:srgbClr val="3775A9"/>
          </a:solidFill>
          <a:ln w="38100">
            <a:solidFill>
              <a:srgbClr val="377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BF6CF9-A8B1-4785-B073-3C682F7FA6D5}"/>
              </a:ext>
            </a:extLst>
          </p:cNvPr>
          <p:cNvSpPr/>
          <p:nvPr/>
        </p:nvSpPr>
        <p:spPr>
          <a:xfrm>
            <a:off x="1909878" y="2093139"/>
            <a:ext cx="972332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Define a function that takes a string as an argument and returns the reversed string.</a:t>
            </a:r>
          </a:p>
        </p:txBody>
      </p:sp>
    </p:spTree>
    <p:extLst>
      <p:ext uri="{BB962C8B-B14F-4D97-AF65-F5344CB8AC3E}">
        <p14:creationId xmlns:p14="http://schemas.microsoft.com/office/powerpoint/2010/main" val="8540627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AF79EFC-7738-4535-93FC-EE20A4F923CD}"/>
              </a:ext>
            </a:extLst>
          </p:cNvPr>
          <p:cNvSpPr txBox="1"/>
          <p:nvPr/>
        </p:nvSpPr>
        <p:spPr>
          <a:xfrm>
            <a:off x="3770103" y="4245129"/>
            <a:ext cx="5235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3774A7"/>
                </a:solidFill>
                <a:latin typeface="Cooper Black" panose="0208090404030B020404" pitchFamily="18" charset="0"/>
              </a:rPr>
              <a:t>‘time’ module</a:t>
            </a:r>
            <a:endParaRPr lang="zh-TW" altLang="en-US" sz="48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16314B7-2879-4C38-9FBD-F91C11B7F5FD}"/>
              </a:ext>
            </a:extLst>
          </p:cNvPr>
          <p:cNvGrpSpPr/>
          <p:nvPr/>
        </p:nvGrpSpPr>
        <p:grpSpPr>
          <a:xfrm>
            <a:off x="4825480" y="1406007"/>
            <a:ext cx="2541040" cy="2541040"/>
            <a:chOff x="352145" y="312754"/>
            <a:chExt cx="1320800" cy="132080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62A7D4A-3D3D-493E-9B25-9CB89200484C}"/>
                </a:ext>
              </a:extLst>
            </p:cNvPr>
            <p:cNvSpPr/>
            <p:nvPr/>
          </p:nvSpPr>
          <p:spPr>
            <a:xfrm>
              <a:off x="352145" y="312754"/>
              <a:ext cx="1320800" cy="1320800"/>
            </a:xfrm>
            <a:prstGeom prst="ellipse">
              <a:avLst/>
            </a:prstGeom>
            <a:solidFill>
              <a:srgbClr val="FFD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400" dirty="0">
                <a:latin typeface="Cooper Black" panose="0208090404030B020404" pitchFamily="18" charset="0"/>
              </a:endParaRP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AA5C1C6-B4B2-48B1-B65F-85896ED6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085" y="467693"/>
              <a:ext cx="1010920" cy="1010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82045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B064C909-2F68-46C5-9475-5E7E5CE76BC4}"/>
              </a:ext>
            </a:extLst>
          </p:cNvPr>
          <p:cNvSpPr/>
          <p:nvPr/>
        </p:nvSpPr>
        <p:spPr>
          <a:xfrm>
            <a:off x="352145" y="312754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400" dirty="0">
              <a:latin typeface="Cooper Black" panose="0208090404030B0204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52C982-F349-49F4-A549-3DDB8C795292}"/>
              </a:ext>
            </a:extLst>
          </p:cNvPr>
          <p:cNvSpPr txBox="1"/>
          <p:nvPr/>
        </p:nvSpPr>
        <p:spPr>
          <a:xfrm>
            <a:off x="1920038" y="742321"/>
            <a:ext cx="254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Cooper Black" panose="0208090404030B020404" pitchFamily="18" charset="0"/>
              </a:rPr>
              <a:t>‘time’ module</a:t>
            </a:r>
            <a:endParaRPr lang="zh-TW" altLang="en-US" sz="2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6529D1E-970D-47A9-BC91-55E5E730F1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85" y="467693"/>
            <a:ext cx="1010920" cy="101092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0A79CC9-A182-44F2-AE72-2D22DA4AF563}"/>
              </a:ext>
            </a:extLst>
          </p:cNvPr>
          <p:cNvSpPr/>
          <p:nvPr/>
        </p:nvSpPr>
        <p:spPr>
          <a:xfrm>
            <a:off x="1920038" y="2633850"/>
            <a:ext cx="981131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import</a:t>
            </a:r>
            <a:r>
              <a:rPr lang="en-US" altLang="zh-TW" sz="4400" dirty="0">
                <a:ln w="57150">
                  <a:noFill/>
                </a:ln>
                <a:latin typeface="Arial Rounded MT Bold" panose="020F0704030504030204" pitchFamily="34" charset="0"/>
              </a:rPr>
              <a:t> time</a:t>
            </a:r>
          </a:p>
          <a:p>
            <a:endParaRPr lang="en-US" altLang="zh-TW" sz="4400" dirty="0">
              <a:ln w="57150">
                <a:noFill/>
              </a:ln>
              <a:latin typeface="Arial Rounded MT Bold" panose="020F0704030504030204" pitchFamily="34" charset="0"/>
            </a:endParaRPr>
          </a:p>
          <a:p>
            <a:r>
              <a:rPr lang="en-US" altLang="zh-TW" sz="4400" dirty="0" err="1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time.sleep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zh-TW" sz="4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5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942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52BD320C-1F4B-475E-AF32-AAEBEE8087B0}"/>
              </a:ext>
            </a:extLst>
          </p:cNvPr>
          <p:cNvGrpSpPr/>
          <p:nvPr/>
        </p:nvGrpSpPr>
        <p:grpSpPr>
          <a:xfrm>
            <a:off x="11227323" y="5943697"/>
            <a:ext cx="746290" cy="754146"/>
            <a:chOff x="11133054" y="5821149"/>
            <a:chExt cx="746290" cy="754146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CE137E1-9397-41D6-A35E-73FD3DC6978A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6D6166D9-857C-4168-A749-08A53747CD21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F0D22C5-C85E-4640-AF84-F448BC9229C8}"/>
              </a:ext>
            </a:extLst>
          </p:cNvPr>
          <p:cNvSpPr/>
          <p:nvPr/>
        </p:nvSpPr>
        <p:spPr>
          <a:xfrm>
            <a:off x="4310199" y="2214940"/>
            <a:ext cx="35716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600" dirty="0">
                <a:ln w="57150"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x = 5 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569E8B-E9C0-4637-9EC4-002982650097}"/>
              </a:ext>
            </a:extLst>
          </p:cNvPr>
          <p:cNvSpPr/>
          <p:nvPr/>
        </p:nvSpPr>
        <p:spPr>
          <a:xfrm>
            <a:off x="3268395" y="4038660"/>
            <a:ext cx="5655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The ‘assignment’ operator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0ABC5A6-3A69-4454-A080-112ABE081AC8}"/>
              </a:ext>
            </a:extLst>
          </p:cNvPr>
          <p:cNvGrpSpPr/>
          <p:nvPr/>
        </p:nvGrpSpPr>
        <p:grpSpPr>
          <a:xfrm>
            <a:off x="379371" y="274948"/>
            <a:ext cx="5601414" cy="1320800"/>
            <a:chOff x="867051" y="2192970"/>
            <a:chExt cx="5601414" cy="132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橢圓 15">
                  <a:extLst>
                    <a:ext uri="{FF2B5EF4-FFF2-40B4-BE49-F238E27FC236}">
                      <a16:creationId xmlns:a16="http://schemas.microsoft.com/office/drawing/2014/main" id="{1CCC4644-C40E-4B71-9DEC-871225DF970F}"/>
                    </a:ext>
                  </a:extLst>
                </p:cNvPr>
                <p:cNvSpPr/>
                <p:nvPr/>
              </p:nvSpPr>
              <p:spPr>
                <a:xfrm>
                  <a:off x="867051" y="2192970"/>
                  <a:ext cx="1320800" cy="1320800"/>
                </a:xfrm>
                <a:prstGeom prst="ellipse">
                  <a:avLst/>
                </a:prstGeom>
                <a:solidFill>
                  <a:srgbClr val="FFDA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b="1" i="1" smtClean="0">
                            <a:ln w="28575">
                              <a:solidFill>
                                <a:srgbClr val="3774A7"/>
                              </a:solidFill>
                            </a:ln>
                            <a:solidFill>
                              <a:srgbClr val="3774A7"/>
                            </a:solidFill>
                            <a:latin typeface="Cambria Math" panose="02040503050406030204" pitchFamily="18" charset="0"/>
                          </a:rPr>
                          <m:t>𝜶𝜷𝜸</m:t>
                        </m:r>
                      </m:oMath>
                    </m:oMathPara>
                  </a14:m>
                  <a:endParaRPr lang="zh-TW" altLang="en-US" sz="3600" b="1" dirty="0">
                    <a:ln w="28575">
                      <a:solidFill>
                        <a:srgbClr val="3774A7"/>
                      </a:solidFill>
                    </a:ln>
                    <a:solidFill>
                      <a:srgbClr val="3774A7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橢圓 15">
                  <a:extLst>
                    <a:ext uri="{FF2B5EF4-FFF2-40B4-BE49-F238E27FC236}">
                      <a16:creationId xmlns:a16="http://schemas.microsoft.com/office/drawing/2014/main" id="{1CCC4644-C40E-4B71-9DEC-871225DF9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51" y="2192970"/>
                  <a:ext cx="1320800" cy="13208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E54282E-1D15-4C3B-B069-B7D8F1ABCFBF}"/>
                </a:ext>
              </a:extLst>
            </p:cNvPr>
            <p:cNvSpPr txBox="1"/>
            <p:nvPr/>
          </p:nvSpPr>
          <p:spPr>
            <a:xfrm>
              <a:off x="2434945" y="2622537"/>
              <a:ext cx="4033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Variables and types</a:t>
              </a:r>
              <a:endParaRPr lang="zh-TW" altLang="en-US" sz="24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1855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B064C909-2F68-46C5-9475-5E7E5CE76BC4}"/>
              </a:ext>
            </a:extLst>
          </p:cNvPr>
          <p:cNvSpPr/>
          <p:nvPr/>
        </p:nvSpPr>
        <p:spPr>
          <a:xfrm>
            <a:off x="352145" y="312754"/>
            <a:ext cx="1320800" cy="1320800"/>
          </a:xfrm>
          <a:prstGeom prst="ellipse">
            <a:avLst/>
          </a:prstGeom>
          <a:solidFill>
            <a:srgbClr val="FFD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400" dirty="0">
              <a:latin typeface="Cooper Black" panose="0208090404030B0204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52C982-F349-49F4-A549-3DDB8C795292}"/>
              </a:ext>
            </a:extLst>
          </p:cNvPr>
          <p:cNvSpPr txBox="1"/>
          <p:nvPr/>
        </p:nvSpPr>
        <p:spPr>
          <a:xfrm>
            <a:off x="1920038" y="742321"/>
            <a:ext cx="254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774A7"/>
                </a:solidFill>
                <a:latin typeface="Cooper Black" panose="0208090404030B020404" pitchFamily="18" charset="0"/>
              </a:rPr>
              <a:t>‘time’ module</a:t>
            </a:r>
            <a:endParaRPr lang="zh-TW" altLang="en-US" sz="2400" dirty="0">
              <a:solidFill>
                <a:srgbClr val="3774A7"/>
              </a:solidFill>
              <a:latin typeface="Cooper Black" panose="0208090404030B0204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6529D1E-970D-47A9-BC91-55E5E730F1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85" y="467693"/>
            <a:ext cx="1010920" cy="101092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0A79CC9-A182-44F2-AE72-2D22DA4AF563}"/>
              </a:ext>
            </a:extLst>
          </p:cNvPr>
          <p:cNvSpPr/>
          <p:nvPr/>
        </p:nvSpPr>
        <p:spPr>
          <a:xfrm>
            <a:off x="1920039" y="3180605"/>
            <a:ext cx="33306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 err="1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time.time</a:t>
            </a:r>
            <a:r>
              <a:rPr lang="en-US" altLang="zh-TW" sz="4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()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7617E50-56A6-4F37-9222-A8FA97FDEE84}"/>
              </a:ext>
            </a:extLst>
          </p:cNvPr>
          <p:cNvSpPr txBox="1"/>
          <p:nvPr/>
        </p:nvSpPr>
        <p:spPr>
          <a:xfrm>
            <a:off x="5439266" y="3206314"/>
            <a:ext cx="5599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</a:rPr>
              <a:t>1970 ~ current time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6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52BD320C-1F4B-475E-AF32-AAEBEE8087B0}"/>
              </a:ext>
            </a:extLst>
          </p:cNvPr>
          <p:cNvGrpSpPr/>
          <p:nvPr/>
        </p:nvGrpSpPr>
        <p:grpSpPr>
          <a:xfrm>
            <a:off x="11227323" y="5943697"/>
            <a:ext cx="746290" cy="754146"/>
            <a:chOff x="11133054" y="5821149"/>
            <a:chExt cx="746290" cy="754146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CE137E1-9397-41D6-A35E-73FD3DC6978A}"/>
                </a:ext>
              </a:extLst>
            </p:cNvPr>
            <p:cNvSpPr/>
            <p:nvPr/>
          </p:nvSpPr>
          <p:spPr>
            <a:xfrm>
              <a:off x="11803930" y="5821149"/>
              <a:ext cx="75414" cy="754145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6D6166D9-857C-4168-A749-08A53747CD21}"/>
                </a:ext>
              </a:extLst>
            </p:cNvPr>
            <p:cNvSpPr/>
            <p:nvPr/>
          </p:nvSpPr>
          <p:spPr>
            <a:xfrm>
              <a:off x="11133054" y="6495068"/>
              <a:ext cx="746289" cy="80227"/>
            </a:xfrm>
            <a:prstGeom prst="roundRect">
              <a:avLst/>
            </a:prstGeom>
            <a:solidFill>
              <a:srgbClr val="3775A9"/>
            </a:solidFill>
            <a:ln w="38100">
              <a:solidFill>
                <a:srgbClr val="377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0ABC5A6-3A69-4454-A080-112ABE081AC8}"/>
              </a:ext>
            </a:extLst>
          </p:cNvPr>
          <p:cNvGrpSpPr/>
          <p:nvPr/>
        </p:nvGrpSpPr>
        <p:grpSpPr>
          <a:xfrm>
            <a:off x="379371" y="274948"/>
            <a:ext cx="5601414" cy="1320800"/>
            <a:chOff x="867051" y="2192970"/>
            <a:chExt cx="5601414" cy="132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橢圓 15">
                  <a:extLst>
                    <a:ext uri="{FF2B5EF4-FFF2-40B4-BE49-F238E27FC236}">
                      <a16:creationId xmlns:a16="http://schemas.microsoft.com/office/drawing/2014/main" id="{1CCC4644-C40E-4B71-9DEC-871225DF970F}"/>
                    </a:ext>
                  </a:extLst>
                </p:cNvPr>
                <p:cNvSpPr/>
                <p:nvPr/>
              </p:nvSpPr>
              <p:spPr>
                <a:xfrm>
                  <a:off x="867051" y="2192970"/>
                  <a:ext cx="1320800" cy="1320800"/>
                </a:xfrm>
                <a:prstGeom prst="ellipse">
                  <a:avLst/>
                </a:prstGeom>
                <a:solidFill>
                  <a:srgbClr val="FFDA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b="1" i="1" smtClean="0">
                            <a:ln w="28575">
                              <a:solidFill>
                                <a:srgbClr val="3774A7"/>
                              </a:solidFill>
                            </a:ln>
                            <a:solidFill>
                              <a:srgbClr val="3774A7"/>
                            </a:solidFill>
                            <a:latin typeface="Cambria Math" panose="02040503050406030204" pitchFamily="18" charset="0"/>
                          </a:rPr>
                          <m:t>𝜶𝜷𝜸</m:t>
                        </m:r>
                      </m:oMath>
                    </m:oMathPara>
                  </a14:m>
                  <a:endParaRPr lang="zh-TW" altLang="en-US" sz="3600" b="1" dirty="0">
                    <a:ln w="28575">
                      <a:solidFill>
                        <a:srgbClr val="3774A7"/>
                      </a:solidFill>
                    </a:ln>
                    <a:solidFill>
                      <a:srgbClr val="3774A7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橢圓 15">
                  <a:extLst>
                    <a:ext uri="{FF2B5EF4-FFF2-40B4-BE49-F238E27FC236}">
                      <a16:creationId xmlns:a16="http://schemas.microsoft.com/office/drawing/2014/main" id="{1CCC4644-C40E-4B71-9DEC-871225DF9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51" y="2192970"/>
                  <a:ext cx="1320800" cy="13208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E54282E-1D15-4C3B-B069-B7D8F1ABCFBF}"/>
                </a:ext>
              </a:extLst>
            </p:cNvPr>
            <p:cNvSpPr txBox="1"/>
            <p:nvPr/>
          </p:nvSpPr>
          <p:spPr>
            <a:xfrm>
              <a:off x="2434945" y="2622537"/>
              <a:ext cx="4033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3774A7"/>
                  </a:solidFill>
                  <a:latin typeface="Cooper Black" panose="0208090404030B020404" pitchFamily="18" charset="0"/>
                </a:rPr>
                <a:t>Variables and types</a:t>
              </a:r>
              <a:endParaRPr lang="zh-TW" altLang="en-US" sz="2400" dirty="0">
                <a:solidFill>
                  <a:srgbClr val="3774A7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6FEF2D3B-9448-4839-9ACC-6BD93D0F2E6A}"/>
              </a:ext>
            </a:extLst>
          </p:cNvPr>
          <p:cNvSpPr/>
          <p:nvPr/>
        </p:nvSpPr>
        <p:spPr>
          <a:xfrm>
            <a:off x="1947265" y="1595748"/>
            <a:ext cx="8705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Ways to assign values to variables :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400B8A-727D-4FD0-BD26-EA3AAFACE2A0}"/>
              </a:ext>
            </a:extLst>
          </p:cNvPr>
          <p:cNvSpPr/>
          <p:nvPr/>
        </p:nvSpPr>
        <p:spPr>
          <a:xfrm>
            <a:off x="1947265" y="2288406"/>
            <a:ext cx="62384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x </a:t>
            </a:r>
            <a:r>
              <a:rPr lang="en-US" altLang="zh-TW" sz="5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</a:p>
          <a:p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y </a:t>
            </a:r>
            <a:r>
              <a:rPr lang="en-US" altLang="zh-TW" sz="5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TW" sz="5400" dirty="0">
                <a:ln w="57150">
                  <a:noFill/>
                </a:ln>
                <a:solidFill>
                  <a:srgbClr val="7030A0"/>
                </a:solidFill>
                <a:latin typeface="Arial Rounded MT Bold" panose="020F0704030504030204" pitchFamily="34" charset="0"/>
              </a:rPr>
              <a:t> </a:t>
            </a:r>
          </a:p>
          <a:p>
            <a:endParaRPr lang="en-US" altLang="zh-TW" sz="5400" dirty="0">
              <a:ln w="57150">
                <a:noFill/>
              </a:ln>
              <a:latin typeface="Arial Rounded MT Bold" panose="020F0704030504030204" pitchFamily="34" charset="0"/>
            </a:endParaRPr>
          </a:p>
          <a:p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x, y </a:t>
            </a:r>
            <a:r>
              <a:rPr lang="en-US" altLang="zh-TW" sz="5400" dirty="0">
                <a:ln w="57150">
                  <a:noFill/>
                </a:ln>
                <a:solidFill>
                  <a:srgbClr val="FF505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 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TW" sz="5400" dirty="0">
                <a:ln w="57150">
                  <a:noFill/>
                </a:ln>
                <a:latin typeface="Arial Rounded MT Bold" panose="020F0704030504030204" pitchFamily="34" charset="0"/>
              </a:rPr>
              <a:t>, </a:t>
            </a:r>
            <a:r>
              <a:rPr lang="en-US" altLang="zh-TW" sz="5400" dirty="0">
                <a:ln w="57150">
                  <a:noFill/>
                </a:ln>
                <a:solidFill>
                  <a:srgbClr val="3774A7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8C9F997-3FE8-4A61-82A5-E21AD7443391}"/>
              </a:ext>
            </a:extLst>
          </p:cNvPr>
          <p:cNvSpPr/>
          <p:nvPr/>
        </p:nvSpPr>
        <p:spPr>
          <a:xfrm>
            <a:off x="1947265" y="4176388"/>
            <a:ext cx="8705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is equivalent to : </a:t>
            </a:r>
          </a:p>
        </p:txBody>
      </p:sp>
    </p:spTree>
    <p:extLst>
      <p:ext uri="{BB962C8B-B14F-4D97-AF65-F5344CB8AC3E}">
        <p14:creationId xmlns:p14="http://schemas.microsoft.com/office/powerpoint/2010/main" val="187416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4012</TotalTime>
  <Words>1971</Words>
  <Application>Microsoft Office PowerPoint</Application>
  <PresentationFormat>寬螢幕</PresentationFormat>
  <Paragraphs>614</Paragraphs>
  <Slides>80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80</vt:i4>
      </vt:variant>
    </vt:vector>
  </HeadingPairs>
  <TitlesOfParts>
    <vt:vector size="88" baseType="lpstr">
      <vt:lpstr>新細明體</vt:lpstr>
      <vt:lpstr>Arial</vt:lpstr>
      <vt:lpstr>Arial Rounded MT Bold</vt:lpstr>
      <vt:lpstr>Calibri</vt:lpstr>
      <vt:lpstr>Calibri Light</vt:lpstr>
      <vt:lpstr>Cambria Math</vt:lpstr>
      <vt:lpstr>Cooper Black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崇皓 趙</dc:creator>
  <cp:lastModifiedBy>崇皓 趙</cp:lastModifiedBy>
  <cp:revision>1992</cp:revision>
  <dcterms:created xsi:type="dcterms:W3CDTF">2018-07-06T15:46:39Z</dcterms:created>
  <dcterms:modified xsi:type="dcterms:W3CDTF">2018-07-21T13:49:46Z</dcterms:modified>
</cp:coreProperties>
</file>