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2"/>
  </p:sldMasterIdLst>
  <p:notesMasterIdLst>
    <p:notesMasterId r:id="rId19"/>
  </p:notesMasterIdLst>
  <p:handoutMasterIdLst>
    <p:handoutMasterId r:id="rId20"/>
  </p:handoutMasterIdLst>
  <p:sldIdLst>
    <p:sldId id="268" r:id="rId3"/>
    <p:sldId id="353" r:id="rId4"/>
    <p:sldId id="367" r:id="rId5"/>
    <p:sldId id="372" r:id="rId6"/>
    <p:sldId id="368" r:id="rId7"/>
    <p:sldId id="373" r:id="rId8"/>
    <p:sldId id="369" r:id="rId9"/>
    <p:sldId id="311" r:id="rId10"/>
    <p:sldId id="356" r:id="rId11"/>
    <p:sldId id="377" r:id="rId12"/>
    <p:sldId id="374" r:id="rId13"/>
    <p:sldId id="333" r:id="rId14"/>
    <p:sldId id="378" r:id="rId15"/>
    <p:sldId id="334" r:id="rId16"/>
    <p:sldId id="376" r:id="rId17"/>
    <p:sldId id="379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16"/>
    <a:srgbClr val="00A20F"/>
    <a:srgbClr val="00C025"/>
    <a:srgbClr val="01FF07"/>
    <a:srgbClr val="5BFF5B"/>
    <a:srgbClr val="FF4141"/>
    <a:srgbClr val="FF0000"/>
    <a:srgbClr val="292929"/>
    <a:srgbClr val="B2B2B2"/>
    <a:srgbClr val="CF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70228" autoAdjust="0"/>
  </p:normalViewPr>
  <p:slideViewPr>
    <p:cSldViewPr>
      <p:cViewPr varScale="1">
        <p:scale>
          <a:sx n="91" d="100"/>
          <a:sy n="91" d="100"/>
        </p:scale>
        <p:origin x="23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to edit Master text styles</a:t>
            </a:r>
          </a:p>
          <a:p>
            <a:pPr lvl="1"/>
            <a:r>
              <a:rPr lang="de-DE" noProof="0" dirty="0"/>
              <a:t>Second level</a:t>
            </a:r>
          </a:p>
          <a:p>
            <a:pPr lvl="2"/>
            <a:r>
              <a:rPr lang="de-DE" noProof="0" dirty="0"/>
              <a:t>Third level</a:t>
            </a:r>
          </a:p>
          <a:p>
            <a:pPr lvl="3"/>
            <a:r>
              <a:rPr lang="de-DE" noProof="0" dirty="0"/>
              <a:t>Fourth level</a:t>
            </a:r>
          </a:p>
          <a:p>
            <a:pPr lvl="4"/>
            <a:r>
              <a:rPr lang="de-DE" noProof="0" dirty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1450" indent="-17145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120000"/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6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03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DE7A69-83C6-4B5B-82FD-76B49D93196D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47206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3731" name="Rectangle 4720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E57136-7D69-46C9-9311-79543FE1C955}" type="slidenum">
              <a:rPr lang="en-US"/>
              <a:pPr/>
              <a:t>14</a:t>
            </a:fld>
            <a:endParaRPr lang="en-US"/>
          </a:p>
        </p:txBody>
      </p:sp>
      <p:sp>
        <p:nvSpPr>
          <p:cNvPr id="74754" name="Rectangle 47616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4755" name="Rectangle 4761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89E0B-C125-4BF5-B3BF-058F97905FEB}" type="slidenum">
              <a:rPr lang="en-US"/>
              <a:pPr/>
              <a:t>16</a:t>
            </a:fld>
            <a:endParaRPr lang="en-US"/>
          </a:p>
        </p:txBody>
      </p:sp>
      <p:sp>
        <p:nvSpPr>
          <p:cNvPr id="83970" name="Rectangle 52121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5212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20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F332-9994-45C9-8B25-F8F14803873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://www.microsoft.com/visualstudio/sv-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1 </a:t>
            </a:r>
            <a:r>
              <a:rPr lang="en-GB"/>
              <a:t>Key Learnings 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Project Templates</a:t>
            </a:r>
            <a:endParaRPr lang="sv-SE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9212" y="4787339"/>
            <a:ext cx="1951053" cy="1460500"/>
            <a:chOff x="4906963" y="1396996"/>
            <a:chExt cx="1951053" cy="146050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953016" y="2270121"/>
              <a:ext cx="1905000" cy="5873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Empty BizTalk Server Project</a:t>
              </a: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4906963" y="1396996"/>
              <a:ext cx="1376363" cy="903288"/>
              <a:chOff x="804" y="1290"/>
              <a:chExt cx="867" cy="569"/>
            </a:xfrm>
          </p:grpSpPr>
          <p:pic>
            <p:nvPicPr>
              <p:cNvPr id="17" name="Picture 13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18" name="Group 14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0" name="Picture 15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1" name="Picture 16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542626" y="4850845"/>
            <a:ext cx="1571636" cy="1396611"/>
            <a:chOff x="4929190" y="4956196"/>
            <a:chExt cx="1571636" cy="1396611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960954" y="5817276"/>
              <a:ext cx="1539872" cy="5355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BizTalk Server BPEL Import</a:t>
              </a:r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4929190" y="4956196"/>
              <a:ext cx="1376363" cy="903288"/>
              <a:chOff x="804" y="1290"/>
              <a:chExt cx="867" cy="569"/>
            </a:xfrm>
          </p:grpSpPr>
          <p:pic>
            <p:nvPicPr>
              <p:cNvPr id="23" name="Picture 19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24" name="Group 20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6" name="Picture 21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7" name="Picture 22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pic>
        <p:nvPicPr>
          <p:cNvPr id="4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578" y="1484784"/>
            <a:ext cx="4926638" cy="3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14438"/>
            <a:ext cx="5000625" cy="3500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BizTalk XML Schema?</a:t>
            </a:r>
            <a:endParaRPr lang="sv-SE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57188" y="1285875"/>
            <a:ext cx="4929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targetNamespace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xmlns:xs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http://www.w3.org/2001/XMLSchema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Title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Link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        &lt;</a:t>
            </a:r>
            <a:r>
              <a:rPr lang="en-US" sz="1400">
                <a:solidFill>
                  <a:srgbClr val="A31515"/>
                </a:solidFill>
              </a:rPr>
              <a:t>xs:element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name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Author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type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xs:string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PubDate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xs:dateTime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Description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&lt;/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&lt;/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&lt;/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00438" y="4357688"/>
            <a:ext cx="5500687" cy="2143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556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xmlns:ns0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BizTalk Rocks!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http://bLogical.se/blogs/wmmihaa/biztalk_rocks.aspx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Mikael Håkansson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2010-05-31T13:20:00.000-05:00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bla bla bla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BizTalk uses the XML schema definition language (XSD)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XML schemas define the data structure for all XML business documents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sv-SE"/>
              <a:t>BizTalk requires schema definitions to be deployed in order to recognize the Messge Type.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143250" y="4102100"/>
            <a:ext cx="1000125" cy="398463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0" y="1143000"/>
            <a:ext cx="9144000" cy="5429250"/>
            <a:chOff x="0" y="1142984"/>
            <a:chExt cx="9144000" cy="5429288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0" y="1142984"/>
              <a:ext cx="9144000" cy="5429288"/>
              <a:chOff x="0" y="1142984"/>
              <a:chExt cx="9144000" cy="5429288"/>
            </a:xfrm>
          </p:grpSpPr>
          <p:sp>
            <p:nvSpPr>
              <p:cNvPr id="13330" name="Rectangle 6"/>
              <p:cNvSpPr>
                <a:spLocks noChangeArrowheads="1"/>
              </p:cNvSpPr>
              <p:nvPr/>
            </p:nvSpPr>
            <p:spPr bwMode="auto">
              <a:xfrm>
                <a:off x="0" y="1142984"/>
                <a:ext cx="9144000" cy="5429288"/>
              </a:xfrm>
              <a:prstGeom prst="rect">
                <a:avLst/>
              </a:prstGeom>
              <a:solidFill>
                <a:schemeClr val="bg1">
                  <a:alpha val="69019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</a:pPr>
                <a:endParaRPr lang="sv-SE"/>
              </a:p>
            </p:txBody>
          </p:sp>
          <p:grpSp>
            <p:nvGrpSpPr>
              <p:cNvPr id="13331" name="Group 5"/>
              <p:cNvGrpSpPr>
                <a:grpSpLocks/>
              </p:cNvGrpSpPr>
              <p:nvPr/>
            </p:nvGrpSpPr>
            <p:grpSpPr bwMode="auto">
              <a:xfrm>
                <a:off x="2071670" y="2071678"/>
                <a:ext cx="4857784" cy="3071834"/>
                <a:chOff x="-2536049" y="3143248"/>
                <a:chExt cx="4857784" cy="3071834"/>
              </a:xfrm>
            </p:grpSpPr>
            <p:sp>
              <p:nvSpPr>
                <p:cNvPr id="2" name="Rounded Rectangle 1"/>
                <p:cNvSpPr>
                  <a:spLocks noChangeArrowheads="1"/>
                </p:cNvSpPr>
                <p:nvPr/>
              </p:nvSpPr>
              <p:spPr bwMode="auto">
                <a:xfrm>
                  <a:off x="-2536031" y="3143249"/>
                  <a:ext cx="4857750" cy="307183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C78"/>
                    </a:gs>
                    <a:gs pos="35001">
                      <a:srgbClr val="FFFBA1"/>
                    </a:gs>
                    <a:gs pos="100000">
                      <a:srgbClr val="FFFDD7"/>
                    </a:gs>
                  </a:gsLst>
                  <a:lin ang="16200000" scaled="1"/>
                </a:gradFill>
                <a:ln w="9525" algn="ctr">
                  <a:solidFill>
                    <a:srgbClr val="FFCB00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>
                    <a:buClr>
                      <a:schemeClr val="bg2"/>
                    </a:buClr>
                    <a:defRPr/>
                  </a:pPr>
                  <a:endParaRPr lang="sv-SE">
                    <a:latin typeface="+mn-lt"/>
                    <a:cs typeface="+mn-cs"/>
                  </a:endParaRPr>
                </a:p>
              </p:txBody>
            </p:sp>
            <p:sp>
              <p:nvSpPr>
                <p:cNvPr id="1333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-2321735" y="3286124"/>
                  <a:ext cx="4028667" cy="2800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 </a:t>
                  </a:r>
                  <a:r>
                    <a:rPr lang="sv-SE">
                      <a:solidFill>
                        <a:srgbClr val="FF0000"/>
                      </a:solidFill>
                    </a:rPr>
                    <a:t>ID</a:t>
                  </a:r>
                  <a:r>
                    <a:rPr lang="sv-SE">
                      <a:solidFill>
                        <a:srgbClr val="0000FF"/>
                      </a:solidFill>
                    </a:rPr>
                    <a:t>=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1234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  <a:r>
                    <a:rPr lang="sv-SE">
                      <a:solidFill>
                        <a:srgbClr val="000000"/>
                      </a:solidFill>
                    </a:rPr>
                    <a:t>Kramerica Industries</a:t>
                  </a:r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</p:txBody>
            </p:sp>
          </p:grpSp>
        </p:grp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4643438" y="1500175"/>
              <a:ext cx="1500187" cy="642941"/>
            </a:xfrm>
            <a:prstGeom prst="wedgeRoundRectCallout">
              <a:avLst>
                <a:gd name="adj1" fmla="val -66801"/>
                <a:gd name="adj2" fmla="val 119370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Attribute</a:t>
              </a: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110449"/>
                <a:gd name="adj2" fmla="val 48042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</a:t>
              </a:r>
            </a:p>
          </p:txBody>
        </p:sp>
        <p:sp>
          <p:nvSpPr>
            <p:cNvPr id="20" name="Rounded Rectangular Callout 19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97051"/>
                <a:gd name="adj2" fmla="val 12097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Elements</a:t>
              </a:r>
            </a:p>
          </p:txBody>
        </p:sp>
      </p:grpSp>
      <p:pic>
        <p:nvPicPr>
          <p:cNvPr id="2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Shape 4689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and the Schema Editor</a:t>
            </a:r>
            <a:endParaRPr lang="en-US" dirty="0"/>
          </a:p>
        </p:txBody>
      </p:sp>
      <p:sp>
        <p:nvSpPr>
          <p:cNvPr id="469109" name="Shape 46910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Schemas represent the message data structure</a:t>
            </a:r>
          </a:p>
          <a:p>
            <a:r>
              <a:rPr lang="en-US"/>
              <a:t>Data is XML, delimited or positional</a:t>
            </a:r>
            <a:endParaRPr lang="en-US" dirty="0"/>
          </a:p>
        </p:txBody>
      </p:sp>
      <p:sp>
        <p:nvSpPr>
          <p:cNvPr id="469110" name="Rounded Rectangle 469109"/>
          <p:cNvSpPr>
            <a:spLocks noChangeArrowheads="1"/>
          </p:cNvSpPr>
          <p:nvPr/>
        </p:nvSpPr>
        <p:spPr bwMode="auto">
          <a:xfrm>
            <a:off x="3340554" y="2151529"/>
            <a:ext cx="4823732" cy="379879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84" name="Rectangle 4691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2197" y="2344831"/>
            <a:ext cx="4649107" cy="343460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0485" name="Rounded Rectangle 469111"/>
          <p:cNvSpPr>
            <a:spLocks noChangeArrowheads="1"/>
          </p:cNvSpPr>
          <p:nvPr/>
        </p:nvSpPr>
        <p:spPr bwMode="auto">
          <a:xfrm>
            <a:off x="4891768" y="2630581"/>
            <a:ext cx="2970893" cy="2707622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3" name="Rounded Rectangle 469112"/>
          <p:cNvSpPr>
            <a:spLocks noChangeArrowheads="1"/>
          </p:cNvSpPr>
          <p:nvPr/>
        </p:nvSpPr>
        <p:spPr bwMode="auto">
          <a:xfrm>
            <a:off x="7007679" y="4731684"/>
            <a:ext cx="707571" cy="403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XSD View</a:t>
            </a:r>
          </a:p>
        </p:txBody>
      </p:sp>
      <p:sp>
        <p:nvSpPr>
          <p:cNvPr id="20487" name="Rounded Rectangle 469113"/>
          <p:cNvSpPr>
            <a:spLocks noChangeArrowheads="1"/>
          </p:cNvSpPr>
          <p:nvPr/>
        </p:nvSpPr>
        <p:spPr bwMode="auto">
          <a:xfrm>
            <a:off x="3517447" y="2571750"/>
            <a:ext cx="1201964" cy="1505791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5" name="Rounded Rectangle 469114"/>
          <p:cNvSpPr>
            <a:spLocks noChangeArrowheads="1"/>
          </p:cNvSpPr>
          <p:nvPr/>
        </p:nvSpPr>
        <p:spPr bwMode="auto">
          <a:xfrm>
            <a:off x="2612571" y="2756647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 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Tree View</a:t>
            </a:r>
          </a:p>
        </p:txBody>
      </p:sp>
      <p:sp>
        <p:nvSpPr>
          <p:cNvPr id="469116" name="Rounded Rectangle 469115"/>
          <p:cNvSpPr>
            <a:spLocks noChangeArrowheads="1"/>
          </p:cNvSpPr>
          <p:nvPr/>
        </p:nvSpPr>
        <p:spPr bwMode="auto">
          <a:xfrm>
            <a:off x="707572" y="3563470"/>
            <a:ext cx="2394857" cy="2689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90" name="Rectangle 4691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6947" y="3689537"/>
            <a:ext cx="1113518" cy="2221566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0491" name="Rectangle 4691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0465" y="3689537"/>
            <a:ext cx="1064759" cy="243587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5720" y="4286256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Editor options</a:t>
            </a:r>
          </a:p>
        </p:txBody>
      </p:sp>
    </p:spTree>
    <p:extLst>
      <p:ext uri="{BB962C8B-B14F-4D97-AF65-F5344CB8AC3E}">
        <p14:creationId xmlns:p14="http://schemas.microsoft.com/office/powerpoint/2010/main" val="311559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Schema properties</a:t>
            </a:r>
            <a:endParaRPr lang="sv-SE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475656" y="1916832"/>
            <a:ext cx="5544616" cy="338437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45" y="2079281"/>
            <a:ext cx="1558091" cy="2932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30" y="2141462"/>
            <a:ext cx="1796453" cy="3064941"/>
          </a:xfrm>
          <a:prstGeom prst="rect">
            <a:avLst/>
          </a:prstGeom>
        </p:spPr>
      </p:pic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4475995" y="3673933"/>
            <a:ext cx="1643074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File &amp; Input/output properties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2836968" y="3115274"/>
            <a:ext cx="121444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 node properties</a:t>
            </a:r>
          </a:p>
        </p:txBody>
      </p:sp>
    </p:spTree>
    <p:extLst>
      <p:ext uri="{BB962C8B-B14F-4D97-AF65-F5344CB8AC3E}">
        <p14:creationId xmlns:p14="http://schemas.microsoft.com/office/powerpoint/2010/main" val="147616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95" name="Rounded Rectangle 475294"/>
          <p:cNvSpPr>
            <a:spLocks noChangeArrowheads="1"/>
          </p:cNvSpPr>
          <p:nvPr/>
        </p:nvSpPr>
        <p:spPr bwMode="auto">
          <a:xfrm>
            <a:off x="1612566" y="2150278"/>
            <a:ext cx="5695738" cy="430305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1" name="Picture 2" descr="Functoid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070" y="2578906"/>
            <a:ext cx="4572000" cy="27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5138" name="Shape 475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and the Mapper</a:t>
            </a:r>
            <a:endParaRPr lang="en-US" dirty="0"/>
          </a:p>
        </p:txBody>
      </p:sp>
      <p:sp>
        <p:nvSpPr>
          <p:cNvPr id="475139" name="Shape 4751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BizTalk maps are used for data transformation and translation</a:t>
            </a:r>
          </a:p>
          <a:p>
            <a:r>
              <a:rPr lang="en-US"/>
              <a:t>They are based on XSLT</a:t>
            </a:r>
            <a:endParaRPr lang="en-US" dirty="0"/>
          </a:p>
        </p:txBody>
      </p:sp>
      <p:sp>
        <p:nvSpPr>
          <p:cNvPr id="21510" name="Straight Connector 475296"/>
          <p:cNvSpPr>
            <a:spLocks noChangeShapeType="1"/>
          </p:cNvSpPr>
          <p:nvPr/>
        </p:nvSpPr>
        <p:spPr bwMode="auto">
          <a:xfrm flipH="1" flipV="1">
            <a:off x="3022047" y="5213710"/>
            <a:ext cx="1134" cy="29975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1" name="Straight Connector 475297"/>
          <p:cNvSpPr>
            <a:spLocks noChangeShapeType="1"/>
          </p:cNvSpPr>
          <p:nvPr/>
        </p:nvSpPr>
        <p:spPr bwMode="auto">
          <a:xfrm flipH="1" flipV="1">
            <a:off x="4555129" y="5188495"/>
            <a:ext cx="2268" cy="32497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2" name="Straight Connector 475298"/>
          <p:cNvSpPr>
            <a:spLocks noChangeShapeType="1"/>
          </p:cNvSpPr>
          <p:nvPr/>
        </p:nvSpPr>
        <p:spPr bwMode="auto">
          <a:xfrm flipH="1" flipV="1">
            <a:off x="5980493" y="5205304"/>
            <a:ext cx="2268" cy="30816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475300" name="Rounded Rectangle 475299"/>
          <p:cNvSpPr>
            <a:spLocks noChangeArrowheads="1"/>
          </p:cNvSpPr>
          <p:nvPr/>
        </p:nvSpPr>
        <p:spPr bwMode="auto">
          <a:xfrm>
            <a:off x="2612698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Source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475301" name="Rounded Rectangle 475300"/>
          <p:cNvSpPr>
            <a:spLocks noChangeArrowheads="1"/>
          </p:cNvSpPr>
          <p:nvPr/>
        </p:nvSpPr>
        <p:spPr bwMode="auto">
          <a:xfrm>
            <a:off x="4112896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Map Grid</a:t>
            </a:r>
          </a:p>
        </p:txBody>
      </p:sp>
      <p:sp>
        <p:nvSpPr>
          <p:cNvPr id="475302" name="Rounded Rectangle 475301"/>
          <p:cNvSpPr>
            <a:spLocks noChangeArrowheads="1"/>
          </p:cNvSpPr>
          <p:nvPr/>
        </p:nvSpPr>
        <p:spPr bwMode="auto">
          <a:xfrm>
            <a:off x="5504243" y="5507864"/>
            <a:ext cx="966107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Destination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581" name="Rounded Rectangle 580"/>
          <p:cNvSpPr>
            <a:spLocks noChangeArrowheads="1"/>
          </p:cNvSpPr>
          <p:nvPr/>
        </p:nvSpPr>
        <p:spPr bwMode="auto">
          <a:xfrm>
            <a:off x="4255772" y="17930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 err="1">
                <a:latin typeface="Arial Narrow" pitchFamily="34" charset="0"/>
              </a:rPr>
              <a:t>Functoid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2" name="Straight Connector 475297"/>
          <p:cNvSpPr>
            <a:spLocks noChangeShapeType="1"/>
          </p:cNvSpPr>
          <p:nvPr/>
        </p:nvSpPr>
        <p:spPr bwMode="auto">
          <a:xfrm flipH="1">
            <a:off x="4682132" y="2364593"/>
            <a:ext cx="2268" cy="64294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2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Functoids to a Map</a:t>
            </a:r>
            <a:endParaRPr lang="sv-S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00250"/>
            <a:ext cx="5424487" cy="2971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14625"/>
            <a:ext cx="1790700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 bwMode="auto">
          <a:xfrm rot="454128">
            <a:off x="2613025" y="1851025"/>
            <a:ext cx="2886075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9" name="Curved Down Arrow 8"/>
          <p:cNvSpPr/>
          <p:nvPr/>
        </p:nvSpPr>
        <p:spPr bwMode="auto">
          <a:xfrm rot="454128">
            <a:off x="5189538" y="2111375"/>
            <a:ext cx="1735137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14438" y="4572000"/>
            <a:ext cx="92868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357688" y="3929063"/>
            <a:ext cx="92868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Grid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4357688"/>
            <a:ext cx="1881187" cy="1652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143750" y="4143375"/>
            <a:ext cx="14287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Functiod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3244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1116"/>
            <a:ext cx="7221379" cy="5214228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Administration Console</a:t>
            </a:r>
            <a:endParaRPr lang="en-GB" dirty="0"/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732240" y="3212976"/>
            <a:ext cx="2254250" cy="278686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Applications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Ports, Adapters, 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Start, Stop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Import, Export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Troubleshoot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41358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Architecture</a:t>
            </a:r>
          </a:p>
        </p:txBody>
      </p:sp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880716" y="353223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43" name="Grupp 48"/>
          <p:cNvGrpSpPr/>
          <p:nvPr/>
        </p:nvGrpSpPr>
        <p:grpSpPr>
          <a:xfrm>
            <a:off x="3428992" y="1785925"/>
            <a:ext cx="2214579" cy="2500330"/>
            <a:chOff x="3428992" y="1836455"/>
            <a:chExt cx="2214579" cy="2378363"/>
          </a:xfrm>
        </p:grpSpPr>
        <p:sp>
          <p:nvSpPr>
            <p:cNvPr id="44" name="Rounded Rectangle 7"/>
            <p:cNvSpPr/>
            <p:nvPr/>
          </p:nvSpPr>
          <p:spPr bwMode="blackWhite">
            <a:xfrm>
              <a:off x="3428992" y="1836455"/>
              <a:ext cx="2214579" cy="237836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5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46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49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50" name="Ned 45"/>
          <p:cNvSpPr/>
          <p:nvPr/>
        </p:nvSpPr>
        <p:spPr>
          <a:xfrm rot="10800000">
            <a:off x="3500430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51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5" name="Ned 39"/>
          <p:cNvSpPr/>
          <p:nvPr/>
        </p:nvSpPr>
        <p:spPr>
          <a:xfrm>
            <a:off x="4643438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4678" y="5826137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7752" y="5857892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000636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516" y="5153036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0916" y="5305436"/>
            <a:ext cx="633418" cy="633418"/>
          </a:xfrm>
          <a:prstGeom prst="rect">
            <a:avLst/>
          </a:prstGeom>
          <a:noFill/>
        </p:spPr>
      </p:pic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9" y="50958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9" y="52482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9" y="54006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95" y="4105052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14" grpId="0"/>
      <p:bldP spid="169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 Ports and Receive Locations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75656" y="1456882"/>
            <a:ext cx="2714644" cy="4780430"/>
            <a:chOff x="489204" y="1363214"/>
            <a:chExt cx="2714644" cy="4780430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5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6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8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434901" y="1548488"/>
            <a:ext cx="3017419" cy="18805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Message Exchange </a:t>
            </a:r>
            <a:br>
              <a:rPr lang="en-US" dirty="0"/>
            </a:br>
            <a:r>
              <a:rPr lang="en-US" dirty="0"/>
              <a:t>Patterns (MEP)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572000" y="2082508"/>
            <a:ext cx="2682952" cy="120247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One-Way – Receives messages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Polling ports are also One-Way.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Two-Way – Receive/Response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Receives message and sends back a response message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434901" y="3607070"/>
            <a:ext cx="2205286" cy="145512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Port settings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76471" y="3961472"/>
            <a:ext cx="1833168" cy="89497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Location(s)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Tracking options</a:t>
            </a:r>
          </a:p>
          <a:p>
            <a:pPr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 Ports and Receive Locations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427984" y="3789040"/>
            <a:ext cx="2554090" cy="114183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Location Status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692854" y="4102384"/>
            <a:ext cx="2105220" cy="6240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Enabled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Disabled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437636" y="1547992"/>
            <a:ext cx="2880320" cy="16898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Location settings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3347" y="1869644"/>
            <a:ext cx="2378585" cy="118031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Transport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Receive Handler (Host)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Pipeline(s)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Service (Operation) Window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75656" y="1456882"/>
            <a:ext cx="2714644" cy="4780430"/>
            <a:chOff x="489204" y="1363214"/>
            <a:chExt cx="2714644" cy="4780430"/>
          </a:xfrm>
        </p:grpSpPr>
        <p:sp>
          <p:nvSpPr>
            <p:cNvPr id="21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22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23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24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25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26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31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54101" y="1387168"/>
            <a:ext cx="2753065" cy="4231942"/>
            <a:chOff x="4854101" y="1391515"/>
            <a:chExt cx="2753065" cy="4231942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522" y="1391515"/>
              <a:ext cx="2714644" cy="423194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4963960" y="1482625"/>
              <a:ext cx="2571768" cy="356476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5" name="Rounded Rectangle 12"/>
            <p:cNvSpPr/>
            <p:nvPr/>
          </p:nvSpPr>
          <p:spPr bwMode="blackWhite">
            <a:xfrm>
              <a:off x="5272544" y="3566447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6" name="Rounded Rectangle 15"/>
            <p:cNvSpPr/>
            <p:nvPr/>
          </p:nvSpPr>
          <p:spPr bwMode="blackWhite">
            <a:xfrm>
              <a:off x="5275855" y="2709191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5272544" y="1845799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pic>
          <p:nvPicPr>
            <p:cNvPr id="9" name="Picture 3" descr="C:\Users\hedbergjh\Pictures\Microsoft Clip Organizer\j043264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01" y="4401960"/>
              <a:ext cx="547689" cy="5476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187624" y="1387168"/>
            <a:ext cx="3017419" cy="171217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Message Exchange </a:t>
            </a:r>
            <a:br>
              <a:rPr lang="en-US" dirty="0"/>
            </a:br>
            <a:r>
              <a:rPr lang="en-US" dirty="0"/>
              <a:t>Patterns (MEP)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324723" y="1921188"/>
            <a:ext cx="2682952" cy="98645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One-Way – Sends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Two-Way – Solicit/Response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Sends message and waits to receive a response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188167" y="3446807"/>
            <a:ext cx="2736304" cy="13503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Send Port Status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1429194" y="3760447"/>
            <a:ext cx="2255411" cy="840141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 err="1">
                <a:latin typeface="Arial Narrow" pitchFamily="34" charset="0"/>
              </a:rPr>
              <a:t>Unenlisted</a:t>
            </a:r>
            <a:r>
              <a:rPr lang="en-US" sz="1400" b="1" dirty="0">
                <a:latin typeface="Arial Narrow" pitchFamily="34" charset="0"/>
              </a:rPr>
              <a:t> / Bound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Stopped / Enlisted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211232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54101" y="1387168"/>
            <a:ext cx="2753065" cy="4231942"/>
            <a:chOff x="4854101" y="1391515"/>
            <a:chExt cx="2753065" cy="4231942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522" y="1391515"/>
              <a:ext cx="2714644" cy="423194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4963960" y="1482625"/>
              <a:ext cx="2571768" cy="356476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5" name="Rounded Rectangle 12"/>
            <p:cNvSpPr/>
            <p:nvPr/>
          </p:nvSpPr>
          <p:spPr bwMode="blackWhite">
            <a:xfrm>
              <a:off x="5272544" y="3566447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6" name="Rounded Rectangle 15"/>
            <p:cNvSpPr/>
            <p:nvPr/>
          </p:nvSpPr>
          <p:spPr bwMode="blackWhite">
            <a:xfrm>
              <a:off x="5275855" y="2709191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5272544" y="1845799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pic>
          <p:nvPicPr>
            <p:cNvPr id="9" name="Picture 3" descr="C:\Users\hedbergjh\Pictures\Microsoft Clip Organizer\j043264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01" y="4401960"/>
              <a:ext cx="547689" cy="5476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259632" y="1387168"/>
            <a:ext cx="2711844" cy="283566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Send Port settings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501202" y="1741570"/>
            <a:ext cx="2254250" cy="229510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Primary and Backup Transport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Retry options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Send Handler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Pipeline(s)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Filters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Service (Operation) Window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Maps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Tracking options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1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 Groups</a:t>
            </a:r>
          </a:p>
        </p:txBody>
      </p:sp>
      <p:sp>
        <p:nvSpPr>
          <p:cNvPr id="18" name="Rounded Rectangle 7"/>
          <p:cNvSpPr/>
          <p:nvPr/>
        </p:nvSpPr>
        <p:spPr bwMode="blackWhite">
          <a:xfrm>
            <a:off x="4902240" y="692696"/>
            <a:ext cx="2714644" cy="5400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 Group</a:t>
            </a:r>
          </a:p>
        </p:txBody>
      </p:sp>
      <p:sp>
        <p:nvSpPr>
          <p:cNvPr id="19" name="Rounded Rectangle 9"/>
          <p:cNvSpPr/>
          <p:nvPr/>
        </p:nvSpPr>
        <p:spPr bwMode="blackWhite">
          <a:xfrm>
            <a:off x="4973678" y="836712"/>
            <a:ext cx="2571768" cy="21966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20" name="Rounded Rectangle 12"/>
          <p:cNvSpPr/>
          <p:nvPr/>
        </p:nvSpPr>
        <p:spPr bwMode="blackWhite">
          <a:xfrm>
            <a:off x="5301107" y="2097224"/>
            <a:ext cx="1916909" cy="423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21" name="Rounded Rectangle 15"/>
          <p:cNvSpPr/>
          <p:nvPr/>
        </p:nvSpPr>
        <p:spPr bwMode="blackWhite">
          <a:xfrm>
            <a:off x="5282261" y="1536991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22" name="Rounded Rectangle 15"/>
          <p:cNvSpPr/>
          <p:nvPr/>
        </p:nvSpPr>
        <p:spPr bwMode="blackWhite">
          <a:xfrm>
            <a:off x="5282262" y="983862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pic>
        <p:nvPicPr>
          <p:cNvPr id="2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95" y="5409592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9"/>
          <p:cNvSpPr/>
          <p:nvPr/>
        </p:nvSpPr>
        <p:spPr bwMode="blackWhite">
          <a:xfrm>
            <a:off x="4973108" y="3177344"/>
            <a:ext cx="2571768" cy="22322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25" name="Rounded Rectangle 12"/>
          <p:cNvSpPr/>
          <p:nvPr/>
        </p:nvSpPr>
        <p:spPr bwMode="blackWhite">
          <a:xfrm>
            <a:off x="5300537" y="4473488"/>
            <a:ext cx="1916909" cy="423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26" name="Rounded Rectangle 15"/>
          <p:cNvSpPr/>
          <p:nvPr/>
        </p:nvSpPr>
        <p:spPr bwMode="blackWhite">
          <a:xfrm>
            <a:off x="5281691" y="3913255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27" name="Rounded Rectangle 15"/>
          <p:cNvSpPr/>
          <p:nvPr/>
        </p:nvSpPr>
        <p:spPr bwMode="blackWhite">
          <a:xfrm>
            <a:off x="5281692" y="3360126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2349" y="277139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29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9" y="2699953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576486" y="3200015"/>
            <a:ext cx="286649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Send Port Group if you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 to specify a filter for a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then one Send Port.</a:t>
            </a:r>
          </a:p>
        </p:txBody>
      </p:sp>
    </p:spTree>
    <p:extLst>
      <p:ext uri="{BB962C8B-B14F-4D97-AF65-F5344CB8AC3E}">
        <p14:creationId xmlns:p14="http://schemas.microsoft.com/office/powerpoint/2010/main" val="5533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8663" y="1819300"/>
            <a:ext cx="3333750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Message flow scenario</a:t>
            </a:r>
          </a:p>
        </p:txBody>
      </p:sp>
      <p:sp>
        <p:nvSpPr>
          <p:cNvPr id="2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Receive order, lookup data, send to subscriber</a:t>
            </a:r>
          </a:p>
          <a:p>
            <a:pPr lvl="3"/>
            <a:r>
              <a:rPr lang="en-GB"/>
              <a:t>Receive message through a receive port.</a:t>
            </a:r>
          </a:p>
          <a:p>
            <a:pPr lvl="3"/>
            <a:r>
              <a:rPr lang="en-GB"/>
              <a:t>An orchestration subscribes to the message to</a:t>
            </a:r>
            <a:br>
              <a:rPr lang="en-GB"/>
            </a:br>
            <a:r>
              <a:rPr lang="en-GB"/>
              <a:t>perform processing and enrichment.</a:t>
            </a:r>
          </a:p>
          <a:p>
            <a:pPr lvl="3"/>
            <a:r>
              <a:rPr lang="en-GB"/>
              <a:t>As part of the processing messages are sent to</a:t>
            </a:r>
            <a:br>
              <a:rPr lang="en-GB"/>
            </a:br>
            <a:r>
              <a:rPr lang="en-GB"/>
              <a:t>a solicit-response send port (Web service) to lookup data</a:t>
            </a:r>
          </a:p>
          <a:p>
            <a:pPr lvl="3"/>
            <a:r>
              <a:rPr lang="en-GB"/>
              <a:t>The message is enriched (mapped), </a:t>
            </a:r>
            <a:br>
              <a:rPr lang="en-GB"/>
            </a:br>
            <a:r>
              <a:rPr lang="en-GB"/>
              <a:t>to contain the sum of all parts.</a:t>
            </a:r>
          </a:p>
          <a:p>
            <a:pPr lvl="3"/>
            <a:r>
              <a:rPr lang="en-GB"/>
              <a:t>When processing is completed the message is sent to</a:t>
            </a:r>
            <a:br>
              <a:rPr lang="en-GB"/>
            </a:br>
            <a:r>
              <a:rPr lang="en-GB"/>
              <a:t>the final recipient through a send port.</a:t>
            </a:r>
            <a:endParaRPr lang="en-GB" dirty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4221088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5060950"/>
            <a:ext cx="4778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8050" y="2105025"/>
            <a:ext cx="4778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5.92593E-6 L 0.0743 -5.92593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 -5.92593E-6 L 0.0743 0.12707 " pathEditMode="relative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1 0.12708 L 0.17188 0.12708 " pathEditMode="relative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127 L 0.17188 -0.01087 " pathEditMode="relative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04E-6 L -0.03993 0.29008 " pathEditMode="relative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0.29007 L -0.10938 0.51122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-0.01087 C 0.1684 0.04025 0.16979 0.01319 0.16823 0.07079 C 0.1684 0.07333 0.16823 0.09808 0.17188 0.10525 C 0.17344 0.10826 0.17674 0.10849 0.17882 0.10988 C 0.18507 0.11404 0.19097 0.11636 0.19774 0.11936 C 0.2033 0.12191 0.20851 0.12283 0.21424 0.12399 C 0.21893 0.12491 0.2283 0.12723 0.2283 0.12723 C 0.23438 0.12584 0.23733 0.12538 0.24236 0.12098 C 0.24636 0.11289 0.25104 0.10641 0.25417 0.09739 C 0.25712 0.08883 0.25833 0.08027 0.2625 0.07241 C 0.26285 0.06986 0.26302 0.06708 0.26354 0.06454 C 0.26424 0.0613 0.26597 0.05506 0.26597 0.05506 C 0.26667 0.03424 0.26702 -0.02313 0.27778 -0.04372 C 0.27969 -0.05528 0.28212 -0.06523 0.28715 -0.07495 C 0.29045 -0.08142 0.29427 -0.08142 0.29896 -0.08281 C 0.3099 -0.08628 0.32066 -0.08836 0.33177 -0.09068 C 0.33872 -0.08906 0.34462 -0.08628 0.3507 -0.08142 C 0.35382 -0.07448 0.35816 -0.06824 0.3625 -0.06246 C 0.36389 -0.05667 0.3658 -0.05181 0.36823 -0.04673 C 0.36684 -0.04048 0.36511 -0.03423 0.36354 -0.02799 C 0.3632 -0.02637 0.36111 -0.02706 0.36007 -0.02637 C 0.35452 -0.02267 0.34861 -0.0192 0.34236 -0.01712 C 0.31945 -0.00995 0.29479 -0.01203 0.27413 0.00486 C 0.26719 0.01735 0.26163 0.0303 0.2566 0.04418 C 0.25538 0.04765 0.25295 0.06107 0.25295 0.0613 C 0.25018 0.07379 0.24514 0.09438 0.24011 0.10525 C 0.23715 0.12006 0.24097 0.10386 0.23646 0.11612 C 0.23594 0.11774 0.23646 0.12006 0.23542 0.12098 C 0.23299 0.12306 0.22708 0.12399 0.22708 0.12399 C 0.21702 0.12283 0.20833 0.12075 0.19896 0.11612 C 0.19323 0.11335 0.18837 0.10919 0.18247 0.10687 C 0.17309 0.09831 0.17552 0.09785 0.16945 0.08652 C 0.16563 0.07148 0.16163 0.05853 0.16007 0.04256 C 0.16077 0.01943 0.15781 0.01203 0.16476 -0.00301 C 0.16649 -0.0118 0.16441 -0.00879 0.17188 -0.01087 Z " pathEditMode="relative" ptsTypes="fffffffffffffffffffffffffffffffffff">
                                      <p:cBhvr>
                                        <p:cTn id="6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37 0.51122 L -0.03524 0.33102 " pathEditMode="relative" ptsTypes="AA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0.3264 L -0.00017 0.4376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56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43766 C -0.00052 0.43974 -0.00139 0.44182 -0.00139 0.44413 C -0.00139 0.45038 -0.0007 0.45662 -0.00017 0.46287 C 0.00052 0.47097 0.00364 0.49387 0.0092 0.49896 C 0.0118 0.50127 0.02465 0.50428 0.02812 0.5052 C 0.04722 0.50404 0.05243 0.50474 0.06684 0.50058 C 0.07413 0.49572 0.07014 0.49872 0.07864 0.49109 C 0.08594 0.48438 0.09045 0.46356 0.09514 0.45339 C 0.0967 0.44298 0.1 0.43303 0.10347 0.42355 C 0.10555 0.41105 0.10781 0.39833 0.11285 0.38769 C 0.11389 0.37867 0.11545 0.37381 0.11753 0.36571 C 0.11788 0.36201 0.11823 0.35831 0.11875 0.35461 C 0.11944 0.34999 0.12101 0.3405 0.12101 0.3405 C 0.11962 0.31135 0.12048 0.27388 0.11285 0.24497 C 0.10798 0.20726 0.10035 0.16423 0.07639 0.13995 C 0.06962 0.13301 0.05868 0.13092 0.05052 0.12884 C 0.04618 0.12769 0.0375 0.12584 0.0375 0.12584 C 0.03646 0.12584 0.01805 0.1226 0.01285 0.13046 C 0.01059 0.13393 0.00885 0.13786 0.00694 0.14157 C 0.00608 0.14318 0.00451 0.14619 0.00451 0.14619 C 0.00191 0.15729 -0.0059 0.1677 -0.01077 0.17765 C -0.01493 0.18621 -0.01424 0.20078 -0.01545 0.2105 C -0.01476 0.29169 -0.01511 0.33541 -0.01198 0.4018 C -0.01077 0.4291 -0.01059 0.4786 -0.00365 0.5052 C -0.00243 0.51931 -0.00017 0.5362 0.00451 0.54915 C 0.00625 0.55401 0.00816 0.55586 0.00816 0.56164 " pathEditMode="relative" ptsTypes="fffffffffffffffffffffffffA">
                                      <p:cBhvr>
                                        <p:cTn id="8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56164 L 0.16111 0.56951 " pathEditMode="relative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7 -0.01087 C 0.17517 0.00208 0.17604 0.01666 0.17778 0.03007 C 0.17916 0.05459 0.17916 0.05089 0.18021 0.07865 C 0.18073 0.09299 0.17743 0.12792 0.1908 0.1381 C 0.19514 0.14134 0.20139 0.1418 0.20607 0.14273 C 0.23403 0.14157 0.26163 0.13856 0.28958 0.13648 C 0.33646 0.12723 0.38611 0.13 0.43316 0.12862 C 0.44392 0.12607 0.44201 0.12306 0.44722 0.1115 C 0.44861 0.10016 0.45104 0.08952 0.45312 0.07865 C 0.4559 0.04927 0.46111 0.02013 0.46371 -0.00925 C 0.46423 -0.01411 0.46614 -0.04626 0.47309 -0.04696 C 0.48906 -0.04834 0.50521 -0.04788 0.52135 -0.04834 C 0.52569 -0.0495 0.53003 -0.04996 0.5342 -0.05158 C 0.5401 -0.0539 0.54687 -0.05945 0.55312 -0.05945 " pathEditMode="relative" ptsTypes="fffffffffffffA">
                                      <p:cBhvr>
                                        <p:cTn id="10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 bwMode="hidden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463" name="Group 462"/>
          <p:cNvGrpSpPr/>
          <p:nvPr/>
        </p:nvGrpSpPr>
        <p:grpSpPr>
          <a:xfrm>
            <a:off x="2714612" y="6143644"/>
            <a:ext cx="3500462" cy="617537"/>
            <a:chOff x="2714612" y="5883297"/>
            <a:chExt cx="3500462" cy="617537"/>
          </a:xfrm>
        </p:grpSpPr>
        <p:sp>
          <p:nvSpPr>
            <p:cNvPr id="457" name="Rounded Rectangle 456"/>
            <p:cNvSpPr>
              <a:spLocks noChangeArrowheads="1"/>
            </p:cNvSpPr>
            <p:nvPr/>
          </p:nvSpPr>
          <p:spPr bwMode="auto">
            <a:xfrm>
              <a:off x="3143240" y="5883297"/>
              <a:ext cx="3071834" cy="57150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Server 2006 – Visual Studio 2005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Server 2009 – Visual Studio 2008</a:t>
              </a:r>
            </a:p>
          </p:txBody>
        </p:sp>
        <p:pic>
          <p:nvPicPr>
            <p:cNvPr id="458" name="Picture 3" descr="C:\xxx\Ikoner\Ikoner\Application Basics\48x48\shadow\lightbulb_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5883297"/>
              <a:ext cx="617537" cy="61753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8" name="Group 477"/>
          <p:cNvGrpSpPr/>
          <p:nvPr/>
        </p:nvGrpSpPr>
        <p:grpSpPr>
          <a:xfrm>
            <a:off x="1142976" y="2857496"/>
            <a:ext cx="6650288" cy="2721909"/>
            <a:chOff x="1285852" y="4572008"/>
            <a:chExt cx="6650288" cy="2721909"/>
          </a:xfrm>
        </p:grpSpPr>
        <p:pic>
          <p:nvPicPr>
            <p:cNvPr id="5" name="Picture 4" descr="ring2.png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285852" y="4572008"/>
              <a:ext cx="6650288" cy="2721909"/>
            </a:xfrm>
            <a:prstGeom prst="rect">
              <a:avLst/>
            </a:prstGeom>
          </p:spPr>
        </p:pic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643570" y="5357826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 flipH="1">
              <a:off x="2000232" y="5357826"/>
              <a:ext cx="1654771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827618" y="5357826"/>
              <a:ext cx="3688540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65" name="Freeform 17"/>
            <p:cNvSpPr>
              <a:spLocks/>
            </p:cNvSpPr>
            <p:nvPr/>
          </p:nvSpPr>
          <p:spPr bwMode="auto">
            <a:xfrm>
              <a:off x="3357554" y="4714884"/>
              <a:ext cx="2286016" cy="14287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748" y="40"/>
                </a:cxn>
              </a:cxnLst>
              <a:rect l="0" t="0" r="r" b="b"/>
              <a:pathLst>
                <a:path w="748" h="46">
                  <a:moveTo>
                    <a:pt x="0" y="46"/>
                  </a:moveTo>
                  <a:cubicBezTo>
                    <a:pt x="0" y="46"/>
                    <a:pt x="366" y="0"/>
                    <a:pt x="748" y="40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7" name="Freeform 11"/>
            <p:cNvSpPr>
              <a:spLocks/>
            </p:cNvSpPr>
            <p:nvPr/>
          </p:nvSpPr>
          <p:spPr bwMode="auto">
            <a:xfrm flipH="1" flipV="1">
              <a:off x="2000232" y="4832298"/>
              <a:ext cx="1571636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8" name="Freeform 11"/>
            <p:cNvSpPr>
              <a:spLocks/>
            </p:cNvSpPr>
            <p:nvPr/>
          </p:nvSpPr>
          <p:spPr bwMode="auto">
            <a:xfrm flipV="1">
              <a:off x="5643892" y="4837212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428596" y="1305486"/>
            <a:ext cx="2690944" cy="2194952"/>
            <a:chOff x="571473" y="1234049"/>
            <a:chExt cx="2690944" cy="2194952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71473" y="1234049"/>
              <a:ext cx="2229332" cy="219495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Define Schemas</a:t>
              </a:r>
            </a:p>
          </p:txBody>
        </p:sp>
        <p:pic>
          <p:nvPicPr>
            <p:cNvPr id="470" name="Picture 469" descr="BizTalkEditor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1643050"/>
              <a:ext cx="185738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5" name="Rounded Rectangle 424"/>
            <p:cNvSpPr>
              <a:spLocks noChangeArrowheads="1"/>
            </p:cNvSpPr>
            <p:nvPr/>
          </p:nvSpPr>
          <p:spPr bwMode="auto">
            <a:xfrm>
              <a:off x="2214546" y="2214554"/>
              <a:ext cx="1047871" cy="477207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Editor</a:t>
              </a: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6072198" y="4357694"/>
            <a:ext cx="2580101" cy="2043673"/>
            <a:chOff x="8492756" y="4429132"/>
            <a:chExt cx="2580101" cy="2043673"/>
          </a:xfrm>
        </p:grpSpPr>
        <p:sp>
          <p:nvSpPr>
            <p:cNvPr id="267" name="Rounded Rectangle 266"/>
            <p:cNvSpPr>
              <a:spLocks noChangeArrowheads="1"/>
            </p:cNvSpPr>
            <p:nvPr/>
          </p:nvSpPr>
          <p:spPr bwMode="auto">
            <a:xfrm>
              <a:off x="9227998" y="4429132"/>
              <a:ext cx="1844859" cy="2043673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Process Messages</a:t>
              </a:r>
            </a:p>
          </p:txBody>
        </p:sp>
        <p:pic>
          <p:nvPicPr>
            <p:cNvPr id="471" name="Picture 470" descr="PipelineDesginer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0" y="4857760"/>
              <a:ext cx="1857388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6" name="Rounded Rectangle 425"/>
            <p:cNvSpPr>
              <a:spLocks noChangeArrowheads="1"/>
            </p:cNvSpPr>
            <p:nvPr/>
          </p:nvSpPr>
          <p:spPr bwMode="auto">
            <a:xfrm>
              <a:off x="8492756" y="5286388"/>
              <a:ext cx="1302488" cy="536318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Pipeline Designer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5785854" y="1357298"/>
            <a:ext cx="2429484" cy="2143140"/>
            <a:chOff x="5360611" y="1285860"/>
            <a:chExt cx="2429484" cy="2143140"/>
          </a:xfrm>
        </p:grpSpPr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5929322" y="1285860"/>
              <a:ext cx="1860773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Transform Data</a:t>
              </a:r>
            </a:p>
          </p:txBody>
        </p:sp>
        <p:pic>
          <p:nvPicPr>
            <p:cNvPr id="473" name="Picture 2" descr="Functoids"/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72198" y="1714488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7" name="Rounded Rectangle 426"/>
            <p:cNvSpPr>
              <a:spLocks noChangeArrowheads="1"/>
            </p:cNvSpPr>
            <p:nvPr/>
          </p:nvSpPr>
          <p:spPr bwMode="auto">
            <a:xfrm>
              <a:off x="5360611" y="2140390"/>
              <a:ext cx="1140215" cy="50279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</a:t>
              </a:r>
              <a:r>
                <a:rPr lang="en-US" sz="1400" b="1" dirty="0" err="1">
                  <a:latin typeface="Arial Narrow" pitchFamily="34" charset="0"/>
                </a:rPr>
                <a:t>Mapper</a:t>
              </a:r>
              <a:endParaRPr lang="en-US" sz="1400" b="1" dirty="0">
                <a:latin typeface="Arial Narrow" pitchFamily="34" charset="0"/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642910" y="4286256"/>
            <a:ext cx="2713428" cy="2143140"/>
            <a:chOff x="-857288" y="3643314"/>
            <a:chExt cx="2713428" cy="2143140"/>
          </a:xfrm>
        </p:grpSpPr>
        <p:sp>
          <p:nvSpPr>
            <p:cNvPr id="444" name="Rounded Rectangle 443"/>
            <p:cNvSpPr>
              <a:spLocks noChangeArrowheads="1"/>
            </p:cNvSpPr>
            <p:nvPr/>
          </p:nvSpPr>
          <p:spPr bwMode="auto">
            <a:xfrm>
              <a:off x="-857288" y="3643314"/>
              <a:ext cx="1785950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Design Business Processes</a:t>
              </a:r>
            </a:p>
          </p:txBody>
        </p:sp>
        <p:pic>
          <p:nvPicPr>
            <p:cNvPr id="474" name="Picture 4" descr="BizTalkOrch"/>
            <p:cNvPicPr/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857256" y="4286256"/>
              <a:ext cx="1714512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45" name="Rounded Rectangle 444"/>
            <p:cNvSpPr>
              <a:spLocks noChangeArrowheads="1"/>
            </p:cNvSpPr>
            <p:nvPr/>
          </p:nvSpPr>
          <p:spPr bwMode="auto">
            <a:xfrm>
              <a:off x="176856" y="4233023"/>
              <a:ext cx="1679284" cy="55250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Orchestration Designer</a:t>
              </a: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3571868" y="1357298"/>
            <a:ext cx="1857421" cy="1571636"/>
            <a:chOff x="-2428924" y="3143248"/>
            <a:chExt cx="1857421" cy="1571636"/>
          </a:xfrm>
        </p:grpSpPr>
        <p:sp>
          <p:nvSpPr>
            <p:cNvPr id="484" name="Rounded Rectangle 483"/>
            <p:cNvSpPr>
              <a:spLocks noChangeArrowheads="1"/>
            </p:cNvSpPr>
            <p:nvPr/>
          </p:nvSpPr>
          <p:spPr bwMode="auto">
            <a:xfrm>
              <a:off x="-2428924" y="3143248"/>
              <a:ext cx="1571636" cy="1571636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Rapid development</a:t>
              </a:r>
            </a:p>
          </p:txBody>
        </p:sp>
        <p:pic>
          <p:nvPicPr>
            <p:cNvPr id="487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9" t="29792" r="26149" b="28169"/>
            <a:stretch/>
          </p:blipFill>
          <p:spPr bwMode="auto">
            <a:xfrm>
              <a:off x="-2214610" y="3571876"/>
              <a:ext cx="1085269" cy="829638"/>
            </a:xfrm>
            <a:prstGeom prst="rect">
              <a:avLst/>
            </a:prstGeom>
            <a:effectLst>
              <a:outerShdw blurRad="63500" dist="35921" dir="2700000" algn="ctr" rotWithShape="0">
                <a:schemeClr val="bg2"/>
              </a:outerShdw>
              <a:reflection blurRad="6350" stA="50000" endA="300" endPos="38500" dist="50800" dir="5400000" sy="-100000" algn="bl" rotWithShape="0"/>
            </a:effectLst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Rounded Rectangle 485"/>
            <p:cNvSpPr>
              <a:spLocks noChangeArrowheads="1"/>
            </p:cNvSpPr>
            <p:nvPr/>
          </p:nvSpPr>
          <p:spPr bwMode="auto">
            <a:xfrm>
              <a:off x="-1357354" y="3909439"/>
              <a:ext cx="785851" cy="305379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Wizards</a:t>
              </a:r>
            </a:p>
          </p:txBody>
        </p:sp>
      </p:grpSp>
      <p:pic>
        <p:nvPicPr>
          <p:cNvPr id="2050" name="Picture 2" descr="http://www.microsoft.com/visualstudio/_base_v1/images/chrome/visual_studio_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36" y="3820854"/>
            <a:ext cx="3639658" cy="5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9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2009-11-13T19:07:44Z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11085</TotalTime>
  <Words>695</Words>
  <Application>Microsoft Office PowerPoint</Application>
  <PresentationFormat>On-screen Show (4:3)</PresentationFormat>
  <Paragraphs>193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Segoe</vt:lpstr>
      <vt:lpstr>Wingdings</vt:lpstr>
      <vt:lpstr>Office Theme</vt:lpstr>
      <vt:lpstr>Developing Integration Solutions using Microsoft BizTalk Server 2013</vt:lpstr>
      <vt:lpstr>BizTalk Architecture</vt:lpstr>
      <vt:lpstr>Receive Ports and Receive Locations</vt:lpstr>
      <vt:lpstr>Receive Ports and Receive Locations</vt:lpstr>
      <vt:lpstr>Send Ports</vt:lpstr>
      <vt:lpstr>Send Ports</vt:lpstr>
      <vt:lpstr>Send Port Groups</vt:lpstr>
      <vt:lpstr>Typical Message flow scenario</vt:lpstr>
      <vt:lpstr>PowerPoint Presentation</vt:lpstr>
      <vt:lpstr>Project Templates</vt:lpstr>
      <vt:lpstr>What Is a BizTalk XML Schema?</vt:lpstr>
      <vt:lpstr>Schemas and the Schema Editor</vt:lpstr>
      <vt:lpstr>Schema properties</vt:lpstr>
      <vt:lpstr>Maps and the Mapper</vt:lpstr>
      <vt:lpstr>Adding Functoids to a Map</vt:lpstr>
      <vt:lpstr>Administration Console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290</cp:revision>
  <dcterms:created xsi:type="dcterms:W3CDTF">2009-03-09T21:00:21Z</dcterms:created>
  <dcterms:modified xsi:type="dcterms:W3CDTF">2016-12-13T15:49:00Z</dcterms:modified>
  <cp:category>Sales &amp; Marketing</cp:category>
</cp:coreProperties>
</file>