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2"/>
  </p:sldMasterIdLst>
  <p:notesMasterIdLst>
    <p:notesMasterId r:id="rId16"/>
  </p:notesMasterIdLst>
  <p:handoutMasterIdLst>
    <p:handoutMasterId r:id="rId17"/>
  </p:handoutMasterIdLst>
  <p:sldIdLst>
    <p:sldId id="309" r:id="rId3"/>
    <p:sldId id="339" r:id="rId4"/>
    <p:sldId id="340" r:id="rId5"/>
    <p:sldId id="341" r:id="rId6"/>
    <p:sldId id="342" r:id="rId7"/>
    <p:sldId id="322" r:id="rId8"/>
    <p:sldId id="320" r:id="rId9"/>
    <p:sldId id="328" r:id="rId10"/>
    <p:sldId id="334" r:id="rId11"/>
    <p:sldId id="336" r:id="rId12"/>
    <p:sldId id="344" r:id="rId13"/>
    <p:sldId id="338" r:id="rId14"/>
    <p:sldId id="343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78354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In a publish/subscribe design, you have three components: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dirty="0">
                <a:effectLst/>
              </a:rPr>
              <a:t>Publishers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dirty="0">
                <a:effectLst/>
              </a:rPr>
              <a:t>Subscribers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dirty="0">
                <a:effectLst/>
              </a:rPr>
              <a:t>Events</a:t>
            </a:r>
            <a:br>
              <a:rPr lang="en-US" sz="1200" b="0" dirty="0">
                <a:effectLst/>
              </a:rPr>
            </a:b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Publishers include receive ports that publish messages that arrive in their receive locations, orchestrations that publish messages when sending messages or starting another orchestration asynchronously, and solicit/response send ports that publish messages when they receive a response from the target application or transport.</a:t>
            </a:r>
          </a:p>
          <a:p>
            <a:endParaRPr lang="sv-SE" sz="1200" b="0" dirty="0"/>
          </a:p>
          <a:p>
            <a:r>
              <a:rPr lang="sv-SE" sz="1200" b="0" dirty="0"/>
              <a:t>Subscribers include send</a:t>
            </a:r>
            <a:r>
              <a:rPr lang="sv-SE" sz="1200" b="0" baseline="0" dirty="0"/>
              <a:t> ports and orchestrations as well as request/response receive ports that subscribes to response messages to send back to the caller.</a:t>
            </a:r>
            <a:endParaRPr lang="sv-SE" sz="12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1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530BC3-8452-48A4-90CF-E0659CECC7D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7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E183-3D5A-43DD-A47C-BA05330F77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2 </a:t>
            </a:r>
            <a:r>
              <a:rPr lang="en-GB"/>
              <a:t>Key Learnings 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83568" y="1700808"/>
            <a:ext cx="763284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99592" y="155679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Single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40" y="2164503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Easy Control</a:t>
            </a:r>
          </a:p>
          <a:p>
            <a:r>
              <a:rPr lang="sv-SE" sz="2000" dirty="0"/>
              <a:t>Require downtime</a:t>
            </a:r>
          </a:p>
          <a:p>
            <a:r>
              <a:rPr lang="sv-SE" sz="2000" dirty="0"/>
              <a:t>Complex deploy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204864"/>
            <a:ext cx="324036" cy="32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502524"/>
            <a:ext cx="324036" cy="32403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69105" y="3573016"/>
            <a:ext cx="7632848" cy="19442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85129" y="3429000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377" y="4036711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No downtime</a:t>
            </a:r>
          </a:p>
          <a:p>
            <a:r>
              <a:rPr lang="sv-SE" sz="2000" dirty="0"/>
              <a:t>Easy deploy</a:t>
            </a:r>
          </a:p>
          <a:p>
            <a:r>
              <a:rPr lang="sv-SE" sz="2000" dirty="0"/>
              <a:t>Require cleanup</a:t>
            </a:r>
          </a:p>
          <a:p>
            <a:r>
              <a:rPr lang="sv-SE" sz="2000" dirty="0"/>
              <a:t>Require disipline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077072"/>
            <a:ext cx="324036" cy="324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816687"/>
            <a:ext cx="324036" cy="324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689140"/>
            <a:ext cx="324036" cy="324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382688"/>
            <a:ext cx="324036" cy="3240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2" y="4977172"/>
            <a:ext cx="324036" cy="3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7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3" y="1268760"/>
            <a:ext cx="7955334" cy="5119848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Pipeline Designer</a:t>
            </a:r>
            <a:endParaRPr lang="sv-SE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96954" y="4437112"/>
            <a:ext cx="1143000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339752" y="5661248"/>
            <a:ext cx="1500188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Design Surface</a:t>
            </a:r>
          </a:p>
        </p:txBody>
      </p:sp>
      <p:sp>
        <p:nvSpPr>
          <p:cNvPr id="10" name="Curved Down Arrow 9"/>
          <p:cNvSpPr>
            <a:spLocks noChangeArrowheads="1"/>
          </p:cNvSpPr>
          <p:nvPr/>
        </p:nvSpPr>
        <p:spPr bwMode="auto">
          <a:xfrm rot="1218150">
            <a:off x="2200257" y="3151834"/>
            <a:ext cx="2745888" cy="834831"/>
          </a:xfrm>
          <a:prstGeom prst="curvedDownArrow">
            <a:avLst>
              <a:gd name="adj1" fmla="val 25002"/>
              <a:gd name="adj2" fmla="val 116216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9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125" y="3554413"/>
            <a:ext cx="8686800" cy="223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Execute(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IPipelineContext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pc,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inmsg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   </a:t>
            </a:r>
            <a:r>
              <a:rPr lang="pt-BR" sz="1400" b="1" dirty="0">
                <a:latin typeface="Consolas" pitchFamily="49" charset="0"/>
              </a:rPr>
              <a:t>inmsg.Context.Promote("Customer", "http://MyNameSpace", "Vandelay Industries");</a:t>
            </a:r>
          </a:p>
          <a:p>
            <a:pPr>
              <a:defRPr/>
            </a:pPr>
            <a:r>
              <a:rPr lang="pt-BR" sz="1400" b="1" dirty="0">
                <a:latin typeface="Consolas" pitchFamily="49" charset="0"/>
              </a:rPr>
              <a:t>    inmsg.Context.Write("Customer", "http://MyNameSpace", "Vandelay Industries");</a:t>
            </a:r>
            <a:endParaRPr lang="en-US" sz="1400" b="1" dirty="0">
              <a:latin typeface="Consolas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76425"/>
            <a:ext cx="4410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895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01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Working with Workflow and AppFabric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558728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9545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143723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Publish Subscribe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7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blackWhite">
          <a:xfrm>
            <a:off x="585788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15" name="Rounded Rectangle 9"/>
          <p:cNvSpPr/>
          <p:nvPr/>
        </p:nvSpPr>
        <p:spPr bwMode="blackWhite">
          <a:xfrm>
            <a:off x="651938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16" name="Grupp 48"/>
          <p:cNvGrpSpPr/>
          <p:nvPr/>
        </p:nvGrpSpPr>
        <p:grpSpPr>
          <a:xfrm>
            <a:off x="3500430" y="2071678"/>
            <a:ext cx="2090718" cy="1252913"/>
            <a:chOff x="3500430" y="2108268"/>
            <a:chExt cx="2090718" cy="1191795"/>
          </a:xfrm>
        </p:grpSpPr>
        <p:sp>
          <p:nvSpPr>
            <p:cNvPr id="18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19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20" name="Picture 70" descr="visio process chart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21" name="Ned 45"/>
          <p:cNvSpPr/>
          <p:nvPr/>
        </p:nvSpPr>
        <p:spPr>
          <a:xfrm rot="10800000">
            <a:off x="3500430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22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23" name="Picture 132" descr="Volume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24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25" name="Ned 39"/>
          <p:cNvSpPr/>
          <p:nvPr/>
        </p:nvSpPr>
        <p:spPr>
          <a:xfrm>
            <a:off x="4643438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5" name="Bent Arrow 27"/>
          <p:cNvSpPr/>
          <p:nvPr/>
        </p:nvSpPr>
        <p:spPr bwMode="ltGray">
          <a:xfrm rot="16200000" flipV="1">
            <a:off x="5340053" y="2624278"/>
            <a:ext cx="2939219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3" name="Bent Arrow 26"/>
          <p:cNvSpPr/>
          <p:nvPr/>
        </p:nvSpPr>
        <p:spPr bwMode="ltGray">
          <a:xfrm flipH="1" flipV="1">
            <a:off x="5982236" y="1603009"/>
            <a:ext cx="1974139" cy="4143405"/>
          </a:xfrm>
          <a:prstGeom prst="bentArrow">
            <a:avLst>
              <a:gd name="adj1" fmla="val 26854"/>
              <a:gd name="adj2" fmla="val 21337"/>
              <a:gd name="adj3" fmla="val 25527"/>
              <a:gd name="adj4" fmla="val 38895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4" name="Bent Arrow 27"/>
          <p:cNvSpPr/>
          <p:nvPr/>
        </p:nvSpPr>
        <p:spPr bwMode="ltGray">
          <a:xfrm rot="5400000" flipH="1" flipV="1">
            <a:off x="501672" y="2252150"/>
            <a:ext cx="3757575" cy="3230951"/>
          </a:xfrm>
          <a:prstGeom prst="bentArrow">
            <a:avLst>
              <a:gd name="adj1" fmla="val 15893"/>
              <a:gd name="adj2" fmla="val 15402"/>
              <a:gd name="adj3" fmla="val 15310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6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based Routing</a:t>
            </a:r>
            <a:endParaRPr lang="sv-SE" dirty="0"/>
          </a:p>
        </p:txBody>
      </p:sp>
      <p:pic>
        <p:nvPicPr>
          <p:cNvPr id="10245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353478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658614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7" name="Group 18"/>
          <p:cNvGrpSpPr>
            <a:grpSpLocks/>
          </p:cNvGrpSpPr>
          <p:nvPr/>
        </p:nvGrpSpPr>
        <p:grpSpPr bwMode="auto">
          <a:xfrm>
            <a:off x="5857876" y="3668139"/>
            <a:ext cx="1838325" cy="500062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0248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351573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9" name="Group 27"/>
          <p:cNvGrpSpPr>
            <a:grpSpLocks/>
          </p:cNvGrpSpPr>
          <p:nvPr/>
        </p:nvGrpSpPr>
        <p:grpSpPr bwMode="auto">
          <a:xfrm>
            <a:off x="3643313" y="3425251"/>
            <a:ext cx="1214438" cy="923925"/>
            <a:chOff x="3786182" y="3000372"/>
            <a:chExt cx="1214446" cy="923403"/>
          </a:xfrm>
        </p:grpSpPr>
        <p:pic>
          <p:nvPicPr>
            <p:cNvPr id="10258" name="Rectangle 4792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0250" name="Straight Arrow Connector 29"/>
          <p:cNvCxnSpPr>
            <a:cxnSpLocks noChangeShapeType="1"/>
          </p:cNvCxnSpPr>
          <p:nvPr/>
        </p:nvCxnSpPr>
        <p:spPr bwMode="auto">
          <a:xfrm>
            <a:off x="4857751" y="3887214"/>
            <a:ext cx="1195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33"/>
          <p:cNvCxnSpPr>
            <a:cxnSpLocks noChangeShapeType="1"/>
          </p:cNvCxnSpPr>
          <p:nvPr/>
        </p:nvCxnSpPr>
        <p:spPr bwMode="auto">
          <a:xfrm>
            <a:off x="2962276" y="3885626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2357438" y="2067939"/>
            <a:ext cx="3571875" cy="571500"/>
          </a:xfrm>
          <a:prstGeom prst="wedgeRoundRectCallout">
            <a:avLst>
              <a:gd name="adj1" fmla="val 36759"/>
              <a:gd name="adj2" fmla="val 265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BTS.ReceivePortName = ”RcvOrder”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1626" y="3282376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00751" y="3334764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</a:t>
            </a:r>
          </a:p>
        </p:txBody>
      </p:sp>
      <p:cxnSp>
        <p:nvCxnSpPr>
          <p:cNvPr id="10255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00938" y="3861814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48"/>
          <p:cNvCxnSpPr>
            <a:cxnSpLocks noChangeShapeType="1"/>
          </p:cNvCxnSpPr>
          <p:nvPr/>
        </p:nvCxnSpPr>
        <p:spPr bwMode="auto">
          <a:xfrm>
            <a:off x="1143001" y="3882451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21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Routing</a:t>
            </a:r>
            <a:endParaRPr lang="sv-SE" dirty="0"/>
          </a:p>
        </p:txBody>
      </p:sp>
      <p:pic>
        <p:nvPicPr>
          <p:cNvPr id="11269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3" y="352769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65" y="3651523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Group 18"/>
          <p:cNvGrpSpPr>
            <a:grpSpLocks/>
          </p:cNvGrpSpPr>
          <p:nvPr/>
        </p:nvGrpSpPr>
        <p:grpSpPr bwMode="auto">
          <a:xfrm>
            <a:off x="5889253" y="2846660"/>
            <a:ext cx="1838325" cy="500063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5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6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grpSp>
        <p:nvGrpSpPr>
          <p:cNvPr id="11272" name="Group 19"/>
          <p:cNvGrpSpPr>
            <a:grpSpLocks/>
          </p:cNvGrpSpPr>
          <p:nvPr/>
        </p:nvGrpSpPr>
        <p:grpSpPr bwMode="auto">
          <a:xfrm>
            <a:off x="5889253" y="4561160"/>
            <a:ext cx="1838325" cy="500063"/>
            <a:chOff x="3205153" y="3857628"/>
            <a:chExt cx="4724433" cy="146685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2" name="Rectangle 21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3" name="Rectangle 22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1273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15" y="26704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78" y="43849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5" name="Group 27"/>
          <p:cNvGrpSpPr>
            <a:grpSpLocks/>
          </p:cNvGrpSpPr>
          <p:nvPr/>
        </p:nvGrpSpPr>
        <p:grpSpPr bwMode="auto">
          <a:xfrm>
            <a:off x="3674690" y="3418160"/>
            <a:ext cx="1214438" cy="923925"/>
            <a:chOff x="3786182" y="3000372"/>
            <a:chExt cx="1214446" cy="923403"/>
          </a:xfrm>
        </p:grpSpPr>
        <p:pic>
          <p:nvPicPr>
            <p:cNvPr id="11289" name="Rectangle 4792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1276" name="Straight Arrow Connector 29"/>
          <p:cNvCxnSpPr>
            <a:cxnSpLocks noChangeShapeType="1"/>
          </p:cNvCxnSpPr>
          <p:nvPr/>
        </p:nvCxnSpPr>
        <p:spPr bwMode="auto">
          <a:xfrm flipV="1">
            <a:off x="4889128" y="3065735"/>
            <a:ext cx="1195387" cy="814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Straight Arrow Connector 31"/>
          <p:cNvCxnSpPr>
            <a:cxnSpLocks noChangeShapeType="1"/>
          </p:cNvCxnSpPr>
          <p:nvPr/>
        </p:nvCxnSpPr>
        <p:spPr bwMode="auto">
          <a:xfrm>
            <a:off x="4889128" y="3880123"/>
            <a:ext cx="1195387" cy="900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Straight Arrow Connector 33"/>
          <p:cNvCxnSpPr>
            <a:cxnSpLocks noChangeShapeType="1"/>
          </p:cNvCxnSpPr>
          <p:nvPr/>
        </p:nvCxnSpPr>
        <p:spPr bwMode="auto">
          <a:xfrm>
            <a:off x="2993653" y="3878535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3031753" y="2060848"/>
            <a:ext cx="2286000" cy="571500"/>
          </a:xfrm>
          <a:prstGeom prst="wedgeRoundRectCallout">
            <a:avLst>
              <a:gd name="adj1" fmla="val 64583"/>
              <a:gd name="adj2" fmla="val 17416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= ”VIP”</a:t>
            </a:r>
          </a:p>
        </p:txBody>
      </p: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3031753" y="5061223"/>
            <a:ext cx="2286000" cy="571500"/>
          </a:xfrm>
          <a:prstGeom prst="wedgeRoundRectCallout">
            <a:avLst>
              <a:gd name="adj1" fmla="val 62917"/>
              <a:gd name="adj2" fmla="val -160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!= ”VIP”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03003" y="3275285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32128" y="2489473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SndOrder_VIP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2128" y="4203973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SndOrder_Default</a:t>
            </a:r>
          </a:p>
        </p:txBody>
      </p:sp>
      <p:cxnSp>
        <p:nvCxnSpPr>
          <p:cNvPr id="11284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32315" y="3016523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Straight Arrow Connector 44"/>
          <p:cNvCxnSpPr>
            <a:cxnSpLocks noChangeShapeType="1"/>
          </p:cNvCxnSpPr>
          <p:nvPr/>
        </p:nvCxnSpPr>
        <p:spPr bwMode="auto">
          <a:xfrm rot="10800000" flipH="1" flipV="1">
            <a:off x="7532315" y="4731023"/>
            <a:ext cx="500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Arrow Connector 48"/>
          <p:cNvCxnSpPr>
            <a:cxnSpLocks noChangeShapeType="1"/>
          </p:cNvCxnSpPr>
          <p:nvPr/>
        </p:nvCxnSpPr>
        <p:spPr bwMode="auto">
          <a:xfrm>
            <a:off x="1174378" y="3875360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1"/>
          <p:cNvSpPr txBox="1">
            <a:spLocks noChangeArrowheads="1"/>
          </p:cNvSpPr>
          <p:nvPr/>
        </p:nvSpPr>
        <p:spPr bwMode="auto">
          <a:xfrm>
            <a:off x="460003" y="4275410"/>
            <a:ext cx="1076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/>
              <a:t>Order.xml</a:t>
            </a:r>
          </a:p>
        </p:txBody>
      </p:sp>
    </p:spTree>
    <p:extLst>
      <p:ext uri="{BB962C8B-B14F-4D97-AF65-F5344CB8AC3E}">
        <p14:creationId xmlns:p14="http://schemas.microsoft.com/office/powerpoint/2010/main" val="44562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Failed Messages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Failed Messages gets placed in the Suspended queue</a:t>
            </a:r>
          </a:p>
          <a:p>
            <a:r>
              <a:rPr lang="sv-SE" dirty="0"/>
              <a:t>State is either</a:t>
            </a:r>
          </a:p>
          <a:p>
            <a:pPr lvl="1"/>
            <a:r>
              <a:rPr lang="sv-SE" i="1" dirty="0"/>
              <a:t>Suspended (Resumable) </a:t>
            </a:r>
            <a:r>
              <a:rPr lang="sv-SE" dirty="0"/>
              <a:t>or</a:t>
            </a:r>
            <a:endParaRPr lang="sv-SE" i="1" dirty="0"/>
          </a:p>
          <a:p>
            <a:pPr lvl="1"/>
            <a:r>
              <a:rPr lang="sv-SE" i="1" dirty="0"/>
              <a:t>Suspended (Non-Resumable)</a:t>
            </a:r>
          </a:p>
          <a:p>
            <a:pPr lvl="1"/>
            <a:endParaRPr lang="sv-SE" i="1" dirty="0"/>
          </a:p>
          <a:p>
            <a:r>
              <a:rPr lang="sv-SE" dirty="0"/>
              <a:t>Handling message failure in Ports</a:t>
            </a:r>
          </a:p>
          <a:p>
            <a:pPr lvl="1"/>
            <a:r>
              <a:rPr lang="sv-SE" dirty="0"/>
              <a:t>Suspend or</a:t>
            </a:r>
          </a:p>
          <a:p>
            <a:pPr lvl="1"/>
            <a:r>
              <a:rPr lang="sv-SE" dirty="0"/>
              <a:t>Select the checkbox: Failed Message Routing</a:t>
            </a:r>
          </a:p>
        </p:txBody>
      </p:sp>
      <p:sp>
        <p:nvSpPr>
          <p:cNvPr id="7" name="AutoShape 71"/>
          <p:cNvSpPr>
            <a:spLocks noChangeArrowheads="1"/>
          </p:cNvSpPr>
          <p:nvPr/>
        </p:nvSpPr>
        <p:spPr bwMode="auto">
          <a:xfrm>
            <a:off x="5906286" y="1628800"/>
            <a:ext cx="3117032" cy="3786747"/>
          </a:xfrm>
          <a:prstGeom prst="wedgeRoundRectCallout">
            <a:avLst>
              <a:gd name="adj1" fmla="val -74189"/>
              <a:gd name="adj2" fmla="val 1719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cs typeface="+mn-cs"/>
              </a:rPr>
              <a:t>ErrorReport</a:t>
            </a: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 Properties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8" name="Rounded Rectangle 6"/>
          <p:cNvSpPr>
            <a:spLocks noChangeArrowheads="1"/>
          </p:cNvSpPr>
          <p:nvPr/>
        </p:nvSpPr>
        <p:spPr bwMode="auto">
          <a:xfrm>
            <a:off x="6089430" y="2132856"/>
            <a:ext cx="2782766" cy="308330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FailureCode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FailureCategory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Description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MessageType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ReceivePortName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InboundTransportLocation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SendPortName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OutboundTransportLocation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ErrorType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RoutingFailureReportID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Strong names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23418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Strong named assemblies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899590" y="2023048"/>
            <a:ext cx="4824536" cy="16939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994" y="2144428"/>
            <a:ext cx="47690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signed with a digital signature key.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call only other strong named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Ensure unique and reliable identification of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required by the GAC and BizTalk Server.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811637"/>
            <a:ext cx="4546649" cy="29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Deploying assemblies to BizTalk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572132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Server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28596" y="1643050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Non-BizTalk assemblies</a:t>
            </a:r>
          </a:p>
        </p:txBody>
      </p:sp>
      <p:pic>
        <p:nvPicPr>
          <p:cNvPr id="10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3" y="2178835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3059832" y="241673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16" name="Can 549920"/>
          <p:cNvSpPr>
            <a:spLocks noChangeArrowheads="1"/>
          </p:cNvSpPr>
          <p:nvPr/>
        </p:nvSpPr>
        <p:spPr bwMode="auto">
          <a:xfrm>
            <a:off x="6286512" y="4429132"/>
            <a:ext cx="785818" cy="642942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7000894" y="2464587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GAC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715140" y="4857760"/>
            <a:ext cx="2249348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Configuration Database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14916" y="3717032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Assemblies</a:t>
            </a:r>
          </a:p>
        </p:txBody>
      </p:sp>
      <p:pic>
        <p:nvPicPr>
          <p:cNvPr id="24" name="Picture 2" descr="C:\Users\Mikael\Desktop\fo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412" y="2766969"/>
            <a:ext cx="609954" cy="609954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621249" y="1823483"/>
            <a:ext cx="1008113" cy="596687"/>
            <a:chOff x="3491880" y="4020550"/>
            <a:chExt cx="1008113" cy="596687"/>
          </a:xfrm>
        </p:grpSpPr>
        <p:grpSp>
          <p:nvGrpSpPr>
            <p:cNvPr id="25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26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7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28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Straight Connector 29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79796" y="2420272"/>
            <a:ext cx="1008113" cy="596687"/>
            <a:chOff x="3491880" y="4020550"/>
            <a:chExt cx="1008113" cy="596687"/>
          </a:xfrm>
        </p:grpSpPr>
        <p:grpSp>
          <p:nvGrpSpPr>
            <p:cNvPr id="34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37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35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75739" y="3848073"/>
            <a:ext cx="1008113" cy="596687"/>
            <a:chOff x="3491880" y="4020550"/>
            <a:chExt cx="1008113" cy="596687"/>
          </a:xfrm>
        </p:grpSpPr>
        <p:grpSp>
          <p:nvGrpSpPr>
            <p:cNvPr id="40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3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4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1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Connector 41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29858" y="4568603"/>
            <a:ext cx="1008113" cy="596687"/>
            <a:chOff x="3491880" y="4020550"/>
            <a:chExt cx="1008113" cy="596687"/>
          </a:xfrm>
        </p:grpSpPr>
        <p:grpSp>
          <p:nvGrpSpPr>
            <p:cNvPr id="46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9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0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7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66187" y="4555102"/>
            <a:ext cx="1008113" cy="596687"/>
            <a:chOff x="3491880" y="4020550"/>
            <a:chExt cx="1008113" cy="596687"/>
          </a:xfrm>
        </p:grpSpPr>
        <p:grpSp>
          <p:nvGrpSpPr>
            <p:cNvPr id="52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55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6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53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Straight Connector 53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 bwMode="auto">
          <a:xfrm rot="19887277">
            <a:off x="2920358" y="3586433"/>
            <a:ext cx="2431474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58" name="Right Arrow 57"/>
          <p:cNvSpPr/>
          <p:nvPr/>
        </p:nvSpPr>
        <p:spPr bwMode="auto">
          <a:xfrm>
            <a:off x="3059832" y="459930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55883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Unit Testing BizTalk Server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579567"/>
            <a:ext cx="5184576" cy="184943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Creating Unit Tests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1984192"/>
            <a:ext cx="4824536" cy="12992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05572"/>
            <a:ext cx="476904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Must be enabled on project level to be used.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Available for schemas, maps and pipelines.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Requires Visual Studio Test features, or some other test application like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BizUnit</a:t>
            </a:r>
            <a:r>
              <a:rPr lang="en-US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83548"/>
            <a:ext cx="5417964" cy="27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r>
              <a:rPr lang="sv-SE" dirty="0"/>
              <a:t>Composing loosly coupled applications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83570" y="4915217"/>
            <a:ext cx="2873519" cy="1106071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60945" y="5338595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83568" y="4954755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SAP.Schemas.Order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3140546" y="1484784"/>
            <a:ext cx="2873520" cy="110607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253413" y="1945149"/>
            <a:ext cx="2638436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Orchestrations</a:t>
            </a: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3164854" y="1492701"/>
            <a:ext cx="28492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SAP.Orchestrations.Order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3140546" y="3212976"/>
            <a:ext cx="2873520" cy="110607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262761" y="3674849"/>
            <a:ext cx="2629090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SapOrder_to_NavisionOrder</a:t>
            </a:r>
          </a:p>
        </p:txBody>
      </p:sp>
      <p:sp>
        <p:nvSpPr>
          <p:cNvPr id="41" name="TextBox 18"/>
          <p:cNvSpPr txBox="1">
            <a:spLocks noChangeArrowheads="1"/>
          </p:cNvSpPr>
          <p:nvPr/>
        </p:nvSpPr>
        <p:spPr bwMode="auto">
          <a:xfrm>
            <a:off x="3140545" y="3214007"/>
            <a:ext cx="28735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SAP.Transformations.Order</a:t>
            </a: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724130" y="4915217"/>
            <a:ext cx="2873519" cy="1106071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5801505" y="5338595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5724128" y="4954755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NavisionSchemas.Order</a:t>
            </a:r>
          </a:p>
        </p:txBody>
      </p:sp>
      <p:cxnSp>
        <p:nvCxnSpPr>
          <p:cNvPr id="6" name="Straight Arrow Connector 5"/>
          <p:cNvCxnSpPr>
            <a:stCxn id="39" idx="2"/>
            <a:endCxn id="48" idx="1"/>
          </p:cNvCxnSpPr>
          <p:nvPr/>
        </p:nvCxnSpPr>
        <p:spPr bwMode="auto">
          <a:xfrm>
            <a:off x="4577306" y="4319048"/>
            <a:ext cx="1146824" cy="11492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9" idx="2"/>
            <a:endCxn id="11" idx="3"/>
          </p:cNvCxnSpPr>
          <p:nvPr/>
        </p:nvCxnSpPr>
        <p:spPr bwMode="auto">
          <a:xfrm flipH="1">
            <a:off x="3557089" y="4319048"/>
            <a:ext cx="1020217" cy="11492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endCxn id="41" idx="0"/>
          </p:cNvCxnSpPr>
          <p:nvPr/>
        </p:nvCxnSpPr>
        <p:spPr bwMode="auto">
          <a:xfrm>
            <a:off x="4577306" y="2636912"/>
            <a:ext cx="0" cy="5770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Elbow Connector 77"/>
          <p:cNvCxnSpPr>
            <a:stCxn id="11" idx="0"/>
            <a:endCxn id="44" idx="1"/>
          </p:cNvCxnSpPr>
          <p:nvPr/>
        </p:nvCxnSpPr>
        <p:spPr bwMode="auto">
          <a:xfrm rot="5400000" flipH="1" flipV="1">
            <a:off x="1191740" y="2966411"/>
            <a:ext cx="2877397" cy="1020216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80" name="Elbow Connector 79"/>
          <p:cNvCxnSpPr>
            <a:stCxn id="48" idx="0"/>
            <a:endCxn id="44" idx="3"/>
          </p:cNvCxnSpPr>
          <p:nvPr/>
        </p:nvCxnSpPr>
        <p:spPr bwMode="auto">
          <a:xfrm rot="16200000" flipV="1">
            <a:off x="5148780" y="2903107"/>
            <a:ext cx="2877397" cy="114682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pic>
        <p:nvPicPr>
          <p:cNvPr id="25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70" y="1307274"/>
            <a:ext cx="609954" cy="609954"/>
          </a:xfrm>
          <a:prstGeom prst="rect">
            <a:avLst/>
          </a:prstGeom>
        </p:spPr>
      </p:pic>
      <p:pic>
        <p:nvPicPr>
          <p:cNvPr id="27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20" y="2942607"/>
            <a:ext cx="609954" cy="609954"/>
          </a:xfrm>
          <a:prstGeom prst="rect">
            <a:avLst/>
          </a:prstGeom>
        </p:spPr>
      </p:pic>
      <p:pic>
        <p:nvPicPr>
          <p:cNvPr id="28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8" y="4649778"/>
            <a:ext cx="609954" cy="609954"/>
          </a:xfrm>
          <a:prstGeom prst="rect">
            <a:avLst/>
          </a:prstGeom>
        </p:spPr>
      </p:pic>
      <p:pic>
        <p:nvPicPr>
          <p:cNvPr id="29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28" y="4610241"/>
            <a:ext cx="609954" cy="6099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1" y="2942607"/>
            <a:ext cx="609954" cy="609954"/>
          </a:xfrm>
          <a:prstGeom prst="rect">
            <a:avLst/>
          </a:prstGeom>
        </p:spPr>
      </p:pic>
      <p:pic>
        <p:nvPicPr>
          <p:cNvPr id="31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70" y="1313161"/>
            <a:ext cx="609954" cy="6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12316</TotalTime>
  <Words>443</Words>
  <Application>Microsoft Office PowerPoint</Application>
  <PresentationFormat>On-screen Show (4:3)</PresentationFormat>
  <Paragraphs>129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Consolas</vt:lpstr>
      <vt:lpstr>Tahoma</vt:lpstr>
      <vt:lpstr>Wingdings</vt:lpstr>
      <vt:lpstr>Office Theme</vt:lpstr>
      <vt:lpstr>Developing Integration Solutions using Microsoft BizTalk Server 2013</vt:lpstr>
      <vt:lpstr>Publish Subscribe</vt:lpstr>
      <vt:lpstr>Context based Routing</vt:lpstr>
      <vt:lpstr>Content based Routing</vt:lpstr>
      <vt:lpstr>Failed Messages</vt:lpstr>
      <vt:lpstr>Strong names</vt:lpstr>
      <vt:lpstr>Deploying assemblies to BizTalk Server</vt:lpstr>
      <vt:lpstr>Unit Testing BizTalk Server artifacts</vt:lpstr>
      <vt:lpstr>Composing loosly coupled applications</vt:lpstr>
      <vt:lpstr>Version strategies</vt:lpstr>
      <vt:lpstr>Using the Pipeline Designer</vt:lpstr>
      <vt:lpstr>Custom Pipeline Components</vt:lpstr>
      <vt:lpstr>Course Outline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273</cp:revision>
  <dcterms:created xsi:type="dcterms:W3CDTF">2009-03-09T21:00:21Z</dcterms:created>
  <dcterms:modified xsi:type="dcterms:W3CDTF">2016-12-13T15:48:50Z</dcterms:modified>
  <cp:category>Sales &amp; Marketing</cp:category>
</cp:coreProperties>
</file>