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2"/>
  </p:sldMasterIdLst>
  <p:notesMasterIdLst>
    <p:notesMasterId r:id="rId13"/>
  </p:notesMasterIdLst>
  <p:handoutMasterIdLst>
    <p:handoutMasterId r:id="rId14"/>
  </p:handoutMasterIdLst>
  <p:sldIdLst>
    <p:sldId id="466" r:id="rId3"/>
    <p:sldId id="362" r:id="rId4"/>
    <p:sldId id="434" r:id="rId5"/>
    <p:sldId id="368" r:id="rId6"/>
    <p:sldId id="357" r:id="rId7"/>
    <p:sldId id="467" r:id="rId8"/>
    <p:sldId id="468" r:id="rId9"/>
    <p:sldId id="469" r:id="rId10"/>
    <p:sldId id="470" r:id="rId11"/>
    <p:sldId id="471" r:id="rId1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B2B2B2"/>
    <a:srgbClr val="FF6600"/>
    <a:srgbClr val="007616"/>
    <a:srgbClr val="5BFF5B"/>
    <a:srgbClr val="00C025"/>
    <a:srgbClr val="00A20F"/>
    <a:srgbClr val="01FF07"/>
    <a:srgbClr val="FF414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4604" autoAdjust="0"/>
  </p:normalViewPr>
  <p:slideViewPr>
    <p:cSldViewPr>
      <p:cViewPr varScale="1">
        <p:scale>
          <a:sx n="123" d="100"/>
          <a:sy n="123" d="100"/>
        </p:scale>
        <p:origin x="117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C27D46A-650E-45D3-B816-A9AB500ABD63}" type="datetime4">
              <a:rPr lang="en-GB"/>
              <a:pPr>
                <a:defRPr/>
              </a:pPr>
              <a:t>13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7CFA36B-73B4-4CE2-9A6E-A751A6A9CC6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617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4A6FE1A-8D4E-4FD0-ACAD-4AF52BE6349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9438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77DDA1C-CB64-4E11-9BFA-D2871054D492}" type="slidenum">
              <a:rPr lang="en-US"/>
              <a:pPr/>
              <a:t>5</a:t>
            </a:fld>
            <a:endParaRPr lang="en-US"/>
          </a:p>
        </p:txBody>
      </p:sp>
      <p:sp>
        <p:nvSpPr>
          <p:cNvPr id="79874" name="Rectangle 48640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79875" name="Rectangle 48640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6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Each are equivalents to the OOB WCF bindings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98938D3-42A9-432C-A762-D5E3A32A7FA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11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10EBBE-0065-4B80-9E8C-E59B998CB957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46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8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04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975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2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3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9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2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4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0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6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0D15C-09F2-46CE-A84C-7380B99273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4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2013</a:t>
            </a:r>
            <a:endParaRPr lang="en-GB" dirty="0"/>
          </a:p>
        </p:txBody>
      </p:sp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Day 3 </a:t>
            </a:r>
            <a:r>
              <a:rPr lang="en-GB"/>
              <a:t>Key Learnings </a:t>
            </a:r>
            <a:endParaRPr lang="en-GB" dirty="0"/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3310-FD83-4AA7-B24E-B918A77480D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56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Module 1: Introduction to BizTalk Server</a:t>
            </a:r>
          </a:p>
          <a:p>
            <a:pPr lvl="1">
              <a:defRPr/>
            </a:pPr>
            <a:r>
              <a:rPr lang="en-US" dirty="0"/>
              <a:t>Module 2: Schemas</a:t>
            </a:r>
          </a:p>
          <a:p>
            <a:pPr lvl="1">
              <a:defRPr/>
            </a:pPr>
            <a:r>
              <a:rPr lang="en-US" dirty="0"/>
              <a:t>Module 3: Maps</a:t>
            </a:r>
          </a:p>
          <a:p>
            <a:pPr lvl="1">
              <a:defRPr/>
            </a:pPr>
            <a:r>
              <a:rPr lang="en-US" dirty="0"/>
              <a:t>Module 4: Testing and Deploying Projects</a:t>
            </a:r>
          </a:p>
          <a:p>
            <a:pPr lvl="1">
              <a:defRPr/>
            </a:pPr>
            <a:r>
              <a:rPr lang="en-US" dirty="0"/>
              <a:t>Module 5: Pipelines</a:t>
            </a:r>
          </a:p>
          <a:p>
            <a:pPr lvl="1">
              <a:defRPr/>
            </a:pPr>
            <a:r>
              <a:rPr lang="en-US" dirty="0"/>
              <a:t>Module 6: Routing</a:t>
            </a:r>
          </a:p>
          <a:p>
            <a:pPr lvl="1">
              <a:defRPr/>
            </a:pPr>
            <a:r>
              <a:rPr lang="en-US" dirty="0"/>
              <a:t>Module 7: Adapters</a:t>
            </a:r>
          </a:p>
          <a:p>
            <a:pPr lvl="1">
              <a:defRPr/>
            </a:pPr>
            <a:r>
              <a:rPr lang="en-US" dirty="0"/>
              <a:t>Module 8: Web Services and WCF </a:t>
            </a:r>
          </a:p>
          <a:p>
            <a:pPr lvl="1">
              <a:defRPr/>
            </a:pPr>
            <a:r>
              <a:rPr lang="en-US" dirty="0"/>
              <a:t>Module 9: Introduction to Orchestrations </a:t>
            </a:r>
          </a:p>
          <a:p>
            <a:pPr lvl="1">
              <a:defRPr/>
            </a:pPr>
            <a:r>
              <a:rPr lang="en-US" dirty="0"/>
              <a:t>Module 10: Applied Orchestration Techniques</a:t>
            </a:r>
          </a:p>
          <a:p>
            <a:pPr lvl="1">
              <a:defRPr/>
            </a:pPr>
            <a:r>
              <a:rPr lang="en-US" dirty="0"/>
              <a:t>Module 11: Business Activity Monitoring</a:t>
            </a:r>
          </a:p>
          <a:p>
            <a:pPr lvl="1">
              <a:defRPr/>
            </a:pPr>
            <a:r>
              <a:rPr lang="en-US" dirty="0"/>
              <a:t>Module 12: Integrating Business Rules</a:t>
            </a:r>
          </a:p>
          <a:p>
            <a:pPr lvl="1">
              <a:defRPr/>
            </a:pPr>
            <a:r>
              <a:rPr lang="en-US" dirty="0"/>
              <a:t>Module 13: Deploying and Managing Applications</a:t>
            </a:r>
          </a:p>
          <a:p>
            <a:pPr lvl="1">
              <a:defRPr/>
            </a:pPr>
            <a:r>
              <a:rPr lang="en-US" dirty="0"/>
              <a:t>Module 14: Working with Workflow and AppFabric</a:t>
            </a:r>
          </a:p>
        </p:txBody>
      </p:sp>
      <p:sp>
        <p:nvSpPr>
          <p:cNvPr id="12" name="Right Brace 11"/>
          <p:cNvSpPr/>
          <p:nvPr/>
        </p:nvSpPr>
        <p:spPr bwMode="auto">
          <a:xfrm>
            <a:off x="5552816" y="4509120"/>
            <a:ext cx="432048" cy="1008112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13" name="TextBox 12"/>
          <p:cNvSpPr txBox="1"/>
          <p:nvPr/>
        </p:nvSpPr>
        <p:spPr>
          <a:xfrm>
            <a:off x="5984864" y="487904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Thursday</a:t>
            </a:r>
          </a:p>
        </p:txBody>
      </p:sp>
    </p:spTree>
    <p:extLst>
      <p:ext uri="{BB962C8B-B14F-4D97-AF65-F5344CB8AC3E}">
        <p14:creationId xmlns:p14="http://schemas.microsoft.com/office/powerpoint/2010/main" val="204948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are adapters placed?</a:t>
            </a:r>
            <a:endParaRPr lang="sv-SE" dirty="0"/>
          </a:p>
        </p:txBody>
      </p:sp>
      <p:grpSp>
        <p:nvGrpSpPr>
          <p:cNvPr id="6" name="Group 5"/>
          <p:cNvGrpSpPr/>
          <p:nvPr/>
        </p:nvGrpSpPr>
        <p:grpSpPr>
          <a:xfrm>
            <a:off x="5172865" y="2243138"/>
            <a:ext cx="3113080" cy="2228850"/>
            <a:chOff x="1601788" y="1828800"/>
            <a:chExt cx="6096000" cy="4351338"/>
          </a:xfrm>
        </p:grpSpPr>
        <p:sp>
          <p:nvSpPr>
            <p:cNvPr id="33" name="Can 32"/>
            <p:cNvSpPr>
              <a:spLocks noChangeArrowheads="1"/>
            </p:cNvSpPr>
            <p:nvPr/>
          </p:nvSpPr>
          <p:spPr bwMode="auto">
            <a:xfrm rot="10800000">
              <a:off x="4745038" y="4205288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Can 33"/>
            <p:cNvSpPr>
              <a:spLocks noChangeArrowheads="1"/>
            </p:cNvSpPr>
            <p:nvPr/>
          </p:nvSpPr>
          <p:spPr bwMode="auto">
            <a:xfrm rot="10800000">
              <a:off x="4740275" y="4214813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Can 34"/>
            <p:cNvSpPr>
              <a:spLocks noChangeArrowheads="1"/>
            </p:cNvSpPr>
            <p:nvPr/>
          </p:nvSpPr>
          <p:spPr bwMode="auto">
            <a:xfrm rot="10800000">
              <a:off x="3106738" y="4205288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Can 35"/>
            <p:cNvSpPr>
              <a:spLocks noChangeArrowheads="1"/>
            </p:cNvSpPr>
            <p:nvPr/>
          </p:nvSpPr>
          <p:spPr bwMode="auto">
            <a:xfrm rot="10800000">
              <a:off x="3101975" y="4214813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Can 36"/>
            <p:cNvSpPr>
              <a:spLocks noChangeArrowheads="1"/>
            </p:cNvSpPr>
            <p:nvPr/>
          </p:nvSpPr>
          <p:spPr bwMode="auto">
            <a:xfrm rot="10800000">
              <a:off x="6383338" y="4205288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Can 37"/>
            <p:cNvSpPr>
              <a:spLocks noChangeArrowheads="1"/>
            </p:cNvSpPr>
            <p:nvPr/>
          </p:nvSpPr>
          <p:spPr bwMode="auto">
            <a:xfrm rot="10800000">
              <a:off x="6378575" y="4214813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39" name="Group 38"/>
            <p:cNvGrpSpPr>
              <a:grpSpLocks/>
            </p:cNvGrpSpPr>
            <p:nvPr/>
          </p:nvGrpSpPr>
          <p:grpSpPr bwMode="auto">
            <a:xfrm>
              <a:off x="4343400" y="5029200"/>
              <a:ext cx="992188" cy="1150938"/>
              <a:chOff x="732" y="1056"/>
              <a:chExt cx="804" cy="933"/>
            </a:xfrm>
          </p:grpSpPr>
          <p:pic>
            <p:nvPicPr>
              <p:cNvPr id="62" name="Rectangle 1027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3" name="Rectangle 1027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0" name="Group 39"/>
            <p:cNvGrpSpPr>
              <a:grpSpLocks/>
            </p:cNvGrpSpPr>
            <p:nvPr/>
          </p:nvGrpSpPr>
          <p:grpSpPr bwMode="auto">
            <a:xfrm>
              <a:off x="5943600" y="5029200"/>
              <a:ext cx="992188" cy="1150938"/>
              <a:chOff x="732" y="1056"/>
              <a:chExt cx="804" cy="933"/>
            </a:xfrm>
          </p:grpSpPr>
          <p:pic>
            <p:nvPicPr>
              <p:cNvPr id="60" name="Rectangle 1027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" name="Rectangle 1027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1" name="Group 40"/>
            <p:cNvGrpSpPr>
              <a:grpSpLocks/>
            </p:cNvGrpSpPr>
            <p:nvPr/>
          </p:nvGrpSpPr>
          <p:grpSpPr bwMode="auto">
            <a:xfrm>
              <a:off x="2744788" y="5029200"/>
              <a:ext cx="992187" cy="1150938"/>
              <a:chOff x="732" y="1056"/>
              <a:chExt cx="804" cy="933"/>
            </a:xfrm>
          </p:grpSpPr>
          <p:pic>
            <p:nvPicPr>
              <p:cNvPr id="58" name="Rectangle 1026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9" name="Rectangle 10269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2" name="Can 41"/>
            <p:cNvSpPr>
              <a:spLocks noChangeArrowheads="1"/>
            </p:cNvSpPr>
            <p:nvPr/>
          </p:nvSpPr>
          <p:spPr bwMode="auto">
            <a:xfrm>
              <a:off x="4287838" y="2486025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Can 42"/>
            <p:cNvSpPr>
              <a:spLocks noChangeArrowheads="1"/>
            </p:cNvSpPr>
            <p:nvPr/>
          </p:nvSpPr>
          <p:spPr bwMode="auto">
            <a:xfrm>
              <a:off x="4294188" y="2495550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Can 43"/>
            <p:cNvSpPr>
              <a:spLocks noChangeArrowheads="1"/>
            </p:cNvSpPr>
            <p:nvPr/>
          </p:nvSpPr>
          <p:spPr bwMode="auto">
            <a:xfrm>
              <a:off x="2649538" y="2486025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Can 44"/>
            <p:cNvSpPr>
              <a:spLocks noChangeArrowheads="1"/>
            </p:cNvSpPr>
            <p:nvPr/>
          </p:nvSpPr>
          <p:spPr bwMode="auto">
            <a:xfrm>
              <a:off x="2643188" y="2495550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Can 45"/>
            <p:cNvSpPr>
              <a:spLocks noChangeArrowheads="1"/>
            </p:cNvSpPr>
            <p:nvPr/>
          </p:nvSpPr>
          <p:spPr bwMode="auto">
            <a:xfrm>
              <a:off x="5926138" y="2486025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Can 46"/>
            <p:cNvSpPr>
              <a:spLocks noChangeArrowheads="1"/>
            </p:cNvSpPr>
            <p:nvPr/>
          </p:nvSpPr>
          <p:spPr bwMode="auto">
            <a:xfrm>
              <a:off x="5921375" y="2495550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48" name="Rectangle 1025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01788" y="3513138"/>
              <a:ext cx="6096000" cy="879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9" name="Group 48"/>
            <p:cNvGrpSpPr>
              <a:grpSpLocks/>
            </p:cNvGrpSpPr>
            <p:nvPr/>
          </p:nvGrpSpPr>
          <p:grpSpPr bwMode="auto">
            <a:xfrm>
              <a:off x="3886200" y="1828800"/>
              <a:ext cx="992188" cy="1150938"/>
              <a:chOff x="732" y="1056"/>
              <a:chExt cx="804" cy="933"/>
            </a:xfrm>
          </p:grpSpPr>
          <p:pic>
            <p:nvPicPr>
              <p:cNvPr id="56" name="Rectangle 1026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7" name="Rectangle 1026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0" name="Group 49"/>
            <p:cNvGrpSpPr>
              <a:grpSpLocks/>
            </p:cNvGrpSpPr>
            <p:nvPr/>
          </p:nvGrpSpPr>
          <p:grpSpPr bwMode="auto">
            <a:xfrm>
              <a:off x="5486400" y="1828800"/>
              <a:ext cx="992188" cy="1150938"/>
              <a:chOff x="732" y="1056"/>
              <a:chExt cx="804" cy="933"/>
            </a:xfrm>
          </p:grpSpPr>
          <p:pic>
            <p:nvPicPr>
              <p:cNvPr id="54" name="Rectangle 1026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" name="Rectangle 1026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2287588" y="1828800"/>
              <a:ext cx="992187" cy="1150938"/>
              <a:chOff x="732" y="1056"/>
              <a:chExt cx="804" cy="933"/>
            </a:xfrm>
          </p:grpSpPr>
          <p:pic>
            <p:nvPicPr>
              <p:cNvPr id="52" name="Rectangle 1026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" name="Rectangle 1026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7" name="Group 6"/>
          <p:cNvGrpSpPr/>
          <p:nvPr/>
        </p:nvGrpSpPr>
        <p:grpSpPr>
          <a:xfrm>
            <a:off x="858041" y="2157411"/>
            <a:ext cx="2427278" cy="2543172"/>
            <a:chOff x="1077913" y="2506662"/>
            <a:chExt cx="3676650" cy="3894138"/>
          </a:xfrm>
        </p:grpSpPr>
        <p:sp>
          <p:nvSpPr>
            <p:cNvPr id="8" name="Can 7"/>
            <p:cNvSpPr>
              <a:spLocks noChangeArrowheads="1"/>
            </p:cNvSpPr>
            <p:nvPr/>
          </p:nvSpPr>
          <p:spPr bwMode="auto">
            <a:xfrm rot="8100000">
              <a:off x="3544890" y="4549777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Can 8"/>
            <p:cNvSpPr>
              <a:spLocks noChangeArrowheads="1"/>
            </p:cNvSpPr>
            <p:nvPr/>
          </p:nvSpPr>
          <p:spPr bwMode="auto">
            <a:xfrm rot="2700000">
              <a:off x="2144714" y="4502152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Can 9"/>
            <p:cNvSpPr>
              <a:spLocks noChangeArrowheads="1"/>
            </p:cNvSpPr>
            <p:nvPr/>
          </p:nvSpPr>
          <p:spPr bwMode="auto">
            <a:xfrm rot="10800000">
              <a:off x="2830513" y="4378325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333625" y="5221287"/>
              <a:ext cx="992188" cy="1150938"/>
              <a:chOff x="732" y="1056"/>
              <a:chExt cx="804" cy="933"/>
            </a:xfrm>
          </p:grpSpPr>
          <p:pic>
            <p:nvPicPr>
              <p:cNvPr id="31" name="Rectangle 1027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Rectangle 10273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3724275" y="5240337"/>
              <a:ext cx="992188" cy="1150938"/>
              <a:chOff x="732" y="1056"/>
              <a:chExt cx="804" cy="933"/>
            </a:xfrm>
          </p:grpSpPr>
          <p:pic>
            <p:nvPicPr>
              <p:cNvPr id="29" name="Rectangle 10270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Rectangle 1027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106488" y="5249862"/>
              <a:ext cx="992187" cy="1150938"/>
              <a:chOff x="732" y="1056"/>
              <a:chExt cx="804" cy="933"/>
            </a:xfrm>
          </p:grpSpPr>
          <p:pic>
            <p:nvPicPr>
              <p:cNvPr id="27" name="Rectangle 1026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" name="Rectangle 10269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2409825" y="2506662"/>
              <a:ext cx="992188" cy="1150938"/>
              <a:chOff x="732" y="1056"/>
              <a:chExt cx="804" cy="933"/>
            </a:xfrm>
          </p:grpSpPr>
          <p:pic>
            <p:nvPicPr>
              <p:cNvPr id="25" name="Rectangle 1026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Rectangle 10267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5" name="Can 14"/>
            <p:cNvSpPr>
              <a:spLocks noChangeArrowheads="1"/>
            </p:cNvSpPr>
            <p:nvPr/>
          </p:nvSpPr>
          <p:spPr bwMode="auto">
            <a:xfrm rot="10800000">
              <a:off x="2830513" y="3454400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Can 15"/>
            <p:cNvSpPr>
              <a:spLocks noChangeArrowheads="1"/>
            </p:cNvSpPr>
            <p:nvPr/>
          </p:nvSpPr>
          <p:spPr bwMode="auto">
            <a:xfrm rot="2700000">
              <a:off x="3611564" y="3263902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3762375" y="2506662"/>
              <a:ext cx="992188" cy="1150938"/>
              <a:chOff x="732" y="1056"/>
              <a:chExt cx="804" cy="933"/>
            </a:xfrm>
          </p:grpSpPr>
          <p:pic>
            <p:nvPicPr>
              <p:cNvPr id="23" name="Rectangle 1026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" name="Rectangle 1026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8" name="Can 17"/>
            <p:cNvSpPr>
              <a:spLocks noChangeArrowheads="1"/>
            </p:cNvSpPr>
            <p:nvPr/>
          </p:nvSpPr>
          <p:spPr bwMode="auto">
            <a:xfrm rot="8100000">
              <a:off x="2030414" y="3273427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2352675" y="3895724"/>
              <a:ext cx="1085850" cy="104775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CA" sz="2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1077913" y="2506662"/>
              <a:ext cx="992187" cy="1150938"/>
              <a:chOff x="732" y="1056"/>
              <a:chExt cx="804" cy="933"/>
            </a:xfrm>
          </p:grpSpPr>
          <p:pic>
            <p:nvPicPr>
              <p:cNvPr id="21" name="Rectangle 1026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" name="Rectangle 10263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64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45368" y="3081604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49342" y="2939208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43042" y="3132704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84747" y="3520506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40157" y="3621536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5361" y="3496538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58973" y="3397218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33296" y="3000372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1093" y="2998662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08281" y="3000372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94592" y="3398178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32869" y="3388384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8" descr="BizTalkSvr_h_rgb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94412" y="3336064"/>
            <a:ext cx="714380" cy="1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" name="Picture 8" descr="BizTalkSvr_h_rgb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00760" y="3143248"/>
            <a:ext cx="1357322" cy="29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804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What is an adapter?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.NET or COM components</a:t>
            </a:r>
          </a:p>
          <a:p>
            <a:r>
              <a:rPr lang="sv-SE" dirty="0"/>
              <a:t>Allows BizTalk to communicate over some kind of protocol with another system</a:t>
            </a:r>
          </a:p>
          <a:p>
            <a:r>
              <a:rPr lang="sv-SE" dirty="0"/>
              <a:t>Can support a one way or two way Message Exchange Pattern (MEP)</a:t>
            </a:r>
          </a:p>
          <a:p>
            <a:r>
              <a:rPr lang="sv-SE" dirty="0"/>
              <a:t>Can handle metadata and </a:t>
            </a:r>
            <a:r>
              <a:rPr lang="sv-SE"/>
              <a:t>message context</a:t>
            </a:r>
            <a:endParaRPr lang="sv-SE" dirty="0"/>
          </a:p>
        </p:txBody>
      </p:sp>
      <p:sp>
        <p:nvSpPr>
          <p:cNvPr id="6" name="Rounded Rectangle 15"/>
          <p:cNvSpPr/>
          <p:nvPr/>
        </p:nvSpPr>
        <p:spPr bwMode="blackWhite">
          <a:xfrm>
            <a:off x="3286116" y="3369934"/>
            <a:ext cx="1916909" cy="83251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80107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Where do I get adapters?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Out of the box – delivered with BizTalk</a:t>
            </a:r>
          </a:p>
          <a:p>
            <a:r>
              <a:rPr lang="sv-SE" dirty="0"/>
              <a:t>Extra adapters downloadable from Microsoft</a:t>
            </a:r>
          </a:p>
          <a:p>
            <a:pPr lvl="1"/>
            <a:r>
              <a:rPr lang="sv-SE" dirty="0"/>
              <a:t>Line of Business Adapters</a:t>
            </a:r>
          </a:p>
          <a:p>
            <a:pPr lvl="1"/>
            <a:r>
              <a:rPr lang="sv-SE" dirty="0"/>
              <a:t>BizTalk Adapter Pack 2.0</a:t>
            </a:r>
          </a:p>
          <a:p>
            <a:pPr lvl="1"/>
            <a:r>
              <a:rPr lang="sv-SE" dirty="0"/>
              <a:t>Other adapters</a:t>
            </a:r>
          </a:p>
          <a:p>
            <a:r>
              <a:rPr lang="sv-SE" dirty="0"/>
              <a:t>Offered by third party ISV’s.</a:t>
            </a:r>
          </a:p>
          <a:p>
            <a:pPr lvl="1"/>
            <a:r>
              <a:rPr lang="sv-SE" dirty="0"/>
              <a:t>For example /n software</a:t>
            </a:r>
          </a:p>
          <a:p>
            <a:r>
              <a:rPr lang="sv-SE" dirty="0"/>
              <a:t>Through the community</a:t>
            </a:r>
          </a:p>
          <a:p>
            <a:pPr lvl="1"/>
            <a:r>
              <a:rPr lang="sv-SE" dirty="0"/>
              <a:t>For example the null, Tcp/ip, TALK adapters, among others.</a:t>
            </a:r>
          </a:p>
          <a:p>
            <a:r>
              <a:rPr lang="sv-SE" dirty="0"/>
              <a:t>Custom Adapters</a:t>
            </a:r>
          </a:p>
          <a:p>
            <a:pPr lvl="1"/>
            <a:r>
              <a:rPr lang="sv-SE" dirty="0"/>
              <a:t>Build it yourself using one of the available framworks.</a:t>
            </a:r>
          </a:p>
        </p:txBody>
      </p:sp>
    </p:spTree>
    <p:extLst>
      <p:ext uri="{BB962C8B-B14F-4D97-AF65-F5344CB8AC3E}">
        <p14:creationId xmlns:p14="http://schemas.microsoft.com/office/powerpoint/2010/main" val="29351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Shape 4853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kinds of adapters</a:t>
            </a:r>
            <a:endParaRPr lang="en-US" dirty="0"/>
          </a:p>
        </p:txBody>
      </p:sp>
      <p:sp>
        <p:nvSpPr>
          <p:cNvPr id="485447" name="Shape 48544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Adapters are what enables BizTalk to communicate with applications through a multitude of protocols and methods without effort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00729"/>
              </p:ext>
            </p:extLst>
          </p:nvPr>
        </p:nvGraphicFramePr>
        <p:xfrm>
          <a:off x="1000100" y="2357430"/>
          <a:ext cx="7072362" cy="3751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7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Adapter Type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5314" marR="65314" marT="40341" marB="40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5314" marR="65314" marT="40341" marB="40341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Protocol Adapters</a:t>
                      </a:r>
                    </a:p>
                  </a:txBody>
                  <a:tcPr marL="65314" marR="65314" marT="40341" marB="40341"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"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bridge heterogeneous technologies and protocols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"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Examples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: REST, HTTP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SFTP, SMTP, SOAP/WCF, and MSMQ</a:t>
                      </a:r>
                    </a:p>
                  </a:txBody>
                  <a:tcPr marL="65314" marR="65314" marT="40341" marB="40341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Adapter</a:t>
                      </a:r>
                    </a:p>
                  </a:txBody>
                  <a:tcPr marL="65314" marR="65314" marT="40341" marB="40341"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"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connect to specific databases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"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Examples: SQL Server, Oracle, and DB2</a:t>
                      </a:r>
                    </a:p>
                  </a:txBody>
                  <a:tcPr marL="65314" marR="65314" marT="40341" marB="40341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1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Application adapter</a:t>
                      </a:r>
                    </a:p>
                  </a:txBody>
                  <a:tcPr marL="65314" marR="65314" marT="40341" marB="40341"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"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connect to packaged and proprietary applications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"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Examples: SharePoint, SAP, JDE, PeopleSoft, and Siebel</a:t>
                      </a:r>
                    </a:p>
                  </a:txBody>
                  <a:tcPr marL="65314" marR="65314" marT="40341" marB="40341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98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The ABC of WCF</a:t>
            </a:r>
            <a:endParaRPr lang="sv-SE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 Communication Foundation (WCF) is a runtime </a:t>
            </a:r>
            <a:br>
              <a:rPr lang="en-US" dirty="0"/>
            </a:br>
            <a:r>
              <a:rPr lang="en-US" dirty="0"/>
              <a:t>and a set of APIs for exchanging messages.</a:t>
            </a:r>
          </a:p>
          <a:p>
            <a:r>
              <a:rPr lang="en-US" dirty="0"/>
              <a:t>WCF was designed according to the tenets of service orientation. </a:t>
            </a:r>
          </a:p>
          <a:p>
            <a:r>
              <a:rPr lang="en-US" dirty="0"/>
              <a:t>WCF services can expose one or multiple endpoints.</a:t>
            </a:r>
          </a:p>
          <a:p>
            <a:r>
              <a:rPr lang="en-US" dirty="0"/>
              <a:t>Every endpoint is defined by 3 elements:</a:t>
            </a:r>
          </a:p>
          <a:p>
            <a:pPr lvl="1"/>
            <a:r>
              <a:rPr lang="en-US" dirty="0"/>
              <a:t>A: Address</a:t>
            </a:r>
          </a:p>
          <a:p>
            <a:pPr lvl="1"/>
            <a:r>
              <a:rPr lang="en-US" dirty="0"/>
              <a:t>B: Binding</a:t>
            </a:r>
          </a:p>
          <a:p>
            <a:pPr lvl="1"/>
            <a:r>
              <a:rPr lang="en-US" dirty="0"/>
              <a:t>C: Contract</a:t>
            </a:r>
          </a:p>
          <a:p>
            <a:endParaRPr lang="sv-SE" dirty="0"/>
          </a:p>
        </p:txBody>
      </p:sp>
      <p:grpSp>
        <p:nvGrpSpPr>
          <p:cNvPr id="4" name="Group 3"/>
          <p:cNvGrpSpPr/>
          <p:nvPr/>
        </p:nvGrpSpPr>
        <p:grpSpPr>
          <a:xfrm>
            <a:off x="6705600" y="4295796"/>
            <a:ext cx="1524000" cy="1219200"/>
            <a:chOff x="6705600" y="4295796"/>
            <a:chExt cx="1524000" cy="12192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6705600" y="4295796"/>
              <a:ext cx="1524000" cy="1219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2800" y="4600596"/>
              <a:ext cx="106680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rPr>
                <a:t>WCF</a:t>
              </a:r>
            </a:p>
            <a:p>
              <a:pPr algn="ctr"/>
              <a:r>
                <a:rPr lang="en-US" dirty="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rPr>
                <a:t>Service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43000" y="4295796"/>
            <a:ext cx="1524001" cy="1219200"/>
            <a:chOff x="1143000" y="4295796"/>
            <a:chExt cx="1524001" cy="12192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1143000" y="4295796"/>
              <a:ext cx="1524001" cy="1219200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71600" y="4752996"/>
              <a:ext cx="58349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rPr>
                <a:t>Client</a:t>
              </a:r>
            </a:p>
          </p:txBody>
        </p:sp>
      </p:grpSp>
      <p:pic>
        <p:nvPicPr>
          <p:cNvPr id="11" name="Picture 10" descr="GEL Dotted Line MS-green"/>
          <p:cNvPicPr>
            <a:picLocks noChangeAspect="1" noChangeArrowheads="1"/>
          </p:cNvPicPr>
          <p:nvPr/>
        </p:nvPicPr>
        <p:blipFill>
          <a:blip r:embed="rId2" cstate="print"/>
          <a:srcRect l="18031" t="-2831" r="75771" b="-11320"/>
          <a:stretch>
            <a:fillRect/>
          </a:stretch>
        </p:blipFill>
        <p:spPr bwMode="auto">
          <a:xfrm>
            <a:off x="3733800" y="4764903"/>
            <a:ext cx="315913" cy="192087"/>
          </a:xfrm>
          <a:prstGeom prst="rect">
            <a:avLst/>
          </a:prstGeom>
          <a:noFill/>
        </p:spPr>
      </p:pic>
      <p:pic>
        <p:nvPicPr>
          <p:cNvPr id="12" name="Picture 11" descr="GEL Dotted Line MS-green"/>
          <p:cNvPicPr>
            <a:picLocks noChangeAspect="1" noChangeArrowheads="1"/>
          </p:cNvPicPr>
          <p:nvPr/>
        </p:nvPicPr>
        <p:blipFill>
          <a:blip r:embed="rId2" cstate="print"/>
          <a:srcRect t="-16982" r="93335" b="-11320"/>
          <a:stretch>
            <a:fillRect/>
          </a:stretch>
        </p:blipFill>
        <p:spPr bwMode="auto">
          <a:xfrm>
            <a:off x="5181600" y="4752996"/>
            <a:ext cx="339725" cy="215900"/>
          </a:xfrm>
          <a:prstGeom prst="rect">
            <a:avLst/>
          </a:prstGeom>
          <a:noFill/>
        </p:spPr>
      </p:pic>
      <p:grpSp>
        <p:nvGrpSpPr>
          <p:cNvPr id="13" name="Group 65"/>
          <p:cNvGrpSpPr/>
          <p:nvPr/>
        </p:nvGrpSpPr>
        <p:grpSpPr>
          <a:xfrm>
            <a:off x="5638800" y="4638696"/>
            <a:ext cx="1600200" cy="533400"/>
            <a:chOff x="9601200" y="2667000"/>
            <a:chExt cx="1600200" cy="533400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10668000" y="2667000"/>
              <a:ext cx="533400" cy="533399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10134600" y="2667000"/>
              <a:ext cx="533400" cy="533400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B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9601200" y="2667000"/>
              <a:ext cx="533400" cy="533400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7" name="Group 64"/>
          <p:cNvGrpSpPr/>
          <p:nvPr/>
        </p:nvGrpSpPr>
        <p:grpSpPr>
          <a:xfrm>
            <a:off x="2133600" y="4638696"/>
            <a:ext cx="1600199" cy="533400"/>
            <a:chOff x="6019801" y="4038600"/>
            <a:chExt cx="1600199" cy="533400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6019801" y="4038600"/>
              <a:ext cx="533400" cy="533399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6553200" y="4038600"/>
              <a:ext cx="533400" cy="533400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B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7086600" y="4038600"/>
              <a:ext cx="533400" cy="533400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21" name="Rounded Rectangle 20"/>
          <p:cNvSpPr/>
          <p:nvPr/>
        </p:nvSpPr>
        <p:spPr bwMode="auto">
          <a:xfrm>
            <a:off x="5029200" y="5362596"/>
            <a:ext cx="1066800" cy="1066799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</a:rPr>
              <a:t>Contract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</a:rPr>
              <a:t>(what)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3962400" y="5362596"/>
            <a:ext cx="1066800" cy="1066800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Binding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(How)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2895600" y="5362596"/>
            <a:ext cx="1066800" cy="1066800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1600" dirty="0">
                <a:solidFill>
                  <a:schemeClr val="tx1"/>
                </a:solidFill>
              </a:rPr>
              <a:t>Address</a:t>
            </a:r>
          </a:p>
          <a:p>
            <a:pPr algn="ctr" defTabSz="914099"/>
            <a:endParaRPr lang="en-US" sz="1600" dirty="0">
              <a:solidFill>
                <a:schemeClr val="tx1"/>
              </a:solidFill>
            </a:endParaRPr>
          </a:p>
          <a:p>
            <a:pPr algn="ctr" defTabSz="914099"/>
            <a:r>
              <a:rPr lang="en-US" sz="1600" dirty="0">
                <a:solidFill>
                  <a:schemeClr val="tx1"/>
                </a:solidFill>
              </a:rPr>
              <a:t>(Where)</a:t>
            </a:r>
          </a:p>
        </p:txBody>
      </p:sp>
      <p:pic>
        <p:nvPicPr>
          <p:cNvPr id="24" name="Picture 23" descr="MSN icon envelope 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4219596"/>
            <a:ext cx="1165281" cy="1905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4567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6588224" y="5980086"/>
            <a:ext cx="2520280" cy="8332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BizTalk, WCF and ABC</a:t>
            </a:r>
          </a:p>
        </p:txBody>
      </p:sp>
      <p:sp>
        <p:nvSpPr>
          <p:cNvPr id="7" name="Rounded Rectangle 9"/>
          <p:cNvSpPr/>
          <p:nvPr/>
        </p:nvSpPr>
        <p:spPr bwMode="blackWhite">
          <a:xfrm>
            <a:off x="6286512" y="1281278"/>
            <a:ext cx="2643206" cy="49786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chemeClr val="tx2">
                    <a:lumMod val="25000"/>
                  </a:schemeClr>
                </a:solidFill>
              </a:rPr>
              <a:t>Receive Port</a:t>
            </a:r>
          </a:p>
        </p:txBody>
      </p:sp>
      <p:sp>
        <p:nvSpPr>
          <p:cNvPr id="8" name="Rounded Rectangle 9"/>
          <p:cNvSpPr/>
          <p:nvPr/>
        </p:nvSpPr>
        <p:spPr bwMode="blackWhite">
          <a:xfrm>
            <a:off x="6384912" y="1350427"/>
            <a:ext cx="2422939" cy="42871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chemeClr val="tx2">
                    <a:lumMod val="25000"/>
                  </a:schemeClr>
                </a:solidFill>
              </a:rPr>
              <a:t>Receive Location</a:t>
            </a:r>
          </a:p>
        </p:txBody>
      </p:sp>
      <p:sp>
        <p:nvSpPr>
          <p:cNvPr id="9" name="Rounded Rectangle 12"/>
          <p:cNvSpPr/>
          <p:nvPr/>
        </p:nvSpPr>
        <p:spPr bwMode="blackWhite">
          <a:xfrm>
            <a:off x="6653624" y="5706700"/>
            <a:ext cx="1970156" cy="20744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2">
                    <a:lumMod val="25000"/>
                  </a:schemeClr>
                </a:solidFill>
              </a:rPr>
              <a:t>Map</a:t>
            </a:r>
          </a:p>
        </p:txBody>
      </p:sp>
      <p:sp>
        <p:nvSpPr>
          <p:cNvPr id="10" name="Rounded Rectangle 15"/>
          <p:cNvSpPr/>
          <p:nvPr/>
        </p:nvSpPr>
        <p:spPr bwMode="blackWhite">
          <a:xfrm>
            <a:off x="6653624" y="4600345"/>
            <a:ext cx="1970156" cy="724121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2">
                    <a:lumMod val="25000"/>
                  </a:schemeClr>
                </a:solidFill>
              </a:rPr>
              <a:t>Pipeline</a:t>
            </a:r>
          </a:p>
        </p:txBody>
      </p:sp>
      <p:sp>
        <p:nvSpPr>
          <p:cNvPr id="11" name="Rounded Rectangle 15"/>
          <p:cNvSpPr/>
          <p:nvPr/>
        </p:nvSpPr>
        <p:spPr bwMode="blackWhite">
          <a:xfrm>
            <a:off x="6603668" y="1350427"/>
            <a:ext cx="1970156" cy="318077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2">
                    <a:lumMod val="25000"/>
                  </a:schemeClr>
                </a:solidFill>
              </a:rPr>
              <a:t>Adapter</a:t>
            </a:r>
            <a:endParaRPr lang="en-US" sz="2000" dirty="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12" name="Grupp 50"/>
          <p:cNvGrpSpPr/>
          <p:nvPr/>
        </p:nvGrpSpPr>
        <p:grpSpPr>
          <a:xfrm>
            <a:off x="6653624" y="6121584"/>
            <a:ext cx="1835560" cy="522126"/>
            <a:chOff x="3500430" y="4500570"/>
            <a:chExt cx="2071702" cy="1387090"/>
          </a:xfrm>
        </p:grpSpPr>
        <p:pic>
          <p:nvPicPr>
            <p:cNvPr id="13" name="Picture 132" descr="Volume0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</p:spPr>
        </p:pic>
        <p:sp>
          <p:nvSpPr>
            <p:cNvPr id="14" name="textruta 46"/>
            <p:cNvSpPr txBox="1"/>
            <p:nvPr/>
          </p:nvSpPr>
          <p:spPr>
            <a:xfrm>
              <a:off x="3500430" y="5214949"/>
              <a:ext cx="2071702" cy="672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2">
                      <a:lumMod val="25000"/>
                    </a:schemeClr>
                  </a:solidFill>
                </a:rPr>
                <a:t>Message Box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 rot="16200000" flipH="1" flipV="1">
            <a:off x="7423663" y="679404"/>
            <a:ext cx="341123" cy="1615293"/>
            <a:chOff x="7445391" y="2857496"/>
            <a:chExt cx="709613" cy="1498600"/>
          </a:xfrm>
        </p:grpSpPr>
        <p:pic>
          <p:nvPicPr>
            <p:cNvPr id="39" name="Picture 5" descr="2_Interface_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1741" y="2962271"/>
              <a:ext cx="700088" cy="50958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6" descr="2_Interface_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391" y="3344859"/>
              <a:ext cx="700088" cy="50958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</p:pic>
        <p:pic>
          <p:nvPicPr>
            <p:cNvPr id="41" name="Picture 7" descr="2_Interface_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4916" y="3727446"/>
              <a:ext cx="700088" cy="50958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</p:pic>
        <p:sp>
          <p:nvSpPr>
            <p:cNvPr id="42" name="Oval 38"/>
            <p:cNvSpPr>
              <a:spLocks noChangeArrowheads="1"/>
            </p:cNvSpPr>
            <p:nvPr/>
          </p:nvSpPr>
          <p:spPr bwMode="auto">
            <a:xfrm>
              <a:off x="7512066" y="2857496"/>
              <a:ext cx="377825" cy="1498600"/>
            </a:xfrm>
            <a:prstGeom prst="ellipse">
              <a:avLst/>
            </a:prstGeom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182880" rIns="18288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endParaRPr lang="en-GB" sz="1800" b="0">
                <a:latin typeface="Verdana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786578" y="1562518"/>
            <a:ext cx="1615293" cy="345736"/>
            <a:chOff x="6705600" y="4295796"/>
            <a:chExt cx="1524000" cy="1219200"/>
          </a:xfrm>
        </p:grpSpPr>
        <p:sp>
          <p:nvSpPr>
            <p:cNvPr id="44" name="Rounded Rectangle 43"/>
            <p:cNvSpPr/>
            <p:nvPr/>
          </p:nvSpPr>
          <p:spPr bwMode="auto">
            <a:xfrm>
              <a:off x="6705600" y="4295796"/>
              <a:ext cx="1524000" cy="1219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08800" y="4600598"/>
              <a:ext cx="1066800" cy="5252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Service</a:t>
              </a:r>
            </a:p>
          </p:txBody>
        </p:sp>
      </p:grpSp>
      <p:sp>
        <p:nvSpPr>
          <p:cNvPr id="48" name="Rounded Rectangle 47"/>
          <p:cNvSpPr/>
          <p:nvPr/>
        </p:nvSpPr>
        <p:spPr bwMode="auto">
          <a:xfrm>
            <a:off x="6800469" y="3224960"/>
            <a:ext cx="1566334" cy="207442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</a:rPr>
              <a:t>Dispatcher</a:t>
            </a:r>
          </a:p>
        </p:txBody>
      </p:sp>
      <p:sp>
        <p:nvSpPr>
          <p:cNvPr id="50" name="Text Box 20"/>
          <p:cNvSpPr txBox="1">
            <a:spLocks noChangeArrowheads="1"/>
          </p:cNvSpPr>
          <p:nvPr/>
        </p:nvSpPr>
        <p:spPr bwMode="auto">
          <a:xfrm>
            <a:off x="6779843" y="1976229"/>
            <a:ext cx="1615293" cy="238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2880" rIns="182880">
            <a:spAutoFit/>
          </a:bodyPr>
          <a:lstStyle>
            <a:lvl1pPr algn="ctr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ctr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ctr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ctr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ctr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defRPr/>
            </a:pPr>
            <a:r>
              <a:rPr lang="en-GB" sz="1000" dirty="0"/>
              <a:t>Transport channel</a:t>
            </a:r>
          </a:p>
        </p:txBody>
      </p:sp>
      <p:sp>
        <p:nvSpPr>
          <p:cNvPr id="53" name="Text Box 41"/>
          <p:cNvSpPr txBox="1">
            <a:spLocks noChangeArrowheads="1"/>
          </p:cNvSpPr>
          <p:nvPr/>
        </p:nvSpPr>
        <p:spPr bwMode="auto">
          <a:xfrm>
            <a:off x="6758725" y="2333419"/>
            <a:ext cx="1626026" cy="238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2880" rIns="18288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defRPr/>
            </a:pPr>
            <a:r>
              <a:rPr lang="en-GB" sz="1000" dirty="0">
                <a:latin typeface="Verdana" pitchFamily="34" charset="0"/>
              </a:rPr>
              <a:t>Decoding</a:t>
            </a:r>
          </a:p>
        </p:txBody>
      </p:sp>
      <p:grpSp>
        <p:nvGrpSpPr>
          <p:cNvPr id="54" name="Group 56"/>
          <p:cNvGrpSpPr>
            <a:grpSpLocks/>
          </p:cNvGrpSpPr>
          <p:nvPr/>
        </p:nvGrpSpPr>
        <p:grpSpPr bwMode="auto">
          <a:xfrm>
            <a:off x="6800469" y="2658279"/>
            <a:ext cx="1541870" cy="413531"/>
            <a:chOff x="1213" y="2174"/>
            <a:chExt cx="1108" cy="452"/>
          </a:xfrm>
        </p:grpSpPr>
        <p:sp>
          <p:nvSpPr>
            <p:cNvPr id="55" name="Text Box 14"/>
            <p:cNvSpPr txBox="1">
              <a:spLocks noChangeArrowheads="1"/>
            </p:cNvSpPr>
            <p:nvPr/>
          </p:nvSpPr>
          <p:spPr bwMode="auto">
            <a:xfrm>
              <a:off x="1213" y="2174"/>
              <a:ext cx="916" cy="21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2880" rIns="18288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defRPr/>
              </a:pPr>
              <a:r>
                <a:rPr lang="en-GB">
                  <a:latin typeface="Verdana" pitchFamily="34" charset="0"/>
                </a:rPr>
                <a:t>Channel</a:t>
              </a:r>
            </a:p>
          </p:txBody>
        </p:sp>
        <p:sp>
          <p:nvSpPr>
            <p:cNvPr id="56" name="Text Box 43"/>
            <p:cNvSpPr txBox="1">
              <a:spLocks noChangeArrowheads="1"/>
            </p:cNvSpPr>
            <p:nvPr/>
          </p:nvSpPr>
          <p:spPr bwMode="auto">
            <a:xfrm>
              <a:off x="1309" y="2270"/>
              <a:ext cx="916" cy="21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2880" rIns="18288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defRPr/>
              </a:pPr>
              <a:r>
                <a:rPr lang="en-GB">
                  <a:latin typeface="Verdana" pitchFamily="34" charset="0"/>
                </a:rPr>
                <a:t>Channel</a:t>
              </a:r>
            </a:p>
          </p:txBody>
        </p:sp>
        <p:sp>
          <p:nvSpPr>
            <p:cNvPr id="57" name="Text Box 47"/>
            <p:cNvSpPr txBox="1">
              <a:spLocks noChangeArrowheads="1"/>
            </p:cNvSpPr>
            <p:nvPr/>
          </p:nvSpPr>
          <p:spPr bwMode="auto">
            <a:xfrm>
              <a:off x="1405" y="2366"/>
              <a:ext cx="916" cy="26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2880" rIns="18288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defRPr/>
              </a:pPr>
              <a:r>
                <a:rPr lang="en-GB" sz="1000" dirty="0">
                  <a:latin typeface="Verdana" pitchFamily="34" charset="0"/>
                </a:rPr>
                <a:t>Channel</a:t>
              </a:r>
            </a:p>
          </p:txBody>
        </p:sp>
      </p:grpSp>
      <p:pic>
        <p:nvPicPr>
          <p:cNvPr id="60" name="Picture 4" descr="Receive pipeline stag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469" y="4777953"/>
            <a:ext cx="1688715" cy="3235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 bwMode="auto">
          <a:xfrm>
            <a:off x="6800469" y="3562610"/>
            <a:ext cx="1541870" cy="2074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BizTalkServiceInstance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6800469" y="3915968"/>
            <a:ext cx="1541870" cy="207442"/>
          </a:xfrm>
          <a:prstGeom prst="rect">
            <a:avLst/>
          </a:prstGeom>
          <a:solidFill>
            <a:srgbClr val="FFFF66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Body/Envelope/XPath</a:t>
            </a:r>
          </a:p>
        </p:txBody>
      </p:sp>
      <p:pic>
        <p:nvPicPr>
          <p:cNvPr id="46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29520" y="1071546"/>
            <a:ext cx="440534" cy="414883"/>
          </a:xfrm>
          <a:prstGeom prst="rect">
            <a:avLst/>
          </a:prstGeom>
          <a:noFill/>
        </p:spPr>
      </p:pic>
      <p:sp>
        <p:nvSpPr>
          <p:cNvPr id="35" name="Straight Connector 475297"/>
          <p:cNvSpPr>
            <a:spLocks noChangeShapeType="1"/>
          </p:cNvSpPr>
          <p:nvPr/>
        </p:nvSpPr>
        <p:spPr bwMode="auto">
          <a:xfrm>
            <a:off x="3313804" y="2982660"/>
            <a:ext cx="3202412" cy="0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34" name="Rounded Rectangle 580"/>
          <p:cNvSpPr>
            <a:spLocks noChangeArrowheads="1"/>
          </p:cNvSpPr>
          <p:nvPr/>
        </p:nvSpPr>
        <p:spPr bwMode="auto">
          <a:xfrm>
            <a:off x="539552" y="2204864"/>
            <a:ext cx="2774252" cy="1552009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dirty="0">
                <a:latin typeface="Arial Narrow" pitchFamily="34" charset="0"/>
              </a:rPr>
              <a:t>The Adapter defines: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A (</a:t>
            </a:r>
            <a:r>
              <a:rPr lang="en-US" sz="1400" b="1" dirty="0" err="1">
                <a:latin typeface="Arial Narrow" pitchFamily="34" charset="0"/>
              </a:rPr>
              <a:t>adress</a:t>
            </a:r>
            <a:r>
              <a:rPr lang="en-US" sz="1400" b="1" dirty="0">
                <a:latin typeface="Arial Narrow" pitchFamily="34" charset="0"/>
              </a:rPr>
              <a:t>) = WHERE?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i="1" dirty="0">
                <a:latin typeface="Arial Narrow" pitchFamily="34" charset="0"/>
              </a:rPr>
              <a:t>and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B (binding) = HOW?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u="sng" dirty="0">
                <a:latin typeface="Arial Narrow" pitchFamily="34" charset="0"/>
              </a:rPr>
              <a:t>but </a:t>
            </a:r>
            <a:r>
              <a:rPr lang="en-US" sz="1400" i="1" u="sng" dirty="0">
                <a:latin typeface="Arial Narrow" pitchFamily="34" charset="0"/>
              </a:rPr>
              <a:t>not C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C (contract) = WHAT?</a:t>
            </a:r>
          </a:p>
        </p:txBody>
      </p:sp>
      <p:sp>
        <p:nvSpPr>
          <p:cNvPr id="47" name="Straight Connector 475297"/>
          <p:cNvSpPr>
            <a:spLocks noChangeShapeType="1"/>
          </p:cNvSpPr>
          <p:nvPr/>
        </p:nvSpPr>
        <p:spPr bwMode="auto">
          <a:xfrm>
            <a:off x="3322991" y="4941168"/>
            <a:ext cx="3202412" cy="0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37" name="Rounded Rectangle 580"/>
          <p:cNvSpPr>
            <a:spLocks noChangeArrowheads="1"/>
          </p:cNvSpPr>
          <p:nvPr/>
        </p:nvSpPr>
        <p:spPr bwMode="auto">
          <a:xfrm>
            <a:off x="539552" y="4515139"/>
            <a:ext cx="2774252" cy="838457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dirty="0">
                <a:latin typeface="Arial Narrow" pitchFamily="34" charset="0"/>
              </a:rPr>
              <a:t>The Pipeline (Disassembler) discovers: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C (contract) = WHAT?</a:t>
            </a:r>
          </a:p>
        </p:txBody>
      </p:sp>
    </p:spTree>
    <p:extLst>
      <p:ext uri="{BB962C8B-B14F-4D97-AF65-F5344CB8AC3E}">
        <p14:creationId xmlns:p14="http://schemas.microsoft.com/office/powerpoint/2010/main" val="175310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27782E-6 L 0.00191 0.072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7218 L 0.00191 0.2505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25052 L 0.00191 0.292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29239 L 0.00191 0.344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3449 L 0.00191 0.418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41846 C -0.0026 0.42078 -0.00451 0.42355 -0.00815 0.42749 C -0.01406 0.43396 -0.02222 0.43905 -0.02951 0.4409 C -0.03385 0.44669 -0.0394 0.44761 -0.04531 0.44992 C -0.05052 0.45432 -0.05711 0.45571 -0.06215 0.46033 C -0.06909 0.46681 -0.0769 0.4719 -0.08454 0.47699 C -0.08524 0.47838 -0.08576 0.48023 -0.0868 0.48138 C -0.08784 0.48277 -0.0894 0.483 -0.09027 0.48439 C -0.09201 0.48717 -0.09288 0.49087 -0.09479 0.49341 C -0.09704 0.49642 -0.10138 0.50243 -0.10138 0.50243 C -0.10416 0.51284 -0.10416 0.52233 -0.09479 0.52626 C -0.09166 0.52904 -0.08836 0.53158 -0.08454 0.53227 C -0.07743 0.53343 -0.06319 0.53528 -0.06319 0.53528 C -0.01284 0.53366 0.02969 0.53297 0.08178 0.53389 C 0.08837 0.53482 0.09185 0.53459 0.0974 0.53667 C 0.09966 0.53759 0.10417 0.53968 0.10417 0.53968 C 0.10504 0.54361 0.10851 0.54615 0.10869 0.55032 C 0.10938 0.56235 0.10816 0.57414 0.10747 0.58617 C 0.10747 0.58664 0.10625 0.59681 0.10521 0.5982 C 0.09601 0.61046 0.0783 0.61393 0.06598 0.61601 C 0.05712 0.61925 0.0481 0.62087 0.03907 0.62203 C 0.02969 0.6255 0.01945 0.6255 0.00973 0.62665 C 0.0033 0.62943 0.00764 0.62804 -0.00364 0.62804 " pathEditMode="relative" ptsTypes="ffffffffffffffffffffffA">
                                      <p:cBhvr>
                                        <p:cTn id="16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0.62804 L -0.00364 0.680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0.68055 L -0.00364 0.7642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WCF Adapters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592737"/>
              </p:ext>
            </p:extLst>
          </p:nvPr>
        </p:nvGraphicFramePr>
        <p:xfrm>
          <a:off x="533876" y="1214422"/>
          <a:ext cx="7696199" cy="4446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8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32">
                <a:tc>
                  <a:txBody>
                    <a:bodyPr/>
                    <a:lstStyle/>
                    <a:p>
                      <a:r>
                        <a:rPr lang="en-US" sz="1400" dirty="0"/>
                        <a:t>Adapter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924">
                <a:tc>
                  <a:txBody>
                    <a:bodyPr/>
                    <a:lstStyle/>
                    <a:p>
                      <a:r>
                        <a:rPr lang="en-US" sz="1400" dirty="0"/>
                        <a:t>WCF-NetTcp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In-process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Uses the WCF</a:t>
                      </a:r>
                      <a:r>
                        <a:rPr lang="en-US" sz="1400" baseline="0" dirty="0"/>
                        <a:t> NetTcpBinding, allows integration with WCF clients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144">
                <a:tc>
                  <a:txBody>
                    <a:bodyPr/>
                    <a:lstStyle/>
                    <a:p>
                      <a:r>
                        <a:rPr lang="en-US" sz="1400" dirty="0"/>
                        <a:t>WCF-</a:t>
                      </a:r>
                      <a:r>
                        <a:rPr lang="en-US" sz="1400" dirty="0" err="1"/>
                        <a:t>NetNamedPipes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In-process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Uses the</a:t>
                      </a:r>
                      <a:r>
                        <a:rPr lang="en-US" sz="1400" baseline="0" dirty="0"/>
                        <a:t> WCF </a:t>
                      </a:r>
                      <a:r>
                        <a:rPr lang="en-US" sz="1400" baseline="0" dirty="0" err="1"/>
                        <a:t>NetNamedPipesBinding</a:t>
                      </a:r>
                      <a:r>
                        <a:rPr lang="en-US" sz="1400" baseline="0" dirty="0"/>
                        <a:t>, allows fast communication to same machine services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128">
                <a:tc>
                  <a:txBody>
                    <a:bodyPr/>
                    <a:lstStyle/>
                    <a:p>
                      <a:r>
                        <a:rPr lang="en-US" sz="1400" dirty="0"/>
                        <a:t>WCF-WsHttp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Isolated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Uses the WCF WsHttpBinding, allows integration with compatible WS-* stacks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r>
                        <a:rPr lang="en-US" sz="1400" dirty="0"/>
                        <a:t>WCF-BasicHttp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Isolated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Uses the WCF BasicHttpBinding,</a:t>
                      </a:r>
                      <a:r>
                        <a:rPr lang="en-US" sz="1400" baseline="0" dirty="0"/>
                        <a:t> allows integration with WS_BaseProfile1 compatible stacks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r>
                        <a:rPr lang="en-US" sz="1400" dirty="0"/>
                        <a:t>WCF-NetMsmq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In-process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Uses the WCF NetMsmqBinding, allows</a:t>
                      </a:r>
                      <a:r>
                        <a:rPr lang="en-US" sz="1400" baseline="0" dirty="0"/>
                        <a:t> integration with WCF MSMQ clients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972">
                <a:tc>
                  <a:txBody>
                    <a:bodyPr/>
                    <a:lstStyle/>
                    <a:p>
                      <a:r>
                        <a:rPr lang="en-US" sz="1400" dirty="0"/>
                        <a:t>WCF-Custom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In-process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Allows you to use any Binding hosted by BizTalk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5316">
                <a:tc>
                  <a:txBody>
                    <a:bodyPr/>
                    <a:lstStyle/>
                    <a:p>
                      <a:r>
                        <a:rPr lang="en-US" sz="1400" dirty="0"/>
                        <a:t>WCF-CustomIsolated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Isolated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Allows you to use any Binding in an Isolated</a:t>
                      </a:r>
                      <a:r>
                        <a:rPr lang="en-US" sz="1400" baseline="0" dirty="0"/>
                        <a:t> Host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98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>
            <a:spLocks noChangeArrowheads="1"/>
          </p:cNvSpPr>
          <p:nvPr/>
        </p:nvSpPr>
        <p:spPr bwMode="auto">
          <a:xfrm>
            <a:off x="285721" y="1357298"/>
            <a:ext cx="3143272" cy="3071834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71113" bIns="35556"/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Wizards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 bwMode="hidden">
          <a:xfrm>
            <a:off x="0" y="6172200"/>
            <a:ext cx="9144000" cy="6858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488" name="Group 487"/>
          <p:cNvGrpSpPr/>
          <p:nvPr/>
        </p:nvGrpSpPr>
        <p:grpSpPr>
          <a:xfrm>
            <a:off x="4857752" y="1214422"/>
            <a:ext cx="4000530" cy="3071834"/>
            <a:chOff x="-3048070" y="3143248"/>
            <a:chExt cx="2039540" cy="1407924"/>
          </a:xfrm>
        </p:grpSpPr>
        <p:sp>
          <p:nvSpPr>
            <p:cNvPr id="484" name="Rounded Rectangle 483"/>
            <p:cNvSpPr>
              <a:spLocks noChangeArrowheads="1"/>
            </p:cNvSpPr>
            <p:nvPr/>
          </p:nvSpPr>
          <p:spPr bwMode="auto">
            <a:xfrm>
              <a:off x="-2611025" y="3143248"/>
              <a:ext cx="1602495" cy="1407924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endParaRPr lang="en-US" sz="1400" b="1" dirty="0">
                <a:latin typeface="Arial Narrow" pitchFamily="34" charset="0"/>
              </a:endParaRPr>
            </a:p>
          </p:txBody>
        </p:sp>
        <p:pic>
          <p:nvPicPr>
            <p:cNvPr id="487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49" t="29792" r="26149" b="28169"/>
            <a:stretch/>
          </p:blipFill>
          <p:spPr bwMode="auto">
            <a:xfrm>
              <a:off x="-2574605" y="3241475"/>
              <a:ext cx="1497459" cy="1144737"/>
            </a:xfrm>
            <a:prstGeom prst="rect">
              <a:avLst/>
            </a:prstGeom>
            <a:effectLst>
              <a:outerShdw blurRad="63500" dist="35921" dir="2700000" algn="ctr" rotWithShape="0">
                <a:schemeClr val="bg2"/>
              </a:outerShdw>
              <a:reflection blurRad="6350" stA="50000" endA="300" endPos="38500" dist="50800" dir="5400000" sy="-100000" algn="bl" rotWithShape="0"/>
            </a:effectLst>
            <a:scene3d>
              <a:camera prst="isometricOffAxis2Lef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6" name="Rounded Rectangle 485"/>
            <p:cNvSpPr>
              <a:spLocks noChangeArrowheads="1"/>
            </p:cNvSpPr>
            <p:nvPr/>
          </p:nvSpPr>
          <p:spPr bwMode="auto">
            <a:xfrm>
              <a:off x="-3048070" y="3896324"/>
              <a:ext cx="1019753" cy="216082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71113" bIns="35556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WCF Publishing Wizard</a:t>
              </a:r>
            </a:p>
          </p:txBody>
        </p:sp>
      </p:grp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55" y="1626609"/>
            <a:ext cx="2995761" cy="223101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2500298" y="2571744"/>
            <a:ext cx="2000232" cy="471452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WCF Consuming Wizard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30592"/>
            <a:ext cx="4404175" cy="249049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88840"/>
            <a:ext cx="3824765" cy="236024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5" name="Picture 24" descr="ring2.png"/>
          <p:cNvPicPr>
            <a:picLocks noChangeAspect="1"/>
          </p:cNvPicPr>
          <p:nvPr/>
        </p:nvPicPr>
        <p:blipFill>
          <a:blip r:embed="rId6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1142976" y="4421867"/>
            <a:ext cx="6650288" cy="2721909"/>
          </a:xfrm>
          <a:prstGeom prst="rect">
            <a:avLst/>
          </a:prstGeom>
        </p:spPr>
      </p:pic>
      <p:sp>
        <p:nvSpPr>
          <p:cNvPr id="31" name="Freeform 11"/>
          <p:cNvSpPr>
            <a:spLocks/>
          </p:cNvSpPr>
          <p:nvPr/>
        </p:nvSpPr>
        <p:spPr bwMode="auto">
          <a:xfrm>
            <a:off x="5500694" y="5207685"/>
            <a:ext cx="1744532" cy="750405"/>
          </a:xfrm>
          <a:custGeom>
            <a:avLst/>
            <a:gdLst/>
            <a:ahLst/>
            <a:cxnLst>
              <a:cxn ang="0">
                <a:pos x="656" y="0"/>
              </a:cxn>
              <a:cxn ang="0">
                <a:pos x="0" y="312"/>
              </a:cxn>
            </a:cxnLst>
            <a:rect l="0" t="0" r="r" b="b"/>
            <a:pathLst>
              <a:path w="820" h="312">
                <a:moveTo>
                  <a:pt x="656" y="0"/>
                </a:moveTo>
                <a:cubicBezTo>
                  <a:pt x="656" y="0"/>
                  <a:pt x="820" y="218"/>
                  <a:pt x="0" y="312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  <a:effectLst>
            <a:outerShdw blurRad="63500" algn="ctr" rotWithShape="0">
              <a:schemeClr val="accent4">
                <a:lumMod val="7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defTabSz="914363" rtl="0"/>
            <a:endParaRPr lang="en-US" sz="2400" kern="120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2" name="Freeform 11"/>
          <p:cNvSpPr>
            <a:spLocks/>
          </p:cNvSpPr>
          <p:nvPr/>
        </p:nvSpPr>
        <p:spPr bwMode="auto">
          <a:xfrm flipH="1">
            <a:off x="1857356" y="5207685"/>
            <a:ext cx="1654771" cy="739842"/>
          </a:xfrm>
          <a:custGeom>
            <a:avLst/>
            <a:gdLst/>
            <a:ahLst/>
            <a:cxnLst>
              <a:cxn ang="0">
                <a:pos x="656" y="0"/>
              </a:cxn>
              <a:cxn ang="0">
                <a:pos x="0" y="312"/>
              </a:cxn>
            </a:cxnLst>
            <a:rect l="0" t="0" r="r" b="b"/>
            <a:pathLst>
              <a:path w="820" h="312">
                <a:moveTo>
                  <a:pt x="656" y="0"/>
                </a:moveTo>
                <a:cubicBezTo>
                  <a:pt x="656" y="0"/>
                  <a:pt x="820" y="218"/>
                  <a:pt x="0" y="312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  <a:effectLst>
            <a:outerShdw blurRad="63500" algn="ctr" rotWithShape="0">
              <a:schemeClr val="accent4">
                <a:lumMod val="7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defTabSz="914363" rtl="0"/>
            <a:endParaRPr lang="en-US" sz="2400" kern="120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" name="Freeform 17"/>
          <p:cNvSpPr>
            <a:spLocks/>
          </p:cNvSpPr>
          <p:nvPr/>
        </p:nvSpPr>
        <p:spPr bwMode="auto">
          <a:xfrm>
            <a:off x="3214678" y="4564743"/>
            <a:ext cx="2286016" cy="142876"/>
          </a:xfrm>
          <a:custGeom>
            <a:avLst/>
            <a:gdLst/>
            <a:ahLst/>
            <a:cxnLst>
              <a:cxn ang="0">
                <a:pos x="0" y="46"/>
              </a:cxn>
              <a:cxn ang="0">
                <a:pos x="748" y="40"/>
              </a:cxn>
            </a:cxnLst>
            <a:rect l="0" t="0" r="r" b="b"/>
            <a:pathLst>
              <a:path w="748" h="46">
                <a:moveTo>
                  <a:pt x="0" y="46"/>
                </a:moveTo>
                <a:cubicBezTo>
                  <a:pt x="0" y="46"/>
                  <a:pt x="366" y="0"/>
                  <a:pt x="748" y="40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  <a:effectLst>
            <a:outerShdw blurRad="63500" algn="ctr" rotWithShape="0">
              <a:schemeClr val="accent4">
                <a:lumMod val="7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defTabSz="914363" rtl="0"/>
            <a:endParaRPr lang="en-US" sz="2400" kern="120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 flipH="1" flipV="1">
            <a:off x="1857356" y="4682157"/>
            <a:ext cx="1571636" cy="739842"/>
          </a:xfrm>
          <a:custGeom>
            <a:avLst/>
            <a:gdLst/>
            <a:ahLst/>
            <a:cxnLst>
              <a:cxn ang="0">
                <a:pos x="656" y="0"/>
              </a:cxn>
              <a:cxn ang="0">
                <a:pos x="0" y="312"/>
              </a:cxn>
            </a:cxnLst>
            <a:rect l="0" t="0" r="r" b="b"/>
            <a:pathLst>
              <a:path w="820" h="312">
                <a:moveTo>
                  <a:pt x="656" y="0"/>
                </a:moveTo>
                <a:cubicBezTo>
                  <a:pt x="656" y="0"/>
                  <a:pt x="820" y="218"/>
                  <a:pt x="0" y="312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  <a:effectLst>
            <a:outerShdw blurRad="63500" algn="ctr" rotWithShape="0">
              <a:schemeClr val="accent4">
                <a:lumMod val="7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defTabSz="914363" rtl="0"/>
            <a:endParaRPr lang="en-US" sz="2400" kern="120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" name="Freeform 11"/>
          <p:cNvSpPr>
            <a:spLocks/>
          </p:cNvSpPr>
          <p:nvPr/>
        </p:nvSpPr>
        <p:spPr bwMode="auto">
          <a:xfrm flipV="1">
            <a:off x="5501016" y="4687071"/>
            <a:ext cx="1744532" cy="750405"/>
          </a:xfrm>
          <a:custGeom>
            <a:avLst/>
            <a:gdLst/>
            <a:ahLst/>
            <a:cxnLst>
              <a:cxn ang="0">
                <a:pos x="656" y="0"/>
              </a:cxn>
              <a:cxn ang="0">
                <a:pos x="0" y="312"/>
              </a:cxn>
            </a:cxnLst>
            <a:rect l="0" t="0" r="r" b="b"/>
            <a:pathLst>
              <a:path w="820" h="312">
                <a:moveTo>
                  <a:pt x="656" y="0"/>
                </a:moveTo>
                <a:cubicBezTo>
                  <a:pt x="656" y="0"/>
                  <a:pt x="820" y="218"/>
                  <a:pt x="0" y="312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  <a:effectLst>
            <a:outerShdw blurRad="63500" algn="ctr" rotWithShape="0">
              <a:schemeClr val="accent4">
                <a:lumMod val="7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defTabSz="914363" rtl="0"/>
            <a:endParaRPr lang="en-US" sz="2400" kern="120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674" y="5355684"/>
            <a:ext cx="3048858" cy="65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5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2009-11-13T23:08:29Z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Hedberg, Johan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10120</TotalTime>
  <Words>526</Words>
  <Application>Microsoft Office PowerPoint</Application>
  <PresentationFormat>On-screen Show (4:3)</PresentationFormat>
  <Paragraphs>134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Trebuchet MS</vt:lpstr>
      <vt:lpstr>Verdana</vt:lpstr>
      <vt:lpstr>Wingdings</vt:lpstr>
      <vt:lpstr>Office Theme</vt:lpstr>
      <vt:lpstr>Developing Integration Solutions using Microsoft BizTalk Server 2013</vt:lpstr>
      <vt:lpstr>Where are adapters placed?</vt:lpstr>
      <vt:lpstr>What is an adapter?</vt:lpstr>
      <vt:lpstr>Where do I get adapters?</vt:lpstr>
      <vt:lpstr>Different kinds of adapters</vt:lpstr>
      <vt:lpstr>The ABC of WCF</vt:lpstr>
      <vt:lpstr>BizTalk, WCF and ABC</vt:lpstr>
      <vt:lpstr>WCF Adapters</vt:lpstr>
      <vt:lpstr>Wizards</vt:lpstr>
      <vt:lpstr>Course Outline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324</cp:revision>
  <dcterms:created xsi:type="dcterms:W3CDTF">2009-03-09T21:00:21Z</dcterms:created>
  <dcterms:modified xsi:type="dcterms:W3CDTF">2016-12-13T15:49:22Z</dcterms:modified>
  <cp:category>Sales &amp; Marketing</cp:category>
</cp:coreProperties>
</file>