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2"/>
  </p:sldMasterIdLst>
  <p:notesMasterIdLst>
    <p:notesMasterId r:id="rId25"/>
  </p:notesMasterIdLst>
  <p:handoutMasterIdLst>
    <p:handoutMasterId r:id="rId26"/>
  </p:handoutMasterIdLst>
  <p:sldIdLst>
    <p:sldId id="303" r:id="rId3"/>
    <p:sldId id="301" r:id="rId4"/>
    <p:sldId id="281" r:id="rId5"/>
    <p:sldId id="287" r:id="rId6"/>
    <p:sldId id="288" r:id="rId7"/>
    <p:sldId id="289" r:id="rId8"/>
    <p:sldId id="308" r:id="rId9"/>
    <p:sldId id="291" r:id="rId10"/>
    <p:sldId id="292" r:id="rId11"/>
    <p:sldId id="293" r:id="rId12"/>
    <p:sldId id="294" r:id="rId13"/>
    <p:sldId id="309" r:id="rId14"/>
    <p:sldId id="283" r:id="rId15"/>
    <p:sldId id="295" r:id="rId16"/>
    <p:sldId id="296" r:id="rId17"/>
    <p:sldId id="297" r:id="rId18"/>
    <p:sldId id="298" r:id="rId19"/>
    <p:sldId id="299" r:id="rId20"/>
    <p:sldId id="304" r:id="rId21"/>
    <p:sldId id="305" r:id="rId22"/>
    <p:sldId id="306" r:id="rId23"/>
    <p:sldId id="307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2571" autoAdjust="0"/>
  </p:normalViewPr>
  <p:slideViewPr>
    <p:cSldViewPr>
      <p:cViewPr varScale="1">
        <p:scale>
          <a:sx n="121" d="100"/>
          <a:sy n="121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6B8BA5A-9C8A-4A30-9228-36C6F61675EB}" type="datetime4">
              <a:rPr lang="en-GB"/>
              <a:pPr>
                <a:defRPr/>
              </a:pPr>
              <a:t>13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DC7CC4E-E685-4EFF-AAA2-30CB0BFB4C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36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1FC585-5A3D-4C30-97D6-7F17E04C114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077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538DF-4459-42A2-8ADF-487D44E93F9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64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</a:t>
            </a:r>
            <a:r>
              <a:rPr lang="sv-SE" sz="1400" b="0" i="1" baseline="0" dirty="0"/>
              <a:t> 7)</a:t>
            </a:r>
          </a:p>
          <a:p>
            <a:r>
              <a:rPr lang="sv-SE" sz="1400" b="0" i="0" baseline="0" dirty="0"/>
              <a:t>Open the solution at: C:\Demos\Mod3\Start\Mod3Demo1.sln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dirty="0"/>
              <a:t>Select</a:t>
            </a:r>
            <a:r>
              <a:rPr lang="sv-SE" sz="1400" b="0" i="0" baseline="0" dirty="0"/>
              <a:t> the project. Add – New Item.</a:t>
            </a:r>
            <a:endParaRPr lang="sv-SE" sz="1400" b="1" i="0" baseline="0" dirty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Name the Map </a:t>
            </a:r>
            <a:r>
              <a:rPr lang="sv-SE" sz="1400" b="1" i="0" baseline="0" dirty="0"/>
              <a:t>Customers_to_Contacts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Create links, Map </a:t>
            </a:r>
            <a:r>
              <a:rPr lang="sv-SE" sz="1400" b="1" i="0" baseline="0" dirty="0"/>
              <a:t>LastName to 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ContactNo to ContactRef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Set C:\Demos\Mod3\Start\Customers.xml as input instance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Validate Map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Open the existing map </a:t>
            </a:r>
            <a:r>
              <a:rPr lang="sv-SE" sz="1400" b="1" i="0" baseline="0" dirty="0"/>
              <a:t>Customer_to_Customers2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Demonstrate AutoLink (shift-link)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19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</a:t>
            </a:r>
            <a:r>
              <a:rPr lang="sv-SE" sz="1400" b="0" i="1" baseline="0" dirty="0"/>
              <a:t> 12)</a:t>
            </a:r>
            <a:endParaRPr lang="sv-SE" sz="1400" b="0" i="1" dirty="0"/>
          </a:p>
          <a:p>
            <a:r>
              <a:rPr lang="sv-SE" sz="1400" b="0" i="0" baseline="0" dirty="0"/>
              <a:t>Open the solution at: C:\Demos\Mod3\Start\Mod3Demo2.sln (or continue on Demo1)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Open the existing map </a:t>
            </a:r>
            <a:r>
              <a:rPr lang="sv-SE" sz="1400" b="1" i="0" baseline="0" dirty="0"/>
              <a:t>Customer_to_Contacts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Use the Concatenate shape to concatenate </a:t>
            </a:r>
            <a:r>
              <a:rPr lang="sv-SE" sz="1400" b="1" i="0" baseline="0" dirty="0"/>
              <a:t>FirstName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MiddleName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LastName</a:t>
            </a:r>
            <a:r>
              <a:rPr lang="sv-SE" sz="1400" b="0" i="0" baseline="0" dirty="0"/>
              <a:t> to </a:t>
            </a:r>
            <a:r>
              <a:rPr lang="sv-SE" sz="1400" b="1" i="0" baseline="0" dirty="0"/>
              <a:t>Name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Test the map, review the output.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Create </a:t>
            </a:r>
            <a:r>
              <a:rPr lang="sv-SE" sz="1400" b="0" i="1" baseline="0" dirty="0"/>
              <a:t>another map page</a:t>
            </a:r>
            <a:r>
              <a:rPr lang="sv-SE" sz="1400" b="0" i="0" baseline="0" dirty="0"/>
              <a:t>, map </a:t>
            </a:r>
            <a:r>
              <a:rPr lang="sv-SE" sz="1400" b="1" i="0" baseline="0" dirty="0"/>
              <a:t>Adresses</a:t>
            </a:r>
            <a:r>
              <a:rPr lang="sv-SE" sz="1400" b="0" i="0" baseline="0" dirty="0"/>
              <a:t>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Test the map, review the output.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lang="sv-SE" sz="1400" b="0" i="0" baseline="0" dirty="0"/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83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18)</a:t>
            </a:r>
          </a:p>
          <a:p>
            <a:r>
              <a:rPr lang="sv-SE" sz="1400" b="0" i="0" baseline="0" dirty="0"/>
              <a:t>Open the solution at: C:\Demos\Mod3\Start\Mod3Demo3.sln (or continue on Demo1 or Demo2)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Open the existing map </a:t>
            </a:r>
            <a:r>
              <a:rPr lang="sv-SE" sz="1400" b="1" i="0" baseline="0" dirty="0"/>
              <a:t>Customer_to_Contacts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Go to the map page </a:t>
            </a:r>
            <a:r>
              <a:rPr lang="sv-SE" sz="1400" b="1" i="0" baseline="0" dirty="0"/>
              <a:t>Adresses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Add an </a:t>
            </a:r>
            <a:r>
              <a:rPr lang="sv-SE" sz="1400" b="1" i="0" baseline="0" dirty="0"/>
              <a:t>Iteration</a:t>
            </a:r>
            <a:r>
              <a:rPr lang="sv-SE" sz="1400" b="0" i="0" baseline="0" dirty="0"/>
              <a:t> functoid and a </a:t>
            </a:r>
            <a:r>
              <a:rPr lang="sv-SE" sz="1400" b="1" i="0" baseline="0" dirty="0"/>
              <a:t>Equal</a:t>
            </a:r>
            <a:r>
              <a:rPr lang="sv-SE" sz="1400" b="0" i="0" baseline="0" dirty="0"/>
              <a:t> functoid to output </a:t>
            </a:r>
            <a:r>
              <a:rPr lang="sv-SE" sz="1400" b="0" i="1" baseline="0" dirty="0"/>
              <a:t>only the first (1) adress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Test the map, review the input – where each Customer have two adresses, review the output – where only one adress exists per customer.</a:t>
            </a:r>
          </a:p>
          <a:p>
            <a:endParaRPr lang="sv-SE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1FC585-5A3D-4C30-97D6-7F17E04C1147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4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79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5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0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8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186-4901-48B9-8054-819D66B783D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0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70186-4901-48B9-8054-819D66B783DF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A0AA-2158-487A-9723-7DF4E25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Maps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01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Functoids</a:t>
            </a:r>
            <a:endParaRPr lang="sv-S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63" y="1397000"/>
          <a:ext cx="8215312" cy="48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53">
                <a:tc>
                  <a:txBody>
                    <a:bodyPr/>
                    <a:lstStyle/>
                    <a:p>
                      <a:r>
                        <a:rPr lang="sv-SE" sz="1800" dirty="0"/>
                        <a:t>Category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Usages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Conversion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convert to and from ASCII and between numeric bases, such as hexadecimal and octal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Cumulative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mathematical operations in looping records, such as averages and concatenation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Date and Time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retrieve the current date and time, and to calculate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delta times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Logical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logical operations, such as greater than and logical existence 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Mathematical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mathematical operations, such as addition and multiplication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Scientific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scientific operations, such as logarithms and trigonometry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String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string functions, such as trimming and concatenation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Functoids to a Map</a:t>
            </a:r>
            <a:endParaRPr lang="sv-SE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000250"/>
            <a:ext cx="5424487" cy="2971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2714625"/>
            <a:ext cx="1790700" cy="22717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Down Arrow 5"/>
          <p:cNvSpPr/>
          <p:nvPr/>
        </p:nvSpPr>
        <p:spPr bwMode="auto">
          <a:xfrm rot="454128">
            <a:off x="2613025" y="1851025"/>
            <a:ext cx="2886075" cy="819150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/>
          </a:p>
        </p:txBody>
      </p:sp>
      <p:sp>
        <p:nvSpPr>
          <p:cNvPr id="9" name="Curved Down Arrow 8"/>
          <p:cNvSpPr/>
          <p:nvPr/>
        </p:nvSpPr>
        <p:spPr bwMode="auto">
          <a:xfrm rot="454128">
            <a:off x="5189538" y="2111375"/>
            <a:ext cx="1735137" cy="819150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214438" y="4572000"/>
            <a:ext cx="928687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Toolbox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357688" y="3929063"/>
            <a:ext cx="928687" cy="357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Grid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8313" y="4357688"/>
            <a:ext cx="1881187" cy="16525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7143750" y="4143375"/>
            <a:ext cx="1428750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Functiod</a:t>
            </a:r>
          </a:p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Configuration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Adding Functoids to a Map</a:t>
            </a:r>
            <a:endParaRPr lang="sv-SE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/>
              <a:t>In this demonstration, you will see how to:</a:t>
            </a:r>
          </a:p>
          <a:p>
            <a:pPr lvl="1"/>
            <a:r>
              <a:rPr lang="en-US"/>
              <a:t>Add basic functoids to a map</a:t>
            </a:r>
          </a:p>
          <a:p>
            <a:pPr lvl="1"/>
            <a:r>
              <a:rPr lang="en-US"/>
              <a:t>Test a map</a:t>
            </a:r>
          </a:p>
          <a:p>
            <a:pPr lvl="1"/>
            <a:r>
              <a:rPr lang="en-US"/>
              <a:t>Create multiple map pages</a:t>
            </a:r>
          </a:p>
          <a:p>
            <a:endParaRPr lang="sv-SE"/>
          </a:p>
        </p:txBody>
      </p:sp>
      <p:pic>
        <p:nvPicPr>
          <p:cNvPr id="1536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71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3: Configuring Advanced Functoids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Advanced </a:t>
            </a:r>
            <a:r>
              <a:rPr lang="en-US" b="1" dirty="0" err="1"/>
              <a:t>Functoids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Looping </a:t>
            </a:r>
            <a:r>
              <a:rPr lang="en-US" b="1" dirty="0" err="1"/>
              <a:t>Functoids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Database </a:t>
            </a:r>
            <a:r>
              <a:rPr lang="en-US" b="1" dirty="0" err="1"/>
              <a:t>Functoids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a Scripting </a:t>
            </a:r>
            <a:r>
              <a:rPr lang="en-US" b="1" dirty="0" err="1"/>
              <a:t>Functoid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Demonstration: Configuring Advanced </a:t>
            </a:r>
            <a:r>
              <a:rPr lang="en-US" b="1" dirty="0" err="1"/>
              <a:t>Functoids</a:t>
            </a:r>
            <a:endParaRPr lang="en-US" b="1" dirty="0"/>
          </a:p>
          <a:p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0C1AC06-A4D6-44CA-B5AF-FBD44B3A9CCF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Advanced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Use Advanced </a:t>
            </a:r>
            <a:r>
              <a:rPr lang="en-US" b="1" dirty="0" err="1"/>
              <a:t>functoids</a:t>
            </a:r>
            <a:r>
              <a:rPr lang="en-US" b="1" dirty="0"/>
              <a:t> to: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Manage looping records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Define conditional mapping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Define custom scripts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Copy the entire elements of data</a:t>
            </a:r>
          </a:p>
          <a:p>
            <a:pPr lvl="1">
              <a:defRPr/>
            </a:pPr>
            <a:endParaRPr lang="en-US" b="1" dirty="0"/>
          </a:p>
          <a:p>
            <a:pPr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Looping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Looping </a:t>
            </a:r>
            <a:r>
              <a:rPr lang="en-US" b="1" dirty="0" err="1"/>
              <a:t>functoids</a:t>
            </a:r>
            <a:r>
              <a:rPr lang="en-US" b="1" dirty="0"/>
              <a:t> include: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Looping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Index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Record Count </a:t>
            </a:r>
            <a:r>
              <a:rPr lang="en-US" dirty="0" err="1"/>
              <a:t>functoid</a:t>
            </a:r>
            <a:endParaRPr lang="en-US" dirty="0"/>
          </a:p>
          <a:p>
            <a:pPr marL="0" indent="-635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endParaRPr lang="en-US" dirty="0"/>
          </a:p>
          <a:p>
            <a:pPr marL="0" indent="-635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r>
              <a:rPr lang="en-US" b="1" dirty="0"/>
              <a:t>Table-driven </a:t>
            </a:r>
            <a:r>
              <a:rPr lang="en-US" b="1" dirty="0" err="1"/>
              <a:t>functoids</a:t>
            </a:r>
            <a:r>
              <a:rPr lang="en-US" b="1" dirty="0"/>
              <a:t>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Table Looping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Table Extractor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857375"/>
            <a:ext cx="171450" cy="171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2190750"/>
            <a:ext cx="190500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5" y="2500313"/>
            <a:ext cx="190500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" y="3529013"/>
            <a:ext cx="180975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4850" y="3838575"/>
            <a:ext cx="190500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Database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Database </a:t>
            </a:r>
            <a:r>
              <a:rPr lang="en-US" b="1" dirty="0" err="1"/>
              <a:t>functoids</a:t>
            </a:r>
            <a:r>
              <a:rPr lang="en-US" b="1" dirty="0"/>
              <a:t>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Used to extract data from a database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Uses ADO datasets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endParaRPr lang="en-US" dirty="0"/>
          </a:p>
          <a:p>
            <a:pPr marL="0" indent="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r>
              <a:rPr lang="en-US" b="1" dirty="0"/>
              <a:t>Database </a:t>
            </a:r>
            <a:r>
              <a:rPr lang="en-US" b="1" dirty="0" err="1"/>
              <a:t>functoids</a:t>
            </a:r>
            <a:r>
              <a:rPr lang="en-US" b="1" dirty="0"/>
              <a:t> include: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Database Lookup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Error Return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Format Message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Value Extractor</a:t>
            </a:r>
          </a:p>
          <a:p>
            <a:pPr marL="0" indent="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sv-SE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134097"/>
            <a:ext cx="180975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3457947"/>
            <a:ext cx="190500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3777034"/>
            <a:ext cx="190500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568" y="4077072"/>
            <a:ext cx="180975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Scripting Functoid </a:t>
            </a:r>
            <a:endParaRPr lang="sv-SE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Scripting </a:t>
            </a:r>
            <a:r>
              <a:rPr lang="en-US" b="1" dirty="0" err="1"/>
              <a:t>functoid</a:t>
            </a:r>
            <a:endParaRPr lang="en-US" b="1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Use when standard </a:t>
            </a:r>
            <a:r>
              <a:rPr lang="en-US" dirty="0" err="1"/>
              <a:t>functoids</a:t>
            </a:r>
            <a:r>
              <a:rPr lang="en-US" dirty="0"/>
              <a:t> do not provide required results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Can call an external .NET assembly</a:t>
            </a:r>
          </a:p>
          <a:p>
            <a:pPr marL="0" indent="0">
              <a:buFontTx/>
              <a:buNone/>
            </a:pPr>
            <a:endParaRPr lang="sv-SE" dirty="0"/>
          </a:p>
          <a:p>
            <a:pPr marL="0" indent="0">
              <a:buFontTx/>
              <a:buNone/>
            </a:pPr>
            <a:r>
              <a:rPr lang="en-US" b="1" dirty="0"/>
              <a:t>Supported languages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Visual Basic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C#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Java Script XSLT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XSLT Call Template</a:t>
            </a:r>
          </a:p>
          <a:p>
            <a:pPr marL="0" indent="0">
              <a:buFontTx/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Configuring Advanced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buClr>
                <a:srgbClr val="8DACD0"/>
              </a:buClr>
              <a:buSzPct val="70000"/>
              <a:buFontTx/>
              <a:buNone/>
              <a:defRPr/>
            </a:pPr>
            <a:r>
              <a:rPr lang="en-US" b="1" dirty="0"/>
              <a:t>In this demonstration, you will see how to: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70000"/>
              <a:defRPr/>
            </a:pPr>
            <a:r>
              <a:rPr lang="en-US" dirty="0"/>
              <a:t>Use the Iteration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70000"/>
              <a:defRPr/>
            </a:pPr>
            <a:r>
              <a:rPr lang="en-US" dirty="0"/>
              <a:t>Use the Equal </a:t>
            </a:r>
            <a:r>
              <a:rPr lang="en-US" dirty="0" err="1"/>
              <a:t>functoid</a:t>
            </a:r>
            <a:endParaRPr lang="en-US" dirty="0"/>
          </a:p>
          <a:p>
            <a:pPr>
              <a:defRPr/>
            </a:pPr>
            <a:endParaRPr lang="sv-SE" dirty="0"/>
          </a:p>
        </p:txBody>
      </p:sp>
      <p:pic>
        <p:nvPicPr>
          <p:cNvPr id="2151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Maps are used to transform data between two formats</a:t>
            </a:r>
          </a:p>
          <a:p>
            <a:r>
              <a:rPr lang="sv-SE" dirty="0"/>
              <a:t>The Mapper is a graphical layer on top of XSLT</a:t>
            </a:r>
          </a:p>
          <a:p>
            <a:r>
              <a:rPr lang="sv-SE" dirty="0"/>
              <a:t>Functoids can be used to add logic and do more complex transformations</a:t>
            </a:r>
          </a:p>
          <a:p>
            <a:r>
              <a:rPr lang="sv-SE" dirty="0"/>
              <a:t>BizTalk Server enables you to use Visual Studio to Validate, Test and Debug a map.</a:t>
            </a:r>
          </a:p>
        </p:txBody>
      </p:sp>
    </p:spTree>
    <p:extLst>
      <p:ext uri="{BB962C8B-B14F-4D97-AF65-F5344CB8AC3E}">
        <p14:creationId xmlns:p14="http://schemas.microsoft.com/office/powerpoint/2010/main" val="245008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42938" y="1988840"/>
            <a:ext cx="7715250" cy="1368152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200" dirty="0"/>
              <a:t>Module 1: Introduction to BizTalk Server</a:t>
            </a:r>
          </a:p>
          <a:p>
            <a:pPr>
              <a:defRPr/>
            </a:pPr>
            <a:r>
              <a:rPr lang="en-US" sz="1200" dirty="0"/>
              <a:t>Module 2: Schemas</a:t>
            </a:r>
          </a:p>
          <a:p>
            <a:pPr>
              <a:defRPr/>
            </a:pPr>
            <a:r>
              <a:rPr lang="en-US" sz="1800" b="1" dirty="0"/>
              <a:t>Module 3: Maps</a:t>
            </a:r>
          </a:p>
          <a:p>
            <a:pPr lvl="1">
              <a:defRPr/>
            </a:pPr>
            <a:r>
              <a:rPr lang="en-US" b="1" dirty="0"/>
              <a:t>Lesson 1: Creating a BizTalk Map</a:t>
            </a:r>
          </a:p>
          <a:p>
            <a:pPr lvl="1">
              <a:defRPr/>
            </a:pPr>
            <a:r>
              <a:rPr lang="en-US" b="1" dirty="0"/>
              <a:t>Lesson 2: Configuring Basic </a:t>
            </a:r>
            <a:r>
              <a:rPr lang="en-US" b="1" dirty="0" err="1"/>
              <a:t>Functoids</a:t>
            </a:r>
            <a:endParaRPr lang="en-US" b="1" dirty="0"/>
          </a:p>
          <a:p>
            <a:pPr lvl="1">
              <a:defRPr/>
            </a:pPr>
            <a:r>
              <a:rPr lang="en-US" b="1" dirty="0"/>
              <a:t>Lesson 3: Configuring Advanced </a:t>
            </a:r>
            <a:r>
              <a:rPr lang="en-US" b="1" dirty="0" err="1"/>
              <a:t>Functoids</a:t>
            </a:r>
            <a:r>
              <a:rPr lang="en-US" b="1" dirty="0"/>
              <a:t>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4: Testing and Deploying Projects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5: Pipelines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8: Web Services and WCF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9: Introduction to Orchestrations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</a:p>
        </p:txBody>
      </p:sp>
      <p:pic>
        <p:nvPicPr>
          <p:cNvPr id="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9" y="134076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9" y="158988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844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56198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Working with Maps</a:t>
            </a:r>
          </a:p>
          <a:p>
            <a:pPr lvl="1"/>
            <a:r>
              <a:rPr lang="sv-SE" dirty="0"/>
              <a:t>Create a map using the BizTalk Mapper</a:t>
            </a:r>
          </a:p>
          <a:p>
            <a:pPr lvl="1"/>
            <a:r>
              <a:rPr lang="sv-SE" dirty="0"/>
              <a:t>Add functiods to a map</a:t>
            </a:r>
          </a:p>
          <a:p>
            <a:pPr lvl="1"/>
            <a:r>
              <a:rPr lang="sv-SE" dirty="0"/>
              <a:t>Validate a map</a:t>
            </a:r>
          </a:p>
          <a:p>
            <a:pPr lvl="1"/>
            <a:r>
              <a:rPr lang="sv-SE" dirty="0"/>
              <a:t>Build a map project</a:t>
            </a:r>
          </a:p>
          <a:p>
            <a:pPr lvl="1"/>
            <a:r>
              <a:rPr lang="sv-SE" dirty="0"/>
              <a:t>Debug a map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steps necessary to create, build and test a map in Visual Studio?</a:t>
            </a:r>
          </a:p>
          <a:p>
            <a:r>
              <a:rPr lang="sv-SE" dirty="0"/>
              <a:t>What does the scripting functoid do?</a:t>
            </a:r>
          </a:p>
          <a:p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Creating a BizTalk Map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What Is a BizTalk Map?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Creating a Map by Using the BizTalk Mapper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Creating Links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Basic and Complex Map Links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Validating and Testing a Map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Demonstration: Creating and Testing a BizTalk Map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2EB-6DDE-4FD1-B036-8AD44EFC25F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Transform messages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A </a:t>
            </a:r>
            <a:r>
              <a:rPr lang="sv-SE" dirty="0" err="1"/>
              <a:t>map</a:t>
            </a:r>
            <a:r>
              <a:rPr lang="sv-SE" dirty="0"/>
              <a:t> transforms data from </a:t>
            </a:r>
            <a:r>
              <a:rPr lang="sv-SE" dirty="0" err="1"/>
              <a:t>one</a:t>
            </a:r>
            <a:r>
              <a:rPr lang="sv-SE" dirty="0"/>
              <a:t> schema to </a:t>
            </a:r>
            <a:r>
              <a:rPr lang="sv-SE" dirty="0" err="1"/>
              <a:t>another</a:t>
            </a:r>
            <a:endParaRPr lang="sv-SE" dirty="0"/>
          </a:p>
        </p:txBody>
      </p:sp>
      <p:grpSp>
        <p:nvGrpSpPr>
          <p:cNvPr id="7174" name="Group 367"/>
          <p:cNvGrpSpPr>
            <a:grpSpLocks/>
          </p:cNvGrpSpPr>
          <p:nvPr/>
        </p:nvGrpSpPr>
        <p:grpSpPr bwMode="auto">
          <a:xfrm>
            <a:off x="1000125" y="1928813"/>
            <a:ext cx="7072313" cy="3714750"/>
            <a:chOff x="1000100" y="2357430"/>
            <a:chExt cx="7072362" cy="3714776"/>
          </a:xfrm>
        </p:grpSpPr>
        <p:grpSp>
          <p:nvGrpSpPr>
            <p:cNvPr id="7176" name="Group 362"/>
            <p:cNvGrpSpPr>
              <a:grpSpLocks/>
            </p:cNvGrpSpPr>
            <p:nvPr/>
          </p:nvGrpSpPr>
          <p:grpSpPr bwMode="auto">
            <a:xfrm>
              <a:off x="5572132" y="2357430"/>
              <a:ext cx="2500330" cy="3714776"/>
              <a:chOff x="2928926" y="2357430"/>
              <a:chExt cx="2500330" cy="3714776"/>
            </a:xfrm>
          </p:grpSpPr>
          <p:sp>
            <p:nvSpPr>
              <p:cNvPr id="364" name="Rounded Rectangle 363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2928926" y="2428867"/>
                <a:ext cx="2500330" cy="3381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Destination Schema</a:t>
                </a:r>
              </a:p>
            </p:txBody>
          </p:sp>
        </p:grpSp>
        <p:grpSp>
          <p:nvGrpSpPr>
            <p:cNvPr id="7177" name="Group 357"/>
            <p:cNvGrpSpPr>
              <a:grpSpLocks/>
            </p:cNvGrpSpPr>
            <p:nvPr/>
          </p:nvGrpSpPr>
          <p:grpSpPr bwMode="auto">
            <a:xfrm>
              <a:off x="1000100" y="2357430"/>
              <a:ext cx="2500330" cy="3714776"/>
              <a:chOff x="2928926" y="2357430"/>
              <a:chExt cx="2500330" cy="3714776"/>
            </a:xfrm>
          </p:grpSpPr>
          <p:sp>
            <p:nvSpPr>
              <p:cNvPr id="359" name="Rounded Rectangle 358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2928926" y="2428867"/>
                <a:ext cx="2500330" cy="3381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Schema</a:t>
                </a:r>
              </a:p>
            </p:txBody>
          </p:sp>
        </p:grpSp>
        <p:grpSp>
          <p:nvGrpSpPr>
            <p:cNvPr id="7178" name="Group 356"/>
            <p:cNvGrpSpPr>
              <a:grpSpLocks/>
            </p:cNvGrpSpPr>
            <p:nvPr/>
          </p:nvGrpSpPr>
          <p:grpSpPr bwMode="auto">
            <a:xfrm>
              <a:off x="3286116" y="2357430"/>
              <a:ext cx="2500330" cy="3714776"/>
              <a:chOff x="2928926" y="2357430"/>
              <a:chExt cx="2500330" cy="3714776"/>
            </a:xfrm>
          </p:grpSpPr>
          <p:sp>
            <p:nvSpPr>
              <p:cNvPr id="353" name="Rounded Rectangle 352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>
                <a:off x="2928926" y="2428867"/>
                <a:ext cx="2500330" cy="3381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MAP</a:t>
                </a:r>
              </a:p>
            </p:txBody>
          </p:sp>
        </p:grpSp>
        <p:grpSp>
          <p:nvGrpSpPr>
            <p:cNvPr id="7179" name="Group 223"/>
            <p:cNvGrpSpPr>
              <a:grpSpLocks/>
            </p:cNvGrpSpPr>
            <p:nvPr/>
          </p:nvGrpSpPr>
          <p:grpSpPr bwMode="auto">
            <a:xfrm>
              <a:off x="1338241" y="2928934"/>
              <a:ext cx="2529844" cy="2935298"/>
              <a:chOff x="1142976" y="2928934"/>
              <a:chExt cx="2529844" cy="2935298"/>
            </a:xfrm>
          </p:grpSpPr>
          <p:grpSp>
            <p:nvGrpSpPr>
              <p:cNvPr id="7300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20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3" y="4143380"/>
                  <a:ext cx="15398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7404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0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7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14871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2" y="4657734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1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8789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45" name="Text Box 101"/>
              <p:cNvSpPr txBox="1">
                <a:spLocks noChangeArrowheads="1"/>
              </p:cNvSpPr>
              <p:nvPr/>
            </p:nvSpPr>
            <p:spPr bwMode="auto">
              <a:xfrm>
                <a:off x="1403327" y="2928934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146" name="Line 108"/>
              <p:cNvSpPr>
                <a:spLocks noChangeShapeType="1"/>
              </p:cNvSpPr>
              <p:nvPr/>
            </p:nvSpPr>
            <p:spPr bwMode="auto">
              <a:xfrm>
                <a:off x="1228701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7303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394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9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9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6866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98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99" name="TextBox 198"/>
                    <p:cNvSpPr txBox="1"/>
                    <p:nvPr/>
                  </p:nvSpPr>
                  <p:spPr>
                    <a:xfrm>
                      <a:off x="4595176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0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5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4633277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0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2" y="4249745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9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1" y="4786324"/>
                  <a:ext cx="1533547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OrderID</a:t>
                  </a:r>
                  <a:endParaRPr lang="en-US" dirty="0"/>
                </a:p>
              </p:txBody>
            </p:sp>
          </p:grpSp>
          <p:grpSp>
            <p:nvGrpSpPr>
              <p:cNvPr id="7304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385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8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5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8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8" y="410718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89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90" name="TextBox 189"/>
                    <p:cNvSpPr txBox="1"/>
                    <p:nvPr/>
                  </p:nvSpPr>
                  <p:spPr>
                    <a:xfrm>
                      <a:off x="4596447" y="408655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9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6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92" name="TextBox 191"/>
                    <p:cNvSpPr txBox="1"/>
                    <p:nvPr/>
                  </p:nvSpPr>
                  <p:spPr>
                    <a:xfrm>
                      <a:off x="4634548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9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3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8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2" y="4786644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OrderDate</a:t>
                  </a:r>
                  <a:endParaRPr lang="en-US" dirty="0"/>
                </a:p>
              </p:txBody>
            </p:sp>
          </p:grpSp>
          <p:grpSp>
            <p:nvGrpSpPr>
              <p:cNvPr id="7305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15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980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Rows</a:t>
                  </a:r>
                </a:p>
              </p:txBody>
            </p:sp>
            <p:grpSp>
              <p:nvGrpSpPr>
                <p:cNvPr id="7374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155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76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15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169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78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15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2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15660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7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97" name="Line 132"/>
              <p:cNvSpPr>
                <a:spLocks noChangeShapeType="1"/>
              </p:cNvSpPr>
              <p:nvPr/>
            </p:nvSpPr>
            <p:spPr bwMode="auto">
              <a:xfrm flipH="1">
                <a:off x="1477939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70" name="Line 108"/>
              <p:cNvSpPr>
                <a:spLocks noChangeShapeType="1"/>
              </p:cNvSpPr>
              <p:nvPr/>
            </p:nvSpPr>
            <p:spPr bwMode="auto">
              <a:xfrm>
                <a:off x="1474764" y="4340231"/>
                <a:ext cx="3175" cy="179389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7308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7322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55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6313" y="4143380"/>
                    <a:ext cx="15240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66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5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572008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5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1710" y="4594233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5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14871"/>
                      <a:ext cx="11112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6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37096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6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885" y="4657735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6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87897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725" y="3929066"/>
                  <a:ext cx="1311293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OrderRow</a:t>
                  </a:r>
                  <a:endParaRPr lang="en-US" dirty="0"/>
                </a:p>
              </p:txBody>
            </p:sp>
            <p:sp>
              <p:nvSpPr>
                <p:cNvPr id="14" name="Line 108"/>
                <p:cNvSpPr>
                  <a:spLocks noChangeShapeType="1"/>
                </p:cNvSpPr>
                <p:nvPr/>
              </p:nvSpPr>
              <p:spPr bwMode="auto">
                <a:xfrm>
                  <a:off x="4229097" y="4160844"/>
                  <a:ext cx="3175" cy="1081103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7325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56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48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2586" y="4213231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4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4038" y="4106867"/>
                      <a:ext cx="153989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60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4593588" y="4086230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5026" y="4178306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53" name="TextBox 52"/>
                      <p:cNvSpPr txBox="1"/>
                      <p:nvPr/>
                    </p:nvSpPr>
                    <p:spPr>
                      <a:xfrm>
                        <a:off x="4631689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4864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4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9933" y="4786324"/>
                    <a:ext cx="1535133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ProductID</a:t>
                    </a:r>
                    <a:endParaRPr lang="en-US" dirty="0"/>
                  </a:p>
                </p:txBody>
              </p:sp>
            </p:grpSp>
            <p:grpSp>
              <p:nvGrpSpPr>
                <p:cNvPr id="7326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47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39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5444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4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897" y="41071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51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4596446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885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4634547" y="41579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722" y="42500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38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791" y="47866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Name</a:t>
                    </a:r>
                  </a:p>
                </p:txBody>
              </p:sp>
            </p:grpSp>
            <p:grpSp>
              <p:nvGrpSpPr>
                <p:cNvPr id="7327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38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30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31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5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42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4595811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4633912" y="4158187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4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9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3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Qty</a:t>
                    </a:r>
                    <a:endParaRPr lang="en-US" dirty="0"/>
                  </a:p>
                </p:txBody>
              </p:sp>
            </p:grpSp>
            <p:grpSp>
              <p:nvGrpSpPr>
                <p:cNvPr id="7328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29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1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2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33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4595811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" name="TextBox 25"/>
                      <p:cNvSpPr txBox="1"/>
                      <p:nvPr/>
                    </p:nvSpPr>
                    <p:spPr>
                      <a:xfrm>
                        <a:off x="4633912" y="41581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0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Price</a:t>
                    </a:r>
                  </a:p>
                </p:txBody>
              </p:sp>
            </p:grpSp>
          </p:grpSp>
          <p:grpSp>
            <p:nvGrpSpPr>
              <p:cNvPr id="7309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21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826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Customer</a:t>
                  </a:r>
                </a:p>
              </p:txBody>
            </p:sp>
            <p:grpSp>
              <p:nvGrpSpPr>
                <p:cNvPr id="7311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214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6890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13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216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015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15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21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574230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5" y="4602806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45669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0" y="4666307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88532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grpSp>
          <p:nvGrpSpPr>
            <p:cNvPr id="7180" name="Group 224"/>
            <p:cNvGrpSpPr>
              <a:grpSpLocks/>
            </p:cNvGrpSpPr>
            <p:nvPr/>
          </p:nvGrpSpPr>
          <p:grpSpPr bwMode="auto">
            <a:xfrm flipH="1">
              <a:off x="5143504" y="2928934"/>
              <a:ext cx="2529844" cy="2935298"/>
              <a:chOff x="1142976" y="2928934"/>
              <a:chExt cx="2529844" cy="2935298"/>
            </a:xfrm>
          </p:grpSpPr>
          <p:grpSp>
            <p:nvGrpSpPr>
              <p:cNvPr id="7189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329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5665" y="4143380"/>
                  <a:ext cx="14763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7293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33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57200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6300" y="4594232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14871"/>
                    <a:ext cx="11588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37096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9475" y="4657734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8789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27" name="Text Box 101"/>
              <p:cNvSpPr txBox="1">
                <a:spLocks noChangeArrowheads="1"/>
              </p:cNvSpPr>
              <p:nvPr/>
            </p:nvSpPr>
            <p:spPr bwMode="auto">
              <a:xfrm>
                <a:off x="1402679" y="2928934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228" name="Line 108"/>
              <p:cNvSpPr>
                <a:spLocks noChangeShapeType="1"/>
              </p:cNvSpPr>
              <p:nvPr/>
            </p:nvSpPr>
            <p:spPr bwMode="auto">
              <a:xfrm>
                <a:off x="1228053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7192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283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2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7175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323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78627" y="4106866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87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4588177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7" name="TextBox 326"/>
                    <p:cNvSpPr txBox="1"/>
                    <p:nvPr/>
                  </p:nvSpPr>
                  <p:spPr>
                    <a:xfrm>
                      <a:off x="4626277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9453" y="4249745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2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24522" y="4786324"/>
                  <a:ext cx="1533547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OrderNummer</a:t>
                  </a:r>
                  <a:endParaRPr lang="en-US" dirty="0"/>
                </a:p>
              </p:txBody>
            </p:sp>
          </p:grpSp>
          <p:grpSp>
            <p:nvGrpSpPr>
              <p:cNvPr id="7193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274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1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796" y="421355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314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248" y="410718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7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16" name="TextBox 315"/>
                    <p:cNvSpPr txBox="1"/>
                    <p:nvPr/>
                  </p:nvSpPr>
                  <p:spPr>
                    <a:xfrm>
                      <a:off x="4595798" y="408655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1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237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8" name="TextBox 317"/>
                    <p:cNvSpPr txBox="1"/>
                    <p:nvPr/>
                  </p:nvSpPr>
                  <p:spPr>
                    <a:xfrm>
                      <a:off x="4633899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1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074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1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43" y="4786644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Datum</a:t>
                  </a:r>
                </a:p>
              </p:txBody>
            </p:sp>
          </p:grpSp>
          <p:grpSp>
            <p:nvGrpSpPr>
              <p:cNvPr id="7194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9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980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Rader</a:t>
                  </a:r>
                </a:p>
              </p:txBody>
            </p:sp>
            <p:grpSp>
              <p:nvGrpSpPr>
                <p:cNvPr id="7263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30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65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303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349" y="4144169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67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30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334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15660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5509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1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232" name="Line 132"/>
              <p:cNvSpPr>
                <a:spLocks noChangeShapeType="1"/>
              </p:cNvSpPr>
              <p:nvPr/>
            </p:nvSpPr>
            <p:spPr bwMode="auto">
              <a:xfrm flipH="1">
                <a:off x="1477291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sp>
            <p:nvSpPr>
              <p:cNvPr id="233" name="Line 108"/>
              <p:cNvSpPr>
                <a:spLocks noChangeShapeType="1"/>
              </p:cNvSpPr>
              <p:nvPr/>
            </p:nvSpPr>
            <p:spPr bwMode="auto">
              <a:xfrm>
                <a:off x="1474116" y="4340231"/>
                <a:ext cx="3175" cy="179389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7197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7211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291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665" y="4143380"/>
                    <a:ext cx="14605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55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29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572008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713" y="4594233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14871"/>
                      <a:ext cx="11747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37096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7888" y="4657735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87897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4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077" y="3929066"/>
                  <a:ext cx="1311293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OrderRad</a:t>
                  </a:r>
                  <a:endParaRPr lang="en-US" dirty="0"/>
                </a:p>
              </p:txBody>
            </p:sp>
            <p:sp>
              <p:nvSpPr>
                <p:cNvPr id="250" name="Line 108"/>
                <p:cNvSpPr>
                  <a:spLocks noChangeShapeType="1"/>
                </p:cNvSpPr>
                <p:nvPr/>
              </p:nvSpPr>
              <p:spPr bwMode="auto">
                <a:xfrm>
                  <a:off x="4228449" y="4160844"/>
                  <a:ext cx="3175" cy="1081103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7214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45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84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05588" y="4213231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8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77040" y="4106867"/>
                      <a:ext cx="153989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49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87" name="TextBox 286"/>
                      <p:cNvSpPr txBox="1"/>
                      <p:nvPr/>
                    </p:nvSpPr>
                    <p:spPr>
                      <a:xfrm>
                        <a:off x="4586590" y="4086230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8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58028" y="4178306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9" name="TextBox 288"/>
                      <p:cNvSpPr txBox="1"/>
                      <p:nvPr/>
                    </p:nvSpPr>
                    <p:spPr>
                      <a:xfrm>
                        <a:off x="4624690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9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27866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83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2935" y="4786324"/>
                    <a:ext cx="1535133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Namn</a:t>
                    </a:r>
                    <a:endParaRPr lang="en-US" dirty="0"/>
                  </a:p>
                </p:txBody>
              </p:sp>
            </p:grpSp>
            <p:grpSp>
              <p:nvGrpSpPr>
                <p:cNvPr id="7215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36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75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796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76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48" y="41071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40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78" name="TextBox 277"/>
                      <p:cNvSpPr txBox="1"/>
                      <p:nvPr/>
                    </p:nvSpPr>
                    <p:spPr>
                      <a:xfrm>
                        <a:off x="4595798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37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0" name="TextBox 279"/>
                      <p:cNvSpPr txBox="1"/>
                      <p:nvPr/>
                    </p:nvSpPr>
                    <p:spPr>
                      <a:xfrm>
                        <a:off x="4633899" y="41579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8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74" y="42500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74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43" y="47866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/>
                      <a:t>ID</a:t>
                    </a:r>
                  </a:p>
                </p:txBody>
              </p:sp>
            </p:grpSp>
            <p:grpSp>
              <p:nvGrpSpPr>
                <p:cNvPr id="7216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27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66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6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5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31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69" name="TextBox 268"/>
                      <p:cNvSpPr txBox="1"/>
                      <p:nvPr/>
                    </p:nvSpPr>
                    <p:spPr>
                      <a:xfrm>
                        <a:off x="4595163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71" name="TextBox 270"/>
                      <p:cNvSpPr txBox="1"/>
                      <p:nvPr/>
                    </p:nvSpPr>
                    <p:spPr>
                      <a:xfrm>
                        <a:off x="4633264" y="4158187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4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65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3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Antal</a:t>
                    </a:r>
                    <a:endParaRPr lang="en-US" dirty="0"/>
                  </a:p>
                </p:txBody>
              </p:sp>
            </p:grpSp>
            <p:grpSp>
              <p:nvGrpSpPr>
                <p:cNvPr id="7217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18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57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58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22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60" name="TextBox 259"/>
                      <p:cNvSpPr txBox="1"/>
                      <p:nvPr/>
                    </p:nvSpPr>
                    <p:spPr>
                      <a:xfrm>
                        <a:off x="4595163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6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2" name="TextBox 261"/>
                      <p:cNvSpPr txBox="1"/>
                      <p:nvPr/>
                    </p:nvSpPr>
                    <p:spPr>
                      <a:xfrm>
                        <a:off x="4633264" y="41581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6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56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Pris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7198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23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826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Kund</a:t>
                  </a:r>
                  <a:endParaRPr lang="en-US" dirty="0"/>
                </a:p>
              </p:txBody>
            </p:sp>
            <p:grpSp>
              <p:nvGrpSpPr>
                <p:cNvPr id="7200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238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6890"/>
                    <a:ext cx="14129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02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24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78999" y="4144015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04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24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574230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4397" y="4602806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23444"/>
                        <a:ext cx="11112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45669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7572" y="4666307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88532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cxnSp>
          <p:nvCxnSpPr>
            <p:cNvPr id="338" name="Straight Arrow Connector 337"/>
            <p:cNvCxnSpPr/>
            <p:nvPr/>
          </p:nvCxnSpPr>
          <p:spPr bwMode="auto">
            <a:xfrm flipV="1">
              <a:off x="2786050" y="3357562"/>
              <a:ext cx="3071833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0" name="Straight Arrow Connector 339"/>
            <p:cNvCxnSpPr/>
            <p:nvPr/>
          </p:nvCxnSpPr>
          <p:spPr bwMode="auto">
            <a:xfrm>
              <a:off x="3000364" y="3643314"/>
              <a:ext cx="342902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2" name="Straight Arrow Connector 341"/>
            <p:cNvCxnSpPr/>
            <p:nvPr/>
          </p:nvCxnSpPr>
          <p:spPr bwMode="auto">
            <a:xfrm>
              <a:off x="2928926" y="3929066"/>
              <a:ext cx="3714776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4" name="Straight Arrow Connector 343"/>
            <p:cNvCxnSpPr/>
            <p:nvPr/>
          </p:nvCxnSpPr>
          <p:spPr bwMode="auto">
            <a:xfrm>
              <a:off x="3143240" y="4572007"/>
              <a:ext cx="2786082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6" name="Straight Arrow Connector 345"/>
            <p:cNvCxnSpPr/>
            <p:nvPr/>
          </p:nvCxnSpPr>
          <p:spPr bwMode="auto">
            <a:xfrm>
              <a:off x="3286116" y="4857759"/>
              <a:ext cx="3071834" cy="28575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8" name="Straight Arrow Connector 347"/>
            <p:cNvCxnSpPr/>
            <p:nvPr/>
          </p:nvCxnSpPr>
          <p:spPr bwMode="auto">
            <a:xfrm flipV="1">
              <a:off x="3143240" y="4857759"/>
              <a:ext cx="2857520" cy="28575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0" name="Straight Arrow Connector 349"/>
            <p:cNvCxnSpPr/>
            <p:nvPr/>
          </p:nvCxnSpPr>
          <p:spPr bwMode="auto">
            <a:xfrm>
              <a:off x="3000364" y="5429263"/>
              <a:ext cx="3071834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2" name="Straight Arrow Connector 351"/>
            <p:cNvCxnSpPr/>
            <p:nvPr/>
          </p:nvCxnSpPr>
          <p:spPr bwMode="auto">
            <a:xfrm>
              <a:off x="3000364" y="5786454"/>
              <a:ext cx="3214710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175" name="TextBox 366"/>
          <p:cNvSpPr txBox="1">
            <a:spLocks noChangeArrowheads="1"/>
          </p:cNvSpPr>
          <p:nvPr/>
        </p:nvSpPr>
        <p:spPr bwMode="auto">
          <a:xfrm>
            <a:off x="571500" y="5929313"/>
            <a:ext cx="800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Source and destination schemas must be part of the project or contained in a referenced assembly</a:t>
            </a:r>
          </a:p>
          <a:p>
            <a:pPr eaLnBrk="1" hangingPunct="1"/>
            <a:endParaRPr lang="sv-SE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ounded Rectangle 273"/>
          <p:cNvSpPr>
            <a:spLocks noChangeArrowheads="1"/>
          </p:cNvSpPr>
          <p:nvPr/>
        </p:nvSpPr>
        <p:spPr bwMode="auto">
          <a:xfrm>
            <a:off x="428625" y="1285875"/>
            <a:ext cx="8429625" cy="2500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and Complex Map Links</a:t>
            </a:r>
            <a:endParaRPr lang="sv-SE"/>
          </a:p>
        </p:txBody>
      </p:sp>
      <p:grpSp>
        <p:nvGrpSpPr>
          <p:cNvPr id="8198" name="Group 274"/>
          <p:cNvGrpSpPr>
            <a:grpSpLocks/>
          </p:cNvGrpSpPr>
          <p:nvPr/>
        </p:nvGrpSpPr>
        <p:grpSpPr bwMode="auto">
          <a:xfrm>
            <a:off x="714375" y="1916113"/>
            <a:ext cx="3000375" cy="1727200"/>
            <a:chOff x="714348" y="1643050"/>
            <a:chExt cx="3000396" cy="1727211"/>
          </a:xfrm>
        </p:grpSpPr>
        <p:grpSp>
          <p:nvGrpSpPr>
            <p:cNvPr id="8338" name="Group 261"/>
            <p:cNvGrpSpPr>
              <a:grpSpLocks/>
            </p:cNvGrpSpPr>
            <p:nvPr/>
          </p:nvGrpSpPr>
          <p:grpSpPr bwMode="auto">
            <a:xfrm>
              <a:off x="1699255" y="1643050"/>
              <a:ext cx="2015489" cy="1428760"/>
              <a:chOff x="5657859" y="2500306"/>
              <a:chExt cx="2015489" cy="1428760"/>
            </a:xfrm>
          </p:grpSpPr>
          <p:grpSp>
            <p:nvGrpSpPr>
              <p:cNvPr id="8414" name="Group 87"/>
              <p:cNvGrpSpPr>
                <a:grpSpLocks/>
              </p:cNvGrpSpPr>
              <p:nvPr/>
            </p:nvGrpSpPr>
            <p:grpSpPr bwMode="auto">
              <a:xfrm flipH="1">
                <a:off x="7519102" y="2500306"/>
                <a:ext cx="154246" cy="212724"/>
                <a:chOff x="4786314" y="4143380"/>
                <a:chExt cx="154247" cy="212725"/>
              </a:xfrm>
            </p:grpSpPr>
            <p:sp>
              <p:nvSpPr>
                <p:cNvPr id="12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464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2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9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614870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4" y="46577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3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6878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1" name="Text Box 101"/>
              <p:cNvSpPr txBox="1">
                <a:spLocks noChangeArrowheads="1"/>
              </p:cNvSpPr>
              <p:nvPr/>
            </p:nvSpPr>
            <p:spPr bwMode="auto">
              <a:xfrm flipH="1">
                <a:off x="6101712" y="2500306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Feed</a:t>
                </a:r>
              </a:p>
            </p:txBody>
          </p:sp>
          <p:sp>
            <p:nvSpPr>
              <p:cNvPr id="22" name="Line 108"/>
              <p:cNvSpPr>
                <a:spLocks noChangeShapeType="1"/>
              </p:cNvSpPr>
              <p:nvPr/>
            </p:nvSpPr>
            <p:spPr bwMode="auto">
              <a:xfrm flipH="1">
                <a:off x="7584447" y="2732082"/>
                <a:ext cx="3175" cy="1069982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8417" name="Group 97"/>
              <p:cNvGrpSpPr>
                <a:grpSpLocks/>
              </p:cNvGrpSpPr>
              <p:nvPr/>
            </p:nvGrpSpPr>
            <p:grpSpPr bwMode="auto">
              <a:xfrm flipH="1">
                <a:off x="5659763" y="2786056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454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1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5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1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7" y="4106866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58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4595177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4633278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3" y="4249745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1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2" y="4786324"/>
                  <a:ext cx="1533546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Title</a:t>
                  </a:r>
                </a:p>
              </p:txBody>
            </p:sp>
          </p:grpSp>
          <p:grpSp>
            <p:nvGrpSpPr>
              <p:cNvPr id="8418" name="Group 107"/>
              <p:cNvGrpSpPr>
                <a:grpSpLocks/>
              </p:cNvGrpSpPr>
              <p:nvPr/>
            </p:nvGrpSpPr>
            <p:grpSpPr bwMode="auto">
              <a:xfrm flipH="1">
                <a:off x="5657859" y="3088950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445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0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6" y="421355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0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9" y="410718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49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4596448" y="408655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7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4634549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4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0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3" y="4786644"/>
                  <a:ext cx="1525609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Link</a:t>
                  </a:r>
                </a:p>
              </p:txBody>
            </p:sp>
          </p:grpSp>
          <p:grpSp>
            <p:nvGrpSpPr>
              <p:cNvPr id="8419" name="Group 163"/>
              <p:cNvGrpSpPr>
                <a:grpSpLocks/>
              </p:cNvGrpSpPr>
              <p:nvPr/>
            </p:nvGrpSpPr>
            <p:grpSpPr bwMode="auto">
              <a:xfrm flipH="1">
                <a:off x="5673097" y="3683003"/>
                <a:ext cx="1928813" cy="246063"/>
                <a:chOff x="3286116" y="5357982"/>
                <a:chExt cx="1928827" cy="246065"/>
              </a:xfrm>
            </p:grpSpPr>
            <p:sp>
              <p:nvSpPr>
                <p:cNvPr id="9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979"/>
                  <a:ext cx="1525609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Desc</a:t>
                  </a:r>
                  <a:endParaRPr lang="en-US" dirty="0"/>
                </a:p>
              </p:txBody>
            </p:sp>
            <p:grpSp>
              <p:nvGrpSpPr>
                <p:cNvPr id="8434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95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3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36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9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9" y="4144168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438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9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572796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4" y="4595021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615659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63788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9" y="4658523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680748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8420" name="Group 163"/>
              <p:cNvGrpSpPr>
                <a:grpSpLocks/>
              </p:cNvGrpSpPr>
              <p:nvPr/>
            </p:nvGrpSpPr>
            <p:grpSpPr bwMode="auto">
              <a:xfrm flipH="1">
                <a:off x="5673098" y="3381374"/>
                <a:ext cx="1928812" cy="246219"/>
                <a:chOff x="3286116" y="5357826"/>
                <a:chExt cx="1928826" cy="246221"/>
              </a:xfrm>
            </p:grpSpPr>
            <p:sp>
              <p:nvSpPr>
                <p:cNvPr id="3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826"/>
                  <a:ext cx="1525609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Author</a:t>
                  </a:r>
                </a:p>
              </p:txBody>
            </p:sp>
            <p:grpSp>
              <p:nvGrpSpPr>
                <p:cNvPr id="8422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3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6890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24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34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9" y="4144015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42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574230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7" y="4602806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645669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2" y="4666307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688532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grpSp>
          <p:nvGrpSpPr>
            <p:cNvPr id="8339" name="Group 262"/>
            <p:cNvGrpSpPr>
              <a:grpSpLocks/>
            </p:cNvGrpSpPr>
            <p:nvPr/>
          </p:nvGrpSpPr>
          <p:grpSpPr bwMode="auto">
            <a:xfrm>
              <a:off x="714348" y="1643050"/>
              <a:ext cx="2015489" cy="1727211"/>
              <a:chOff x="1338241" y="2500306"/>
              <a:chExt cx="2015489" cy="1727211"/>
            </a:xfrm>
          </p:grpSpPr>
          <p:grpSp>
            <p:nvGrpSpPr>
              <p:cNvPr id="8344" name="Group 87"/>
              <p:cNvGrpSpPr>
                <a:grpSpLocks/>
              </p:cNvGrpSpPr>
              <p:nvPr/>
            </p:nvGrpSpPr>
            <p:grpSpPr bwMode="auto">
              <a:xfrm>
                <a:off x="1338241" y="2500306"/>
                <a:ext cx="154246" cy="212724"/>
                <a:chOff x="4786314" y="4143380"/>
                <a:chExt cx="154247" cy="212725"/>
              </a:xfrm>
            </p:grpSpPr>
            <p:sp>
              <p:nvSpPr>
                <p:cNvPr id="234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90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407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9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14870"/>
                    <a:ext cx="109539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4" y="46577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878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32" name="Text Box 101"/>
              <p:cNvSpPr txBox="1">
                <a:spLocks noChangeArrowheads="1"/>
              </p:cNvSpPr>
              <p:nvPr/>
            </p:nvSpPr>
            <p:spPr bwMode="auto">
              <a:xfrm>
                <a:off x="1598593" y="2500306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Blog</a:t>
                </a:r>
              </a:p>
            </p:txBody>
          </p:sp>
          <p:sp>
            <p:nvSpPr>
              <p:cNvPr id="133" name="Line 108"/>
              <p:cNvSpPr>
                <a:spLocks noChangeShapeType="1"/>
              </p:cNvSpPr>
              <p:nvPr/>
            </p:nvSpPr>
            <p:spPr bwMode="auto">
              <a:xfrm>
                <a:off x="1423967" y="2732082"/>
                <a:ext cx="3175" cy="1368434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8347" name="Group 97"/>
              <p:cNvGrpSpPr>
                <a:grpSpLocks/>
              </p:cNvGrpSpPr>
              <p:nvPr/>
            </p:nvGrpSpPr>
            <p:grpSpPr bwMode="auto">
              <a:xfrm>
                <a:off x="1423014" y="2786056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397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2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6" y="4213231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2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8" y="4106866"/>
                    <a:ext cx="153989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401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595178" y="4086230"/>
                      <a:ext cx="71438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32" name="TextBox 231"/>
                    <p:cNvSpPr txBox="1"/>
                    <p:nvPr/>
                  </p:nvSpPr>
                  <p:spPr>
                    <a:xfrm>
                      <a:off x="4633279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4" y="4249745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2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3" y="4786324"/>
                  <a:ext cx="1533546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Title</a:t>
                  </a:r>
                </a:p>
              </p:txBody>
            </p:sp>
          </p:grpSp>
          <p:grpSp>
            <p:nvGrpSpPr>
              <p:cNvPr id="8348" name="Group 107"/>
              <p:cNvGrpSpPr>
                <a:grpSpLocks/>
              </p:cNvGrpSpPr>
              <p:nvPr/>
            </p:nvGrpSpPr>
            <p:grpSpPr bwMode="auto">
              <a:xfrm>
                <a:off x="1424918" y="3088950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388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18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7" y="4213551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19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900" y="4107187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92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21" name="TextBox 220"/>
                    <p:cNvSpPr txBox="1"/>
                    <p:nvPr/>
                  </p:nvSpPr>
                  <p:spPr>
                    <a:xfrm>
                      <a:off x="4596449" y="4086550"/>
                      <a:ext cx="71438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7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23" name="TextBox 222"/>
                    <p:cNvSpPr txBox="1"/>
                    <p:nvPr/>
                  </p:nvSpPr>
                  <p:spPr>
                    <a:xfrm>
                      <a:off x="4634550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5" y="4250066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4" y="4786644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Content</a:t>
                  </a:r>
                </a:p>
              </p:txBody>
            </p:sp>
          </p:grpSp>
          <p:grpSp>
            <p:nvGrpSpPr>
              <p:cNvPr id="8349" name="Group 163"/>
              <p:cNvGrpSpPr>
                <a:grpSpLocks/>
              </p:cNvGrpSpPr>
              <p:nvPr/>
            </p:nvGrpSpPr>
            <p:grpSpPr bwMode="auto">
              <a:xfrm>
                <a:off x="1409679" y="3683003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0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980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DateTime</a:t>
                  </a:r>
                  <a:endParaRPr lang="en-US" dirty="0"/>
                </a:p>
              </p:txBody>
            </p:sp>
            <p:grpSp>
              <p:nvGrpSpPr>
                <p:cNvPr id="8377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20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4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79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208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169"/>
                      <a:ext cx="153990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381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21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3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15660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8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8350" name="Group 163"/>
              <p:cNvGrpSpPr>
                <a:grpSpLocks/>
              </p:cNvGrpSpPr>
              <p:nvPr/>
            </p:nvGrpSpPr>
            <p:grpSpPr bwMode="auto">
              <a:xfrm>
                <a:off x="1409679" y="3381374"/>
                <a:ext cx="1928812" cy="246219"/>
                <a:chOff x="3286116" y="5357826"/>
                <a:chExt cx="1928826" cy="246221"/>
              </a:xfrm>
            </p:grpSpPr>
            <p:sp>
              <p:nvSpPr>
                <p:cNvPr id="1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826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Author</a:t>
                  </a:r>
                </a:p>
              </p:txBody>
            </p:sp>
            <p:grpSp>
              <p:nvGrpSpPr>
                <p:cNvPr id="8365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4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6890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67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4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015"/>
                      <a:ext cx="153990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369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4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574230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5" y="4602806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645669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0" y="4666307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688532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8351" name="Group 163"/>
              <p:cNvGrpSpPr>
                <a:grpSpLocks/>
              </p:cNvGrpSpPr>
              <p:nvPr/>
            </p:nvGrpSpPr>
            <p:grpSpPr bwMode="auto">
              <a:xfrm>
                <a:off x="1409678" y="3981454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5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8" y="5357980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Url</a:t>
                  </a:r>
                  <a:endParaRPr lang="en-US" dirty="0"/>
                </a:p>
              </p:txBody>
            </p:sp>
            <p:grpSp>
              <p:nvGrpSpPr>
                <p:cNvPr id="8353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25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7" y="5477044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55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254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9" y="4144169"/>
                      <a:ext cx="153990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357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25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5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4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5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615660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5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9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cxnSp>
          <p:nvCxnSpPr>
            <p:cNvPr id="265" name="Straight Arrow Connector 264"/>
            <p:cNvCxnSpPr/>
            <p:nvPr/>
          </p:nvCxnSpPr>
          <p:spPr bwMode="auto">
            <a:xfrm>
              <a:off x="1571604" y="2071678"/>
              <a:ext cx="128588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7" name="Straight Arrow Connector 266"/>
            <p:cNvCxnSpPr>
              <a:endCxn id="204" idx="3"/>
            </p:cNvCxnSpPr>
            <p:nvPr/>
          </p:nvCxnSpPr>
          <p:spPr bwMode="auto">
            <a:xfrm>
              <a:off x="1928795" y="2357430"/>
              <a:ext cx="785817" cy="59214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9" name="Straight Arrow Connector 268"/>
            <p:cNvCxnSpPr/>
            <p:nvPr/>
          </p:nvCxnSpPr>
          <p:spPr bwMode="auto">
            <a:xfrm>
              <a:off x="1857356" y="2643181"/>
              <a:ext cx="785819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1" name="Straight Arrow Connector 270"/>
            <p:cNvCxnSpPr>
              <a:endCxn id="217" idx="3"/>
            </p:cNvCxnSpPr>
            <p:nvPr/>
          </p:nvCxnSpPr>
          <p:spPr bwMode="auto">
            <a:xfrm rot="5400000" flipH="1" flipV="1">
              <a:off x="1935144" y="2419343"/>
              <a:ext cx="860430" cy="73025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199" name="TextBox 275"/>
          <p:cNvSpPr txBox="1">
            <a:spLocks noChangeArrowheads="1"/>
          </p:cNvSpPr>
          <p:nvPr/>
        </p:nvSpPr>
        <p:spPr bwMode="auto">
          <a:xfrm>
            <a:off x="642938" y="1357313"/>
            <a:ext cx="800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800" b="1"/>
              <a:t>Simple</a:t>
            </a:r>
            <a:endParaRPr lang="sv-SE" b="1"/>
          </a:p>
        </p:txBody>
      </p:sp>
      <p:sp>
        <p:nvSpPr>
          <p:cNvPr id="8200" name="TextBox 276"/>
          <p:cNvSpPr txBox="1">
            <a:spLocks noChangeArrowheads="1"/>
          </p:cNvSpPr>
          <p:nvPr/>
        </p:nvSpPr>
        <p:spPr bwMode="auto">
          <a:xfrm>
            <a:off x="3929063" y="1928813"/>
            <a:ext cx="45720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charset="0"/>
              <a:buChar char="•"/>
            </a:pPr>
            <a:r>
              <a:rPr lang="en-US">
                <a:latin typeface="Arial Narrow" pitchFamily="34" charset="0"/>
              </a:rPr>
              <a:t>Most common type of mapping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charset="0"/>
              <a:buChar char="•"/>
            </a:pPr>
            <a:r>
              <a:rPr lang="en-US">
                <a:latin typeface="Arial Narrow" pitchFamily="34" charset="0"/>
              </a:rPr>
              <a:t>Values simply copied from input message to output message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charset="0"/>
              <a:buChar char="•"/>
            </a:pPr>
            <a:r>
              <a:rPr lang="en-US">
                <a:latin typeface="Arial Narrow" pitchFamily="34" charset="0"/>
              </a:rPr>
              <a:t>Supports most types of transformations and translations</a:t>
            </a:r>
          </a:p>
          <a:p>
            <a:pPr eaLnBrk="1" hangingPunct="1">
              <a:buFont typeface="Arial" charset="0"/>
              <a:buChar char="•"/>
            </a:pPr>
            <a:endParaRPr lang="sv-SE"/>
          </a:p>
        </p:txBody>
      </p:sp>
      <p:sp>
        <p:nvSpPr>
          <p:cNvPr id="278" name="Rounded Rectangle 277"/>
          <p:cNvSpPr>
            <a:spLocks noChangeArrowheads="1"/>
          </p:cNvSpPr>
          <p:nvPr/>
        </p:nvSpPr>
        <p:spPr bwMode="auto">
          <a:xfrm>
            <a:off x="428625" y="3929063"/>
            <a:ext cx="8429625" cy="2500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grpSp>
        <p:nvGrpSpPr>
          <p:cNvPr id="8202" name="Group 279"/>
          <p:cNvGrpSpPr>
            <a:grpSpLocks/>
          </p:cNvGrpSpPr>
          <p:nvPr/>
        </p:nvGrpSpPr>
        <p:grpSpPr bwMode="auto">
          <a:xfrm>
            <a:off x="1698625" y="4559300"/>
            <a:ext cx="2016125" cy="1428750"/>
            <a:chOff x="5657859" y="2500306"/>
            <a:chExt cx="2015489" cy="1428760"/>
          </a:xfrm>
        </p:grpSpPr>
        <p:grpSp>
          <p:nvGrpSpPr>
            <p:cNvPr id="8281" name="Group 87"/>
            <p:cNvGrpSpPr>
              <a:grpSpLocks/>
            </p:cNvGrpSpPr>
            <p:nvPr/>
          </p:nvGrpSpPr>
          <p:grpSpPr bwMode="auto">
            <a:xfrm flipH="1">
              <a:off x="7519102" y="2500306"/>
              <a:ext cx="154246" cy="212724"/>
              <a:chOff x="4786314" y="4143380"/>
              <a:chExt cx="154247" cy="212725"/>
            </a:xfrm>
          </p:grpSpPr>
          <p:sp>
            <p:nvSpPr>
              <p:cNvPr id="405" name="AutoShape 127"/>
              <p:cNvSpPr>
                <a:spLocks noChangeArrowheads="1"/>
              </p:cNvSpPr>
              <p:nvPr/>
            </p:nvSpPr>
            <p:spPr bwMode="auto">
              <a:xfrm flipV="1">
                <a:off x="4786314" y="4143380"/>
                <a:ext cx="153939" cy="212727"/>
              </a:xfrm>
              <a:prstGeom prst="foldedCorner">
                <a:avLst>
                  <a:gd name="adj" fmla="val 22361"/>
                </a:avLst>
              </a:prstGeom>
              <a:solidFill>
                <a:schemeClr val="accent1"/>
              </a:solidFill>
              <a:ln w="9525">
                <a:solidFill>
                  <a:srgbClr val="5F5F5F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rgbClr val="5F5F5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8331" name="Group 86"/>
              <p:cNvGrpSpPr>
                <a:grpSpLocks/>
              </p:cNvGrpSpPr>
              <p:nvPr/>
            </p:nvGrpSpPr>
            <p:grpSpPr bwMode="auto">
              <a:xfrm>
                <a:off x="4804515" y="4205294"/>
                <a:ext cx="110381" cy="107161"/>
                <a:chOff x="4714037" y="4572008"/>
                <a:chExt cx="110381" cy="107161"/>
              </a:xfrm>
            </p:grpSpPr>
            <p:sp>
              <p:nvSpPr>
                <p:cNvPr id="407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572008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08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3292" y="4594233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09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14870"/>
                  <a:ext cx="109503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10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370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11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6466" y="4657734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12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878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</p:grpSp>
        </p:grpSp>
        <p:sp>
          <p:nvSpPr>
            <p:cNvPr id="357" name="Text Box 101"/>
            <p:cNvSpPr txBox="1">
              <a:spLocks noChangeArrowheads="1"/>
            </p:cNvSpPr>
            <p:nvPr/>
          </p:nvSpPr>
          <p:spPr bwMode="auto">
            <a:xfrm flipH="1">
              <a:off x="6102219" y="2500306"/>
              <a:ext cx="1310861" cy="24606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US" dirty="0"/>
                <a:t>Feed</a:t>
              </a:r>
            </a:p>
          </p:txBody>
        </p:sp>
        <p:sp>
          <p:nvSpPr>
            <p:cNvPr id="358" name="Line 108"/>
            <p:cNvSpPr>
              <a:spLocks noChangeShapeType="1"/>
            </p:cNvSpPr>
            <p:nvPr/>
          </p:nvSpPr>
          <p:spPr bwMode="auto">
            <a:xfrm flipH="1">
              <a:off x="7584476" y="2732083"/>
              <a:ext cx="3174" cy="1069982"/>
            </a:xfrm>
            <a:prstGeom prst="line">
              <a:avLst/>
            </a:prstGeom>
            <a:ln w="12700" cap="rnd">
              <a:solidFill>
                <a:srgbClr val="4D4D4D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defRPr/>
              </a:pPr>
              <a:endParaRPr lang="sv-SE"/>
            </a:p>
          </p:txBody>
        </p:sp>
        <p:grpSp>
          <p:nvGrpSpPr>
            <p:cNvPr id="8284" name="Group 97"/>
            <p:cNvGrpSpPr>
              <a:grpSpLocks/>
            </p:cNvGrpSpPr>
            <p:nvPr/>
          </p:nvGrpSpPr>
          <p:grpSpPr bwMode="auto">
            <a:xfrm flipH="1">
              <a:off x="5659763" y="2786056"/>
              <a:ext cx="1928812" cy="256102"/>
              <a:chOff x="2928926" y="4786322"/>
              <a:chExt cx="1928826" cy="256104"/>
            </a:xfrm>
          </p:grpSpPr>
          <p:grpSp>
            <p:nvGrpSpPr>
              <p:cNvPr id="8321" name="Group 9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98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4148" y="4213231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sp>
              <p:nvSpPr>
                <p:cNvPr id="399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5545" y="4106867"/>
                  <a:ext cx="153940" cy="211140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325" name="Group 10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401" name="TextBox 400"/>
                  <p:cNvSpPr txBox="1"/>
                  <p:nvPr/>
                </p:nvSpPr>
                <p:spPr>
                  <a:xfrm>
                    <a:off x="4595101" y="4086230"/>
                    <a:ext cx="71416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0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6517" y="4178306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403" name="TextBox 402"/>
                  <p:cNvSpPr txBox="1"/>
                  <p:nvPr/>
                </p:nvSpPr>
                <p:spPr>
                  <a:xfrm>
                    <a:off x="4633189" y="415766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0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6363" y="4249746"/>
                    <a:ext cx="74590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97" name="Text Box 101"/>
              <p:cNvSpPr txBox="1">
                <a:spLocks noChangeArrowheads="1"/>
              </p:cNvSpPr>
              <p:nvPr/>
            </p:nvSpPr>
            <p:spPr bwMode="auto">
              <a:xfrm>
                <a:off x="3331365" y="4786324"/>
                <a:ext cx="1526704" cy="246067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Title</a:t>
                </a:r>
              </a:p>
            </p:txBody>
          </p:sp>
        </p:grpSp>
        <p:grpSp>
          <p:nvGrpSpPr>
            <p:cNvPr id="8285" name="Group 107"/>
            <p:cNvGrpSpPr>
              <a:grpSpLocks/>
            </p:cNvGrpSpPr>
            <p:nvPr/>
          </p:nvGrpSpPr>
          <p:grpSpPr bwMode="auto">
            <a:xfrm flipH="1">
              <a:off x="5657859" y="3088950"/>
              <a:ext cx="1928812" cy="256102"/>
              <a:chOff x="2928926" y="4786322"/>
              <a:chExt cx="1928826" cy="256104"/>
            </a:xfrm>
          </p:grpSpPr>
          <p:grpSp>
            <p:nvGrpSpPr>
              <p:cNvPr id="8312" name="Group 10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89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5418" y="4213552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sp>
              <p:nvSpPr>
                <p:cNvPr id="39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6815" y="4107187"/>
                  <a:ext cx="153940" cy="211141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316" name="Group 11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392" name="TextBox 391"/>
                  <p:cNvSpPr txBox="1"/>
                  <p:nvPr/>
                </p:nvSpPr>
                <p:spPr>
                  <a:xfrm>
                    <a:off x="4596371" y="4086551"/>
                    <a:ext cx="71416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9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7787" y="4178627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94" name="TextBox 393"/>
                  <p:cNvSpPr txBox="1"/>
                  <p:nvPr/>
                </p:nvSpPr>
                <p:spPr>
                  <a:xfrm>
                    <a:off x="4634459" y="415798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9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7633" y="4250066"/>
                    <a:ext cx="74590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88" name="Text Box 101"/>
              <p:cNvSpPr txBox="1">
                <a:spLocks noChangeArrowheads="1"/>
              </p:cNvSpPr>
              <p:nvPr/>
            </p:nvSpPr>
            <p:spPr bwMode="auto">
              <a:xfrm>
                <a:off x="3332634" y="4786645"/>
                <a:ext cx="1525118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Link</a:t>
                </a:r>
              </a:p>
            </p:txBody>
          </p:sp>
        </p:grpSp>
        <p:grpSp>
          <p:nvGrpSpPr>
            <p:cNvPr id="8286" name="Group 163"/>
            <p:cNvGrpSpPr>
              <a:grpSpLocks/>
            </p:cNvGrpSpPr>
            <p:nvPr/>
          </p:nvGrpSpPr>
          <p:grpSpPr bwMode="auto">
            <a:xfrm flipH="1">
              <a:off x="5673097" y="3683003"/>
              <a:ext cx="1928813" cy="246063"/>
              <a:chOff x="3286116" y="5357982"/>
              <a:chExt cx="1928827" cy="246065"/>
            </a:xfrm>
          </p:grpSpPr>
          <p:sp>
            <p:nvSpPr>
              <p:cNvPr id="375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981"/>
                <a:ext cx="1525118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 err="1"/>
                  <a:t>Desc</a:t>
                </a:r>
                <a:endParaRPr lang="en-US" dirty="0"/>
              </a:p>
            </p:txBody>
          </p:sp>
          <p:grpSp>
            <p:nvGrpSpPr>
              <p:cNvPr id="8301" name="Group 165"/>
              <p:cNvGrpSpPr>
                <a:grpSpLocks/>
              </p:cNvGrpSpPr>
              <p:nvPr/>
            </p:nvGrpSpPr>
            <p:grpSpPr bwMode="auto">
              <a:xfrm>
                <a:off x="3286116" y="5373857"/>
                <a:ext cx="339727" cy="212727"/>
                <a:chOff x="3286116" y="5373857"/>
                <a:chExt cx="339727" cy="212727"/>
              </a:xfrm>
            </p:grpSpPr>
            <p:sp>
              <p:nvSpPr>
                <p:cNvPr id="377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7044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303" name="Group 167"/>
                <p:cNvGrpSpPr>
                  <a:grpSpLocks/>
                </p:cNvGrpSpPr>
                <p:nvPr/>
              </p:nvGrpSpPr>
              <p:grpSpPr bwMode="auto">
                <a:xfrm>
                  <a:off x="3471855" y="5373857"/>
                  <a:ext cx="153988" cy="212727"/>
                  <a:chOff x="4785997" y="4144171"/>
                  <a:chExt cx="153988" cy="212727"/>
                </a:xfrm>
              </p:grpSpPr>
              <p:sp>
                <p:nvSpPr>
                  <p:cNvPr id="379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6" y="4144170"/>
                    <a:ext cx="153939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305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3459" y="4206085"/>
                    <a:ext cx="111126" cy="107951"/>
                    <a:chOff x="4712981" y="4572799"/>
                    <a:chExt cx="111126" cy="107951"/>
                  </a:xfrm>
                </p:grpSpPr>
                <p:sp>
                  <p:nvSpPr>
                    <p:cNvPr id="38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572797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2895" y="4595022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15661"/>
                      <a:ext cx="10950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37886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6069" y="4658524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80749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  <p:grpSp>
          <p:nvGrpSpPr>
            <p:cNvPr id="8287" name="Group 163"/>
            <p:cNvGrpSpPr>
              <a:grpSpLocks/>
            </p:cNvGrpSpPr>
            <p:nvPr/>
          </p:nvGrpSpPr>
          <p:grpSpPr bwMode="auto">
            <a:xfrm flipH="1">
              <a:off x="5673098" y="3381374"/>
              <a:ext cx="1928812" cy="246219"/>
              <a:chOff x="3286116" y="5357826"/>
              <a:chExt cx="1928826" cy="246221"/>
            </a:xfrm>
          </p:grpSpPr>
          <p:sp>
            <p:nvSpPr>
              <p:cNvPr id="363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827"/>
                <a:ext cx="1525118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Author</a:t>
                </a:r>
              </a:p>
            </p:txBody>
          </p:sp>
          <p:grpSp>
            <p:nvGrpSpPr>
              <p:cNvPr id="8289" name="Group 165"/>
              <p:cNvGrpSpPr>
                <a:grpSpLocks/>
              </p:cNvGrpSpPr>
              <p:nvPr/>
            </p:nvGrpSpPr>
            <p:grpSpPr bwMode="auto">
              <a:xfrm>
                <a:off x="3286116" y="5373066"/>
                <a:ext cx="340303" cy="212725"/>
                <a:chOff x="3286116" y="5373066"/>
                <a:chExt cx="340303" cy="212725"/>
              </a:xfrm>
            </p:grpSpPr>
            <p:sp>
              <p:nvSpPr>
                <p:cNvPr id="36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6890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291" name="Group 167"/>
                <p:cNvGrpSpPr>
                  <a:grpSpLocks/>
                </p:cNvGrpSpPr>
                <p:nvPr/>
              </p:nvGrpSpPr>
              <p:grpSpPr bwMode="auto">
                <a:xfrm>
                  <a:off x="3472172" y="5373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36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6" y="4144016"/>
                    <a:ext cx="153939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293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36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574231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960" y="4602807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23444"/>
                      <a:ext cx="1174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45669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8134" y="4666308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88533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</p:grpSp>
      <p:grpSp>
        <p:nvGrpSpPr>
          <p:cNvPr id="8203" name="Group 280"/>
          <p:cNvGrpSpPr>
            <a:grpSpLocks/>
          </p:cNvGrpSpPr>
          <p:nvPr/>
        </p:nvGrpSpPr>
        <p:grpSpPr bwMode="auto">
          <a:xfrm>
            <a:off x="714375" y="4559300"/>
            <a:ext cx="2016125" cy="1727200"/>
            <a:chOff x="1338241" y="2500306"/>
            <a:chExt cx="2015489" cy="1727211"/>
          </a:xfrm>
        </p:grpSpPr>
        <p:grpSp>
          <p:nvGrpSpPr>
            <p:cNvPr id="8211" name="Group 87"/>
            <p:cNvGrpSpPr>
              <a:grpSpLocks/>
            </p:cNvGrpSpPr>
            <p:nvPr/>
          </p:nvGrpSpPr>
          <p:grpSpPr bwMode="auto">
            <a:xfrm>
              <a:off x="1338241" y="2500306"/>
              <a:ext cx="154246" cy="212724"/>
              <a:chOff x="4786314" y="4143380"/>
              <a:chExt cx="154247" cy="212725"/>
            </a:xfrm>
          </p:grpSpPr>
          <p:sp>
            <p:nvSpPr>
              <p:cNvPr id="348" name="AutoShape 127"/>
              <p:cNvSpPr>
                <a:spLocks noChangeArrowheads="1"/>
              </p:cNvSpPr>
              <p:nvPr/>
            </p:nvSpPr>
            <p:spPr bwMode="auto">
              <a:xfrm flipV="1">
                <a:off x="4786314" y="4143380"/>
                <a:ext cx="153940" cy="212727"/>
              </a:xfrm>
              <a:prstGeom prst="foldedCorner">
                <a:avLst>
                  <a:gd name="adj" fmla="val 22361"/>
                </a:avLst>
              </a:prstGeom>
              <a:solidFill>
                <a:schemeClr val="accent1"/>
              </a:solidFill>
              <a:ln w="9525">
                <a:solidFill>
                  <a:srgbClr val="5F5F5F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rgbClr val="5F5F5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8274" name="Group 86"/>
              <p:cNvGrpSpPr>
                <a:grpSpLocks/>
              </p:cNvGrpSpPr>
              <p:nvPr/>
            </p:nvGrpSpPr>
            <p:grpSpPr bwMode="auto">
              <a:xfrm>
                <a:off x="4804515" y="4205294"/>
                <a:ext cx="110381" cy="107161"/>
                <a:chOff x="4714037" y="4572008"/>
                <a:chExt cx="110381" cy="107161"/>
              </a:xfrm>
            </p:grpSpPr>
            <p:sp>
              <p:nvSpPr>
                <p:cNvPr id="350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572008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1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3293" y="4594233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2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14870"/>
                  <a:ext cx="109504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3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370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4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6467" y="4657734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5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878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</p:grpSp>
        </p:grpSp>
        <p:sp>
          <p:nvSpPr>
            <p:cNvPr id="287" name="Text Box 101"/>
            <p:cNvSpPr txBox="1">
              <a:spLocks noChangeArrowheads="1"/>
            </p:cNvSpPr>
            <p:nvPr/>
          </p:nvSpPr>
          <p:spPr bwMode="auto">
            <a:xfrm>
              <a:off x="1598509" y="2500306"/>
              <a:ext cx="1310861" cy="24606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/>
                <a:t>Blog</a:t>
              </a:r>
            </a:p>
          </p:txBody>
        </p:sp>
        <p:sp>
          <p:nvSpPr>
            <p:cNvPr id="288" name="Line 108"/>
            <p:cNvSpPr>
              <a:spLocks noChangeShapeType="1"/>
            </p:cNvSpPr>
            <p:nvPr/>
          </p:nvSpPr>
          <p:spPr bwMode="auto">
            <a:xfrm>
              <a:off x="1423939" y="2732082"/>
              <a:ext cx="3174" cy="1368434"/>
            </a:xfrm>
            <a:prstGeom prst="line">
              <a:avLst/>
            </a:prstGeom>
            <a:ln w="12700" cap="rnd">
              <a:solidFill>
                <a:srgbClr val="4D4D4D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sv-SE"/>
            </a:p>
          </p:txBody>
        </p:sp>
        <p:grpSp>
          <p:nvGrpSpPr>
            <p:cNvPr id="8214" name="Group 97"/>
            <p:cNvGrpSpPr>
              <a:grpSpLocks/>
            </p:cNvGrpSpPr>
            <p:nvPr/>
          </p:nvGrpSpPr>
          <p:grpSpPr bwMode="auto">
            <a:xfrm>
              <a:off x="1423014" y="2786056"/>
              <a:ext cx="1928812" cy="256102"/>
              <a:chOff x="2928926" y="4786322"/>
              <a:chExt cx="1928826" cy="256104"/>
            </a:xfrm>
          </p:grpSpPr>
          <p:grpSp>
            <p:nvGrpSpPr>
              <p:cNvPr id="8264" name="Group 9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41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4148" y="4213231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342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5545" y="4106867"/>
                  <a:ext cx="153939" cy="211140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68" name="Group 10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344" name="TextBox 343"/>
                  <p:cNvSpPr txBox="1"/>
                  <p:nvPr/>
                </p:nvSpPr>
                <p:spPr>
                  <a:xfrm>
                    <a:off x="4595101" y="4086230"/>
                    <a:ext cx="71415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4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6516" y="4178306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46" name="TextBox 345"/>
                  <p:cNvSpPr txBox="1"/>
                  <p:nvPr/>
                </p:nvSpPr>
                <p:spPr>
                  <a:xfrm>
                    <a:off x="4633189" y="415766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4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6363" y="4249746"/>
                    <a:ext cx="74589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40" name="Text Box 101"/>
              <p:cNvSpPr txBox="1">
                <a:spLocks noChangeArrowheads="1"/>
              </p:cNvSpPr>
              <p:nvPr/>
            </p:nvSpPr>
            <p:spPr bwMode="auto">
              <a:xfrm>
                <a:off x="3331365" y="4786324"/>
                <a:ext cx="1526704" cy="246067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p:txBody>
          </p:sp>
        </p:grpSp>
        <p:grpSp>
          <p:nvGrpSpPr>
            <p:cNvPr id="8215" name="Group 107"/>
            <p:cNvGrpSpPr>
              <a:grpSpLocks/>
            </p:cNvGrpSpPr>
            <p:nvPr/>
          </p:nvGrpSpPr>
          <p:grpSpPr bwMode="auto">
            <a:xfrm>
              <a:off x="1424918" y="3088950"/>
              <a:ext cx="1928812" cy="256102"/>
              <a:chOff x="2928926" y="4786322"/>
              <a:chExt cx="1928826" cy="256104"/>
            </a:xfrm>
          </p:grpSpPr>
          <p:grpSp>
            <p:nvGrpSpPr>
              <p:cNvPr id="8255" name="Group 10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32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5419" y="4213552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33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6816" y="4107187"/>
                  <a:ext cx="153939" cy="211141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59" name="Group 11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335" name="TextBox 334"/>
                  <p:cNvSpPr txBox="1"/>
                  <p:nvPr/>
                </p:nvSpPr>
                <p:spPr>
                  <a:xfrm>
                    <a:off x="4596372" y="4086551"/>
                    <a:ext cx="71415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7787" y="4178627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7" name="TextBox 336"/>
                  <p:cNvSpPr txBox="1"/>
                  <p:nvPr/>
                </p:nvSpPr>
                <p:spPr>
                  <a:xfrm>
                    <a:off x="4634460" y="415798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3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7634" y="4250066"/>
                    <a:ext cx="74589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31" name="Text Box 101"/>
              <p:cNvSpPr txBox="1">
                <a:spLocks noChangeArrowheads="1"/>
              </p:cNvSpPr>
              <p:nvPr/>
            </p:nvSpPr>
            <p:spPr bwMode="auto">
              <a:xfrm>
                <a:off x="3332635" y="4786645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Content</a:t>
                </a:r>
              </a:p>
            </p:txBody>
          </p:sp>
        </p:grpSp>
        <p:grpSp>
          <p:nvGrpSpPr>
            <p:cNvPr id="8216" name="Group 163"/>
            <p:cNvGrpSpPr>
              <a:grpSpLocks/>
            </p:cNvGrpSpPr>
            <p:nvPr/>
          </p:nvGrpSpPr>
          <p:grpSpPr bwMode="auto">
            <a:xfrm>
              <a:off x="1409679" y="3683003"/>
              <a:ext cx="1928813" cy="246063"/>
              <a:chOff x="3286116" y="5357982"/>
              <a:chExt cx="1928827" cy="246065"/>
            </a:xfrm>
          </p:grpSpPr>
          <p:sp>
            <p:nvSpPr>
              <p:cNvPr id="318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981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 err="1"/>
                  <a:t>DateTime</a:t>
                </a:r>
                <a:endParaRPr lang="en-US" dirty="0"/>
              </a:p>
            </p:txBody>
          </p:sp>
          <p:grpSp>
            <p:nvGrpSpPr>
              <p:cNvPr id="8244" name="Group 165"/>
              <p:cNvGrpSpPr>
                <a:grpSpLocks/>
              </p:cNvGrpSpPr>
              <p:nvPr/>
            </p:nvGrpSpPr>
            <p:grpSpPr bwMode="auto">
              <a:xfrm>
                <a:off x="3286116" y="5373857"/>
                <a:ext cx="339727" cy="212727"/>
                <a:chOff x="3286116" y="5373857"/>
                <a:chExt cx="339727" cy="212727"/>
              </a:xfrm>
            </p:grpSpPr>
            <p:sp>
              <p:nvSpPr>
                <p:cNvPr id="32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7044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46" name="Group 167"/>
                <p:cNvGrpSpPr>
                  <a:grpSpLocks/>
                </p:cNvGrpSpPr>
                <p:nvPr/>
              </p:nvGrpSpPr>
              <p:grpSpPr bwMode="auto">
                <a:xfrm>
                  <a:off x="3471855" y="5373857"/>
                  <a:ext cx="153988" cy="212727"/>
                  <a:chOff x="4785997" y="4144171"/>
                  <a:chExt cx="153988" cy="212727"/>
                </a:xfrm>
              </p:grpSpPr>
              <p:sp>
                <p:nvSpPr>
                  <p:cNvPr id="32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5" y="4144170"/>
                    <a:ext cx="153940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248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3459" y="4206085"/>
                    <a:ext cx="111126" cy="107951"/>
                    <a:chOff x="4712981" y="4572799"/>
                    <a:chExt cx="111126" cy="107951"/>
                  </a:xfrm>
                </p:grpSpPr>
                <p:sp>
                  <p:nvSpPr>
                    <p:cNvPr id="32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572797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2895" y="4595022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615661"/>
                      <a:ext cx="10950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637886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6069" y="4658524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680749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  <p:grpSp>
          <p:nvGrpSpPr>
            <p:cNvPr id="8217" name="Group 163"/>
            <p:cNvGrpSpPr>
              <a:grpSpLocks/>
            </p:cNvGrpSpPr>
            <p:nvPr/>
          </p:nvGrpSpPr>
          <p:grpSpPr bwMode="auto">
            <a:xfrm>
              <a:off x="1409679" y="3381374"/>
              <a:ext cx="1928812" cy="246219"/>
              <a:chOff x="3286116" y="5357826"/>
              <a:chExt cx="1928826" cy="246221"/>
            </a:xfrm>
          </p:grpSpPr>
          <p:sp>
            <p:nvSpPr>
              <p:cNvPr id="306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827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Author</a:t>
                </a:r>
              </a:p>
            </p:txBody>
          </p:sp>
          <p:grpSp>
            <p:nvGrpSpPr>
              <p:cNvPr id="8232" name="Group 165"/>
              <p:cNvGrpSpPr>
                <a:grpSpLocks/>
              </p:cNvGrpSpPr>
              <p:nvPr/>
            </p:nvGrpSpPr>
            <p:grpSpPr bwMode="auto">
              <a:xfrm>
                <a:off x="3286116" y="5373066"/>
                <a:ext cx="340303" cy="212725"/>
                <a:chOff x="3286116" y="5373066"/>
                <a:chExt cx="340303" cy="212725"/>
              </a:xfrm>
            </p:grpSpPr>
            <p:sp>
              <p:nvSpPr>
                <p:cNvPr id="308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6890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34" name="Group 167"/>
                <p:cNvGrpSpPr>
                  <a:grpSpLocks/>
                </p:cNvGrpSpPr>
                <p:nvPr/>
              </p:nvGrpSpPr>
              <p:grpSpPr bwMode="auto">
                <a:xfrm>
                  <a:off x="3472172" y="5373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310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5" y="4144016"/>
                    <a:ext cx="153940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23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31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574231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959" y="4602807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23444"/>
                      <a:ext cx="1174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45669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8133" y="4666308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88533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  <p:grpSp>
          <p:nvGrpSpPr>
            <p:cNvPr id="8218" name="Group 163"/>
            <p:cNvGrpSpPr>
              <a:grpSpLocks/>
            </p:cNvGrpSpPr>
            <p:nvPr/>
          </p:nvGrpSpPr>
          <p:grpSpPr bwMode="auto">
            <a:xfrm>
              <a:off x="1409678" y="3981454"/>
              <a:ext cx="1928813" cy="246063"/>
              <a:chOff x="3286116" y="5357982"/>
              <a:chExt cx="1928827" cy="246065"/>
            </a:xfrm>
          </p:grpSpPr>
          <p:sp>
            <p:nvSpPr>
              <p:cNvPr id="294" name="Text Box 101"/>
              <p:cNvSpPr txBox="1">
                <a:spLocks noChangeArrowheads="1"/>
              </p:cNvSpPr>
              <p:nvPr/>
            </p:nvSpPr>
            <p:spPr bwMode="auto">
              <a:xfrm>
                <a:off x="3689195" y="5357981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 err="1"/>
                  <a:t>Url</a:t>
                </a:r>
                <a:endParaRPr lang="en-US" dirty="0"/>
              </a:p>
            </p:txBody>
          </p:sp>
          <p:grpSp>
            <p:nvGrpSpPr>
              <p:cNvPr id="8220" name="Group 165"/>
              <p:cNvGrpSpPr>
                <a:grpSpLocks/>
              </p:cNvGrpSpPr>
              <p:nvPr/>
            </p:nvGrpSpPr>
            <p:grpSpPr bwMode="auto">
              <a:xfrm>
                <a:off x="3286116" y="5373857"/>
                <a:ext cx="339727" cy="212727"/>
                <a:chOff x="3286116" y="5373857"/>
                <a:chExt cx="339727" cy="212727"/>
              </a:xfrm>
            </p:grpSpPr>
            <p:sp>
              <p:nvSpPr>
                <p:cNvPr id="296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4" y="5477044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22" name="Group 167"/>
                <p:cNvGrpSpPr>
                  <a:grpSpLocks/>
                </p:cNvGrpSpPr>
                <p:nvPr/>
              </p:nvGrpSpPr>
              <p:grpSpPr bwMode="auto">
                <a:xfrm>
                  <a:off x="3471855" y="5373857"/>
                  <a:ext cx="153988" cy="212727"/>
                  <a:chOff x="4785997" y="4144171"/>
                  <a:chExt cx="153988" cy="212727"/>
                </a:xfrm>
              </p:grpSpPr>
              <p:sp>
                <p:nvSpPr>
                  <p:cNvPr id="29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6" y="4144170"/>
                    <a:ext cx="153940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224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3459" y="4206085"/>
                    <a:ext cx="111126" cy="107951"/>
                    <a:chOff x="4712981" y="4572799"/>
                    <a:chExt cx="111126" cy="107951"/>
                  </a:xfrm>
                </p:grpSpPr>
                <p:sp>
                  <p:nvSpPr>
                    <p:cNvPr id="30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572797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2896" y="4595022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15661"/>
                      <a:ext cx="10950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37886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6070" y="4658524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80749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</p:grpSp>
      <p:sp>
        <p:nvSpPr>
          <p:cNvPr id="8204" name="TextBox 412"/>
          <p:cNvSpPr txBox="1">
            <a:spLocks noChangeArrowheads="1"/>
          </p:cNvSpPr>
          <p:nvPr/>
        </p:nvSpPr>
        <p:spPr bwMode="auto">
          <a:xfrm>
            <a:off x="642938" y="4000500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800" b="1"/>
              <a:t>Complex</a:t>
            </a:r>
            <a:endParaRPr lang="sv-SE" b="1"/>
          </a:p>
        </p:txBody>
      </p:sp>
      <p:sp>
        <p:nvSpPr>
          <p:cNvPr id="414" name="TextBox 413"/>
          <p:cNvSpPr txBox="1"/>
          <p:nvPr/>
        </p:nvSpPr>
        <p:spPr>
          <a:xfrm>
            <a:off x="3929063" y="4572000"/>
            <a:ext cx="4572000" cy="879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>
                <a:latin typeface="Arial Narrow" pitchFamily="34" charset="0"/>
              </a:rPr>
              <a:t>Manipulate data using </a:t>
            </a:r>
            <a:r>
              <a:rPr lang="en-US" dirty="0" err="1">
                <a:latin typeface="Arial Narrow" pitchFamily="34" charset="0"/>
              </a:rPr>
              <a:t>functoids</a:t>
            </a:r>
            <a:endParaRPr lang="en-US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>
                <a:latin typeface="Arial Narrow" pitchFamily="34" charset="0"/>
              </a:rPr>
              <a:t>Used for variable count record mapping</a:t>
            </a:r>
          </a:p>
          <a:p>
            <a:pPr>
              <a:defRPr/>
            </a:pPr>
            <a:endParaRPr lang="sv-SE" dirty="0"/>
          </a:p>
        </p:txBody>
      </p:sp>
      <p:grpSp>
        <p:nvGrpSpPr>
          <p:cNvPr id="8206" name="Group 417"/>
          <p:cNvGrpSpPr>
            <a:grpSpLocks/>
          </p:cNvGrpSpPr>
          <p:nvPr/>
        </p:nvGrpSpPr>
        <p:grpSpPr bwMode="auto">
          <a:xfrm>
            <a:off x="2227263" y="5448300"/>
            <a:ext cx="238125" cy="219075"/>
            <a:chOff x="71406" y="3714752"/>
            <a:chExt cx="238125" cy="219075"/>
          </a:xfrm>
        </p:grpSpPr>
        <p:sp>
          <p:nvSpPr>
            <p:cNvPr id="416" name="Rectangle 326"/>
            <p:cNvSpPr>
              <a:spLocks noChangeArrowheads="1"/>
            </p:cNvSpPr>
            <p:nvPr/>
          </p:nvSpPr>
          <p:spPr bwMode="auto">
            <a:xfrm>
              <a:off x="71406" y="3714752"/>
              <a:ext cx="238125" cy="219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40000"/>
                </a:spcBef>
                <a:defRPr/>
              </a:pPr>
              <a:endParaRPr lang="sv-SE" sz="1200">
                <a:solidFill>
                  <a:schemeClr val="bg1"/>
                </a:solidFill>
              </a:endParaRPr>
            </a:p>
          </p:txBody>
        </p:sp>
        <p:sp>
          <p:nvSpPr>
            <p:cNvPr id="417" name="Freeform 327"/>
            <p:cNvSpPr>
              <a:spLocks/>
            </p:cNvSpPr>
            <p:nvPr/>
          </p:nvSpPr>
          <p:spPr bwMode="auto">
            <a:xfrm rot="941852">
              <a:off x="126968" y="3744915"/>
              <a:ext cx="109538" cy="161925"/>
            </a:xfrm>
            <a:custGeom>
              <a:avLst/>
              <a:gdLst/>
              <a:ahLst/>
              <a:cxnLst>
                <a:cxn ang="0">
                  <a:pos x="33" y="72"/>
                </a:cxn>
                <a:cxn ang="0">
                  <a:pos x="0" y="36"/>
                </a:cxn>
                <a:cxn ang="0">
                  <a:pos x="36" y="0"/>
                </a:cxn>
              </a:cxnLst>
              <a:rect l="0" t="0" r="r" b="b"/>
              <a:pathLst>
                <a:path w="36" h="72">
                  <a:moveTo>
                    <a:pt x="33" y="72"/>
                  </a:moveTo>
                  <a:cubicBezTo>
                    <a:pt x="16" y="60"/>
                    <a:pt x="0" y="48"/>
                    <a:pt x="0" y="36"/>
                  </a:cubicBezTo>
                  <a:cubicBezTo>
                    <a:pt x="0" y="24"/>
                    <a:pt x="18" y="12"/>
                    <a:pt x="36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sv-SE"/>
            </a:p>
          </p:txBody>
        </p:sp>
      </p:grpSp>
      <p:cxnSp>
        <p:nvCxnSpPr>
          <p:cNvPr id="420" name="Straight Arrow Connector 419"/>
          <p:cNvCxnSpPr/>
          <p:nvPr/>
        </p:nvCxnSpPr>
        <p:spPr bwMode="auto">
          <a:xfrm>
            <a:off x="1971675" y="5280025"/>
            <a:ext cx="214313" cy="14287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1" name="Straight Arrow Connector 420"/>
          <p:cNvCxnSpPr/>
          <p:nvPr/>
        </p:nvCxnSpPr>
        <p:spPr bwMode="auto">
          <a:xfrm>
            <a:off x="2490788" y="5683250"/>
            <a:ext cx="214312" cy="14287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2" y="2786009"/>
            <a:ext cx="2657475" cy="2809875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and Testing a Map</a:t>
            </a:r>
            <a:endParaRPr lang="sv-SE"/>
          </a:p>
        </p:txBody>
      </p:sp>
      <p:sp>
        <p:nvSpPr>
          <p:cNvPr id="9222" name="Rounded Rectangle 5"/>
          <p:cNvSpPr>
            <a:spLocks noChangeArrowheads="1"/>
          </p:cNvSpPr>
          <p:nvPr/>
        </p:nvSpPr>
        <p:spPr bwMode="auto">
          <a:xfrm>
            <a:off x="1841028" y="4755557"/>
            <a:ext cx="1071563" cy="14287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9223" name="Rounded Rectangle 5"/>
          <p:cNvSpPr>
            <a:spLocks noChangeArrowheads="1"/>
          </p:cNvSpPr>
          <p:nvPr/>
        </p:nvSpPr>
        <p:spPr bwMode="auto">
          <a:xfrm>
            <a:off x="1820942" y="4947812"/>
            <a:ext cx="1071563" cy="14287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9224" name="Rounded Rectangle 5"/>
          <p:cNvSpPr>
            <a:spLocks noChangeArrowheads="1"/>
          </p:cNvSpPr>
          <p:nvPr/>
        </p:nvSpPr>
        <p:spPr bwMode="auto">
          <a:xfrm>
            <a:off x="1820942" y="5164977"/>
            <a:ext cx="1071563" cy="14287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9817" y="5082130"/>
            <a:ext cx="4195763" cy="124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229" name="Straight Arrow Connector 10"/>
          <p:cNvCxnSpPr>
            <a:cxnSpLocks noChangeShapeType="1"/>
            <a:stCxn id="9222" idx="3"/>
          </p:cNvCxnSpPr>
          <p:nvPr/>
        </p:nvCxnSpPr>
        <p:spPr bwMode="auto">
          <a:xfrm flipV="1">
            <a:off x="2912591" y="2579095"/>
            <a:ext cx="1538287" cy="2247900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Straight Arrow Connector 16"/>
          <p:cNvCxnSpPr>
            <a:cxnSpLocks noChangeShapeType="1"/>
          </p:cNvCxnSpPr>
          <p:nvPr/>
        </p:nvCxnSpPr>
        <p:spPr bwMode="auto">
          <a:xfrm flipV="1">
            <a:off x="2892505" y="4164555"/>
            <a:ext cx="1571625" cy="917575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Straight Arrow Connector 19"/>
          <p:cNvCxnSpPr>
            <a:cxnSpLocks noChangeShapeType="1"/>
          </p:cNvCxnSpPr>
          <p:nvPr/>
        </p:nvCxnSpPr>
        <p:spPr bwMode="auto">
          <a:xfrm>
            <a:off x="2892505" y="5235844"/>
            <a:ext cx="1357312" cy="409575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556792"/>
            <a:ext cx="44577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730" y="3297779"/>
            <a:ext cx="445770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Creating and Testing a BizTalk Map</a:t>
            </a:r>
            <a:endParaRPr lang="sv-SE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BizTalk Mapper</a:t>
            </a:r>
          </a:p>
          <a:p>
            <a:r>
              <a:rPr lang="en-US"/>
              <a:t>Add source and destination schemas to the map</a:t>
            </a:r>
          </a:p>
          <a:p>
            <a:r>
              <a:rPr lang="en-US"/>
              <a:t>Create a simple link</a:t>
            </a:r>
          </a:p>
          <a:p>
            <a:r>
              <a:rPr lang="en-US"/>
              <a:t>Automate multiple links</a:t>
            </a:r>
          </a:p>
          <a:p>
            <a:r>
              <a:rPr lang="en-US"/>
              <a:t>Test and validate a map</a:t>
            </a:r>
          </a:p>
        </p:txBody>
      </p:sp>
      <p:pic>
        <p:nvPicPr>
          <p:cNvPr id="1024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1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Configuring Basic Functoids </a:t>
            </a:r>
            <a:endParaRPr lang="sv-SE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Data Manipulation with </a:t>
            </a:r>
            <a:r>
              <a:rPr lang="en-US" dirty="0" err="1"/>
              <a:t>Functoids</a:t>
            </a: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Using Basic </a:t>
            </a:r>
            <a:r>
              <a:rPr lang="en-US" dirty="0" err="1"/>
              <a:t>Functoids</a:t>
            </a: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Adding </a:t>
            </a:r>
            <a:r>
              <a:rPr lang="en-US" dirty="0" err="1"/>
              <a:t>Functoids</a:t>
            </a:r>
            <a:r>
              <a:rPr lang="en-US" dirty="0"/>
              <a:t> to a Map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Using Map Grid Pages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Demonstration: Adding </a:t>
            </a:r>
            <a:r>
              <a:rPr lang="en-US" dirty="0" err="1"/>
              <a:t>Functoids</a:t>
            </a:r>
            <a:r>
              <a:rPr lang="en-US" dirty="0"/>
              <a:t> to a Map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9D6DF51-6E71-46BA-B894-98E336B42B4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Manipulation with Functoids</a:t>
            </a:r>
            <a:endParaRPr lang="sv-SE"/>
          </a:p>
        </p:txBody>
      </p:sp>
      <p:grpSp>
        <p:nvGrpSpPr>
          <p:cNvPr id="12293" name="Group 283"/>
          <p:cNvGrpSpPr>
            <a:grpSpLocks/>
          </p:cNvGrpSpPr>
          <p:nvPr/>
        </p:nvGrpSpPr>
        <p:grpSpPr bwMode="auto">
          <a:xfrm>
            <a:off x="857250" y="1428750"/>
            <a:ext cx="7072313" cy="3714750"/>
            <a:chOff x="1000100" y="1928802"/>
            <a:chExt cx="7072362" cy="3714776"/>
          </a:xfrm>
        </p:grpSpPr>
        <p:grpSp>
          <p:nvGrpSpPr>
            <p:cNvPr id="12298" name="Group 6"/>
            <p:cNvGrpSpPr>
              <a:grpSpLocks/>
            </p:cNvGrpSpPr>
            <p:nvPr/>
          </p:nvGrpSpPr>
          <p:grpSpPr bwMode="auto">
            <a:xfrm>
              <a:off x="5572132" y="1928802"/>
              <a:ext cx="2500330" cy="3714776"/>
              <a:chOff x="2928926" y="2357430"/>
              <a:chExt cx="2500330" cy="3714776"/>
            </a:xfrm>
          </p:grpSpPr>
          <p:sp>
            <p:nvSpPr>
              <p:cNvPr id="246" name="Rounded Rectangle 245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928926" y="2428869"/>
                <a:ext cx="2500330" cy="338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Destination Schema</a:t>
                </a:r>
              </a:p>
            </p:txBody>
          </p:sp>
        </p:grpSp>
        <p:grpSp>
          <p:nvGrpSpPr>
            <p:cNvPr id="12299" name="Group 7"/>
            <p:cNvGrpSpPr>
              <a:grpSpLocks/>
            </p:cNvGrpSpPr>
            <p:nvPr/>
          </p:nvGrpSpPr>
          <p:grpSpPr bwMode="auto">
            <a:xfrm>
              <a:off x="1000100" y="1928802"/>
              <a:ext cx="2500330" cy="3714776"/>
              <a:chOff x="2928926" y="2357430"/>
              <a:chExt cx="2500330" cy="3714776"/>
            </a:xfrm>
          </p:grpSpPr>
          <p:sp>
            <p:nvSpPr>
              <p:cNvPr id="244" name="Rounded Rectangle 243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2928926" y="2428869"/>
                <a:ext cx="2500330" cy="338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Schema</a:t>
                </a:r>
              </a:p>
            </p:txBody>
          </p:sp>
        </p:grpSp>
        <p:grpSp>
          <p:nvGrpSpPr>
            <p:cNvPr id="12300" name="Group 8"/>
            <p:cNvGrpSpPr>
              <a:grpSpLocks/>
            </p:cNvGrpSpPr>
            <p:nvPr/>
          </p:nvGrpSpPr>
          <p:grpSpPr bwMode="auto">
            <a:xfrm>
              <a:off x="3286116" y="1928802"/>
              <a:ext cx="2500330" cy="3714776"/>
              <a:chOff x="2928926" y="2357430"/>
              <a:chExt cx="2500330" cy="3714776"/>
            </a:xfrm>
          </p:grpSpPr>
          <p:sp>
            <p:nvSpPr>
              <p:cNvPr id="242" name="Rounded Rectangle 241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2928926" y="2428869"/>
                <a:ext cx="2500330" cy="338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MAP</a:t>
                </a:r>
              </a:p>
            </p:txBody>
          </p:sp>
        </p:grpSp>
        <p:grpSp>
          <p:nvGrpSpPr>
            <p:cNvPr id="12301" name="Group 9"/>
            <p:cNvGrpSpPr>
              <a:grpSpLocks/>
            </p:cNvGrpSpPr>
            <p:nvPr/>
          </p:nvGrpSpPr>
          <p:grpSpPr bwMode="auto">
            <a:xfrm>
              <a:off x="1338241" y="2500306"/>
              <a:ext cx="2529844" cy="2935298"/>
              <a:chOff x="1142976" y="2928934"/>
              <a:chExt cx="2529844" cy="2935298"/>
            </a:xfrm>
          </p:grpSpPr>
          <p:grpSp>
            <p:nvGrpSpPr>
              <p:cNvPr id="12438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234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3" y="4143380"/>
                  <a:ext cx="15398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12542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57200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7" y="45942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14871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2" y="465773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8789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32" name="Text Box 101"/>
              <p:cNvSpPr txBox="1">
                <a:spLocks noChangeArrowheads="1"/>
              </p:cNvSpPr>
              <p:nvPr/>
            </p:nvSpPr>
            <p:spPr bwMode="auto">
              <a:xfrm>
                <a:off x="1403327" y="2928934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133" name="Line 108"/>
              <p:cNvSpPr>
                <a:spLocks noChangeShapeType="1"/>
              </p:cNvSpPr>
              <p:nvPr/>
            </p:nvSpPr>
            <p:spPr bwMode="auto">
              <a:xfrm>
                <a:off x="1228701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12441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532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2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2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686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36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595176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5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32" name="TextBox 231"/>
                    <p:cNvSpPr txBox="1"/>
                    <p:nvPr/>
                  </p:nvSpPr>
                  <p:spPr>
                    <a:xfrm>
                      <a:off x="4633277" y="415766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2" y="424974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2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1" y="4786324"/>
                  <a:ext cx="1533547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OrderID</a:t>
                  </a:r>
                  <a:endParaRPr lang="en-US" dirty="0"/>
                </a:p>
              </p:txBody>
            </p:sp>
          </p:grpSp>
          <p:grpSp>
            <p:nvGrpSpPr>
              <p:cNvPr id="12442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523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18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52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19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8" y="4107187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27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21" name="TextBox 220"/>
                    <p:cNvSpPr txBox="1"/>
                    <p:nvPr/>
                  </p:nvSpPr>
                  <p:spPr>
                    <a:xfrm>
                      <a:off x="4596447" y="4086551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6" y="4178627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23" name="TextBox 222"/>
                    <p:cNvSpPr txBox="1"/>
                    <p:nvPr/>
                  </p:nvSpPr>
                  <p:spPr>
                    <a:xfrm>
                      <a:off x="4634548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3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2" y="4786645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OrderDate</a:t>
                  </a:r>
                  <a:endParaRPr lang="en-US" dirty="0"/>
                </a:p>
              </p:txBody>
            </p:sp>
          </p:grpSp>
          <p:grpSp>
            <p:nvGrpSpPr>
              <p:cNvPr id="12443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0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981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Rows</a:t>
                  </a:r>
                </a:p>
              </p:txBody>
            </p:sp>
            <p:grpSp>
              <p:nvGrpSpPr>
                <p:cNvPr id="12512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20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14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208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170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5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21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2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15661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37886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7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137" name="Line 132"/>
              <p:cNvSpPr>
                <a:spLocks noChangeShapeType="1"/>
              </p:cNvSpPr>
              <p:nvPr/>
            </p:nvSpPr>
            <p:spPr bwMode="auto">
              <a:xfrm flipH="1">
                <a:off x="1477939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138" name="Line 108"/>
              <p:cNvSpPr>
                <a:spLocks noChangeShapeType="1"/>
              </p:cNvSpPr>
              <p:nvPr/>
            </p:nvSpPr>
            <p:spPr bwMode="auto">
              <a:xfrm>
                <a:off x="1474764" y="4340232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12446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12460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196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6313" y="4143381"/>
                    <a:ext cx="15240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04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19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572008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9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1710" y="4594233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14872"/>
                      <a:ext cx="11112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37097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885" y="4657735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87898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5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725" y="3929067"/>
                  <a:ext cx="1311293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OrderRow</a:t>
                  </a:r>
                  <a:endParaRPr lang="en-US" dirty="0"/>
                </a:p>
              </p:txBody>
            </p:sp>
            <p:sp>
              <p:nvSpPr>
                <p:cNvPr id="155" name="Line 108"/>
                <p:cNvSpPr>
                  <a:spLocks noChangeShapeType="1"/>
                </p:cNvSpPr>
                <p:nvPr/>
              </p:nvSpPr>
              <p:spPr bwMode="auto">
                <a:xfrm>
                  <a:off x="4229097" y="4160845"/>
                  <a:ext cx="3175" cy="1081102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12463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94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89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2586" y="4213232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9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4038" y="4106867"/>
                      <a:ext cx="153989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98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92" name="TextBox 191"/>
                      <p:cNvSpPr txBox="1"/>
                      <p:nvPr/>
                    </p:nvSpPr>
                    <p:spPr>
                      <a:xfrm>
                        <a:off x="4593588" y="4086231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9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5026" y="417830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94" name="TextBox 193"/>
                      <p:cNvSpPr txBox="1"/>
                      <p:nvPr/>
                    </p:nvSpPr>
                    <p:spPr>
                      <a:xfrm>
                        <a:off x="4631689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9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4864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88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9933" y="4786325"/>
                    <a:ext cx="1535133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ProductID</a:t>
                    </a:r>
                    <a:endParaRPr lang="en-US" dirty="0"/>
                  </a:p>
                </p:txBody>
              </p:sp>
            </p:grpSp>
            <p:grpSp>
              <p:nvGrpSpPr>
                <p:cNvPr id="12464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85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80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5444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81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897" y="41071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89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83" name="TextBox 182"/>
                      <p:cNvSpPr txBox="1"/>
                      <p:nvPr/>
                    </p:nvSpPr>
                    <p:spPr>
                      <a:xfrm>
                        <a:off x="4596446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885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85" name="TextBox 184"/>
                      <p:cNvSpPr txBox="1"/>
                      <p:nvPr/>
                    </p:nvSpPr>
                    <p:spPr>
                      <a:xfrm>
                        <a:off x="4634547" y="41579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722" y="42500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79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791" y="47866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Name</a:t>
                    </a:r>
                  </a:p>
                </p:txBody>
              </p:sp>
            </p:grpSp>
            <p:grpSp>
              <p:nvGrpSpPr>
                <p:cNvPr id="12465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76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71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72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6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80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74" name="TextBox 173"/>
                      <p:cNvSpPr txBox="1"/>
                      <p:nvPr/>
                    </p:nvSpPr>
                    <p:spPr>
                      <a:xfrm>
                        <a:off x="4595811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6" name="TextBox 175"/>
                      <p:cNvSpPr txBox="1"/>
                      <p:nvPr/>
                    </p:nvSpPr>
                    <p:spPr>
                      <a:xfrm>
                        <a:off x="4633912" y="4158188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5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70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3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Qty</a:t>
                    </a:r>
                    <a:endParaRPr lang="en-US" dirty="0"/>
                  </a:p>
                </p:txBody>
              </p:sp>
            </p:grpSp>
            <p:grpSp>
              <p:nvGrpSpPr>
                <p:cNvPr id="12466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67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62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63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71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65" name="TextBox 164"/>
                      <p:cNvSpPr txBox="1"/>
                      <p:nvPr/>
                    </p:nvSpPr>
                    <p:spPr>
                      <a:xfrm>
                        <a:off x="4595811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7" name="TextBox 166"/>
                      <p:cNvSpPr txBox="1"/>
                      <p:nvPr/>
                    </p:nvSpPr>
                    <p:spPr>
                      <a:xfrm>
                        <a:off x="4633912" y="41581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61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Price</a:t>
                    </a:r>
                  </a:p>
                </p:txBody>
              </p:sp>
            </p:grpSp>
          </p:grpSp>
          <p:grpSp>
            <p:nvGrpSpPr>
              <p:cNvPr id="12447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1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827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Customer</a:t>
                  </a:r>
                </a:p>
              </p:txBody>
            </p:sp>
            <p:grpSp>
              <p:nvGrpSpPr>
                <p:cNvPr id="12449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4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6890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451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4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016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53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4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574231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5" y="4602807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45669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0" y="4666308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88533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grpSp>
          <p:nvGrpSpPr>
            <p:cNvPr id="12302" name="Group 10"/>
            <p:cNvGrpSpPr>
              <a:grpSpLocks/>
            </p:cNvGrpSpPr>
            <p:nvPr/>
          </p:nvGrpSpPr>
          <p:grpSpPr bwMode="auto">
            <a:xfrm flipH="1">
              <a:off x="5143504" y="2500306"/>
              <a:ext cx="2529844" cy="2935298"/>
              <a:chOff x="1142976" y="2928934"/>
              <a:chExt cx="2529844" cy="2935298"/>
            </a:xfrm>
          </p:grpSpPr>
          <p:grpSp>
            <p:nvGrpSpPr>
              <p:cNvPr id="12327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12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5665" y="4143380"/>
                  <a:ext cx="14763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12431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2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572008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6300" y="4594233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14871"/>
                    <a:ext cx="11588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37096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9475" y="4657735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3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8789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1" name="Text Box 101"/>
              <p:cNvSpPr txBox="1">
                <a:spLocks noChangeArrowheads="1"/>
              </p:cNvSpPr>
              <p:nvPr/>
            </p:nvSpPr>
            <p:spPr bwMode="auto">
              <a:xfrm>
                <a:off x="1402679" y="2928934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22" name="Line 108"/>
              <p:cNvSpPr>
                <a:spLocks noChangeShapeType="1"/>
              </p:cNvSpPr>
              <p:nvPr/>
            </p:nvSpPr>
            <p:spPr bwMode="auto">
              <a:xfrm>
                <a:off x="1228053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12330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421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1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7175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1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78627" y="410686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425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4588177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4626277" y="415766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9453" y="424974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1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24522" y="4786324"/>
                  <a:ext cx="1533547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OrderNummer</a:t>
                  </a:r>
                  <a:endParaRPr lang="en-US" dirty="0"/>
                </a:p>
              </p:txBody>
            </p:sp>
          </p:grpSp>
          <p:grpSp>
            <p:nvGrpSpPr>
              <p:cNvPr id="12331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412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0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796" y="4213552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0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248" y="4107187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416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4595798" y="4086551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237" y="4178627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4633899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074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0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43" y="4786645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Datum</a:t>
                  </a:r>
                </a:p>
              </p:txBody>
            </p:sp>
          </p:grpSp>
          <p:grpSp>
            <p:nvGrpSpPr>
              <p:cNvPr id="12332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9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981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Rader</a:t>
                  </a:r>
                </a:p>
              </p:txBody>
            </p:sp>
            <p:grpSp>
              <p:nvGrpSpPr>
                <p:cNvPr id="12401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95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403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9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349" y="4144170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05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9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334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15661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37886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5509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26" name="Line 132"/>
              <p:cNvSpPr>
                <a:spLocks noChangeShapeType="1"/>
              </p:cNvSpPr>
              <p:nvPr/>
            </p:nvSpPr>
            <p:spPr bwMode="auto">
              <a:xfrm flipH="1">
                <a:off x="1477291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sp>
            <p:nvSpPr>
              <p:cNvPr id="27" name="Line 108"/>
              <p:cNvSpPr>
                <a:spLocks noChangeShapeType="1"/>
              </p:cNvSpPr>
              <p:nvPr/>
            </p:nvSpPr>
            <p:spPr bwMode="auto">
              <a:xfrm>
                <a:off x="1474116" y="4340232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12335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12349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85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665" y="4143381"/>
                    <a:ext cx="14605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393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8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572008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8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713" y="4594233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8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14872"/>
                      <a:ext cx="11747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9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37097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9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7888" y="4657735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9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87898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4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077" y="3929067"/>
                  <a:ext cx="1311293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OrderRad</a:t>
                  </a:r>
                  <a:endParaRPr lang="en-US" dirty="0"/>
                </a:p>
              </p:txBody>
            </p:sp>
            <p:sp>
              <p:nvSpPr>
                <p:cNvPr id="44" name="Line 108"/>
                <p:cNvSpPr>
                  <a:spLocks noChangeShapeType="1"/>
                </p:cNvSpPr>
                <p:nvPr/>
              </p:nvSpPr>
              <p:spPr bwMode="auto">
                <a:xfrm>
                  <a:off x="4228449" y="4160845"/>
                  <a:ext cx="3175" cy="1081102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12352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83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78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05588" y="4213232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7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77040" y="4106867"/>
                      <a:ext cx="153989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87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4586590" y="4086231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58028" y="417830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4624690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27866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7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2935" y="4786325"/>
                    <a:ext cx="1535133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Namn</a:t>
                    </a:r>
                    <a:endParaRPr lang="en-US" dirty="0"/>
                  </a:p>
                </p:txBody>
              </p:sp>
            </p:grpSp>
            <p:grpSp>
              <p:nvGrpSpPr>
                <p:cNvPr id="12353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74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69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796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7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48" y="41071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78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4595798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37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4633899" y="41579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74" y="42500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68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43" y="47866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/>
                      <a:t>ID</a:t>
                    </a:r>
                  </a:p>
                </p:txBody>
              </p:sp>
            </p:grpSp>
            <p:grpSp>
              <p:nvGrpSpPr>
                <p:cNvPr id="12354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65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60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61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6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69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63" name="TextBox 62"/>
                      <p:cNvSpPr txBox="1"/>
                      <p:nvPr/>
                    </p:nvSpPr>
                    <p:spPr>
                      <a:xfrm>
                        <a:off x="4595163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>
                        <a:off x="4633264" y="4158188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5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59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3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Antal</a:t>
                    </a:r>
                    <a:endParaRPr lang="en-US" dirty="0"/>
                  </a:p>
                </p:txBody>
              </p:sp>
            </p:grpSp>
            <p:grpSp>
              <p:nvGrpSpPr>
                <p:cNvPr id="12355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56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51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52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60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4595163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56" name="TextBox 55"/>
                      <p:cNvSpPr txBox="1"/>
                      <p:nvPr/>
                    </p:nvSpPr>
                    <p:spPr>
                      <a:xfrm>
                        <a:off x="4633264" y="41581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50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Pris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2336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3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827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Kund</a:t>
                  </a:r>
                  <a:endParaRPr lang="en-US" dirty="0"/>
                </a:p>
              </p:txBody>
            </p:sp>
            <p:grpSp>
              <p:nvGrpSpPr>
                <p:cNvPr id="12338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3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6890"/>
                    <a:ext cx="14129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340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34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78999" y="4144016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42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574231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4397" y="4602807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23444"/>
                        <a:ext cx="11112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45669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7572" y="4666308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88533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cxnSp>
          <p:nvCxnSpPr>
            <p:cNvPr id="12" name="Straight Arrow Connector 11"/>
            <p:cNvCxnSpPr/>
            <p:nvPr/>
          </p:nvCxnSpPr>
          <p:spPr bwMode="auto">
            <a:xfrm flipV="1">
              <a:off x="2786050" y="2928934"/>
              <a:ext cx="3071833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3000364" y="3214686"/>
              <a:ext cx="3429024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928926" y="3500438"/>
              <a:ext cx="3714776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3143240" y="4143381"/>
              <a:ext cx="2786082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286116" y="4429133"/>
              <a:ext cx="3071834" cy="28575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000364" y="5000637"/>
              <a:ext cx="307183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000364" y="5357826"/>
              <a:ext cx="3214710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254" name="Rectangle 186"/>
            <p:cNvSpPr>
              <a:spLocks noChangeArrowheads="1"/>
            </p:cNvSpPr>
            <p:nvPr/>
          </p:nvSpPr>
          <p:spPr bwMode="auto">
            <a:xfrm>
              <a:off x="4286248" y="3405187"/>
              <a:ext cx="238127" cy="219077"/>
            </a:xfrm>
            <a:prstGeom prst="rect">
              <a:avLst/>
            </a:prstGeom>
            <a:solidFill>
              <a:srgbClr val="FF0000"/>
            </a:solidFill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  <a:spcBef>
                  <a:spcPct val="40000"/>
                </a:spcBef>
                <a:defRPr/>
              </a:pPr>
              <a:r>
                <a:rPr lang="en-US">
                  <a:solidFill>
                    <a:schemeClr val="bg1"/>
                  </a:solidFill>
                </a:rPr>
                <a:t>(..)</a:t>
              </a:r>
            </a:p>
          </p:txBody>
        </p:sp>
        <p:grpSp>
          <p:nvGrpSpPr>
            <p:cNvPr id="12311" name="Group 157"/>
            <p:cNvGrpSpPr>
              <a:grpSpLocks/>
            </p:cNvGrpSpPr>
            <p:nvPr/>
          </p:nvGrpSpPr>
          <p:grpSpPr bwMode="auto">
            <a:xfrm>
              <a:off x="4976817" y="4286256"/>
              <a:ext cx="238125" cy="219075"/>
              <a:chOff x="1581" y="2428"/>
              <a:chExt cx="150" cy="138"/>
            </a:xfrm>
          </p:grpSpPr>
          <p:sp>
            <p:nvSpPr>
              <p:cNvPr id="262" name="Rectangle 158"/>
              <p:cNvSpPr>
                <a:spLocks noChangeArrowheads="1"/>
              </p:cNvSpPr>
              <p:nvPr/>
            </p:nvSpPr>
            <p:spPr bwMode="auto">
              <a:xfrm>
                <a:off x="1581" y="2428"/>
                <a:ext cx="150" cy="138"/>
              </a:xfrm>
              <a:prstGeom prst="rect">
                <a:avLst/>
              </a:prstGeom>
              <a:solidFill>
                <a:srgbClr val="333399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sv-SE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Rectangle 159"/>
              <p:cNvSpPr>
                <a:spLocks noChangeArrowheads="1"/>
              </p:cNvSpPr>
              <p:nvPr/>
            </p:nvSpPr>
            <p:spPr bwMode="auto">
              <a:xfrm>
                <a:off x="1592" y="2441"/>
                <a:ext cx="125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4" name="Rectangle 160"/>
              <p:cNvSpPr>
                <a:spLocks noChangeArrowheads="1"/>
              </p:cNvSpPr>
              <p:nvPr/>
            </p:nvSpPr>
            <p:spPr bwMode="auto">
              <a:xfrm>
                <a:off x="1594" y="2477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5" name="Rectangle 161"/>
              <p:cNvSpPr>
                <a:spLocks noChangeArrowheads="1"/>
              </p:cNvSpPr>
              <p:nvPr/>
            </p:nvSpPr>
            <p:spPr bwMode="auto">
              <a:xfrm>
                <a:off x="1640" y="2477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6" name="Rectangle 162"/>
              <p:cNvSpPr>
                <a:spLocks noChangeArrowheads="1"/>
              </p:cNvSpPr>
              <p:nvPr/>
            </p:nvSpPr>
            <p:spPr bwMode="auto">
              <a:xfrm>
                <a:off x="1686" y="2477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7" name="Rectangle 163"/>
              <p:cNvSpPr>
                <a:spLocks noChangeArrowheads="1"/>
              </p:cNvSpPr>
              <p:nvPr/>
            </p:nvSpPr>
            <p:spPr bwMode="auto">
              <a:xfrm>
                <a:off x="1686" y="2513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8" name="Rectangle 164"/>
              <p:cNvSpPr>
                <a:spLocks noChangeArrowheads="1"/>
              </p:cNvSpPr>
              <p:nvPr/>
            </p:nvSpPr>
            <p:spPr bwMode="auto">
              <a:xfrm>
                <a:off x="1594" y="2515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9" name="Line 165"/>
              <p:cNvSpPr>
                <a:spLocks noChangeShapeType="1"/>
              </p:cNvSpPr>
              <p:nvPr/>
            </p:nvSpPr>
            <p:spPr bwMode="auto">
              <a:xfrm>
                <a:off x="1652" y="2517"/>
                <a:ext cx="0" cy="30"/>
              </a:xfrm>
              <a:prstGeom prst="line">
                <a:avLst/>
              </a:prstGeom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70" name="Line 166"/>
              <p:cNvSpPr>
                <a:spLocks noChangeShapeType="1"/>
              </p:cNvSpPr>
              <p:nvPr/>
            </p:nvSpPr>
            <p:spPr bwMode="auto">
              <a:xfrm rot="5400000">
                <a:off x="1652" y="2517"/>
                <a:ext cx="0" cy="30"/>
              </a:xfrm>
              <a:prstGeom prst="line">
                <a:avLst/>
              </a:prstGeom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  <p:cxnSp>
          <p:nvCxnSpPr>
            <p:cNvPr id="271" name="Straight Arrow Connector 270"/>
            <p:cNvCxnSpPr/>
            <p:nvPr/>
          </p:nvCxnSpPr>
          <p:spPr bwMode="auto">
            <a:xfrm>
              <a:off x="3286116" y="4429133"/>
              <a:ext cx="164307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4" name="Straight Arrow Connector 273"/>
            <p:cNvCxnSpPr/>
            <p:nvPr/>
          </p:nvCxnSpPr>
          <p:spPr bwMode="auto">
            <a:xfrm>
              <a:off x="5213354" y="4359282"/>
              <a:ext cx="787405" cy="6985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9" name="Straight Arrow Connector 278"/>
            <p:cNvCxnSpPr/>
            <p:nvPr/>
          </p:nvCxnSpPr>
          <p:spPr bwMode="auto">
            <a:xfrm flipV="1">
              <a:off x="2428860" y="3786190"/>
              <a:ext cx="4143404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2315" name="Group 281"/>
            <p:cNvGrpSpPr>
              <a:grpSpLocks/>
            </p:cNvGrpSpPr>
            <p:nvPr/>
          </p:nvGrpSpPr>
          <p:grpSpPr bwMode="auto">
            <a:xfrm>
              <a:off x="4333875" y="3700466"/>
              <a:ext cx="238125" cy="219075"/>
              <a:chOff x="4333875" y="3781429"/>
              <a:chExt cx="238125" cy="219075"/>
            </a:xfrm>
          </p:grpSpPr>
          <p:sp>
            <p:nvSpPr>
              <p:cNvPr id="277" name="Rectangle 326"/>
              <p:cNvSpPr>
                <a:spLocks noChangeArrowheads="1"/>
              </p:cNvSpPr>
              <p:nvPr/>
            </p:nvSpPr>
            <p:spPr bwMode="auto">
              <a:xfrm>
                <a:off x="4333873" y="3781427"/>
                <a:ext cx="238127" cy="219077"/>
              </a:xfrm>
              <a:prstGeom prst="rect">
                <a:avLst/>
              </a:prstGeom>
              <a:solidFill>
                <a:srgbClr val="9970CA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sv-SE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78" name="Freeform 327"/>
              <p:cNvSpPr>
                <a:spLocks/>
              </p:cNvSpPr>
              <p:nvPr/>
            </p:nvSpPr>
            <p:spPr bwMode="auto">
              <a:xfrm rot="941852">
                <a:off x="4389436" y="3811590"/>
                <a:ext cx="109538" cy="161926"/>
              </a:xfrm>
              <a:custGeom>
                <a:avLst/>
                <a:gdLst/>
                <a:ahLst/>
                <a:cxnLst>
                  <a:cxn ang="0">
                    <a:pos x="33" y="72"/>
                  </a:cxn>
                  <a:cxn ang="0">
                    <a:pos x="0" y="36"/>
                  </a:cxn>
                  <a:cxn ang="0">
                    <a:pos x="36" y="0"/>
                  </a:cxn>
                </a:cxnLst>
                <a:rect l="0" t="0" r="r" b="b"/>
                <a:pathLst>
                  <a:path w="36" h="72">
                    <a:moveTo>
                      <a:pt x="33" y="72"/>
                    </a:moveTo>
                    <a:cubicBezTo>
                      <a:pt x="16" y="60"/>
                      <a:pt x="0" y="48"/>
                      <a:pt x="0" y="36"/>
                    </a:cubicBezTo>
                    <a:cubicBezTo>
                      <a:pt x="0" y="24"/>
                      <a:pt x="18" y="12"/>
                      <a:pt x="36" y="0"/>
                    </a:cubicBezTo>
                  </a:path>
                </a:pathLst>
              </a:custGeom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</p:grpSp>
      <p:sp>
        <p:nvSpPr>
          <p:cNvPr id="287" name="Rounded Rectangle 286"/>
          <p:cNvSpPr>
            <a:spLocks noChangeArrowheads="1"/>
          </p:cNvSpPr>
          <p:nvPr/>
        </p:nvSpPr>
        <p:spPr bwMode="auto">
          <a:xfrm>
            <a:off x="2500313" y="4000500"/>
            <a:ext cx="3857625" cy="242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AA700">
                  <a:alpha val="0"/>
                </a:srgbClr>
              </a:gs>
              <a:gs pos="80000">
                <a:srgbClr val="FFDC00">
                  <a:alpha val="80000"/>
                </a:srgbClr>
              </a:gs>
              <a:gs pos="100000">
                <a:srgbClr val="FFE000"/>
              </a:gs>
            </a:gsLst>
            <a:lin ang="16200000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3714750" y="4071938"/>
            <a:ext cx="12874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Functoids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" name="Rounded Rectangle 288"/>
          <p:cNvSpPr>
            <a:spLocks noChangeArrowheads="1"/>
          </p:cNvSpPr>
          <p:nvPr/>
        </p:nvSpPr>
        <p:spPr bwMode="auto">
          <a:xfrm>
            <a:off x="2643188" y="4572000"/>
            <a:ext cx="3571875" cy="16430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algn="ctr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2643188" y="4714875"/>
            <a:ext cx="3429000" cy="1422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/>
              <a:t>Use to manipulate mapped data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/>
              <a:t>Can use predefined </a:t>
            </a:r>
            <a:r>
              <a:rPr lang="en-US" dirty="0" err="1"/>
              <a:t>functoids</a:t>
            </a:r>
            <a:r>
              <a:rPr lang="en-US" dirty="0"/>
              <a:t> or create custom </a:t>
            </a:r>
            <a:r>
              <a:rPr lang="en-US" dirty="0" err="1"/>
              <a:t>functoids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/>
              <a:t>Custom </a:t>
            </a:r>
            <a:r>
              <a:rPr lang="en-US" dirty="0" err="1"/>
              <a:t>functoids</a:t>
            </a:r>
            <a:r>
              <a:rPr lang="en-US" dirty="0"/>
              <a:t> can call scripts</a:t>
            </a:r>
          </a:p>
          <a:p>
            <a:pPr>
              <a:defRPr/>
            </a:pPr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2009-11-09T14:13:51Z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14545</TotalTime>
  <Words>1122</Words>
  <Application>Microsoft Office PowerPoint</Application>
  <PresentationFormat>On-screen Show (4:3)</PresentationFormat>
  <Paragraphs>317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Wingdings</vt:lpstr>
      <vt:lpstr>Office Theme</vt:lpstr>
      <vt:lpstr>Developing Integration Solutions using Microsoft BizTalk Server 2016</vt:lpstr>
      <vt:lpstr>Course Outline</vt:lpstr>
      <vt:lpstr>Lesson 1: Creating a BizTalk Map</vt:lpstr>
      <vt:lpstr>Transform messages</vt:lpstr>
      <vt:lpstr>Basic and Complex Map Links</vt:lpstr>
      <vt:lpstr>Validating and Testing a Map</vt:lpstr>
      <vt:lpstr>Demonstration: Creating and Testing a BizTalk Map</vt:lpstr>
      <vt:lpstr>Lesson 2: Configuring Basic Functoids </vt:lpstr>
      <vt:lpstr>Data Manipulation with Functoids</vt:lpstr>
      <vt:lpstr>Basic Functoids</vt:lpstr>
      <vt:lpstr>Adding Functoids to a Map</vt:lpstr>
      <vt:lpstr>Demonstration: Adding Functoids to a Map</vt:lpstr>
      <vt:lpstr>Lesson 3: Configuring Advanced Functoids </vt:lpstr>
      <vt:lpstr>Using Advanced Functoids</vt:lpstr>
      <vt:lpstr>Using Looping Functoids</vt:lpstr>
      <vt:lpstr>Using Database Functoids</vt:lpstr>
      <vt:lpstr>Using a Scripting Functoid </vt:lpstr>
      <vt:lpstr>Demonstration: Configuring Advanced Functoids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264</cp:revision>
  <dcterms:created xsi:type="dcterms:W3CDTF">2009-03-09T21:00:21Z</dcterms:created>
  <dcterms:modified xsi:type="dcterms:W3CDTF">2016-12-13T15:50:19Z</dcterms:modified>
  <cp:category>Sales &amp; Marketing</cp:category>
</cp:coreProperties>
</file>