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2"/>
  </p:sldMasterIdLst>
  <p:notesMasterIdLst>
    <p:notesMasterId r:id="rId37"/>
  </p:notesMasterIdLst>
  <p:handoutMasterIdLst>
    <p:handoutMasterId r:id="rId38"/>
  </p:handoutMasterIdLst>
  <p:sldIdLst>
    <p:sldId id="466" r:id="rId3"/>
    <p:sldId id="276" r:id="rId4"/>
    <p:sldId id="432" r:id="rId5"/>
    <p:sldId id="453" r:id="rId6"/>
    <p:sldId id="438" r:id="rId7"/>
    <p:sldId id="439" r:id="rId8"/>
    <p:sldId id="433" r:id="rId9"/>
    <p:sldId id="476" r:id="rId10"/>
    <p:sldId id="445" r:id="rId11"/>
    <p:sldId id="373" r:id="rId12"/>
    <p:sldId id="440" r:id="rId13"/>
    <p:sldId id="474" r:id="rId14"/>
    <p:sldId id="387" r:id="rId15"/>
    <p:sldId id="389" r:id="rId16"/>
    <p:sldId id="392" r:id="rId17"/>
    <p:sldId id="448" r:id="rId18"/>
    <p:sldId id="454" r:id="rId19"/>
    <p:sldId id="423" r:id="rId20"/>
    <p:sldId id="424" r:id="rId21"/>
    <p:sldId id="425" r:id="rId22"/>
    <p:sldId id="426" r:id="rId23"/>
    <p:sldId id="475" r:id="rId24"/>
    <p:sldId id="455" r:id="rId25"/>
    <p:sldId id="456" r:id="rId26"/>
    <p:sldId id="457" r:id="rId27"/>
    <p:sldId id="458" r:id="rId28"/>
    <p:sldId id="459" r:id="rId29"/>
    <p:sldId id="460" r:id="rId30"/>
    <p:sldId id="464" r:id="rId31"/>
    <p:sldId id="465" r:id="rId32"/>
    <p:sldId id="446" r:id="rId33"/>
    <p:sldId id="471" r:id="rId34"/>
    <p:sldId id="472" r:id="rId35"/>
    <p:sldId id="473" r:id="rId36"/>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B2B2B2"/>
    <a:srgbClr val="FF6600"/>
    <a:srgbClr val="007616"/>
    <a:srgbClr val="5BFF5B"/>
    <a:srgbClr val="00C025"/>
    <a:srgbClr val="00A20F"/>
    <a:srgbClr val="01FF07"/>
    <a:srgbClr val="FF414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2" autoAdjust="0"/>
    <p:restoredTop sz="74282" autoAdjust="0"/>
  </p:normalViewPr>
  <p:slideViewPr>
    <p:cSldViewPr>
      <p:cViewPr varScale="1">
        <p:scale>
          <a:sx n="97" d="100"/>
          <a:sy n="97" d="100"/>
        </p:scale>
        <p:origin x="179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5D3A6-27CA-4FCE-8F15-E93D75367B60}" type="doc">
      <dgm:prSet loTypeId="urn:microsoft.com/office/officeart/2005/8/layout/vList5" loCatId="list" qsTypeId="urn:microsoft.com/office/officeart/2005/8/quickstyle/3d1" qsCatId="3D" csTypeId="urn:microsoft.com/office/officeart/2005/8/colors/colorful1#8" csCatId="colorful" phldr="1"/>
      <dgm:spPr/>
      <dgm:t>
        <a:bodyPr/>
        <a:lstStyle/>
        <a:p>
          <a:endParaRPr lang="en-US"/>
        </a:p>
      </dgm:t>
    </dgm:pt>
    <dgm:pt modelId="{056E6327-E2C2-4177-B02E-A12157609883}">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*.svc file</a:t>
          </a:r>
        </a:p>
      </dgm:t>
    </dgm:pt>
    <dgm:pt modelId="{E462560E-03D5-4AB0-9A8A-F178B69D153A}" type="parTrans" cxnId="{FC2CF208-5FBF-4AB2-B631-DC17E3C42BD2}">
      <dgm:prSet/>
      <dgm:spPr/>
      <dgm:t>
        <a:bodyPr/>
        <a:lstStyle/>
        <a:p>
          <a:endParaRPr lang="en-US"/>
        </a:p>
      </dgm:t>
    </dgm:pt>
    <dgm:pt modelId="{AE68CC26-9363-4695-815B-7B85AC2C1D3D}" type="sibTrans" cxnId="{FC2CF208-5FBF-4AB2-B631-DC17E3C42BD2}">
      <dgm:prSet/>
      <dgm:spPr/>
      <dgm:t>
        <a:bodyPr/>
        <a:lstStyle/>
        <a:p>
          <a:endParaRPr lang="en-US"/>
        </a:p>
      </dgm:t>
    </dgm:pt>
    <dgm:pt modelId="{43C165F8-B91A-4044-8B34-80FEA317A406}">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Links svc endpoint to ServiceHost/ServiceHostFactory</a:t>
          </a:r>
        </a:p>
      </dgm:t>
    </dgm:pt>
    <dgm:pt modelId="{9E5239BF-40D8-4AE0-A0C9-08B775AEE974}" type="parTrans" cxnId="{FF616264-5AE5-49C1-B008-BAC3450B0CCE}">
      <dgm:prSet/>
      <dgm:spPr/>
      <dgm:t>
        <a:bodyPr/>
        <a:lstStyle/>
        <a:p>
          <a:endParaRPr lang="en-US"/>
        </a:p>
      </dgm:t>
    </dgm:pt>
    <dgm:pt modelId="{431650C3-AEFF-4446-BFA1-AB616BF57DAE}" type="sibTrans" cxnId="{FF616264-5AE5-49C1-B008-BAC3450B0CCE}">
      <dgm:prSet/>
      <dgm:spPr/>
      <dgm:t>
        <a:bodyPr/>
        <a:lstStyle/>
        <a:p>
          <a:endParaRPr lang="en-US"/>
        </a:p>
      </dgm:t>
    </dgm:pt>
    <dgm:pt modelId="{813BE2CE-BA63-4146-AEF9-0C1DA554F44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ServiceDescription.xml</a:t>
          </a:r>
        </a:p>
      </dgm:t>
    </dgm:pt>
    <dgm:pt modelId="{65BC5C0E-1CE7-4777-AE2C-5BD364F2EF71}" type="parTrans" cxnId="{00914E41-C887-4F9F-ABFA-35E56BDFEBAB}">
      <dgm:prSet/>
      <dgm:spPr/>
      <dgm:t>
        <a:bodyPr/>
        <a:lstStyle/>
        <a:p>
          <a:endParaRPr lang="en-US"/>
        </a:p>
      </dgm:t>
    </dgm:pt>
    <dgm:pt modelId="{5D4256E8-F38C-4D94-9664-3039752D076B}" type="sibTrans" cxnId="{00914E41-C887-4F9F-ABFA-35E56BDFEBAB}">
      <dgm:prSet/>
      <dgm:spPr/>
      <dgm:t>
        <a:bodyPr/>
        <a:lstStyle/>
        <a:p>
          <a:endParaRPr lang="en-US"/>
        </a:p>
      </dgm:t>
    </dgm:pt>
    <dgm:pt modelId="{B03B4EE8-3608-4B6C-974A-E71176D286E0}">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BizTalk specific file  - holds description of endpoint for metadata</a:t>
          </a:r>
        </a:p>
      </dgm:t>
    </dgm:pt>
    <dgm:pt modelId="{A3F97498-0824-460A-A29C-C6ACF1A5BC29}" type="parTrans" cxnId="{C6657E3F-964F-486A-BB4F-462E578431BC}">
      <dgm:prSet/>
      <dgm:spPr/>
      <dgm:t>
        <a:bodyPr/>
        <a:lstStyle/>
        <a:p>
          <a:endParaRPr lang="en-US"/>
        </a:p>
      </dgm:t>
    </dgm:pt>
    <dgm:pt modelId="{E5DEE7DE-C047-4CCD-B1C1-AF96511891DB}" type="sibTrans" cxnId="{C6657E3F-964F-486A-BB4F-462E578431BC}">
      <dgm:prSet/>
      <dgm:spPr/>
      <dgm:t>
        <a:bodyPr/>
        <a:lstStyle/>
        <a:p>
          <a:endParaRPr lang="en-US"/>
        </a:p>
      </dgm:t>
    </dgm:pt>
    <dgm:pt modelId="{5E64F0A1-E972-4A65-9115-33494C7304FD}">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Web.config </a:t>
          </a:r>
        </a:p>
      </dgm:t>
    </dgm:pt>
    <dgm:pt modelId="{7A7024F5-291F-45A8-98CC-F1DEEE890BF5}" type="parTrans" cxnId="{07E046D5-48A1-4A1D-8AFF-570B939DF6C1}">
      <dgm:prSet/>
      <dgm:spPr/>
      <dgm:t>
        <a:bodyPr/>
        <a:lstStyle/>
        <a:p>
          <a:endParaRPr lang="en-US"/>
        </a:p>
      </dgm:t>
    </dgm:pt>
    <dgm:pt modelId="{CF0A012E-A95B-4A9A-9F09-CEC25A987E7E}" type="sibTrans" cxnId="{07E046D5-48A1-4A1D-8AFF-570B939DF6C1}">
      <dgm:prSet/>
      <dgm:spPr/>
      <dgm:t>
        <a:bodyPr/>
        <a:lstStyle/>
        <a:p>
          <a:endParaRPr lang="en-US"/>
        </a:p>
      </dgm:t>
    </dgm:pt>
    <dgm:pt modelId="{CDE7CBC7-0694-4B0A-B6AD-6F4B873783F9}">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ASP.NET configuration file with BizTalk specific elements</a:t>
          </a:r>
        </a:p>
      </dgm:t>
    </dgm:pt>
    <dgm:pt modelId="{A25956C1-4F26-4BF0-A87E-E3CE13412CAC}" type="parTrans" cxnId="{E1D76582-9DF5-4BDA-90CD-53F7796D19E3}">
      <dgm:prSet/>
      <dgm:spPr/>
      <dgm:t>
        <a:bodyPr/>
        <a:lstStyle/>
        <a:p>
          <a:endParaRPr lang="en-US"/>
        </a:p>
      </dgm:t>
    </dgm:pt>
    <dgm:pt modelId="{26BFE613-00D4-410C-A154-366CD3A3C60C}" type="sibTrans" cxnId="{E1D76582-9DF5-4BDA-90CD-53F7796D19E3}">
      <dgm:prSet/>
      <dgm:spPr/>
      <dgm:t>
        <a:bodyPr/>
        <a:lstStyle/>
        <a:p>
          <a:endParaRPr lang="en-US"/>
        </a:p>
      </dgm:t>
    </dgm:pt>
    <dgm:pt modelId="{2F4B47D9-F741-4247-A87D-E8B2FFCDEC85}" type="pres">
      <dgm:prSet presAssocID="{2145D3A6-27CA-4FCE-8F15-E93D75367B60}" presName="Name0" presStyleCnt="0">
        <dgm:presLayoutVars>
          <dgm:dir/>
          <dgm:animLvl val="lvl"/>
          <dgm:resizeHandles val="exact"/>
        </dgm:presLayoutVars>
      </dgm:prSet>
      <dgm:spPr/>
    </dgm:pt>
    <dgm:pt modelId="{1D04835B-12C9-433A-BE0B-49E8CD930715}" type="pres">
      <dgm:prSet presAssocID="{056E6327-E2C2-4177-B02E-A12157609883}" presName="linNode" presStyleCnt="0"/>
      <dgm:spPr/>
    </dgm:pt>
    <dgm:pt modelId="{8E74A7B7-B42D-4722-8BDB-8FD5F13C2C90}" type="pres">
      <dgm:prSet presAssocID="{056E6327-E2C2-4177-B02E-A12157609883}" presName="parentText" presStyleLbl="node1" presStyleIdx="0" presStyleCnt="3">
        <dgm:presLayoutVars>
          <dgm:chMax val="1"/>
          <dgm:bulletEnabled val="1"/>
        </dgm:presLayoutVars>
      </dgm:prSet>
      <dgm:spPr/>
    </dgm:pt>
    <dgm:pt modelId="{42C8471F-EDF0-4F5D-921A-EDCBB6B9C295}" type="pres">
      <dgm:prSet presAssocID="{056E6327-E2C2-4177-B02E-A12157609883}" presName="descendantText" presStyleLbl="alignAccFollowNode1" presStyleIdx="0" presStyleCnt="3">
        <dgm:presLayoutVars>
          <dgm:bulletEnabled val="1"/>
        </dgm:presLayoutVars>
      </dgm:prSet>
      <dgm:spPr/>
    </dgm:pt>
    <dgm:pt modelId="{647B0099-7905-408C-B447-DCECB315D4D0}" type="pres">
      <dgm:prSet presAssocID="{AE68CC26-9363-4695-815B-7B85AC2C1D3D}" presName="sp" presStyleCnt="0"/>
      <dgm:spPr/>
    </dgm:pt>
    <dgm:pt modelId="{D168CFC7-D040-413D-972C-F29CD3E9A544}" type="pres">
      <dgm:prSet presAssocID="{813BE2CE-BA63-4146-AEF9-0C1DA554F441}" presName="linNode" presStyleCnt="0"/>
      <dgm:spPr/>
    </dgm:pt>
    <dgm:pt modelId="{F8C2F57A-1C9D-4190-B26C-402600D18DC5}" type="pres">
      <dgm:prSet presAssocID="{813BE2CE-BA63-4146-AEF9-0C1DA554F441}" presName="parentText" presStyleLbl="node1" presStyleIdx="1" presStyleCnt="3">
        <dgm:presLayoutVars>
          <dgm:chMax val="1"/>
          <dgm:bulletEnabled val="1"/>
        </dgm:presLayoutVars>
      </dgm:prSet>
      <dgm:spPr/>
    </dgm:pt>
    <dgm:pt modelId="{F75EBD36-BF4E-441A-9487-2CCC5A41A75F}" type="pres">
      <dgm:prSet presAssocID="{813BE2CE-BA63-4146-AEF9-0C1DA554F441}" presName="descendantText" presStyleLbl="alignAccFollowNode1" presStyleIdx="1" presStyleCnt="3">
        <dgm:presLayoutVars>
          <dgm:bulletEnabled val="1"/>
        </dgm:presLayoutVars>
      </dgm:prSet>
      <dgm:spPr/>
    </dgm:pt>
    <dgm:pt modelId="{8E8BDEB7-5597-44B2-B914-C2B0C78CE43E}" type="pres">
      <dgm:prSet presAssocID="{5D4256E8-F38C-4D94-9664-3039752D076B}" presName="sp" presStyleCnt="0"/>
      <dgm:spPr/>
    </dgm:pt>
    <dgm:pt modelId="{3E58A233-DA98-4082-A482-8AF7BE429E44}" type="pres">
      <dgm:prSet presAssocID="{5E64F0A1-E972-4A65-9115-33494C7304FD}" presName="linNode" presStyleCnt="0"/>
      <dgm:spPr/>
    </dgm:pt>
    <dgm:pt modelId="{7854DA27-AA44-4BC2-8859-69D75E5F1722}" type="pres">
      <dgm:prSet presAssocID="{5E64F0A1-E972-4A65-9115-33494C7304FD}" presName="parentText" presStyleLbl="node1" presStyleIdx="2" presStyleCnt="3">
        <dgm:presLayoutVars>
          <dgm:chMax val="1"/>
          <dgm:bulletEnabled val="1"/>
        </dgm:presLayoutVars>
      </dgm:prSet>
      <dgm:spPr/>
    </dgm:pt>
    <dgm:pt modelId="{80AAA2CE-A993-4C2A-AB23-3156A1843819}" type="pres">
      <dgm:prSet presAssocID="{5E64F0A1-E972-4A65-9115-33494C7304FD}" presName="descendantText" presStyleLbl="alignAccFollowNode1" presStyleIdx="2" presStyleCnt="3">
        <dgm:presLayoutVars>
          <dgm:bulletEnabled val="1"/>
        </dgm:presLayoutVars>
      </dgm:prSet>
      <dgm:spPr/>
    </dgm:pt>
  </dgm:ptLst>
  <dgm:cxnLst>
    <dgm:cxn modelId="{FF616264-5AE5-49C1-B008-BAC3450B0CCE}" srcId="{056E6327-E2C2-4177-B02E-A12157609883}" destId="{43C165F8-B91A-4044-8B34-80FEA317A406}" srcOrd="0" destOrd="0" parTransId="{9E5239BF-40D8-4AE0-A0C9-08B775AEE974}" sibTransId="{431650C3-AEFF-4446-BFA1-AB616BF57DAE}"/>
    <dgm:cxn modelId="{E1D76582-9DF5-4BDA-90CD-53F7796D19E3}" srcId="{5E64F0A1-E972-4A65-9115-33494C7304FD}" destId="{CDE7CBC7-0694-4B0A-B6AD-6F4B873783F9}" srcOrd="0" destOrd="0" parTransId="{A25956C1-4F26-4BF0-A87E-E3CE13412CAC}" sibTransId="{26BFE613-00D4-410C-A154-366CD3A3C60C}"/>
    <dgm:cxn modelId="{D1C844C5-E1F0-4738-98F8-2F1758C09B43}" type="presOf" srcId="{813BE2CE-BA63-4146-AEF9-0C1DA554F441}" destId="{F8C2F57A-1C9D-4190-B26C-402600D18DC5}" srcOrd="0" destOrd="0" presId="urn:microsoft.com/office/officeart/2005/8/layout/vList5"/>
    <dgm:cxn modelId="{FC2CF208-5FBF-4AB2-B631-DC17E3C42BD2}" srcId="{2145D3A6-27CA-4FCE-8F15-E93D75367B60}" destId="{056E6327-E2C2-4177-B02E-A12157609883}" srcOrd="0" destOrd="0" parTransId="{E462560E-03D5-4AB0-9A8A-F178B69D153A}" sibTransId="{AE68CC26-9363-4695-815B-7B85AC2C1D3D}"/>
    <dgm:cxn modelId="{07E046D5-48A1-4A1D-8AFF-570B939DF6C1}" srcId="{2145D3A6-27CA-4FCE-8F15-E93D75367B60}" destId="{5E64F0A1-E972-4A65-9115-33494C7304FD}" srcOrd="2" destOrd="0" parTransId="{7A7024F5-291F-45A8-98CC-F1DEEE890BF5}" sibTransId="{CF0A012E-A95B-4A9A-9F09-CEC25A987E7E}"/>
    <dgm:cxn modelId="{1679BA23-75A9-4B29-818E-8A064F8B81DD}" type="presOf" srcId="{43C165F8-B91A-4044-8B34-80FEA317A406}" destId="{42C8471F-EDF0-4F5D-921A-EDCBB6B9C295}" srcOrd="0" destOrd="0" presId="urn:microsoft.com/office/officeart/2005/8/layout/vList5"/>
    <dgm:cxn modelId="{8F380FE5-4F27-4549-B7EB-485F002B08E8}" type="presOf" srcId="{B03B4EE8-3608-4B6C-974A-E71176D286E0}" destId="{F75EBD36-BF4E-441A-9487-2CCC5A41A75F}" srcOrd="0" destOrd="0" presId="urn:microsoft.com/office/officeart/2005/8/layout/vList5"/>
    <dgm:cxn modelId="{A23E3567-A1AA-49EE-900E-4A7336C6C131}" type="presOf" srcId="{056E6327-E2C2-4177-B02E-A12157609883}" destId="{8E74A7B7-B42D-4722-8BDB-8FD5F13C2C90}" srcOrd="0" destOrd="0" presId="urn:microsoft.com/office/officeart/2005/8/layout/vList5"/>
    <dgm:cxn modelId="{00914E41-C887-4F9F-ABFA-35E56BDFEBAB}" srcId="{2145D3A6-27CA-4FCE-8F15-E93D75367B60}" destId="{813BE2CE-BA63-4146-AEF9-0C1DA554F441}" srcOrd="1" destOrd="0" parTransId="{65BC5C0E-1CE7-4777-AE2C-5BD364F2EF71}" sibTransId="{5D4256E8-F38C-4D94-9664-3039752D076B}"/>
    <dgm:cxn modelId="{EC9D25D8-CF66-4763-B9A8-31AEB05C3870}" type="presOf" srcId="{2145D3A6-27CA-4FCE-8F15-E93D75367B60}" destId="{2F4B47D9-F741-4247-A87D-E8B2FFCDEC85}" srcOrd="0" destOrd="0" presId="urn:microsoft.com/office/officeart/2005/8/layout/vList5"/>
    <dgm:cxn modelId="{237B784E-D1D5-4E57-81B7-C07781F88BFE}" type="presOf" srcId="{5E64F0A1-E972-4A65-9115-33494C7304FD}" destId="{7854DA27-AA44-4BC2-8859-69D75E5F1722}" srcOrd="0" destOrd="0" presId="urn:microsoft.com/office/officeart/2005/8/layout/vList5"/>
    <dgm:cxn modelId="{C6657E3F-964F-486A-BB4F-462E578431BC}" srcId="{813BE2CE-BA63-4146-AEF9-0C1DA554F441}" destId="{B03B4EE8-3608-4B6C-974A-E71176D286E0}" srcOrd="0" destOrd="0" parTransId="{A3F97498-0824-460A-A29C-C6ACF1A5BC29}" sibTransId="{E5DEE7DE-C047-4CCD-B1C1-AF96511891DB}"/>
    <dgm:cxn modelId="{CB09DB81-057A-4415-90F1-4295B7D8DE78}" type="presOf" srcId="{CDE7CBC7-0694-4B0A-B6AD-6F4B873783F9}" destId="{80AAA2CE-A993-4C2A-AB23-3156A1843819}" srcOrd="0" destOrd="0" presId="urn:microsoft.com/office/officeart/2005/8/layout/vList5"/>
    <dgm:cxn modelId="{E7C74E33-37E9-4F78-B779-699B775CF686}" type="presParOf" srcId="{2F4B47D9-F741-4247-A87D-E8B2FFCDEC85}" destId="{1D04835B-12C9-433A-BE0B-49E8CD930715}" srcOrd="0" destOrd="0" presId="urn:microsoft.com/office/officeart/2005/8/layout/vList5"/>
    <dgm:cxn modelId="{424D2FD7-16D0-4854-A033-051C41F39073}" type="presParOf" srcId="{1D04835B-12C9-433A-BE0B-49E8CD930715}" destId="{8E74A7B7-B42D-4722-8BDB-8FD5F13C2C90}" srcOrd="0" destOrd="0" presId="urn:microsoft.com/office/officeart/2005/8/layout/vList5"/>
    <dgm:cxn modelId="{E86F5E07-029E-4219-9737-C6BCD39A9C04}" type="presParOf" srcId="{1D04835B-12C9-433A-BE0B-49E8CD930715}" destId="{42C8471F-EDF0-4F5D-921A-EDCBB6B9C295}" srcOrd="1" destOrd="0" presId="urn:microsoft.com/office/officeart/2005/8/layout/vList5"/>
    <dgm:cxn modelId="{EEA9FB5A-EE4A-4339-92A2-70327FD49571}" type="presParOf" srcId="{2F4B47D9-F741-4247-A87D-E8B2FFCDEC85}" destId="{647B0099-7905-408C-B447-DCECB315D4D0}" srcOrd="1" destOrd="0" presId="urn:microsoft.com/office/officeart/2005/8/layout/vList5"/>
    <dgm:cxn modelId="{37672BFF-F8F1-4140-82F8-D997BA2A0AF2}" type="presParOf" srcId="{2F4B47D9-F741-4247-A87D-E8B2FFCDEC85}" destId="{D168CFC7-D040-413D-972C-F29CD3E9A544}" srcOrd="2" destOrd="0" presId="urn:microsoft.com/office/officeart/2005/8/layout/vList5"/>
    <dgm:cxn modelId="{7A02958E-60B7-48C1-88A0-25B44E9989B4}" type="presParOf" srcId="{D168CFC7-D040-413D-972C-F29CD3E9A544}" destId="{F8C2F57A-1C9D-4190-B26C-402600D18DC5}" srcOrd="0" destOrd="0" presId="urn:microsoft.com/office/officeart/2005/8/layout/vList5"/>
    <dgm:cxn modelId="{E0230AEA-38B4-4040-BFE8-72175B84C1B5}" type="presParOf" srcId="{D168CFC7-D040-413D-972C-F29CD3E9A544}" destId="{F75EBD36-BF4E-441A-9487-2CCC5A41A75F}" srcOrd="1" destOrd="0" presId="urn:microsoft.com/office/officeart/2005/8/layout/vList5"/>
    <dgm:cxn modelId="{C659A930-C26E-47E4-ACDD-57C32D4B95DF}" type="presParOf" srcId="{2F4B47D9-F741-4247-A87D-E8B2FFCDEC85}" destId="{8E8BDEB7-5597-44B2-B914-C2B0C78CE43E}" srcOrd="3" destOrd="0" presId="urn:microsoft.com/office/officeart/2005/8/layout/vList5"/>
    <dgm:cxn modelId="{A05EF580-0077-4FC7-B369-6DF176852027}" type="presParOf" srcId="{2F4B47D9-F741-4247-A87D-E8B2FFCDEC85}" destId="{3E58A233-DA98-4082-A482-8AF7BE429E44}" srcOrd="4" destOrd="0" presId="urn:microsoft.com/office/officeart/2005/8/layout/vList5"/>
    <dgm:cxn modelId="{16360907-0F02-42A6-B79A-953B9B5D9F8F}" type="presParOf" srcId="{3E58A233-DA98-4082-A482-8AF7BE429E44}" destId="{7854DA27-AA44-4BC2-8859-69D75E5F1722}" srcOrd="0" destOrd="0" presId="urn:microsoft.com/office/officeart/2005/8/layout/vList5"/>
    <dgm:cxn modelId="{754BDF0C-5012-46A1-9C5A-4D73E233E2DC}" type="presParOf" srcId="{3E58A233-DA98-4082-A482-8AF7BE429E44}" destId="{80AAA2CE-A993-4C2A-AB23-3156A184381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45D3A6-27CA-4FCE-8F15-E93D75367B60}" type="doc">
      <dgm:prSet loTypeId="urn:microsoft.com/office/officeart/2005/8/layout/vList5" loCatId="list" qsTypeId="urn:microsoft.com/office/officeart/2005/8/quickstyle/3d1" qsCatId="3D" csTypeId="urn:microsoft.com/office/officeart/2005/8/colors/colorful1#8" csCatId="colorful" phldr="1"/>
      <dgm:spPr/>
      <dgm:t>
        <a:bodyPr/>
        <a:lstStyle/>
        <a:p>
          <a:endParaRPr lang="en-US"/>
        </a:p>
      </dgm:t>
    </dgm:pt>
    <dgm:pt modelId="{056E6327-E2C2-4177-B02E-A12157609883}">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Schema</a:t>
          </a:r>
          <a:br>
            <a:rPr lang="en-US" dirty="0"/>
          </a:br>
          <a:r>
            <a:rPr lang="en-US" dirty="0"/>
            <a:t>*.</a:t>
          </a:r>
          <a:r>
            <a:rPr lang="en-US" dirty="0" err="1"/>
            <a:t>xsd</a:t>
          </a:r>
          <a:r>
            <a:rPr lang="en-US" dirty="0"/>
            <a:t> file</a:t>
          </a:r>
        </a:p>
      </dgm:t>
    </dgm:pt>
    <dgm:pt modelId="{E462560E-03D5-4AB0-9A8A-F178B69D153A}" type="parTrans" cxnId="{FC2CF208-5FBF-4AB2-B631-DC17E3C42BD2}">
      <dgm:prSet/>
      <dgm:spPr/>
      <dgm:t>
        <a:bodyPr/>
        <a:lstStyle/>
        <a:p>
          <a:endParaRPr lang="en-US"/>
        </a:p>
      </dgm:t>
    </dgm:pt>
    <dgm:pt modelId="{AE68CC26-9363-4695-815B-7B85AC2C1D3D}" type="sibTrans" cxnId="{FC2CF208-5FBF-4AB2-B631-DC17E3C42BD2}">
      <dgm:prSet/>
      <dgm:spPr/>
      <dgm:t>
        <a:bodyPr/>
        <a:lstStyle/>
        <a:p>
          <a:endParaRPr lang="en-US"/>
        </a:p>
      </dgm:t>
    </dgm:pt>
    <dgm:pt modelId="{43C165F8-B91A-4044-8B34-80FEA317A406}">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Number depends on imported metadata </a:t>
          </a:r>
        </a:p>
      </dgm:t>
    </dgm:pt>
    <dgm:pt modelId="{9E5239BF-40D8-4AE0-A0C9-08B775AEE974}" type="parTrans" cxnId="{FF616264-5AE5-49C1-B008-BAC3450B0CCE}">
      <dgm:prSet/>
      <dgm:spPr/>
      <dgm:t>
        <a:bodyPr/>
        <a:lstStyle/>
        <a:p>
          <a:endParaRPr lang="en-US"/>
        </a:p>
      </dgm:t>
    </dgm:pt>
    <dgm:pt modelId="{431650C3-AEFF-4446-BFA1-AB616BF57DAE}" type="sibTrans" cxnId="{FF616264-5AE5-49C1-B008-BAC3450B0CCE}">
      <dgm:prSet/>
      <dgm:spPr/>
      <dgm:t>
        <a:bodyPr/>
        <a:lstStyle/>
        <a:p>
          <a:endParaRPr lang="en-US"/>
        </a:p>
      </dgm:t>
    </dgm:pt>
    <dgm:pt modelId="{813BE2CE-BA63-4146-AEF9-0C1DA554F44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Orchestration</a:t>
          </a:r>
          <a:br>
            <a:rPr lang="en-US" dirty="0"/>
          </a:br>
          <a:r>
            <a:rPr lang="en-US" dirty="0"/>
            <a:t>*.</a:t>
          </a:r>
          <a:r>
            <a:rPr lang="en-US" dirty="0" err="1"/>
            <a:t>odx</a:t>
          </a:r>
          <a:r>
            <a:rPr lang="en-US" dirty="0"/>
            <a:t> file</a:t>
          </a:r>
        </a:p>
      </dgm:t>
    </dgm:pt>
    <dgm:pt modelId="{65BC5C0E-1CE7-4777-AE2C-5BD364F2EF71}" type="parTrans" cxnId="{00914E41-C887-4F9F-ABFA-35E56BDFEBAB}">
      <dgm:prSet/>
      <dgm:spPr/>
      <dgm:t>
        <a:bodyPr/>
        <a:lstStyle/>
        <a:p>
          <a:endParaRPr lang="en-US"/>
        </a:p>
      </dgm:t>
    </dgm:pt>
    <dgm:pt modelId="{5D4256E8-F38C-4D94-9664-3039752D076B}" type="sibTrans" cxnId="{00914E41-C887-4F9F-ABFA-35E56BDFEBAB}">
      <dgm:prSet/>
      <dgm:spPr/>
      <dgm:t>
        <a:bodyPr/>
        <a:lstStyle/>
        <a:p>
          <a:endParaRPr lang="en-US"/>
        </a:p>
      </dgm:t>
    </dgm:pt>
    <dgm:pt modelId="{B03B4EE8-3608-4B6C-974A-E71176D286E0}">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Port Types</a:t>
          </a:r>
        </a:p>
      </dgm:t>
    </dgm:pt>
    <dgm:pt modelId="{A3F97498-0824-460A-A29C-C6ACF1A5BC29}" type="parTrans" cxnId="{C6657E3F-964F-486A-BB4F-462E578431BC}">
      <dgm:prSet/>
      <dgm:spPr/>
      <dgm:t>
        <a:bodyPr/>
        <a:lstStyle/>
        <a:p>
          <a:endParaRPr lang="en-US"/>
        </a:p>
      </dgm:t>
    </dgm:pt>
    <dgm:pt modelId="{E5DEE7DE-C047-4CCD-B1C1-AF96511891DB}" type="sibTrans" cxnId="{C6657E3F-964F-486A-BB4F-462E578431BC}">
      <dgm:prSet/>
      <dgm:spPr/>
      <dgm:t>
        <a:bodyPr/>
        <a:lstStyle/>
        <a:p>
          <a:endParaRPr lang="en-US"/>
        </a:p>
      </dgm:t>
    </dgm:pt>
    <dgm:pt modelId="{5E64F0A1-E972-4A65-9115-33494C7304FD}">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Binding files</a:t>
          </a:r>
        </a:p>
      </dgm:t>
    </dgm:pt>
    <dgm:pt modelId="{7A7024F5-291F-45A8-98CC-F1DEEE890BF5}" type="parTrans" cxnId="{07E046D5-48A1-4A1D-8AFF-570B939DF6C1}">
      <dgm:prSet/>
      <dgm:spPr/>
      <dgm:t>
        <a:bodyPr/>
        <a:lstStyle/>
        <a:p>
          <a:endParaRPr lang="en-US"/>
        </a:p>
      </dgm:t>
    </dgm:pt>
    <dgm:pt modelId="{CF0A012E-A95B-4A9A-9F09-CEC25A987E7E}" type="sibTrans" cxnId="{07E046D5-48A1-4A1D-8AFF-570B939DF6C1}">
      <dgm:prSet/>
      <dgm:spPr/>
      <dgm:t>
        <a:bodyPr/>
        <a:lstStyle/>
        <a:p>
          <a:endParaRPr lang="en-US"/>
        </a:p>
      </dgm:t>
    </dgm:pt>
    <dgm:pt modelId="{CDE7CBC7-0694-4B0A-B6AD-6F4B873783F9}">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One or two</a:t>
          </a:r>
        </a:p>
      </dgm:t>
    </dgm:pt>
    <dgm:pt modelId="{A25956C1-4F26-4BF0-A87E-E3CE13412CAC}" type="parTrans" cxnId="{E1D76582-9DF5-4BDA-90CD-53F7796D19E3}">
      <dgm:prSet/>
      <dgm:spPr/>
      <dgm:t>
        <a:bodyPr/>
        <a:lstStyle/>
        <a:p>
          <a:endParaRPr lang="en-US"/>
        </a:p>
      </dgm:t>
    </dgm:pt>
    <dgm:pt modelId="{26BFE613-00D4-410C-A154-366CD3A3C60C}" type="sibTrans" cxnId="{E1D76582-9DF5-4BDA-90CD-53F7796D19E3}">
      <dgm:prSet/>
      <dgm:spPr/>
      <dgm:t>
        <a:bodyPr/>
        <a:lstStyle/>
        <a:p>
          <a:endParaRPr lang="en-US"/>
        </a:p>
      </dgm:t>
    </dgm:pt>
    <dgm:pt modelId="{DFB0EA6E-2427-4E7F-BEC7-62824DEB6A09}">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Multipart messages</a:t>
          </a:r>
        </a:p>
      </dgm:t>
    </dgm:pt>
    <dgm:pt modelId="{A391B36C-D0E6-4837-871D-3CDFF100C584}" type="parTrans" cxnId="{84F4199F-683B-4276-A2E2-379BC48D48FF}">
      <dgm:prSet/>
      <dgm:spPr/>
      <dgm:t>
        <a:bodyPr/>
        <a:lstStyle/>
        <a:p>
          <a:endParaRPr lang="sv-SE"/>
        </a:p>
      </dgm:t>
    </dgm:pt>
    <dgm:pt modelId="{1141B32E-5C6B-4928-BA9C-90907F6B1EF2}" type="sibTrans" cxnId="{84F4199F-683B-4276-A2E2-379BC48D48FF}">
      <dgm:prSet/>
      <dgm:spPr/>
      <dgm:t>
        <a:bodyPr/>
        <a:lstStyle/>
        <a:p>
          <a:endParaRPr lang="sv-SE"/>
        </a:p>
      </dgm:t>
    </dgm:pt>
    <dgm:pt modelId="{704EA9A9-6DC1-40A5-8EB9-20B1C9B49A43}">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One if WSDL matches existing adapter</a:t>
          </a:r>
        </a:p>
      </dgm:t>
    </dgm:pt>
    <dgm:pt modelId="{6924CFD5-214F-43C0-9B40-373C63D8651C}" type="parTrans" cxnId="{B1097095-310F-4A45-8712-C6197606CA5C}">
      <dgm:prSet/>
      <dgm:spPr/>
      <dgm:t>
        <a:bodyPr/>
        <a:lstStyle/>
        <a:p>
          <a:endParaRPr lang="sv-SE"/>
        </a:p>
      </dgm:t>
    </dgm:pt>
    <dgm:pt modelId="{C07891D5-60F3-49D3-92B4-541A77AD6CCE}" type="sibTrans" cxnId="{B1097095-310F-4A45-8712-C6197606CA5C}">
      <dgm:prSet/>
      <dgm:spPr/>
      <dgm:t>
        <a:bodyPr/>
        <a:lstStyle/>
        <a:p>
          <a:endParaRPr lang="sv-SE"/>
        </a:p>
      </dgm:t>
    </dgm:pt>
    <dgm:pt modelId="{5BD32BA4-CD6A-4FE2-B58E-0A475BDEB779}">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One for WCF-Custom </a:t>
          </a:r>
        </a:p>
      </dgm:t>
    </dgm:pt>
    <dgm:pt modelId="{A8720191-2040-4B01-BB20-811FEEBA810E}" type="parTrans" cxnId="{1A17D989-61E9-4042-8667-42DE54A586F2}">
      <dgm:prSet/>
      <dgm:spPr/>
      <dgm:t>
        <a:bodyPr/>
        <a:lstStyle/>
        <a:p>
          <a:endParaRPr lang="sv-SE"/>
        </a:p>
      </dgm:t>
    </dgm:pt>
    <dgm:pt modelId="{E845463C-B12F-49C9-80DB-FF3D12CDF6D3}" type="sibTrans" cxnId="{1A17D989-61E9-4042-8667-42DE54A586F2}">
      <dgm:prSet/>
      <dgm:spPr/>
      <dgm:t>
        <a:bodyPr/>
        <a:lstStyle/>
        <a:p>
          <a:endParaRPr lang="sv-SE"/>
        </a:p>
      </dgm:t>
    </dgm:pt>
    <dgm:pt modelId="{2F4B47D9-F741-4247-A87D-E8B2FFCDEC85}" type="pres">
      <dgm:prSet presAssocID="{2145D3A6-27CA-4FCE-8F15-E93D75367B60}" presName="Name0" presStyleCnt="0">
        <dgm:presLayoutVars>
          <dgm:dir/>
          <dgm:animLvl val="lvl"/>
          <dgm:resizeHandles val="exact"/>
        </dgm:presLayoutVars>
      </dgm:prSet>
      <dgm:spPr/>
    </dgm:pt>
    <dgm:pt modelId="{1D04835B-12C9-433A-BE0B-49E8CD930715}" type="pres">
      <dgm:prSet presAssocID="{056E6327-E2C2-4177-B02E-A12157609883}" presName="linNode" presStyleCnt="0"/>
      <dgm:spPr/>
    </dgm:pt>
    <dgm:pt modelId="{8E74A7B7-B42D-4722-8BDB-8FD5F13C2C90}" type="pres">
      <dgm:prSet presAssocID="{056E6327-E2C2-4177-B02E-A12157609883}" presName="parentText" presStyleLbl="node1" presStyleIdx="0" presStyleCnt="3">
        <dgm:presLayoutVars>
          <dgm:chMax val="1"/>
          <dgm:bulletEnabled val="1"/>
        </dgm:presLayoutVars>
      </dgm:prSet>
      <dgm:spPr/>
    </dgm:pt>
    <dgm:pt modelId="{42C8471F-EDF0-4F5D-921A-EDCBB6B9C295}" type="pres">
      <dgm:prSet presAssocID="{056E6327-E2C2-4177-B02E-A12157609883}" presName="descendantText" presStyleLbl="alignAccFollowNode1" presStyleIdx="0" presStyleCnt="3" custLinFactNeighborX="979" custLinFactNeighborY="-445">
        <dgm:presLayoutVars>
          <dgm:bulletEnabled val="1"/>
        </dgm:presLayoutVars>
      </dgm:prSet>
      <dgm:spPr/>
    </dgm:pt>
    <dgm:pt modelId="{647B0099-7905-408C-B447-DCECB315D4D0}" type="pres">
      <dgm:prSet presAssocID="{AE68CC26-9363-4695-815B-7B85AC2C1D3D}" presName="sp" presStyleCnt="0"/>
      <dgm:spPr/>
    </dgm:pt>
    <dgm:pt modelId="{D168CFC7-D040-413D-972C-F29CD3E9A544}" type="pres">
      <dgm:prSet presAssocID="{813BE2CE-BA63-4146-AEF9-0C1DA554F441}" presName="linNode" presStyleCnt="0"/>
      <dgm:spPr/>
    </dgm:pt>
    <dgm:pt modelId="{F8C2F57A-1C9D-4190-B26C-402600D18DC5}" type="pres">
      <dgm:prSet presAssocID="{813BE2CE-BA63-4146-AEF9-0C1DA554F441}" presName="parentText" presStyleLbl="node1" presStyleIdx="1" presStyleCnt="3">
        <dgm:presLayoutVars>
          <dgm:chMax val="1"/>
          <dgm:bulletEnabled val="1"/>
        </dgm:presLayoutVars>
      </dgm:prSet>
      <dgm:spPr/>
    </dgm:pt>
    <dgm:pt modelId="{F75EBD36-BF4E-441A-9487-2CCC5A41A75F}" type="pres">
      <dgm:prSet presAssocID="{813BE2CE-BA63-4146-AEF9-0C1DA554F441}" presName="descendantText" presStyleLbl="alignAccFollowNode1" presStyleIdx="1" presStyleCnt="3">
        <dgm:presLayoutVars>
          <dgm:bulletEnabled val="1"/>
        </dgm:presLayoutVars>
      </dgm:prSet>
      <dgm:spPr/>
    </dgm:pt>
    <dgm:pt modelId="{8E8BDEB7-5597-44B2-B914-C2B0C78CE43E}" type="pres">
      <dgm:prSet presAssocID="{5D4256E8-F38C-4D94-9664-3039752D076B}" presName="sp" presStyleCnt="0"/>
      <dgm:spPr/>
    </dgm:pt>
    <dgm:pt modelId="{3E58A233-DA98-4082-A482-8AF7BE429E44}" type="pres">
      <dgm:prSet presAssocID="{5E64F0A1-E972-4A65-9115-33494C7304FD}" presName="linNode" presStyleCnt="0"/>
      <dgm:spPr/>
    </dgm:pt>
    <dgm:pt modelId="{7854DA27-AA44-4BC2-8859-69D75E5F1722}" type="pres">
      <dgm:prSet presAssocID="{5E64F0A1-E972-4A65-9115-33494C7304FD}" presName="parentText" presStyleLbl="node1" presStyleIdx="2" presStyleCnt="3">
        <dgm:presLayoutVars>
          <dgm:chMax val="1"/>
          <dgm:bulletEnabled val="1"/>
        </dgm:presLayoutVars>
      </dgm:prSet>
      <dgm:spPr/>
    </dgm:pt>
    <dgm:pt modelId="{80AAA2CE-A993-4C2A-AB23-3156A1843819}" type="pres">
      <dgm:prSet presAssocID="{5E64F0A1-E972-4A65-9115-33494C7304FD}" presName="descendantText" presStyleLbl="alignAccFollowNode1" presStyleIdx="2" presStyleCnt="3">
        <dgm:presLayoutVars>
          <dgm:bulletEnabled val="1"/>
        </dgm:presLayoutVars>
      </dgm:prSet>
      <dgm:spPr/>
    </dgm:pt>
  </dgm:ptLst>
  <dgm:cxnLst>
    <dgm:cxn modelId="{FC2CF208-5FBF-4AB2-B631-DC17E3C42BD2}" srcId="{2145D3A6-27CA-4FCE-8F15-E93D75367B60}" destId="{056E6327-E2C2-4177-B02E-A12157609883}" srcOrd="0" destOrd="0" parTransId="{E462560E-03D5-4AB0-9A8A-F178B69D153A}" sibTransId="{AE68CC26-9363-4695-815B-7B85AC2C1D3D}"/>
    <dgm:cxn modelId="{B5E186B1-0884-412B-9E7F-50E4DBE9F9DE}" type="presOf" srcId="{B03B4EE8-3608-4B6C-974A-E71176D286E0}" destId="{F75EBD36-BF4E-441A-9487-2CCC5A41A75F}" srcOrd="0" destOrd="0" presId="urn:microsoft.com/office/officeart/2005/8/layout/vList5"/>
    <dgm:cxn modelId="{C6657E3F-964F-486A-BB4F-462E578431BC}" srcId="{813BE2CE-BA63-4146-AEF9-0C1DA554F441}" destId="{B03B4EE8-3608-4B6C-974A-E71176D286E0}" srcOrd="0" destOrd="0" parTransId="{A3F97498-0824-460A-A29C-C6ACF1A5BC29}" sibTransId="{E5DEE7DE-C047-4CCD-B1C1-AF96511891DB}"/>
    <dgm:cxn modelId="{B1097095-310F-4A45-8712-C6197606CA5C}" srcId="{CDE7CBC7-0694-4B0A-B6AD-6F4B873783F9}" destId="{704EA9A9-6DC1-40A5-8EB9-20B1C9B49A43}" srcOrd="0" destOrd="0" parTransId="{6924CFD5-214F-43C0-9B40-373C63D8651C}" sibTransId="{C07891D5-60F3-49D3-92B4-541A77AD6CCE}"/>
    <dgm:cxn modelId="{21D84C77-19A6-42E7-94F0-0B03C79F9F9F}" type="presOf" srcId="{5BD32BA4-CD6A-4FE2-B58E-0A475BDEB779}" destId="{80AAA2CE-A993-4C2A-AB23-3156A1843819}" srcOrd="0" destOrd="2" presId="urn:microsoft.com/office/officeart/2005/8/layout/vList5"/>
    <dgm:cxn modelId="{FB19F453-9E29-419F-A6E4-18F8426548BA}" type="presOf" srcId="{DFB0EA6E-2427-4E7F-BEC7-62824DEB6A09}" destId="{F75EBD36-BF4E-441A-9487-2CCC5A41A75F}" srcOrd="0" destOrd="1" presId="urn:microsoft.com/office/officeart/2005/8/layout/vList5"/>
    <dgm:cxn modelId="{07E046D5-48A1-4A1D-8AFF-570B939DF6C1}" srcId="{2145D3A6-27CA-4FCE-8F15-E93D75367B60}" destId="{5E64F0A1-E972-4A65-9115-33494C7304FD}" srcOrd="2" destOrd="0" parTransId="{7A7024F5-291F-45A8-98CC-F1DEEE890BF5}" sibTransId="{CF0A012E-A95B-4A9A-9F09-CEC25A987E7E}"/>
    <dgm:cxn modelId="{FF616264-5AE5-49C1-B008-BAC3450B0CCE}" srcId="{056E6327-E2C2-4177-B02E-A12157609883}" destId="{43C165F8-B91A-4044-8B34-80FEA317A406}" srcOrd="0" destOrd="0" parTransId="{9E5239BF-40D8-4AE0-A0C9-08B775AEE974}" sibTransId="{431650C3-AEFF-4446-BFA1-AB616BF57DAE}"/>
    <dgm:cxn modelId="{00914E41-C887-4F9F-ABFA-35E56BDFEBAB}" srcId="{2145D3A6-27CA-4FCE-8F15-E93D75367B60}" destId="{813BE2CE-BA63-4146-AEF9-0C1DA554F441}" srcOrd="1" destOrd="0" parTransId="{65BC5C0E-1CE7-4777-AE2C-5BD364F2EF71}" sibTransId="{5D4256E8-F38C-4D94-9664-3039752D076B}"/>
    <dgm:cxn modelId="{1A17D989-61E9-4042-8667-42DE54A586F2}" srcId="{CDE7CBC7-0694-4B0A-B6AD-6F4B873783F9}" destId="{5BD32BA4-CD6A-4FE2-B58E-0A475BDEB779}" srcOrd="1" destOrd="0" parTransId="{A8720191-2040-4B01-BB20-811FEEBA810E}" sibTransId="{E845463C-B12F-49C9-80DB-FF3D12CDF6D3}"/>
    <dgm:cxn modelId="{C7D68FB3-DC5A-4CA3-BD88-CFE129C3E43F}" type="presOf" srcId="{056E6327-E2C2-4177-B02E-A12157609883}" destId="{8E74A7B7-B42D-4722-8BDB-8FD5F13C2C90}" srcOrd="0" destOrd="0" presId="urn:microsoft.com/office/officeart/2005/8/layout/vList5"/>
    <dgm:cxn modelId="{E1D76582-9DF5-4BDA-90CD-53F7796D19E3}" srcId="{5E64F0A1-E972-4A65-9115-33494C7304FD}" destId="{CDE7CBC7-0694-4B0A-B6AD-6F4B873783F9}" srcOrd="0" destOrd="0" parTransId="{A25956C1-4F26-4BF0-A87E-E3CE13412CAC}" sibTransId="{26BFE613-00D4-410C-A154-366CD3A3C60C}"/>
    <dgm:cxn modelId="{AB80D18C-89FB-4C0E-96AB-D38222D184DA}" type="presOf" srcId="{CDE7CBC7-0694-4B0A-B6AD-6F4B873783F9}" destId="{80AAA2CE-A993-4C2A-AB23-3156A1843819}" srcOrd="0" destOrd="0" presId="urn:microsoft.com/office/officeart/2005/8/layout/vList5"/>
    <dgm:cxn modelId="{84F4199F-683B-4276-A2E2-379BC48D48FF}" srcId="{813BE2CE-BA63-4146-AEF9-0C1DA554F441}" destId="{DFB0EA6E-2427-4E7F-BEC7-62824DEB6A09}" srcOrd="1" destOrd="0" parTransId="{A391B36C-D0E6-4837-871D-3CDFF100C584}" sibTransId="{1141B32E-5C6B-4928-BA9C-90907F6B1EF2}"/>
    <dgm:cxn modelId="{8AB3C6D4-959F-4B32-A17A-BC8C706846A6}" type="presOf" srcId="{43C165F8-B91A-4044-8B34-80FEA317A406}" destId="{42C8471F-EDF0-4F5D-921A-EDCBB6B9C295}" srcOrd="0" destOrd="0" presId="urn:microsoft.com/office/officeart/2005/8/layout/vList5"/>
    <dgm:cxn modelId="{BA7EA4E5-B0DB-40F9-A62A-F82FF69C8EF5}" type="presOf" srcId="{813BE2CE-BA63-4146-AEF9-0C1DA554F441}" destId="{F8C2F57A-1C9D-4190-B26C-402600D18DC5}" srcOrd="0" destOrd="0" presId="urn:microsoft.com/office/officeart/2005/8/layout/vList5"/>
    <dgm:cxn modelId="{155A8038-832B-4385-A593-B9DA0D3E42EB}" type="presOf" srcId="{5E64F0A1-E972-4A65-9115-33494C7304FD}" destId="{7854DA27-AA44-4BC2-8859-69D75E5F1722}" srcOrd="0" destOrd="0" presId="urn:microsoft.com/office/officeart/2005/8/layout/vList5"/>
    <dgm:cxn modelId="{20A51BA0-67FB-4443-AF31-481339C51366}" type="presOf" srcId="{704EA9A9-6DC1-40A5-8EB9-20B1C9B49A43}" destId="{80AAA2CE-A993-4C2A-AB23-3156A1843819}" srcOrd="0" destOrd="1" presId="urn:microsoft.com/office/officeart/2005/8/layout/vList5"/>
    <dgm:cxn modelId="{4B61350B-97DC-411F-BE13-D9CCECA9CD80}" type="presOf" srcId="{2145D3A6-27CA-4FCE-8F15-E93D75367B60}" destId="{2F4B47D9-F741-4247-A87D-E8B2FFCDEC85}" srcOrd="0" destOrd="0" presId="urn:microsoft.com/office/officeart/2005/8/layout/vList5"/>
    <dgm:cxn modelId="{33BB4775-6822-4AE8-94A2-46D332A7E1D8}" type="presParOf" srcId="{2F4B47D9-F741-4247-A87D-E8B2FFCDEC85}" destId="{1D04835B-12C9-433A-BE0B-49E8CD930715}" srcOrd="0" destOrd="0" presId="urn:microsoft.com/office/officeart/2005/8/layout/vList5"/>
    <dgm:cxn modelId="{0C289416-766D-4906-8FBD-1D600A61B2A2}" type="presParOf" srcId="{1D04835B-12C9-433A-BE0B-49E8CD930715}" destId="{8E74A7B7-B42D-4722-8BDB-8FD5F13C2C90}" srcOrd="0" destOrd="0" presId="urn:microsoft.com/office/officeart/2005/8/layout/vList5"/>
    <dgm:cxn modelId="{5917AA7E-D1CD-4741-AC63-385357528770}" type="presParOf" srcId="{1D04835B-12C9-433A-BE0B-49E8CD930715}" destId="{42C8471F-EDF0-4F5D-921A-EDCBB6B9C295}" srcOrd="1" destOrd="0" presId="urn:microsoft.com/office/officeart/2005/8/layout/vList5"/>
    <dgm:cxn modelId="{37179F54-9532-4DBC-A30E-074E5796E41D}" type="presParOf" srcId="{2F4B47D9-F741-4247-A87D-E8B2FFCDEC85}" destId="{647B0099-7905-408C-B447-DCECB315D4D0}" srcOrd="1" destOrd="0" presId="urn:microsoft.com/office/officeart/2005/8/layout/vList5"/>
    <dgm:cxn modelId="{4873E622-885C-41CD-930D-8B25EE9A97A8}" type="presParOf" srcId="{2F4B47D9-F741-4247-A87D-E8B2FFCDEC85}" destId="{D168CFC7-D040-413D-972C-F29CD3E9A544}" srcOrd="2" destOrd="0" presId="urn:microsoft.com/office/officeart/2005/8/layout/vList5"/>
    <dgm:cxn modelId="{7B0FAC70-CB43-444D-8086-BFA8CAE44DCF}" type="presParOf" srcId="{D168CFC7-D040-413D-972C-F29CD3E9A544}" destId="{F8C2F57A-1C9D-4190-B26C-402600D18DC5}" srcOrd="0" destOrd="0" presId="urn:microsoft.com/office/officeart/2005/8/layout/vList5"/>
    <dgm:cxn modelId="{E303BBD9-40FA-4A0D-8931-6ABEDBC7E322}" type="presParOf" srcId="{D168CFC7-D040-413D-972C-F29CD3E9A544}" destId="{F75EBD36-BF4E-441A-9487-2CCC5A41A75F}" srcOrd="1" destOrd="0" presId="urn:microsoft.com/office/officeart/2005/8/layout/vList5"/>
    <dgm:cxn modelId="{DB30431F-0A1A-4F84-BA8A-7BF9FC064CAC}" type="presParOf" srcId="{2F4B47D9-F741-4247-A87D-E8B2FFCDEC85}" destId="{8E8BDEB7-5597-44B2-B914-C2B0C78CE43E}" srcOrd="3" destOrd="0" presId="urn:microsoft.com/office/officeart/2005/8/layout/vList5"/>
    <dgm:cxn modelId="{5C936583-62B0-4B31-A127-1CFFD573B56D}" type="presParOf" srcId="{2F4B47D9-F741-4247-A87D-E8B2FFCDEC85}" destId="{3E58A233-DA98-4082-A482-8AF7BE429E44}" srcOrd="4" destOrd="0" presId="urn:microsoft.com/office/officeart/2005/8/layout/vList5"/>
    <dgm:cxn modelId="{B702616E-88AC-4268-91FE-B904A30C9168}" type="presParOf" srcId="{3E58A233-DA98-4082-A482-8AF7BE429E44}" destId="{7854DA27-AA44-4BC2-8859-69D75E5F1722}" srcOrd="0" destOrd="0" presId="urn:microsoft.com/office/officeart/2005/8/layout/vList5"/>
    <dgm:cxn modelId="{66760681-B266-4495-B094-93B10C83EA76}" type="presParOf" srcId="{3E58A233-DA98-4082-A482-8AF7BE429E44}" destId="{80AAA2CE-A993-4C2A-AB23-3156A184381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8471F-EDF0-4F5D-921A-EDCBB6B9C295}">
      <dsp:nvSpPr>
        <dsp:cNvPr id="0" name=""/>
        <dsp:cNvSpPr/>
      </dsp:nvSpPr>
      <dsp:spPr>
        <a:xfrm rot="5400000">
          <a:off x="4802041" y="-1820475"/>
          <a:ext cx="1121829" cy="5047488"/>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Links svc endpoint to ServiceHost/ServiceHostFactory</a:t>
          </a:r>
        </a:p>
      </dsp:txBody>
      <dsp:txXfrm rot="-5400000">
        <a:off x="2839212" y="197117"/>
        <a:ext cx="4992725" cy="1012303"/>
      </dsp:txXfrm>
    </dsp:sp>
    <dsp:sp modelId="{8E74A7B7-B42D-4722-8BDB-8FD5F13C2C90}">
      <dsp:nvSpPr>
        <dsp:cNvPr id="0" name=""/>
        <dsp:cNvSpPr/>
      </dsp:nvSpPr>
      <dsp:spPr>
        <a:xfrm>
          <a:off x="0" y="2124"/>
          <a:ext cx="2839212" cy="1402286"/>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*.svc file</a:t>
          </a:r>
        </a:p>
      </dsp:txBody>
      <dsp:txXfrm>
        <a:off x="68454" y="70578"/>
        <a:ext cx="2702304" cy="1265378"/>
      </dsp:txXfrm>
    </dsp:sp>
    <dsp:sp modelId="{F75EBD36-BF4E-441A-9487-2CCC5A41A75F}">
      <dsp:nvSpPr>
        <dsp:cNvPr id="0" name=""/>
        <dsp:cNvSpPr/>
      </dsp:nvSpPr>
      <dsp:spPr>
        <a:xfrm rot="5400000">
          <a:off x="4802041" y="-348074"/>
          <a:ext cx="1121829" cy="5047488"/>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BizTalk specific file  - holds description of endpoint for metadata</a:t>
          </a:r>
        </a:p>
      </dsp:txBody>
      <dsp:txXfrm rot="-5400000">
        <a:off x="2839212" y="1669518"/>
        <a:ext cx="4992725" cy="1012303"/>
      </dsp:txXfrm>
    </dsp:sp>
    <dsp:sp modelId="{F8C2F57A-1C9D-4190-B26C-402600D18DC5}">
      <dsp:nvSpPr>
        <dsp:cNvPr id="0" name=""/>
        <dsp:cNvSpPr/>
      </dsp:nvSpPr>
      <dsp:spPr>
        <a:xfrm>
          <a:off x="0" y="1474525"/>
          <a:ext cx="2839212" cy="1402286"/>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ServiceDescription.xml</a:t>
          </a:r>
        </a:p>
      </dsp:txBody>
      <dsp:txXfrm>
        <a:off x="68454" y="1542979"/>
        <a:ext cx="2702304" cy="1265378"/>
      </dsp:txXfrm>
    </dsp:sp>
    <dsp:sp modelId="{80AAA2CE-A993-4C2A-AB23-3156A1843819}">
      <dsp:nvSpPr>
        <dsp:cNvPr id="0" name=""/>
        <dsp:cNvSpPr/>
      </dsp:nvSpPr>
      <dsp:spPr>
        <a:xfrm rot="5400000">
          <a:off x="4802041" y="1124325"/>
          <a:ext cx="1121829" cy="5047488"/>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91440" tIns="45720" rIns="91440" bIns="4572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a:t>ASP.NET configuration file with BizTalk specific elements</a:t>
          </a:r>
        </a:p>
      </dsp:txBody>
      <dsp:txXfrm rot="-5400000">
        <a:off x="2839212" y="3141918"/>
        <a:ext cx="4992725" cy="1012303"/>
      </dsp:txXfrm>
    </dsp:sp>
    <dsp:sp modelId="{7854DA27-AA44-4BC2-8859-69D75E5F1722}">
      <dsp:nvSpPr>
        <dsp:cNvPr id="0" name=""/>
        <dsp:cNvSpPr/>
      </dsp:nvSpPr>
      <dsp:spPr>
        <a:xfrm>
          <a:off x="0" y="2946926"/>
          <a:ext cx="2839212" cy="1402286"/>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Web.config </a:t>
          </a:r>
        </a:p>
      </dsp:txBody>
      <dsp:txXfrm>
        <a:off x="68454" y="3015380"/>
        <a:ext cx="2702304"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8471F-EDF0-4F5D-921A-EDCBB6B9C295}">
      <dsp:nvSpPr>
        <dsp:cNvPr id="0" name=""/>
        <dsp:cNvSpPr/>
      </dsp:nvSpPr>
      <dsp:spPr>
        <a:xfrm rot="5400000">
          <a:off x="4494543" y="-1663333"/>
          <a:ext cx="1166849" cy="4779264"/>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Number depends on imported metadata </a:t>
          </a:r>
        </a:p>
      </dsp:txBody>
      <dsp:txXfrm rot="-5400000">
        <a:off x="2688336" y="199835"/>
        <a:ext cx="4722303" cy="1052927"/>
      </dsp:txXfrm>
    </dsp:sp>
    <dsp:sp modelId="{8E74A7B7-B42D-4722-8BDB-8FD5F13C2C90}">
      <dsp:nvSpPr>
        <dsp:cNvPr id="0" name=""/>
        <dsp:cNvSpPr/>
      </dsp:nvSpPr>
      <dsp:spPr>
        <a:xfrm>
          <a:off x="0" y="2209"/>
          <a:ext cx="2688336" cy="1458562"/>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0" tIns="57150" rIns="114300" bIns="57150" numCol="1" spcCol="1270" anchor="ctr" anchorCtr="0">
          <a:noAutofit/>
        </a:bodyPr>
        <a:lstStyle/>
        <a:p>
          <a:pPr marL="0" lvl="0" indent="0" algn="ctr" defTabSz="1333500" rtl="0">
            <a:lnSpc>
              <a:spcPct val="90000"/>
            </a:lnSpc>
            <a:spcBef>
              <a:spcPct val="0"/>
            </a:spcBef>
            <a:spcAft>
              <a:spcPct val="35000"/>
            </a:spcAft>
            <a:buNone/>
          </a:pPr>
          <a:r>
            <a:rPr lang="en-US" sz="3000" kern="1200" dirty="0"/>
            <a:t>Schema</a:t>
          </a:r>
          <a:br>
            <a:rPr lang="en-US" sz="3000" kern="1200" dirty="0"/>
          </a:br>
          <a:r>
            <a:rPr lang="en-US" sz="3000" kern="1200" dirty="0"/>
            <a:t>*.</a:t>
          </a:r>
          <a:r>
            <a:rPr lang="en-US" sz="3000" kern="1200" dirty="0" err="1"/>
            <a:t>xsd</a:t>
          </a:r>
          <a:r>
            <a:rPr lang="en-US" sz="3000" kern="1200" dirty="0"/>
            <a:t> file</a:t>
          </a:r>
        </a:p>
      </dsp:txBody>
      <dsp:txXfrm>
        <a:off x="71201" y="73410"/>
        <a:ext cx="2545934" cy="1316160"/>
      </dsp:txXfrm>
    </dsp:sp>
    <dsp:sp modelId="{F75EBD36-BF4E-441A-9487-2CCC5A41A75F}">
      <dsp:nvSpPr>
        <dsp:cNvPr id="0" name=""/>
        <dsp:cNvSpPr/>
      </dsp:nvSpPr>
      <dsp:spPr>
        <a:xfrm rot="5400000">
          <a:off x="4494543" y="-126650"/>
          <a:ext cx="1166849" cy="4779264"/>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Port Types</a:t>
          </a:r>
        </a:p>
        <a:p>
          <a:pPr marL="228600" lvl="1" indent="-228600" algn="l" defTabSz="889000" rtl="0">
            <a:lnSpc>
              <a:spcPct val="90000"/>
            </a:lnSpc>
            <a:spcBef>
              <a:spcPct val="0"/>
            </a:spcBef>
            <a:spcAft>
              <a:spcPct val="15000"/>
            </a:spcAft>
            <a:buChar char="•"/>
          </a:pPr>
          <a:r>
            <a:rPr lang="en-US" sz="2000" kern="1200" dirty="0"/>
            <a:t>Multipart messages</a:t>
          </a:r>
        </a:p>
      </dsp:txBody>
      <dsp:txXfrm rot="-5400000">
        <a:off x="2688336" y="1736518"/>
        <a:ext cx="4722303" cy="1052927"/>
      </dsp:txXfrm>
    </dsp:sp>
    <dsp:sp modelId="{F8C2F57A-1C9D-4190-B26C-402600D18DC5}">
      <dsp:nvSpPr>
        <dsp:cNvPr id="0" name=""/>
        <dsp:cNvSpPr/>
      </dsp:nvSpPr>
      <dsp:spPr>
        <a:xfrm>
          <a:off x="0" y="1533700"/>
          <a:ext cx="2688336" cy="1458562"/>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0" tIns="57150" rIns="114300" bIns="57150" numCol="1" spcCol="1270" anchor="ctr" anchorCtr="0">
          <a:noAutofit/>
        </a:bodyPr>
        <a:lstStyle/>
        <a:p>
          <a:pPr marL="0" lvl="0" indent="0" algn="ctr" defTabSz="1333500" rtl="0">
            <a:lnSpc>
              <a:spcPct val="90000"/>
            </a:lnSpc>
            <a:spcBef>
              <a:spcPct val="0"/>
            </a:spcBef>
            <a:spcAft>
              <a:spcPct val="35000"/>
            </a:spcAft>
            <a:buNone/>
          </a:pPr>
          <a:r>
            <a:rPr lang="en-US" sz="3000" kern="1200" dirty="0"/>
            <a:t>Orchestration</a:t>
          </a:r>
          <a:br>
            <a:rPr lang="en-US" sz="3000" kern="1200" dirty="0"/>
          </a:br>
          <a:r>
            <a:rPr lang="en-US" sz="3000" kern="1200" dirty="0"/>
            <a:t>*.</a:t>
          </a:r>
          <a:r>
            <a:rPr lang="en-US" sz="3000" kern="1200" dirty="0" err="1"/>
            <a:t>odx</a:t>
          </a:r>
          <a:r>
            <a:rPr lang="en-US" sz="3000" kern="1200" dirty="0"/>
            <a:t> file</a:t>
          </a:r>
        </a:p>
      </dsp:txBody>
      <dsp:txXfrm>
        <a:off x="71201" y="1604901"/>
        <a:ext cx="2545934" cy="1316160"/>
      </dsp:txXfrm>
    </dsp:sp>
    <dsp:sp modelId="{80AAA2CE-A993-4C2A-AB23-3156A1843819}">
      <dsp:nvSpPr>
        <dsp:cNvPr id="0" name=""/>
        <dsp:cNvSpPr/>
      </dsp:nvSpPr>
      <dsp:spPr>
        <a:xfrm rot="5400000">
          <a:off x="4494543" y="1404839"/>
          <a:ext cx="1166849" cy="4779264"/>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One or two</a:t>
          </a:r>
        </a:p>
        <a:p>
          <a:pPr marL="457200" lvl="2" indent="-228600" algn="l" defTabSz="889000" rtl="0">
            <a:lnSpc>
              <a:spcPct val="90000"/>
            </a:lnSpc>
            <a:spcBef>
              <a:spcPct val="0"/>
            </a:spcBef>
            <a:spcAft>
              <a:spcPct val="15000"/>
            </a:spcAft>
            <a:buChar char="•"/>
          </a:pPr>
          <a:r>
            <a:rPr lang="en-US" sz="2000" kern="1200" dirty="0"/>
            <a:t>One if WSDL matches existing adapter</a:t>
          </a:r>
        </a:p>
        <a:p>
          <a:pPr marL="457200" lvl="2" indent="-228600" algn="l" defTabSz="889000" rtl="0">
            <a:lnSpc>
              <a:spcPct val="90000"/>
            </a:lnSpc>
            <a:spcBef>
              <a:spcPct val="0"/>
            </a:spcBef>
            <a:spcAft>
              <a:spcPct val="15000"/>
            </a:spcAft>
            <a:buChar char="•"/>
          </a:pPr>
          <a:r>
            <a:rPr lang="en-US" sz="2000" kern="1200" dirty="0"/>
            <a:t>One for WCF-Custom </a:t>
          </a:r>
        </a:p>
      </dsp:txBody>
      <dsp:txXfrm rot="-5400000">
        <a:off x="2688336" y="3268008"/>
        <a:ext cx="4722303" cy="1052927"/>
      </dsp:txXfrm>
    </dsp:sp>
    <dsp:sp modelId="{7854DA27-AA44-4BC2-8859-69D75E5F1722}">
      <dsp:nvSpPr>
        <dsp:cNvPr id="0" name=""/>
        <dsp:cNvSpPr/>
      </dsp:nvSpPr>
      <dsp:spPr>
        <a:xfrm>
          <a:off x="0" y="3065190"/>
          <a:ext cx="2688336" cy="1458562"/>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0" tIns="57150" rIns="114300" bIns="57150" numCol="1" spcCol="1270" anchor="ctr" anchorCtr="0">
          <a:noAutofit/>
        </a:bodyPr>
        <a:lstStyle/>
        <a:p>
          <a:pPr marL="0" lvl="0" indent="0" algn="ctr" defTabSz="1333500" rtl="0">
            <a:lnSpc>
              <a:spcPct val="90000"/>
            </a:lnSpc>
            <a:spcBef>
              <a:spcPct val="0"/>
            </a:spcBef>
            <a:spcAft>
              <a:spcPct val="35000"/>
            </a:spcAft>
            <a:buNone/>
          </a:pPr>
          <a:r>
            <a:rPr lang="en-US" sz="3000" kern="1200" dirty="0"/>
            <a:t>Binding files</a:t>
          </a:r>
        </a:p>
      </dsp:txBody>
      <dsp:txXfrm>
        <a:off x="71201" y="3136391"/>
        <a:ext cx="2545934" cy="13161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09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9.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a:t>
            </a:fld>
            <a:endParaRPr lang="de-DE"/>
          </a:p>
        </p:txBody>
      </p:sp>
    </p:spTree>
    <p:extLst>
      <p:ext uri="{BB962C8B-B14F-4D97-AF65-F5344CB8AC3E}">
        <p14:creationId xmlns:p14="http://schemas.microsoft.com/office/powerpoint/2010/main" val="3548535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Demo: Using WCF publishing wizard to expose a 2-way port as an endpoint using MEX setting and then run svcutil against WSDL to review how it gets exposed to WCF (.svc)</a:t>
            </a:r>
          </a:p>
          <a:p>
            <a:pPr>
              <a:spcBef>
                <a:spcPct val="0"/>
              </a:spcBef>
            </a:pPr>
            <a:r>
              <a:rPr lang="en-US"/>
              <a:t>.svc - WCF adds special http handlers for IIS to deal with .svc file.  Endpoint/URI in .svc file and Service.cs is the exposed WCF service</a:t>
            </a:r>
          </a:p>
        </p:txBody>
      </p:sp>
      <p:sp>
        <p:nvSpPr>
          <p:cNvPr id="6758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DDEC84F6-5BA0-41AB-B9D6-C5A9801DCA5F}" type="slidenum">
              <a:rPr lang="en-US">
                <a:latin typeface="Calibri" pitchFamily="34" charset="0"/>
              </a:rPr>
              <a:pPr fontAlgn="base">
                <a:spcBef>
                  <a:spcPct val="0"/>
                </a:spcBef>
                <a:spcAft>
                  <a:spcPct val="0"/>
                </a:spcAft>
              </a:pPr>
              <a:t>25</a:t>
            </a:fld>
            <a:endParaRPr lang="en-US">
              <a:latin typeface="Calibri" pitchFamily="34" charset="0"/>
            </a:endParaRPr>
          </a:p>
        </p:txBody>
      </p:sp>
    </p:spTree>
    <p:extLst>
      <p:ext uri="{BB962C8B-B14F-4D97-AF65-F5344CB8AC3E}">
        <p14:creationId xmlns:p14="http://schemas.microsoft.com/office/powerpoint/2010/main" val="416263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MEX - Metadata only endpoint</a:t>
            </a:r>
          </a:p>
          <a:p>
            <a:pPr>
              <a:spcBef>
                <a:spcPct val="0"/>
              </a:spcBef>
            </a:pPr>
            <a:r>
              <a:rPr lang="en-US"/>
              <a:t>Note: MEX doesn’t limit what client can post but does provides metadata endpoint for clients to run svcutil or Add a Service… against to get the client binding config and proxy classes for calling in</a:t>
            </a:r>
          </a:p>
        </p:txBody>
      </p:sp>
      <p:sp>
        <p:nvSpPr>
          <p:cNvPr id="6656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132EECBE-B883-4AA0-9004-2C2E98AEB30A}" type="slidenum">
              <a:rPr lang="en-US">
                <a:latin typeface="Calibri" pitchFamily="34" charset="0"/>
              </a:rPr>
              <a:pPr fontAlgn="base">
                <a:spcBef>
                  <a:spcPct val="0"/>
                </a:spcBef>
                <a:spcAft>
                  <a:spcPct val="0"/>
                </a:spcAft>
              </a:pPr>
              <a:t>26</a:t>
            </a:fld>
            <a:endParaRPr lang="en-US">
              <a:latin typeface="Calibri" pitchFamily="34" charset="0"/>
            </a:endParaRPr>
          </a:p>
        </p:txBody>
      </p:sp>
    </p:spTree>
    <p:extLst>
      <p:ext uri="{BB962C8B-B14F-4D97-AF65-F5344CB8AC3E}">
        <p14:creationId xmlns:p14="http://schemas.microsoft.com/office/powerpoint/2010/main" val="848285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MEX - Metadata only endpoint</a:t>
            </a:r>
          </a:p>
          <a:p>
            <a:pPr>
              <a:spcBef>
                <a:spcPct val="0"/>
              </a:spcBef>
            </a:pPr>
            <a:endParaRPr lang="en-US"/>
          </a:p>
        </p:txBody>
      </p:sp>
      <p:sp>
        <p:nvSpPr>
          <p:cNvPr id="696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BF80C02D-9C02-439A-9CFD-AFD86BD562E9}" type="slidenum">
              <a:rPr lang="en-US">
                <a:latin typeface="Calibri" pitchFamily="34" charset="0"/>
              </a:rPr>
              <a:pPr fontAlgn="base">
                <a:spcBef>
                  <a:spcPct val="0"/>
                </a:spcBef>
                <a:spcAft>
                  <a:spcPct val="0"/>
                </a:spcAft>
              </a:pPr>
              <a:t>27</a:t>
            </a:fld>
            <a:endParaRPr lang="en-US">
              <a:latin typeface="Calibri" pitchFamily="34" charset="0"/>
            </a:endParaRPr>
          </a:p>
        </p:txBody>
      </p:sp>
    </p:spTree>
    <p:extLst>
      <p:ext uri="{BB962C8B-B14F-4D97-AF65-F5344CB8AC3E}">
        <p14:creationId xmlns:p14="http://schemas.microsoft.com/office/powerpoint/2010/main" val="393581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t>WCF send ports have no way to choose a Contract.  It is loosely typed and uses your messages in BizTalk.  So this is the reason for the WCF Service consuming wizard.</a:t>
            </a:r>
          </a:p>
        </p:txBody>
      </p:sp>
      <p:sp>
        <p:nvSpPr>
          <p:cNvPr id="737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A45536FE-C5E1-48A7-9FE5-1FAC5C40DD91}" type="slidenum">
              <a:rPr lang="en-US">
                <a:latin typeface="Calibri" pitchFamily="34" charset="0"/>
              </a:rPr>
              <a:pPr fontAlgn="base">
                <a:spcBef>
                  <a:spcPct val="0"/>
                </a:spcBef>
                <a:spcAft>
                  <a:spcPct val="0"/>
                </a:spcAft>
              </a:pPr>
              <a:t>28</a:t>
            </a:fld>
            <a:endParaRPr lang="en-US">
              <a:latin typeface="Calibri" pitchFamily="34" charset="0"/>
            </a:endParaRPr>
          </a:p>
        </p:txBody>
      </p:sp>
    </p:spTree>
    <p:extLst>
      <p:ext uri="{BB962C8B-B14F-4D97-AF65-F5344CB8AC3E}">
        <p14:creationId xmlns:p14="http://schemas.microsoft.com/office/powerpoint/2010/main" val="55036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0" i="1" dirty="0"/>
              <a:t>(Slide</a:t>
            </a:r>
            <a:r>
              <a:rPr lang="sv-SE" b="0" i="1" baseline="0" dirty="0"/>
              <a:t> 30)</a:t>
            </a:r>
            <a:endParaRPr lang="sv-SE" b="0" i="1"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30</a:t>
            </a:fld>
            <a:endParaRPr lang="de-DE"/>
          </a:p>
        </p:txBody>
      </p:sp>
    </p:spTree>
    <p:extLst>
      <p:ext uri="{BB962C8B-B14F-4D97-AF65-F5344CB8AC3E}">
        <p14:creationId xmlns:p14="http://schemas.microsoft.com/office/powerpoint/2010/main" val="681408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9.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32</a:t>
            </a:fld>
            <a:endParaRPr lang="de-DE"/>
          </a:p>
        </p:txBody>
      </p:sp>
    </p:spTree>
    <p:extLst>
      <p:ext uri="{BB962C8B-B14F-4D97-AF65-F5344CB8AC3E}">
        <p14:creationId xmlns:p14="http://schemas.microsoft.com/office/powerpoint/2010/main" val="379646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010EBBE-0065-4B80-9E8C-E59B998CB957}" type="slidenum">
              <a:rPr lang="de-DE" smtClean="0"/>
              <a:pPr>
                <a:defRPr/>
              </a:pPr>
              <a:t>2</a:t>
            </a:fld>
            <a:endParaRPr lang="de-DE"/>
          </a:p>
        </p:txBody>
      </p:sp>
    </p:spTree>
    <p:extLst>
      <p:ext uri="{BB962C8B-B14F-4D97-AF65-F5344CB8AC3E}">
        <p14:creationId xmlns:p14="http://schemas.microsoft.com/office/powerpoint/2010/main" val="314456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xfrm>
            <a:off x="1" y="0"/>
            <a:ext cx="2972421" cy="4575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r>
              <a:rPr lang="en-US" sz="1200" dirty="0">
                <a:solidFill>
                  <a:srgbClr val="336699"/>
                </a:solidFill>
                <a:latin typeface="Verdana" pitchFamily="34" charset="0"/>
              </a:rPr>
              <a:t>Module 1: </a:t>
            </a:r>
            <a:r>
              <a:rPr lang="en-GB" sz="1200" dirty="0">
                <a:solidFill>
                  <a:srgbClr val="336699"/>
                </a:solidFill>
                <a:latin typeface="Verdana" pitchFamily="34" charset="0"/>
              </a:rPr>
              <a:t>Getting Started with Windows Communication Foundation</a:t>
            </a:r>
            <a:endParaRPr lang="en-US" sz="1200" dirty="0">
              <a:solidFill>
                <a:srgbClr val="336699"/>
              </a:solidFill>
              <a:latin typeface="Verdana" pitchFamily="34" charset="0"/>
            </a:endParaRPr>
          </a:p>
        </p:txBody>
      </p:sp>
      <p:sp>
        <p:nvSpPr>
          <p:cNvPr id="49155" name="Rectangle 3"/>
          <p:cNvSpPr>
            <a:spLocks noGrp="1" noChangeArrowheads="1"/>
          </p:cNvSpPr>
          <p:nvPr>
            <p:ph type="dt" sz="quarter" idx="1"/>
          </p:nvPr>
        </p:nvSpPr>
        <p:spPr>
          <a:xfrm>
            <a:off x="3884027" y="0"/>
            <a:ext cx="2972421" cy="4575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r>
              <a:rPr lang="en-US" sz="1200" dirty="0">
                <a:latin typeface="Verdana" pitchFamily="34" charset="0"/>
              </a:rPr>
              <a:t>Course 6461A</a:t>
            </a:r>
          </a:p>
        </p:txBody>
      </p:sp>
      <p:sp>
        <p:nvSpPr>
          <p:cNvPr id="49156" name="Rectangle 7"/>
          <p:cNvSpPr>
            <a:spLocks noGrp="1" noChangeArrowheads="1"/>
          </p:cNvSpPr>
          <p:nvPr>
            <p:ph type="sldNum" sz="quarter" idx="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fld id="{6FA9E328-7791-49D5-B4BA-227D64BEC622}" type="slidenum">
              <a:rPr lang="en-US" sz="1200" b="0">
                <a:latin typeface="Arial" pitchFamily="34" charset="0"/>
              </a:rPr>
              <a:pPr/>
              <a:t>5</a:t>
            </a:fld>
            <a:endParaRPr lang="en-US" sz="1200" b="0" dirty="0">
              <a:latin typeface="Arial" pitchFamily="34"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056464"/>
            <a:ext cx="6149837" cy="682364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latin typeface="Verdana" pitchFamily="34" charset="0"/>
              </a:rPr>
              <a:t>This slide has an animation to briefly show how a client and service communicate:</a:t>
            </a:r>
          </a:p>
          <a:p>
            <a:r>
              <a:rPr lang="en-GB" dirty="0">
                <a:latin typeface="Verdana" pitchFamily="34" charset="0"/>
              </a:rPr>
              <a:t>[Click 1] A service exposes its functionality over one or more endpoints.</a:t>
            </a:r>
          </a:p>
          <a:p>
            <a:r>
              <a:rPr lang="en-GB" dirty="0">
                <a:latin typeface="Verdana" pitchFamily="34" charset="0"/>
              </a:rPr>
              <a:t>[Click 2] A client-side proxy represents one or more of those endpoints that the client can call in a way that is appropriate to its native platform.</a:t>
            </a:r>
          </a:p>
          <a:p>
            <a:r>
              <a:rPr lang="en-GB" dirty="0">
                <a:latin typeface="Verdana" pitchFamily="34" charset="0"/>
              </a:rPr>
              <a:t>[Click 3] </a:t>
            </a:r>
            <a:r>
              <a:rPr lang="en-US" dirty="0">
                <a:latin typeface="Verdana" pitchFamily="34" charset="0"/>
              </a:rPr>
              <a:t>Windows® Communication Foundation (</a:t>
            </a:r>
            <a:r>
              <a:rPr lang="en-GB" dirty="0">
                <a:latin typeface="Verdana" pitchFamily="34" charset="0"/>
              </a:rPr>
              <a:t>WCF) provides a transport channel for communication, encoding for data formatting, and one or more higher-level channels that control security, and transactions. Together these form a binding.</a:t>
            </a:r>
          </a:p>
          <a:p>
            <a:r>
              <a:rPr lang="en-GB" dirty="0">
                <a:latin typeface="Verdana" pitchFamily="34" charset="0"/>
              </a:rPr>
              <a:t>[Click 4] There must be a matching binding on the server side.</a:t>
            </a:r>
          </a:p>
          <a:p>
            <a:r>
              <a:rPr lang="en-GB" dirty="0">
                <a:latin typeface="Verdana" pitchFamily="34" charset="0"/>
              </a:rPr>
              <a:t>[Click 5] The client calls a method on the proxy which is propagated down the channels of the binding until it turns into a message that is sent across to the service.</a:t>
            </a:r>
          </a:p>
          <a:p>
            <a:r>
              <a:rPr lang="en-GB" dirty="0">
                <a:latin typeface="Verdana" pitchFamily="34" charset="0"/>
              </a:rPr>
              <a:t>[Click 6] The message is handled by the service binding in a mirror image of the </a:t>
            </a:r>
            <a:r>
              <a:rPr lang="en-GB" dirty="0" err="1">
                <a:latin typeface="Verdana" pitchFamily="34" charset="0"/>
              </a:rPr>
              <a:t>clientside</a:t>
            </a:r>
            <a:r>
              <a:rPr lang="en-GB" dirty="0">
                <a:latin typeface="Verdana" pitchFamily="34" charset="0"/>
              </a:rPr>
              <a:t>.</a:t>
            </a:r>
          </a:p>
          <a:p>
            <a:r>
              <a:rPr lang="en-GB" dirty="0">
                <a:latin typeface="Verdana" pitchFamily="34" charset="0"/>
              </a:rPr>
              <a:t>[Click 7] Finally, the message is passed up to the WCF dispatcher, which determines which operation on which service instance the message will be passed </a:t>
            </a:r>
            <a:r>
              <a:rPr lang="en-GB">
                <a:latin typeface="Verdana" pitchFamily="34" charset="0"/>
              </a:rPr>
              <a:t>to.</a:t>
            </a:r>
            <a:endParaRPr lang="en-GB" dirty="0">
              <a:latin typeface="Verdana" pitchFamily="34" charset="0"/>
            </a:endParaRPr>
          </a:p>
        </p:txBody>
      </p:sp>
    </p:spTree>
    <p:extLst>
      <p:ext uri="{BB962C8B-B14F-4D97-AF65-F5344CB8AC3E}">
        <p14:creationId xmlns:p14="http://schemas.microsoft.com/office/powerpoint/2010/main" val="158468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xfrm>
            <a:off x="1" y="0"/>
            <a:ext cx="2972421" cy="4575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r>
              <a:rPr lang="en-US" sz="1200" dirty="0">
                <a:solidFill>
                  <a:srgbClr val="336699"/>
                </a:solidFill>
                <a:latin typeface="Verdana" pitchFamily="34" charset="0"/>
              </a:rPr>
              <a:t>Module 1: </a:t>
            </a:r>
            <a:r>
              <a:rPr lang="en-GB" sz="1200" dirty="0">
                <a:solidFill>
                  <a:srgbClr val="336699"/>
                </a:solidFill>
                <a:latin typeface="Verdana" pitchFamily="34" charset="0"/>
              </a:rPr>
              <a:t>Getting Started with Windows Communication Foundation</a:t>
            </a:r>
            <a:endParaRPr lang="en-US" sz="1200" dirty="0">
              <a:solidFill>
                <a:srgbClr val="336699"/>
              </a:solidFill>
              <a:latin typeface="Verdana" pitchFamily="34" charset="0"/>
            </a:endParaRPr>
          </a:p>
        </p:txBody>
      </p:sp>
      <p:sp>
        <p:nvSpPr>
          <p:cNvPr id="49155" name="Rectangle 3"/>
          <p:cNvSpPr>
            <a:spLocks noGrp="1" noChangeArrowheads="1"/>
          </p:cNvSpPr>
          <p:nvPr>
            <p:ph type="dt" sz="quarter" idx="1"/>
          </p:nvPr>
        </p:nvSpPr>
        <p:spPr>
          <a:xfrm>
            <a:off x="3884027" y="0"/>
            <a:ext cx="2972421" cy="457513"/>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r>
              <a:rPr lang="en-US" sz="1200" dirty="0">
                <a:latin typeface="Verdana" pitchFamily="34" charset="0"/>
              </a:rPr>
              <a:t>Course 6461A</a:t>
            </a:r>
          </a:p>
        </p:txBody>
      </p:sp>
      <p:sp>
        <p:nvSpPr>
          <p:cNvPr id="49156" name="Rectangle 7"/>
          <p:cNvSpPr>
            <a:spLocks noGrp="1" noChangeArrowheads="1"/>
          </p:cNvSpPr>
          <p:nvPr>
            <p:ph type="sldNum" sz="quarter" idx="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Lucida Sans Typewriter" pitchFamily="49" charset="0"/>
              </a:defRPr>
            </a:lvl1pPr>
            <a:lvl2pPr marL="729057" indent="-280406">
              <a:defRPr sz="1600" b="1">
                <a:solidFill>
                  <a:schemeClr val="tx1"/>
                </a:solidFill>
                <a:latin typeface="Lucida Sans Typewriter" pitchFamily="49" charset="0"/>
              </a:defRPr>
            </a:lvl2pPr>
            <a:lvl3pPr marL="1121626" indent="-224325">
              <a:defRPr sz="1600" b="1">
                <a:solidFill>
                  <a:schemeClr val="tx1"/>
                </a:solidFill>
                <a:latin typeface="Lucida Sans Typewriter" pitchFamily="49" charset="0"/>
              </a:defRPr>
            </a:lvl3pPr>
            <a:lvl4pPr marL="1570276" indent="-224325">
              <a:defRPr sz="1600" b="1">
                <a:solidFill>
                  <a:schemeClr val="tx1"/>
                </a:solidFill>
                <a:latin typeface="Lucida Sans Typewriter" pitchFamily="49" charset="0"/>
              </a:defRPr>
            </a:lvl4pPr>
            <a:lvl5pPr marL="2018927" indent="-224325">
              <a:defRPr sz="1600" b="1">
                <a:solidFill>
                  <a:schemeClr val="tx1"/>
                </a:solidFill>
                <a:latin typeface="Lucida Sans Typewriter" pitchFamily="49" charset="0"/>
              </a:defRPr>
            </a:lvl5pPr>
            <a:lvl6pPr marL="246757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6pPr>
            <a:lvl7pPr marL="2916227"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7pPr>
            <a:lvl8pPr marL="336487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8pPr>
            <a:lvl9pPr marL="3813528" indent="-224325" eaLnBrk="0" fontAlgn="base" hangingPunct="0">
              <a:lnSpc>
                <a:spcPct val="90000"/>
              </a:lnSpc>
              <a:spcBef>
                <a:spcPct val="70000"/>
              </a:spcBef>
              <a:spcAft>
                <a:spcPct val="0"/>
              </a:spcAft>
              <a:buClr>
                <a:schemeClr val="hlink"/>
              </a:buClr>
              <a:buSzPct val="90000"/>
              <a:defRPr sz="1600" b="1">
                <a:solidFill>
                  <a:schemeClr val="tx1"/>
                </a:solidFill>
                <a:latin typeface="Lucida Sans Typewriter" pitchFamily="49" charset="0"/>
              </a:defRPr>
            </a:lvl9pPr>
          </a:lstStyle>
          <a:p>
            <a:fld id="{6FA9E328-7791-49D5-B4BA-227D64BEC622}" type="slidenum">
              <a:rPr lang="en-US" sz="1200" b="0">
                <a:latin typeface="Arial" pitchFamily="34" charset="0"/>
              </a:rPr>
              <a:pPr/>
              <a:t>6</a:t>
            </a:fld>
            <a:endParaRPr lang="en-US" sz="1200" b="0" dirty="0">
              <a:latin typeface="Arial" pitchFamily="34"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056464"/>
            <a:ext cx="6149837" cy="682364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Verdana" pitchFamily="34" charset="0"/>
              </a:rPr>
              <a:t>This slide has an animation to briefly show how a client and service communicate:</a:t>
            </a:r>
          </a:p>
          <a:p>
            <a:r>
              <a:rPr lang="en-GB">
                <a:latin typeface="Verdana" pitchFamily="34" charset="0"/>
              </a:rPr>
              <a:t>[Click 1] A service exposes its functionality over one or more endpoints.</a:t>
            </a:r>
          </a:p>
          <a:p>
            <a:r>
              <a:rPr lang="en-GB">
                <a:latin typeface="Verdana" pitchFamily="34" charset="0"/>
              </a:rPr>
              <a:t>[Click 2] A client-side proxy represents one or more of those endpoints that the client can call in a way that is appropriate to its native platform.</a:t>
            </a:r>
          </a:p>
          <a:p>
            <a:r>
              <a:rPr lang="en-GB">
                <a:latin typeface="Verdana" pitchFamily="34" charset="0"/>
              </a:rPr>
              <a:t>[Click 3] </a:t>
            </a:r>
            <a:r>
              <a:rPr lang="en-US">
                <a:latin typeface="Verdana" pitchFamily="34" charset="0"/>
              </a:rPr>
              <a:t>Windows® Communication Foundation (</a:t>
            </a:r>
            <a:r>
              <a:rPr lang="en-GB">
                <a:latin typeface="Verdana" pitchFamily="34" charset="0"/>
              </a:rPr>
              <a:t>WCF) provides a transport channel for communication, encoding for data formatting, and one or more higher-level channels that control security, and transactions. Together these form a binding.</a:t>
            </a:r>
          </a:p>
          <a:p>
            <a:r>
              <a:rPr lang="en-GB">
                <a:latin typeface="Verdana" pitchFamily="34" charset="0"/>
              </a:rPr>
              <a:t>[Click 4] There must be a matching binding on the server side.</a:t>
            </a:r>
          </a:p>
          <a:p>
            <a:r>
              <a:rPr lang="en-GB">
                <a:latin typeface="Verdana" pitchFamily="34" charset="0"/>
              </a:rPr>
              <a:t>[Click 5] The client calls a method on the proxy which is propagated down the channels of the binding until it turns into a message that is sent across to the service.</a:t>
            </a:r>
          </a:p>
          <a:p>
            <a:r>
              <a:rPr lang="en-GB">
                <a:latin typeface="Verdana" pitchFamily="34" charset="0"/>
              </a:rPr>
              <a:t>[Click 6] The message is handled by the service binding in a mirror image of the clientside.</a:t>
            </a:r>
          </a:p>
          <a:p>
            <a:r>
              <a:rPr lang="en-GB">
                <a:latin typeface="Verdana" pitchFamily="34" charset="0"/>
              </a:rPr>
              <a:t>[Click 7] Finally, the message is passed up to the WCF dispatcher, which determines which operation on which service instance the message will be passed to.</a:t>
            </a:r>
          </a:p>
          <a:p>
            <a:endParaRPr lang="en-GB">
              <a:latin typeface="Verdana" pitchFamily="34" charset="0"/>
            </a:endParaRPr>
          </a:p>
          <a:p>
            <a:r>
              <a:rPr lang="en-GB">
                <a:latin typeface="Verdana" pitchFamily="34" charset="0"/>
              </a:rPr>
              <a:t>Try not to explore this slide too fully. All of these topics will be covered in more detail later in the course. For example, the inner workings of bindings will be discussed in more detail.</a:t>
            </a:r>
          </a:p>
        </p:txBody>
      </p:sp>
    </p:spTree>
    <p:extLst>
      <p:ext uri="{BB962C8B-B14F-4D97-AF65-F5344CB8AC3E}">
        <p14:creationId xmlns:p14="http://schemas.microsoft.com/office/powerpoint/2010/main" val="80029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Each are equivalents to the OOB WCF bindings</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8938D3-42A9-432C-A762-D5E3A32A7FA4}" type="slidenum">
              <a:rPr lang="en-US"/>
              <a:pPr fontAlgn="base">
                <a:spcBef>
                  <a:spcPct val="0"/>
                </a:spcBef>
                <a:spcAft>
                  <a:spcPct val="0"/>
                </a:spcAft>
              </a:pPr>
              <a:t>10</a:t>
            </a:fld>
            <a:endParaRPr lang="en-US"/>
          </a:p>
        </p:txBody>
      </p:sp>
    </p:spTree>
    <p:extLst>
      <p:ext uri="{BB962C8B-B14F-4D97-AF65-F5344CB8AC3E}">
        <p14:creationId xmlns:p14="http://schemas.microsoft.com/office/powerpoint/2010/main" val="173326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sv-SE"/>
          </a:p>
        </p:txBody>
      </p:sp>
      <p:sp>
        <p:nvSpPr>
          <p:cNvPr id="645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spcBef>
                <a:spcPct val="0"/>
              </a:spcBef>
              <a:spcAft>
                <a:spcPct val="0"/>
              </a:spcAft>
            </a:pPr>
            <a:fld id="{981BE5B4-0045-4548-8BD3-D7023591815B}" type="slidenum">
              <a:rPr lang="en-US">
                <a:latin typeface="Calibri" pitchFamily="34" charset="0"/>
              </a:rPr>
              <a:pPr fontAlgn="base">
                <a:spcBef>
                  <a:spcPct val="0"/>
                </a:spcBef>
                <a:spcAft>
                  <a:spcPct val="0"/>
                </a:spcAft>
              </a:pPr>
              <a:t>14</a:t>
            </a:fld>
            <a:endParaRPr lang="en-US">
              <a:latin typeface="Calibri" pitchFamily="34" charset="0"/>
            </a:endParaRPr>
          </a:p>
        </p:txBody>
      </p:sp>
    </p:spTree>
    <p:extLst>
      <p:ext uri="{BB962C8B-B14F-4D97-AF65-F5344CB8AC3E}">
        <p14:creationId xmlns:p14="http://schemas.microsoft.com/office/powerpoint/2010/main" val="229291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0" i="1" dirty="0"/>
              <a:t>(Slide 16)</a:t>
            </a:r>
          </a:p>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74750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0" i="1" dirty="0"/>
              <a:t>(Slide 22)</a:t>
            </a:r>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22</a:t>
            </a:fld>
            <a:endParaRPr lang="de-DE"/>
          </a:p>
        </p:txBody>
      </p:sp>
    </p:spTree>
    <p:extLst>
      <p:ext uri="{BB962C8B-B14F-4D97-AF65-F5344CB8AC3E}">
        <p14:creationId xmlns:p14="http://schemas.microsoft.com/office/powerpoint/2010/main" val="3944884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9.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23</a:t>
            </a:fld>
            <a:endParaRPr lang="de-DE"/>
          </a:p>
        </p:txBody>
      </p:sp>
    </p:spTree>
    <p:extLst>
      <p:ext uri="{BB962C8B-B14F-4D97-AF65-F5344CB8AC3E}">
        <p14:creationId xmlns:p14="http://schemas.microsoft.com/office/powerpoint/2010/main" val="278765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BF2FD4C-D78B-400D-9C49-A448B70A2069}"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422618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BF2FD4C-D78B-400D-9C49-A448B70A2069}"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97804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BF2FD4C-D78B-400D-9C49-A448B70A2069}"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158325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545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BF2FD4C-D78B-400D-9C49-A448B70A2069}"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272153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F2FD4C-D78B-400D-9C49-A448B70A2069}" type="datetimeFigureOut">
              <a:rPr lang="en-US" smtClean="0"/>
              <a:t>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71801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ABF2FD4C-D78B-400D-9C49-A448B70A2069}"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427970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ABF2FD4C-D78B-400D-9C49-A448B70A2069}" type="datetimeFigureOut">
              <a:rPr lang="en-US" smtClean="0"/>
              <a:t>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27223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BF2FD4C-D78B-400D-9C49-A448B70A2069}" type="datetimeFigureOut">
              <a:rPr lang="en-US" smtClean="0"/>
              <a:t>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46254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2FD4C-D78B-400D-9C49-A448B70A2069}" type="datetimeFigureOut">
              <a:rPr lang="en-US" smtClean="0"/>
              <a:t>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32005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BF2FD4C-D78B-400D-9C49-A448B70A2069}"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192570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BF2FD4C-D78B-400D-9C49-A448B70A2069}" type="datetimeFigureOut">
              <a:rPr lang="en-US" smtClean="0"/>
              <a:t>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03595-64EF-4266-854A-8332B716B6AE}" type="slidenum">
              <a:rPr lang="en-US" smtClean="0"/>
              <a:t>‹#›</a:t>
            </a:fld>
            <a:endParaRPr lang="en-US"/>
          </a:p>
        </p:txBody>
      </p:sp>
    </p:spTree>
    <p:extLst>
      <p:ext uri="{BB962C8B-B14F-4D97-AF65-F5344CB8AC3E}">
        <p14:creationId xmlns:p14="http://schemas.microsoft.com/office/powerpoint/2010/main" val="115456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F2FD4C-D78B-400D-9C49-A448B70A2069}" type="datetimeFigureOut">
              <a:rPr lang="en-US" smtClean="0"/>
              <a:t>12/9/2016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03595-64EF-4266-854A-8332B716B6AE}" type="slidenum">
              <a:rPr lang="en-US" smtClean="0"/>
              <a:t>‹#›</a:t>
            </a:fld>
            <a:endParaRPr lang="en-US"/>
          </a:p>
        </p:txBody>
      </p:sp>
    </p:spTree>
    <p:extLst>
      <p:ext uri="{BB962C8B-B14F-4D97-AF65-F5344CB8AC3E}">
        <p14:creationId xmlns:p14="http://schemas.microsoft.com/office/powerpoint/2010/main" val="328021629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Server 2013</a:t>
            </a:r>
            <a:endParaRPr lang="en-GB" dirty="0"/>
          </a:p>
        </p:txBody>
      </p:sp>
      <p:sp>
        <p:nvSpPr>
          <p:cNvPr id="4098" name="Underrubrik 6"/>
          <p:cNvSpPr>
            <a:spLocks noGrp="1"/>
          </p:cNvSpPr>
          <p:nvPr>
            <p:ph type="subTitle" idx="1"/>
          </p:nvPr>
        </p:nvSpPr>
        <p:spPr/>
        <p:txBody>
          <a:bodyPr/>
          <a:lstStyle/>
          <a:p>
            <a:r>
              <a:rPr lang="en-GB" dirty="0"/>
              <a:t>Web Services and WCF</a:t>
            </a:r>
          </a:p>
        </p:txBody>
      </p:sp>
      <p:sp>
        <p:nvSpPr>
          <p:cNvPr id="4101" name="Platshållare för datum 4"/>
          <p:cNvSpPr>
            <a:spLocks noGrp="1"/>
          </p:cNvSpPr>
          <p:nvPr>
            <p:ph type="dt" sz="half" idx="10"/>
          </p:nvPr>
        </p:nvSpPr>
        <p:spPr>
          <a:xfrm>
            <a:off x="790216" y="6350023"/>
            <a:ext cx="1117487" cy="365125"/>
          </a:xfrm>
        </p:spPr>
        <p:txBody>
          <a:bodyPr/>
          <a:lstStyle/>
          <a:p>
            <a:r>
              <a:rPr lang="sv-SE" dirty="0"/>
              <a:t>2010-01-11</a:t>
            </a:r>
            <a:endParaRPr lang="en-GB" dirty="0"/>
          </a:p>
        </p:txBody>
      </p:sp>
      <p:sp>
        <p:nvSpPr>
          <p:cNvPr id="4100" name="Platshållare för bildnummer 3"/>
          <p:cNvSpPr>
            <a:spLocks noGrp="1"/>
          </p:cNvSpPr>
          <p:nvPr>
            <p:ph type="sldNum" sz="quarter" idx="12"/>
          </p:nvPr>
        </p:nvSpPr>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167056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WCF Receive Adapters</a:t>
            </a:r>
          </a:p>
        </p:txBody>
      </p:sp>
      <p:graphicFrame>
        <p:nvGraphicFramePr>
          <p:cNvPr id="4" name="Table 3"/>
          <p:cNvGraphicFramePr>
            <a:graphicFrameLocks noGrp="1"/>
          </p:cNvGraphicFramePr>
          <p:nvPr>
            <p:extLst>
              <p:ext uri="{D42A27DB-BD31-4B8C-83A1-F6EECF244321}">
                <p14:modId xmlns:p14="http://schemas.microsoft.com/office/powerpoint/2010/main" val="1870620279"/>
              </p:ext>
            </p:extLst>
          </p:nvPr>
        </p:nvGraphicFramePr>
        <p:xfrm>
          <a:off x="533876" y="1214422"/>
          <a:ext cx="7696199" cy="4446296"/>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1422990">
                  <a:extLst>
                    <a:ext uri="{9D8B030D-6E8A-4147-A177-3AD203B41FA5}">
                      <a16:colId xmlns:a16="http://schemas.microsoft.com/office/drawing/2014/main" val="20001"/>
                    </a:ext>
                  </a:extLst>
                </a:gridCol>
                <a:gridCol w="3758609">
                  <a:extLst>
                    <a:ext uri="{9D8B030D-6E8A-4147-A177-3AD203B41FA5}">
                      <a16:colId xmlns:a16="http://schemas.microsoft.com/office/drawing/2014/main" val="20002"/>
                    </a:ext>
                  </a:extLst>
                </a:gridCol>
              </a:tblGrid>
              <a:tr h="371332">
                <a:tc>
                  <a:txBody>
                    <a:bodyPr/>
                    <a:lstStyle/>
                    <a:p>
                      <a:r>
                        <a:rPr lang="en-US" sz="1400" dirty="0"/>
                        <a:t>Adapter</a:t>
                      </a:r>
                    </a:p>
                  </a:txBody>
                  <a:tcPr/>
                </a:tc>
                <a:tc>
                  <a:txBody>
                    <a:bodyPr/>
                    <a:lstStyle/>
                    <a:p>
                      <a:r>
                        <a:rPr lang="en-US" sz="1400" dirty="0"/>
                        <a:t>Host Type</a:t>
                      </a:r>
                    </a:p>
                  </a:txBody>
                  <a:tcPr/>
                </a:tc>
                <a:tc>
                  <a:txBody>
                    <a:bodyPr/>
                    <a:lstStyle/>
                    <a:p>
                      <a:r>
                        <a:rPr lang="en-US" sz="1400" dirty="0"/>
                        <a:t>Description</a:t>
                      </a:r>
                    </a:p>
                  </a:txBody>
                  <a:tcPr/>
                </a:tc>
                <a:extLst>
                  <a:ext uri="{0D108BD9-81ED-4DB2-BD59-A6C34878D82A}">
                    <a16:rowId xmlns:a16="http://schemas.microsoft.com/office/drawing/2014/main" val="10000"/>
                  </a:ext>
                </a:extLst>
              </a:tr>
              <a:tr h="485924">
                <a:tc>
                  <a:txBody>
                    <a:bodyPr/>
                    <a:lstStyle/>
                    <a:p>
                      <a:r>
                        <a:rPr lang="en-US" sz="1400" dirty="0"/>
                        <a:t>WCF-NetTcp</a:t>
                      </a:r>
                    </a:p>
                  </a:txBody>
                  <a:tcPr/>
                </a:tc>
                <a:tc>
                  <a:txBody>
                    <a:bodyPr/>
                    <a:lstStyle/>
                    <a:p>
                      <a:r>
                        <a:rPr lang="en-US" sz="1400" dirty="0"/>
                        <a:t>In-process</a:t>
                      </a:r>
                    </a:p>
                  </a:txBody>
                  <a:tcPr/>
                </a:tc>
                <a:tc>
                  <a:txBody>
                    <a:bodyPr/>
                    <a:lstStyle/>
                    <a:p>
                      <a:r>
                        <a:rPr lang="en-US" sz="1400" dirty="0"/>
                        <a:t>Uses the WCF</a:t>
                      </a:r>
                      <a:r>
                        <a:rPr lang="en-US" sz="1400" baseline="0" dirty="0"/>
                        <a:t> NetTcpBinding, allows integration with WCF clients</a:t>
                      </a:r>
                      <a:endParaRPr lang="en-US" sz="1400" dirty="0"/>
                    </a:p>
                  </a:txBody>
                  <a:tcPr/>
                </a:tc>
                <a:extLst>
                  <a:ext uri="{0D108BD9-81ED-4DB2-BD59-A6C34878D82A}">
                    <a16:rowId xmlns:a16="http://schemas.microsoft.com/office/drawing/2014/main" val="10001"/>
                  </a:ext>
                </a:extLst>
              </a:tr>
              <a:tr h="682144">
                <a:tc>
                  <a:txBody>
                    <a:bodyPr/>
                    <a:lstStyle/>
                    <a:p>
                      <a:r>
                        <a:rPr lang="en-US" sz="1400" dirty="0"/>
                        <a:t>WCF-</a:t>
                      </a:r>
                      <a:r>
                        <a:rPr lang="en-US" sz="1400" dirty="0" err="1"/>
                        <a:t>NetNamedPipes</a:t>
                      </a:r>
                      <a:endParaRPr lang="en-US" sz="1400" dirty="0"/>
                    </a:p>
                  </a:txBody>
                  <a:tcPr/>
                </a:tc>
                <a:tc>
                  <a:txBody>
                    <a:bodyPr/>
                    <a:lstStyle/>
                    <a:p>
                      <a:r>
                        <a:rPr lang="en-US" sz="1400" dirty="0"/>
                        <a:t>In-process</a:t>
                      </a:r>
                    </a:p>
                  </a:txBody>
                  <a:tcPr/>
                </a:tc>
                <a:tc>
                  <a:txBody>
                    <a:bodyPr/>
                    <a:lstStyle/>
                    <a:p>
                      <a:r>
                        <a:rPr lang="en-US" sz="1400" dirty="0"/>
                        <a:t>Uses the</a:t>
                      </a:r>
                      <a:r>
                        <a:rPr lang="en-US" sz="1400" baseline="0" dirty="0"/>
                        <a:t> WCF </a:t>
                      </a:r>
                      <a:r>
                        <a:rPr lang="en-US" sz="1400" baseline="0" dirty="0" err="1"/>
                        <a:t>NetNamedPipesBinding</a:t>
                      </a:r>
                      <a:r>
                        <a:rPr lang="en-US" sz="1400" baseline="0" dirty="0"/>
                        <a:t>, allows fast communication to same machine services</a:t>
                      </a:r>
                      <a:endParaRPr lang="en-US" sz="1400" dirty="0"/>
                    </a:p>
                  </a:txBody>
                  <a:tcPr/>
                </a:tc>
                <a:extLst>
                  <a:ext uri="{0D108BD9-81ED-4DB2-BD59-A6C34878D82A}">
                    <a16:rowId xmlns:a16="http://schemas.microsoft.com/office/drawing/2014/main" val="10002"/>
                  </a:ext>
                </a:extLst>
              </a:tr>
              <a:tr h="522128">
                <a:tc>
                  <a:txBody>
                    <a:bodyPr/>
                    <a:lstStyle/>
                    <a:p>
                      <a:r>
                        <a:rPr lang="en-US" sz="1400" dirty="0"/>
                        <a:t>WCF-WsHttp</a:t>
                      </a:r>
                    </a:p>
                  </a:txBody>
                  <a:tcPr/>
                </a:tc>
                <a:tc>
                  <a:txBody>
                    <a:bodyPr/>
                    <a:lstStyle/>
                    <a:p>
                      <a:r>
                        <a:rPr lang="en-US" sz="1400" dirty="0"/>
                        <a:t>Isolated</a:t>
                      </a:r>
                    </a:p>
                  </a:txBody>
                  <a:tcPr/>
                </a:tc>
                <a:tc>
                  <a:txBody>
                    <a:bodyPr/>
                    <a:lstStyle/>
                    <a:p>
                      <a:r>
                        <a:rPr lang="en-US" sz="1400" dirty="0"/>
                        <a:t>Uses the WCF WsHttpBinding, allows integration with compatible WS-* stacks</a:t>
                      </a:r>
                    </a:p>
                  </a:txBody>
                  <a:tcPr/>
                </a:tc>
                <a:extLst>
                  <a:ext uri="{0D108BD9-81ED-4DB2-BD59-A6C34878D82A}">
                    <a16:rowId xmlns:a16="http://schemas.microsoft.com/office/drawing/2014/main" val="10003"/>
                  </a:ext>
                </a:extLst>
              </a:tr>
              <a:tr h="642942">
                <a:tc>
                  <a:txBody>
                    <a:bodyPr/>
                    <a:lstStyle/>
                    <a:p>
                      <a:r>
                        <a:rPr lang="en-US" sz="1400" dirty="0"/>
                        <a:t>WCF-BasicHttp</a:t>
                      </a:r>
                    </a:p>
                  </a:txBody>
                  <a:tcPr/>
                </a:tc>
                <a:tc>
                  <a:txBody>
                    <a:bodyPr/>
                    <a:lstStyle/>
                    <a:p>
                      <a:r>
                        <a:rPr lang="en-US" sz="1400" dirty="0"/>
                        <a:t>Isolated</a:t>
                      </a:r>
                    </a:p>
                  </a:txBody>
                  <a:tcPr/>
                </a:tc>
                <a:tc>
                  <a:txBody>
                    <a:bodyPr/>
                    <a:lstStyle/>
                    <a:p>
                      <a:r>
                        <a:rPr lang="en-US" sz="1400" dirty="0"/>
                        <a:t>Uses the WCF BasicHttpBinding,</a:t>
                      </a:r>
                      <a:r>
                        <a:rPr lang="en-US" sz="1400" baseline="0" dirty="0"/>
                        <a:t> allows integration with WS_BaseProfile1 compatible stacks</a:t>
                      </a:r>
                      <a:endParaRPr lang="en-US" sz="1400" dirty="0"/>
                    </a:p>
                  </a:txBody>
                  <a:tcPr/>
                </a:tc>
                <a:extLst>
                  <a:ext uri="{0D108BD9-81ED-4DB2-BD59-A6C34878D82A}">
                    <a16:rowId xmlns:a16="http://schemas.microsoft.com/office/drawing/2014/main" val="10004"/>
                  </a:ext>
                </a:extLst>
              </a:tr>
              <a:tr h="500066">
                <a:tc>
                  <a:txBody>
                    <a:bodyPr/>
                    <a:lstStyle/>
                    <a:p>
                      <a:r>
                        <a:rPr lang="en-US" sz="1400" dirty="0"/>
                        <a:t>WCF-NetMsmq</a:t>
                      </a:r>
                    </a:p>
                  </a:txBody>
                  <a:tcPr/>
                </a:tc>
                <a:tc>
                  <a:txBody>
                    <a:bodyPr/>
                    <a:lstStyle/>
                    <a:p>
                      <a:r>
                        <a:rPr lang="en-US" sz="1400" dirty="0"/>
                        <a:t>In-process</a:t>
                      </a:r>
                    </a:p>
                  </a:txBody>
                  <a:tcPr/>
                </a:tc>
                <a:tc>
                  <a:txBody>
                    <a:bodyPr/>
                    <a:lstStyle/>
                    <a:p>
                      <a:r>
                        <a:rPr lang="en-US" sz="1400" dirty="0"/>
                        <a:t>Uses the WCF NetMsmqBinding, allows</a:t>
                      </a:r>
                      <a:r>
                        <a:rPr lang="en-US" sz="1400" baseline="0" dirty="0"/>
                        <a:t> integration with WCF MSMQ clients</a:t>
                      </a:r>
                      <a:endParaRPr lang="en-US" sz="1400" dirty="0"/>
                    </a:p>
                  </a:txBody>
                  <a:tcPr/>
                </a:tc>
                <a:extLst>
                  <a:ext uri="{0D108BD9-81ED-4DB2-BD59-A6C34878D82A}">
                    <a16:rowId xmlns:a16="http://schemas.microsoft.com/office/drawing/2014/main" val="10005"/>
                  </a:ext>
                </a:extLst>
              </a:tr>
              <a:tr h="481972">
                <a:tc>
                  <a:txBody>
                    <a:bodyPr/>
                    <a:lstStyle/>
                    <a:p>
                      <a:r>
                        <a:rPr lang="en-US" sz="1400" dirty="0"/>
                        <a:t>WCF-Custom</a:t>
                      </a:r>
                    </a:p>
                  </a:txBody>
                  <a:tcPr/>
                </a:tc>
                <a:tc>
                  <a:txBody>
                    <a:bodyPr/>
                    <a:lstStyle/>
                    <a:p>
                      <a:r>
                        <a:rPr lang="en-US" sz="1400" dirty="0"/>
                        <a:t>In-process</a:t>
                      </a:r>
                    </a:p>
                  </a:txBody>
                  <a:tcPr/>
                </a:tc>
                <a:tc>
                  <a:txBody>
                    <a:bodyPr/>
                    <a:lstStyle/>
                    <a:p>
                      <a:r>
                        <a:rPr lang="en-US" sz="1400" dirty="0"/>
                        <a:t>Allows you to use any Binding hosted by BizTalk</a:t>
                      </a:r>
                    </a:p>
                  </a:txBody>
                  <a:tcPr/>
                </a:tc>
                <a:extLst>
                  <a:ext uri="{0D108BD9-81ED-4DB2-BD59-A6C34878D82A}">
                    <a16:rowId xmlns:a16="http://schemas.microsoft.com/office/drawing/2014/main" val="10006"/>
                  </a:ext>
                </a:extLst>
              </a:tr>
              <a:tr h="535316">
                <a:tc>
                  <a:txBody>
                    <a:bodyPr/>
                    <a:lstStyle/>
                    <a:p>
                      <a:r>
                        <a:rPr lang="en-US" sz="1400" dirty="0"/>
                        <a:t>WCF-CustomIsolated</a:t>
                      </a:r>
                    </a:p>
                  </a:txBody>
                  <a:tcPr/>
                </a:tc>
                <a:tc>
                  <a:txBody>
                    <a:bodyPr/>
                    <a:lstStyle/>
                    <a:p>
                      <a:r>
                        <a:rPr lang="en-US" sz="1400" dirty="0"/>
                        <a:t>Isolated</a:t>
                      </a:r>
                    </a:p>
                  </a:txBody>
                  <a:tcPr/>
                </a:tc>
                <a:tc>
                  <a:txBody>
                    <a:bodyPr/>
                    <a:lstStyle/>
                    <a:p>
                      <a:r>
                        <a:rPr lang="en-US" sz="1400" dirty="0"/>
                        <a:t>Allows you to use any Binding in an Isolated</a:t>
                      </a:r>
                      <a:r>
                        <a:rPr lang="en-US" sz="1400" baseline="0" dirty="0"/>
                        <a:t> Host</a:t>
                      </a: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6308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Receive Adapter Configuration</a:t>
            </a:r>
          </a:p>
        </p:txBody>
      </p:sp>
      <p:sp>
        <p:nvSpPr>
          <p:cNvPr id="3" name="Content Placeholder 2"/>
          <p:cNvSpPr>
            <a:spLocks noGrp="1"/>
          </p:cNvSpPr>
          <p:nvPr>
            <p:ph idx="1"/>
          </p:nvPr>
        </p:nvSpPr>
        <p:spPr/>
        <p:txBody>
          <a:bodyPr/>
          <a:lstStyle/>
          <a:p>
            <a:r>
              <a:rPr lang="sv-SE"/>
              <a:t>All (non custom) adapters have four configuration areas in common</a:t>
            </a:r>
          </a:p>
          <a:p>
            <a:pPr lvl="1"/>
            <a:r>
              <a:rPr lang="sv-SE"/>
              <a:t>General</a:t>
            </a:r>
          </a:p>
          <a:p>
            <a:pPr lvl="2"/>
            <a:r>
              <a:rPr lang="sv-SE"/>
              <a:t>URI and endpoint identity</a:t>
            </a:r>
          </a:p>
          <a:p>
            <a:pPr lvl="1"/>
            <a:r>
              <a:rPr lang="sv-SE"/>
              <a:t>Binding</a:t>
            </a:r>
          </a:p>
          <a:p>
            <a:pPr lvl="2"/>
            <a:r>
              <a:rPr lang="sv-SE"/>
              <a:t>Whatever configuration can be done for binding (=adapter).</a:t>
            </a:r>
          </a:p>
          <a:p>
            <a:pPr lvl="2"/>
            <a:r>
              <a:rPr lang="sv-SE"/>
              <a:t>Only valid configurations are possible – interface built to fit binding.</a:t>
            </a:r>
          </a:p>
          <a:p>
            <a:pPr lvl="1"/>
            <a:r>
              <a:rPr lang="sv-SE"/>
              <a:t>Security</a:t>
            </a:r>
          </a:p>
          <a:p>
            <a:pPr lvl="2"/>
            <a:r>
              <a:rPr lang="sv-SE"/>
              <a:t>Configure SecurityMode and settings for that.</a:t>
            </a:r>
          </a:p>
          <a:p>
            <a:pPr lvl="2"/>
            <a:r>
              <a:rPr lang="sv-SE"/>
              <a:t>Only valid configurations are possible – interface built to fit binding.</a:t>
            </a:r>
          </a:p>
          <a:p>
            <a:pPr lvl="1"/>
            <a:r>
              <a:rPr lang="sv-SE"/>
              <a:t>Message</a:t>
            </a:r>
          </a:p>
          <a:p>
            <a:pPr lvl="2"/>
            <a:r>
              <a:rPr lang="sv-SE"/>
              <a:t>Determine what part of WCF message to create BizTalk message out of.</a:t>
            </a:r>
            <a:endParaRPr lang="sv-SE" dirty="0"/>
          </a:p>
        </p:txBody>
      </p:sp>
    </p:spTree>
    <p:extLst>
      <p:ext uri="{BB962C8B-B14F-4D97-AF65-F5344CB8AC3E}">
        <p14:creationId xmlns:p14="http://schemas.microsoft.com/office/powerpoint/2010/main" val="315368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General</a:t>
            </a:r>
          </a:p>
        </p:txBody>
      </p:sp>
      <p:sp>
        <p:nvSpPr>
          <p:cNvPr id="3" name="Content Placeholder 2"/>
          <p:cNvSpPr>
            <a:spLocks noGrp="1"/>
          </p:cNvSpPr>
          <p:nvPr>
            <p:ph idx="1"/>
          </p:nvPr>
        </p:nvSpPr>
        <p:spPr/>
        <p:txBody>
          <a:bodyPr/>
          <a:lstStyle/>
          <a:p>
            <a:r>
              <a:rPr lang="sv-SE" dirty="0"/>
              <a:t>URI can be complete or relative, depending on adapter.</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16832"/>
            <a:ext cx="4968552" cy="27808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869160"/>
            <a:ext cx="2986181" cy="14963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7" name="Curved Right Arrow 6"/>
          <p:cNvSpPr/>
          <p:nvPr/>
        </p:nvSpPr>
        <p:spPr bwMode="auto">
          <a:xfrm>
            <a:off x="3707904" y="4365104"/>
            <a:ext cx="829020" cy="1232205"/>
          </a:xfrm>
          <a:prstGeom prst="curvedRightArrow">
            <a:avLst>
              <a:gd name="adj1" fmla="val 17094"/>
              <a:gd name="adj2" fmla="val 45079"/>
              <a:gd name="adj3" fmla="val 26220"/>
            </a:avLst>
          </a:prstGeom>
          <a:noFill/>
          <a:ln w="50800">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8" name="Rounded Rectangle 7"/>
          <p:cNvSpPr/>
          <p:nvPr/>
        </p:nvSpPr>
        <p:spPr>
          <a:xfrm>
            <a:off x="5580112" y="270892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General Tab (</a:t>
            </a:r>
            <a:r>
              <a:rPr lang="en-US" dirty="0" err="1"/>
              <a:t>NetTcp</a:t>
            </a:r>
            <a:r>
              <a:rPr lang="en-US" dirty="0"/>
              <a:t>)</a:t>
            </a:r>
          </a:p>
        </p:txBody>
      </p:sp>
    </p:spTree>
    <p:extLst>
      <p:ext uri="{BB962C8B-B14F-4D97-AF65-F5344CB8AC3E}">
        <p14:creationId xmlns:p14="http://schemas.microsoft.com/office/powerpoint/2010/main" val="421983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384" y="4122954"/>
            <a:ext cx="4473026" cy="30963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bwMode="auto">
          <a:xfrm>
            <a:off x="1501782" y="5661248"/>
            <a:ext cx="4032448" cy="792088"/>
          </a:xfrm>
          <a:prstGeom prst="rect">
            <a:avLst/>
          </a:prstGeom>
          <a:noFill/>
          <a:ln w="28575" cap="flat" cmpd="sng" algn="ctr">
            <a:solidFill>
              <a:schemeClr val="accent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15362" name="Title 1"/>
          <p:cNvSpPr>
            <a:spLocks noGrp="1"/>
          </p:cNvSpPr>
          <p:nvPr>
            <p:ph type="title"/>
          </p:nvPr>
        </p:nvSpPr>
        <p:spPr/>
        <p:txBody>
          <a:bodyPr/>
          <a:lstStyle/>
          <a:p>
            <a:r>
              <a:rPr lang="en-US" dirty="0"/>
              <a:t>Binding</a:t>
            </a:r>
          </a:p>
        </p:txBody>
      </p:sp>
      <p:sp>
        <p:nvSpPr>
          <p:cNvPr id="15363" name="Content Placeholder 2"/>
          <p:cNvSpPr>
            <a:spLocks noGrp="1"/>
          </p:cNvSpPr>
          <p:nvPr>
            <p:ph idx="1"/>
          </p:nvPr>
        </p:nvSpPr>
        <p:spPr/>
        <p:txBody>
          <a:bodyPr/>
          <a:lstStyle/>
          <a:p>
            <a:r>
              <a:rPr lang="en-US" dirty="0"/>
              <a:t>Transaction</a:t>
            </a:r>
          </a:p>
          <a:p>
            <a:pPr lvl="1"/>
            <a:r>
              <a:rPr lang="en-US" dirty="0"/>
              <a:t>Only enabled for One-Way Receive Locations</a:t>
            </a:r>
          </a:p>
          <a:p>
            <a:pPr lvl="2"/>
            <a:r>
              <a:rPr lang="en-US" dirty="0"/>
              <a:t>Holds true for all WCF adapters that support transactions</a:t>
            </a:r>
          </a:p>
          <a:p>
            <a:pPr lvl="1"/>
            <a:r>
              <a:rPr lang="en-US" dirty="0"/>
              <a:t>Transaction to </a:t>
            </a:r>
            <a:r>
              <a:rPr lang="en-US" dirty="0" err="1"/>
              <a:t>MessageBox</a:t>
            </a:r>
            <a:r>
              <a:rPr lang="en-US" dirty="0"/>
              <a:t> will be joined with flowed transaction</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895174"/>
            <a:ext cx="4104456" cy="3342138"/>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3243037" y="4122954"/>
            <a:ext cx="4032448" cy="936104"/>
          </a:xfrm>
          <a:prstGeom prst="rect">
            <a:avLst/>
          </a:prstGeom>
          <a:noFill/>
          <a:ln w="28575" cap="flat" cmpd="sng" algn="ctr">
            <a:solidFill>
              <a:schemeClr val="accent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6" name="Rounded Rectangle 5"/>
          <p:cNvSpPr/>
          <p:nvPr/>
        </p:nvSpPr>
        <p:spPr>
          <a:xfrm>
            <a:off x="947097" y="306896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Binding Tab (</a:t>
            </a:r>
            <a:r>
              <a:rPr lang="en-US" dirty="0" err="1"/>
              <a:t>NetTcp</a:t>
            </a:r>
            <a:r>
              <a:rPr lang="en-US" dirty="0"/>
              <a:t>)</a:t>
            </a:r>
          </a:p>
        </p:txBody>
      </p:sp>
    </p:spTree>
    <p:extLst>
      <p:ext uri="{BB962C8B-B14F-4D97-AF65-F5344CB8AC3E}">
        <p14:creationId xmlns:p14="http://schemas.microsoft.com/office/powerpoint/2010/main" val="362335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Security</a:t>
            </a:r>
          </a:p>
        </p:txBody>
      </p:sp>
      <p:sp>
        <p:nvSpPr>
          <p:cNvPr id="17411" name="Content Placeholder 2"/>
          <p:cNvSpPr>
            <a:spLocks noGrp="1"/>
          </p:cNvSpPr>
          <p:nvPr>
            <p:ph idx="1"/>
          </p:nvPr>
        </p:nvSpPr>
        <p:spPr/>
        <p:txBody>
          <a:bodyPr/>
          <a:lstStyle/>
          <a:p>
            <a:r>
              <a:rPr lang="en-US" dirty="0"/>
              <a:t>Basically the same as raw WCF configuration</a:t>
            </a:r>
          </a:p>
          <a:p>
            <a:pPr lvl="1"/>
            <a:r>
              <a:rPr lang="en-US" dirty="0"/>
              <a:t>UI does enforce validation</a:t>
            </a:r>
          </a:p>
          <a:p>
            <a:r>
              <a:rPr lang="en-US" dirty="0"/>
              <a:t>Generally Transport (the default) is the most </a:t>
            </a:r>
            <a:r>
              <a:rPr lang="en-US" dirty="0" err="1"/>
              <a:t>performant</a:t>
            </a:r>
            <a:endParaRPr lang="en-US" dirty="0"/>
          </a:p>
          <a:p>
            <a:pPr lvl="1"/>
            <a:r>
              <a:rPr lang="en-US" dirty="0"/>
              <a:t>Transport is point-to-point</a:t>
            </a:r>
          </a:p>
          <a:p>
            <a:pPr lvl="1"/>
            <a:r>
              <a:rPr lang="en-US" dirty="0"/>
              <a:t>Message is end-to-end</a:t>
            </a:r>
          </a:p>
          <a:p>
            <a:r>
              <a:rPr lang="en-US" dirty="0"/>
              <a:t>Can enable SSO if a Windows Principal will be available</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645024"/>
            <a:ext cx="4276215" cy="29825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6300192" y="52292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Security Tab (</a:t>
            </a:r>
            <a:r>
              <a:rPr lang="en-US" dirty="0" err="1"/>
              <a:t>NetTcp</a:t>
            </a:r>
            <a:r>
              <a:rPr lang="en-US" dirty="0"/>
              <a:t>)</a:t>
            </a:r>
          </a:p>
        </p:txBody>
      </p:sp>
    </p:spTree>
    <p:extLst>
      <p:ext uri="{BB962C8B-B14F-4D97-AF65-F5344CB8AC3E}">
        <p14:creationId xmlns:p14="http://schemas.microsoft.com/office/powerpoint/2010/main" val="425531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Message</a:t>
            </a:r>
          </a:p>
        </p:txBody>
      </p:sp>
      <p:sp>
        <p:nvSpPr>
          <p:cNvPr id="3" name="Content Placeholder 2"/>
          <p:cNvSpPr>
            <a:spLocks noGrp="1"/>
          </p:cNvSpPr>
          <p:nvPr>
            <p:ph idx="1"/>
          </p:nvPr>
        </p:nvSpPr>
        <p:spPr>
          <a:xfrm>
            <a:off x="395289" y="1484313"/>
            <a:ext cx="4752775" cy="4608512"/>
          </a:xfrm>
        </p:spPr>
        <p:txBody>
          <a:bodyPr/>
          <a:lstStyle/>
          <a:p>
            <a:r>
              <a:rPr lang="en-US" dirty="0"/>
              <a:t>Body – default</a:t>
            </a:r>
          </a:p>
          <a:p>
            <a:pPr lvl="1"/>
            <a:r>
              <a:rPr lang="en-US" dirty="0"/>
              <a:t>The child of the </a:t>
            </a:r>
            <a:r>
              <a:rPr lang="en-US" dirty="0" err="1"/>
              <a:t>soap:Body</a:t>
            </a:r>
            <a:r>
              <a:rPr lang="en-US" dirty="0"/>
              <a:t> element</a:t>
            </a:r>
          </a:p>
          <a:p>
            <a:r>
              <a:rPr lang="en-US" dirty="0"/>
              <a:t>Envelope</a:t>
            </a:r>
          </a:p>
          <a:p>
            <a:pPr lvl="1"/>
            <a:r>
              <a:rPr lang="en-US" dirty="0"/>
              <a:t>Whole </a:t>
            </a:r>
            <a:r>
              <a:rPr lang="en-US" dirty="0" err="1"/>
              <a:t>soap:Envelope</a:t>
            </a:r>
            <a:r>
              <a:rPr lang="en-US" dirty="0"/>
              <a:t> element is published to the </a:t>
            </a:r>
            <a:r>
              <a:rPr lang="en-US" dirty="0" err="1"/>
              <a:t>MessageBox</a:t>
            </a:r>
            <a:endParaRPr lang="en-US" dirty="0"/>
          </a:p>
          <a:p>
            <a:pPr lvl="1"/>
            <a:r>
              <a:rPr lang="en-US" dirty="0"/>
              <a:t>No processing (if signed/encrypted it will keep those attributes)</a:t>
            </a:r>
          </a:p>
          <a:p>
            <a:r>
              <a:rPr lang="en-US" dirty="0" err="1"/>
              <a:t>XPath</a:t>
            </a:r>
            <a:r>
              <a:rPr lang="en-US" dirty="0"/>
              <a:t> </a:t>
            </a:r>
          </a:p>
          <a:p>
            <a:pPr lvl="1"/>
            <a:r>
              <a:rPr lang="en-US" dirty="0"/>
              <a:t>Valid </a:t>
            </a:r>
            <a:r>
              <a:rPr lang="en-US" dirty="0" err="1"/>
              <a:t>XPath</a:t>
            </a:r>
            <a:r>
              <a:rPr lang="en-US" dirty="0"/>
              <a:t> expression relative to </a:t>
            </a:r>
            <a:r>
              <a:rPr lang="en-US" dirty="0" err="1"/>
              <a:t>soap:Body</a:t>
            </a:r>
            <a:endParaRPr lang="en-US" dirty="0"/>
          </a:p>
          <a:p>
            <a:pPr lvl="1"/>
            <a:endParaRPr lang="en-US" dirty="0"/>
          </a:p>
          <a:p>
            <a:r>
              <a:rPr lang="en-US" dirty="0"/>
              <a:t>Outbound – if request/response</a:t>
            </a:r>
          </a:p>
          <a:p>
            <a:pPr lvl="1"/>
            <a:r>
              <a:rPr lang="en-US" dirty="0"/>
              <a:t>Can optionally specify a template</a:t>
            </a:r>
          </a:p>
          <a:p>
            <a:pPr lvl="2"/>
            <a:r>
              <a:rPr lang="en-US" dirty="0"/>
              <a:t>Use </a:t>
            </a:r>
            <a:r>
              <a:rPr lang="en-US" dirty="0" err="1"/>
              <a:t>bts</a:t>
            </a:r>
            <a:r>
              <a:rPr lang="en-US" dirty="0"/>
              <a:t>-</a:t>
            </a:r>
            <a:r>
              <a:rPr lang="en-US" dirty="0" err="1"/>
              <a:t>msg</a:t>
            </a:r>
            <a:r>
              <a:rPr lang="en-US" dirty="0"/>
              <a:t>-body element to place message body</a:t>
            </a:r>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161" y="1628800"/>
            <a:ext cx="3861343" cy="381642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51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a:t>Using a WCF Receive Adapter</a:t>
            </a:r>
          </a:p>
          <a:p>
            <a:pPr lvl="1"/>
            <a:r>
              <a:rPr lang="sv-SE" dirty="0"/>
              <a:t>Configuring the netTcpAdapter</a:t>
            </a:r>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80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WCF-Custom/CustomIsolated adapters</a:t>
            </a:r>
            <a:endParaRPr lang="sv-SE" dirty="0"/>
          </a:p>
        </p:txBody>
      </p:sp>
      <p:sp>
        <p:nvSpPr>
          <p:cNvPr id="3" name="Content Placeholder 2"/>
          <p:cNvSpPr>
            <a:spLocks noGrp="1"/>
          </p:cNvSpPr>
          <p:nvPr>
            <p:ph idx="1"/>
          </p:nvPr>
        </p:nvSpPr>
        <p:spPr/>
        <p:txBody>
          <a:bodyPr/>
          <a:lstStyle/>
          <a:p>
            <a:r>
              <a:rPr lang="en-US"/>
              <a:t>The WCF-Custom and WCF-CustomIsolated adapters offer you complete control over the channel stack and behaviors configuration</a:t>
            </a:r>
          </a:p>
          <a:p>
            <a:pPr lvl="1"/>
            <a:r>
              <a:rPr lang="en-US"/>
              <a:t>Similar to “normal” WCF configuration</a:t>
            </a:r>
          </a:p>
          <a:p>
            <a:r>
              <a:rPr lang="en-US"/>
              <a:t>The WCF-Custom/WCF-CustomIsolated Adapters allow to:</a:t>
            </a:r>
          </a:p>
          <a:p>
            <a:pPr lvl="1"/>
            <a:r>
              <a:rPr lang="en-US"/>
              <a:t>Implement and exploit extensibility points.</a:t>
            </a:r>
          </a:p>
          <a:p>
            <a:pPr lvl="1"/>
            <a:r>
              <a:rPr lang="en-US"/>
              <a:t>Have full access to properties exposed by bindings/behaviors.</a:t>
            </a:r>
          </a:p>
          <a:p>
            <a:pPr lvl="1"/>
            <a:r>
              <a:rPr lang="en-US"/>
              <a:t>Export/Import the binding configuration.</a:t>
            </a:r>
          </a:p>
          <a:p>
            <a:pPr lvl="1"/>
            <a:r>
              <a:rPr lang="en-US"/>
              <a:t>Run an http-based adapter within an in-process host.</a:t>
            </a:r>
          </a:p>
          <a:p>
            <a:pPr lvl="1"/>
            <a:r>
              <a:rPr lang="en-US"/>
              <a:t>Use bindings (e.g. sqlBinding) for which a WCF Adapter does not exist.</a:t>
            </a:r>
          </a:p>
          <a:p>
            <a:pPr lvl="1"/>
            <a:r>
              <a:rPr lang="en-US"/>
              <a:t>Have errors ‘Disable location on failure’</a:t>
            </a:r>
          </a:p>
          <a:p>
            <a:r>
              <a:rPr lang="en-US"/>
              <a:t>They are the only WCF adapters you really need.</a:t>
            </a:r>
            <a:endParaRPr lang="sv-SE" dirty="0"/>
          </a:p>
        </p:txBody>
      </p:sp>
    </p:spTree>
    <p:extLst>
      <p:ext uri="{BB962C8B-B14F-4D97-AF65-F5344CB8AC3E}">
        <p14:creationId xmlns:p14="http://schemas.microsoft.com/office/powerpoint/2010/main" val="3591428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67544" y="764704"/>
            <a:ext cx="8353425" cy="360363"/>
          </a:xfrm>
        </p:spPr>
        <p:txBody>
          <a:bodyPr>
            <a:normAutofit fontScale="90000"/>
          </a:bodyPr>
          <a:lstStyle/>
          <a:p>
            <a:r>
              <a:rPr lang="en-US" dirty="0"/>
              <a:t>WCF Send Adapters</a:t>
            </a:r>
          </a:p>
        </p:txBody>
      </p:sp>
      <p:sp>
        <p:nvSpPr>
          <p:cNvPr id="52227" name="Content Placeholder 2"/>
          <p:cNvSpPr>
            <a:spLocks noGrp="1"/>
          </p:cNvSpPr>
          <p:nvPr>
            <p:ph idx="1"/>
          </p:nvPr>
        </p:nvSpPr>
        <p:spPr/>
        <p:txBody>
          <a:bodyPr/>
          <a:lstStyle/>
          <a:p>
            <a:r>
              <a:rPr lang="en-US" dirty="0"/>
              <a:t>WCF adapter Send Port configuration almost identical to Receive Location</a:t>
            </a:r>
          </a:p>
          <a:p>
            <a:pPr lvl="1"/>
            <a:r>
              <a:rPr lang="en-US" dirty="0"/>
              <a:t>Remember WCF uses the same programming model on both sender and receiver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93856573"/>
              </p:ext>
            </p:extLst>
          </p:nvPr>
        </p:nvGraphicFramePr>
        <p:xfrm>
          <a:off x="1357290" y="2643182"/>
          <a:ext cx="6372719" cy="3577407"/>
        </p:xfrm>
        <a:graphic>
          <a:graphicData uri="http://schemas.openxmlformats.org/drawingml/2006/table">
            <a:tbl>
              <a:tblPr firstRow="1" bandRow="1">
                <a:tableStyleId>{5C22544A-7EE6-4342-B048-85BDC9FD1C3A}</a:tableStyleId>
              </a:tblPr>
              <a:tblGrid>
                <a:gridCol w="2082176">
                  <a:extLst>
                    <a:ext uri="{9D8B030D-6E8A-4147-A177-3AD203B41FA5}">
                      <a16:colId xmlns:a16="http://schemas.microsoft.com/office/drawing/2014/main" val="20000"/>
                    </a:ext>
                  </a:extLst>
                </a:gridCol>
                <a:gridCol w="1178285">
                  <a:extLst>
                    <a:ext uri="{9D8B030D-6E8A-4147-A177-3AD203B41FA5}">
                      <a16:colId xmlns:a16="http://schemas.microsoft.com/office/drawing/2014/main" val="20001"/>
                    </a:ext>
                  </a:extLst>
                </a:gridCol>
                <a:gridCol w="3112258">
                  <a:extLst>
                    <a:ext uri="{9D8B030D-6E8A-4147-A177-3AD203B41FA5}">
                      <a16:colId xmlns:a16="http://schemas.microsoft.com/office/drawing/2014/main" val="20002"/>
                    </a:ext>
                  </a:extLst>
                </a:gridCol>
              </a:tblGrid>
              <a:tr h="245986">
                <a:tc>
                  <a:txBody>
                    <a:bodyPr/>
                    <a:lstStyle/>
                    <a:p>
                      <a:r>
                        <a:rPr lang="en-US" sz="1100" dirty="0"/>
                        <a:t>Adapter</a:t>
                      </a:r>
                    </a:p>
                  </a:txBody>
                  <a:tcPr/>
                </a:tc>
                <a:tc>
                  <a:txBody>
                    <a:bodyPr/>
                    <a:lstStyle/>
                    <a:p>
                      <a:r>
                        <a:rPr lang="en-US" sz="1100" dirty="0"/>
                        <a:t>Host Type</a:t>
                      </a:r>
                    </a:p>
                  </a:txBody>
                  <a:tcPr/>
                </a:tc>
                <a:tc>
                  <a:txBody>
                    <a:bodyPr/>
                    <a:lstStyle/>
                    <a:p>
                      <a:r>
                        <a:rPr lang="en-US" sz="1100" dirty="0"/>
                        <a:t>Description</a:t>
                      </a:r>
                    </a:p>
                  </a:txBody>
                  <a:tcPr/>
                </a:tc>
                <a:extLst>
                  <a:ext uri="{0D108BD9-81ED-4DB2-BD59-A6C34878D82A}">
                    <a16:rowId xmlns:a16="http://schemas.microsoft.com/office/drawing/2014/main" val="10000"/>
                  </a:ext>
                </a:extLst>
              </a:tr>
              <a:tr h="418176">
                <a:tc>
                  <a:txBody>
                    <a:bodyPr/>
                    <a:lstStyle/>
                    <a:p>
                      <a:r>
                        <a:rPr lang="en-US" sz="1100" dirty="0"/>
                        <a:t>WCF-NetTcp</a:t>
                      </a:r>
                    </a:p>
                  </a:txBody>
                  <a:tcPr/>
                </a:tc>
                <a:tc>
                  <a:txBody>
                    <a:bodyPr/>
                    <a:lstStyle/>
                    <a:p>
                      <a:r>
                        <a:rPr lang="en-US" sz="1100" dirty="0"/>
                        <a:t>In-process</a:t>
                      </a:r>
                    </a:p>
                  </a:txBody>
                  <a:tcPr/>
                </a:tc>
                <a:tc>
                  <a:txBody>
                    <a:bodyPr/>
                    <a:lstStyle/>
                    <a:p>
                      <a:r>
                        <a:rPr lang="en-US" sz="1100" dirty="0"/>
                        <a:t>Uses the WCF</a:t>
                      </a:r>
                      <a:r>
                        <a:rPr lang="en-US" sz="1100" baseline="0" dirty="0"/>
                        <a:t> NetTcpBinding, allows integration with WCF clients</a:t>
                      </a:r>
                      <a:endParaRPr lang="en-US" sz="1100" dirty="0"/>
                    </a:p>
                  </a:txBody>
                  <a:tcPr/>
                </a:tc>
                <a:extLst>
                  <a:ext uri="{0D108BD9-81ED-4DB2-BD59-A6C34878D82A}">
                    <a16:rowId xmlns:a16="http://schemas.microsoft.com/office/drawing/2014/main" val="10001"/>
                  </a:ext>
                </a:extLst>
              </a:tr>
              <a:tr h="590367">
                <a:tc>
                  <a:txBody>
                    <a:bodyPr/>
                    <a:lstStyle/>
                    <a:p>
                      <a:r>
                        <a:rPr lang="en-US" sz="1100" dirty="0"/>
                        <a:t>WCF-</a:t>
                      </a:r>
                      <a:r>
                        <a:rPr lang="en-US" sz="1100" dirty="0" err="1"/>
                        <a:t>NetNamedPipes</a:t>
                      </a:r>
                      <a:endParaRPr lang="en-US" sz="1100" dirty="0"/>
                    </a:p>
                  </a:txBody>
                  <a:tcPr/>
                </a:tc>
                <a:tc>
                  <a:txBody>
                    <a:bodyPr/>
                    <a:lstStyle/>
                    <a:p>
                      <a:r>
                        <a:rPr lang="en-US" sz="1100" dirty="0"/>
                        <a:t>In-process</a:t>
                      </a:r>
                    </a:p>
                  </a:txBody>
                  <a:tcPr/>
                </a:tc>
                <a:tc>
                  <a:txBody>
                    <a:bodyPr/>
                    <a:lstStyle/>
                    <a:p>
                      <a:r>
                        <a:rPr lang="en-US" sz="1100" dirty="0"/>
                        <a:t>Uses the</a:t>
                      </a:r>
                      <a:r>
                        <a:rPr lang="en-US" sz="1100" baseline="0" dirty="0"/>
                        <a:t> WCF </a:t>
                      </a:r>
                      <a:r>
                        <a:rPr lang="en-US" sz="1100" baseline="0" dirty="0" err="1"/>
                        <a:t>NetNamedPipesBinding</a:t>
                      </a:r>
                      <a:r>
                        <a:rPr lang="en-US" sz="1100" baseline="0" dirty="0"/>
                        <a:t>, allows fast communication to same machine services</a:t>
                      </a:r>
                      <a:endParaRPr lang="en-US" sz="1100" dirty="0"/>
                    </a:p>
                  </a:txBody>
                  <a:tcPr/>
                </a:tc>
                <a:extLst>
                  <a:ext uri="{0D108BD9-81ED-4DB2-BD59-A6C34878D82A}">
                    <a16:rowId xmlns:a16="http://schemas.microsoft.com/office/drawing/2014/main" val="10002"/>
                  </a:ext>
                </a:extLst>
              </a:tr>
              <a:tr h="418176">
                <a:tc>
                  <a:txBody>
                    <a:bodyPr/>
                    <a:lstStyle/>
                    <a:p>
                      <a:r>
                        <a:rPr lang="en-US" sz="1100" dirty="0"/>
                        <a:t>WCF-WsHttp</a:t>
                      </a:r>
                    </a:p>
                  </a:txBody>
                  <a:tcPr/>
                </a:tc>
                <a:tc>
                  <a:txBody>
                    <a:bodyPr/>
                    <a:lstStyle/>
                    <a:p>
                      <a:r>
                        <a:rPr lang="en-US" sz="1100" dirty="0"/>
                        <a:t>In-process</a:t>
                      </a:r>
                    </a:p>
                  </a:txBody>
                  <a:tcPr/>
                </a:tc>
                <a:tc>
                  <a:txBody>
                    <a:bodyPr/>
                    <a:lstStyle/>
                    <a:p>
                      <a:r>
                        <a:rPr lang="en-US" sz="1100" dirty="0"/>
                        <a:t>Uses the WCF WsHttpBinding, allows integration with compatible WS-* stacks</a:t>
                      </a:r>
                    </a:p>
                  </a:txBody>
                  <a:tcPr/>
                </a:tc>
                <a:extLst>
                  <a:ext uri="{0D108BD9-81ED-4DB2-BD59-A6C34878D82A}">
                    <a16:rowId xmlns:a16="http://schemas.microsoft.com/office/drawing/2014/main" val="10003"/>
                  </a:ext>
                </a:extLst>
              </a:tr>
              <a:tr h="590367">
                <a:tc>
                  <a:txBody>
                    <a:bodyPr/>
                    <a:lstStyle/>
                    <a:p>
                      <a:r>
                        <a:rPr lang="en-US" sz="1100" dirty="0"/>
                        <a:t>WCF-BasicHttp</a:t>
                      </a:r>
                    </a:p>
                  </a:txBody>
                  <a:tcPr/>
                </a:tc>
                <a:tc>
                  <a:txBody>
                    <a:bodyPr/>
                    <a:lstStyle/>
                    <a:p>
                      <a:r>
                        <a:rPr lang="en-US" sz="1100" dirty="0"/>
                        <a:t>In-process</a:t>
                      </a:r>
                    </a:p>
                  </a:txBody>
                  <a:tcPr/>
                </a:tc>
                <a:tc>
                  <a:txBody>
                    <a:bodyPr/>
                    <a:lstStyle/>
                    <a:p>
                      <a:r>
                        <a:rPr lang="en-US" sz="1100" dirty="0"/>
                        <a:t>Uses the WCF BasicHttpBinding,</a:t>
                      </a:r>
                      <a:r>
                        <a:rPr lang="en-US" sz="1100" baseline="0" dirty="0"/>
                        <a:t> allows integration with WS_BaseProfile1 compatible stacks</a:t>
                      </a:r>
                      <a:endParaRPr lang="en-US" sz="1100" dirty="0"/>
                    </a:p>
                  </a:txBody>
                  <a:tcPr/>
                </a:tc>
                <a:extLst>
                  <a:ext uri="{0D108BD9-81ED-4DB2-BD59-A6C34878D82A}">
                    <a16:rowId xmlns:a16="http://schemas.microsoft.com/office/drawing/2014/main" val="10004"/>
                  </a:ext>
                </a:extLst>
              </a:tr>
              <a:tr h="418176">
                <a:tc>
                  <a:txBody>
                    <a:bodyPr/>
                    <a:lstStyle/>
                    <a:p>
                      <a:r>
                        <a:rPr lang="en-US" sz="1100" dirty="0"/>
                        <a:t>WCF-NetMsmq</a:t>
                      </a:r>
                    </a:p>
                  </a:txBody>
                  <a:tcPr/>
                </a:tc>
                <a:tc>
                  <a:txBody>
                    <a:bodyPr/>
                    <a:lstStyle/>
                    <a:p>
                      <a:r>
                        <a:rPr lang="en-US" sz="1100" dirty="0"/>
                        <a:t>In-process</a:t>
                      </a:r>
                    </a:p>
                  </a:txBody>
                  <a:tcPr/>
                </a:tc>
                <a:tc>
                  <a:txBody>
                    <a:bodyPr/>
                    <a:lstStyle/>
                    <a:p>
                      <a:r>
                        <a:rPr lang="en-US" sz="1100" dirty="0"/>
                        <a:t>Uses the WCF NetMsmqBinding, allows</a:t>
                      </a:r>
                      <a:r>
                        <a:rPr lang="en-US" sz="1100" baseline="0" dirty="0"/>
                        <a:t> integration with WCF MSMQ clients</a:t>
                      </a:r>
                      <a:endParaRPr lang="en-US" sz="1100" dirty="0"/>
                    </a:p>
                  </a:txBody>
                  <a:tcPr/>
                </a:tc>
                <a:extLst>
                  <a:ext uri="{0D108BD9-81ED-4DB2-BD59-A6C34878D82A}">
                    <a16:rowId xmlns:a16="http://schemas.microsoft.com/office/drawing/2014/main" val="10005"/>
                  </a:ext>
                </a:extLst>
              </a:tr>
              <a:tr h="418176">
                <a:tc>
                  <a:txBody>
                    <a:bodyPr/>
                    <a:lstStyle/>
                    <a:p>
                      <a:r>
                        <a:rPr lang="en-US" sz="1100" dirty="0"/>
                        <a:t>WCF-Custom</a:t>
                      </a:r>
                    </a:p>
                  </a:txBody>
                  <a:tcPr/>
                </a:tc>
                <a:tc>
                  <a:txBody>
                    <a:bodyPr/>
                    <a:lstStyle/>
                    <a:p>
                      <a:r>
                        <a:rPr lang="en-US" sz="1100" dirty="0"/>
                        <a:t>In-process</a:t>
                      </a:r>
                    </a:p>
                  </a:txBody>
                  <a:tcPr/>
                </a:tc>
                <a:tc>
                  <a:txBody>
                    <a:bodyPr/>
                    <a:lstStyle/>
                    <a:p>
                      <a:r>
                        <a:rPr lang="en-US" sz="1100" dirty="0"/>
                        <a:t>Allows you to use any Binding hosted by BizTalk</a:t>
                      </a:r>
                    </a:p>
                  </a:txBody>
                  <a:tcPr/>
                </a:tc>
                <a:extLst>
                  <a:ext uri="{0D108BD9-81ED-4DB2-BD59-A6C34878D82A}">
                    <a16:rowId xmlns:a16="http://schemas.microsoft.com/office/drawing/2014/main" val="10006"/>
                  </a:ext>
                </a:extLst>
              </a:tr>
              <a:tr h="418176">
                <a:tc>
                  <a:txBody>
                    <a:bodyPr/>
                    <a:lstStyle/>
                    <a:p>
                      <a:r>
                        <a:rPr lang="en-US" sz="1100" dirty="0"/>
                        <a:t>WCF-CustomIsolated</a:t>
                      </a:r>
                    </a:p>
                  </a:txBody>
                  <a:tcPr/>
                </a:tc>
                <a:tc>
                  <a:txBody>
                    <a:bodyPr/>
                    <a:lstStyle/>
                    <a:p>
                      <a:r>
                        <a:rPr lang="en-US" sz="1100" dirty="0"/>
                        <a:t>In-process</a:t>
                      </a:r>
                    </a:p>
                  </a:txBody>
                  <a:tcPr/>
                </a:tc>
                <a:tc>
                  <a:txBody>
                    <a:bodyPr/>
                    <a:lstStyle/>
                    <a:p>
                      <a:r>
                        <a:rPr lang="en-US" sz="1100" dirty="0"/>
                        <a:t>Allows you to use any Binding in an Isolated</a:t>
                      </a:r>
                      <a:r>
                        <a:rPr lang="en-US" sz="1100" baseline="0" dirty="0"/>
                        <a:t> Host</a:t>
                      </a:r>
                      <a:endParaRPr lang="en-US" sz="11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461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t>Action Mapping</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Send Adapter needs correction Action header for outgoing call</a:t>
            </a:r>
          </a:p>
          <a:p>
            <a:r>
              <a:rPr lang="en-US" dirty="0"/>
              <a:t>Operation name must be found in Message Context </a:t>
            </a:r>
          </a:p>
          <a:p>
            <a:pPr lvl="1"/>
            <a:r>
              <a:rPr lang="en-US" dirty="0"/>
              <a:t>Automatic for messages from Orchestration</a:t>
            </a:r>
          </a:p>
          <a:p>
            <a:r>
              <a:rPr lang="en-US" dirty="0"/>
              <a:t>Mapping generated by wizard</a:t>
            </a:r>
          </a:p>
          <a:p>
            <a:pPr lvl="1"/>
            <a:r>
              <a:rPr lang="en-US" dirty="0"/>
              <a:t>Must generate by hand if not using wizard</a:t>
            </a:r>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125" y="1371925"/>
            <a:ext cx="4915771" cy="134276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914400" y="1524001"/>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General Tab</a:t>
            </a:r>
          </a:p>
        </p:txBody>
      </p:sp>
    </p:spTree>
    <p:extLst>
      <p:ext uri="{BB962C8B-B14F-4D97-AF65-F5344CB8AC3E}">
        <p14:creationId xmlns:p14="http://schemas.microsoft.com/office/powerpoint/2010/main" val="390251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99592" y="3408452"/>
            <a:ext cx="6995170" cy="936104"/>
          </a:xfrm>
          <a:prstGeom prst="roundRect">
            <a:avLst>
              <a:gd name="adj" fmla="val 628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buClr>
                <a:schemeClr val="bg2"/>
              </a:buClr>
              <a:defRPr/>
            </a:pPr>
            <a:endParaRPr lang="sv-SE">
              <a:solidFill>
                <a:schemeClr val="tx1"/>
              </a:solidFill>
            </a:endParaRPr>
          </a:p>
        </p:txBody>
      </p:sp>
      <p:sp>
        <p:nvSpPr>
          <p:cNvPr id="6146" name="Rectangle 2"/>
          <p:cNvSpPr>
            <a:spLocks noGrp="1" noChangeArrowheads="1"/>
          </p:cNvSpPr>
          <p:nvPr>
            <p:ph type="title"/>
          </p:nvPr>
        </p:nvSpPr>
        <p:spPr/>
        <p:txBody>
          <a:bodyPr/>
          <a:lstStyle/>
          <a:p>
            <a:r>
              <a:rPr lang="en-US" dirty="0"/>
              <a:t>Course Outline</a:t>
            </a:r>
          </a:p>
        </p:txBody>
      </p:sp>
      <p:sp>
        <p:nvSpPr>
          <p:cNvPr id="6147" name="Rectangle 3"/>
          <p:cNvSpPr>
            <a:spLocks noGrp="1" noChangeArrowheads="1"/>
          </p:cNvSpPr>
          <p:nvPr>
            <p:ph idx="1"/>
          </p:nvPr>
        </p:nvSpPr>
        <p:spPr>
          <a:xfrm>
            <a:off x="395288" y="1340768"/>
            <a:ext cx="8353425" cy="4608512"/>
          </a:xfrm>
        </p:spPr>
        <p:txBody>
          <a:bodyPr/>
          <a:lstStyle/>
          <a:p>
            <a:pPr lvl="2"/>
            <a:r>
              <a:rPr lang="en-US" sz="1400" dirty="0"/>
              <a:t>Module 1: Introduction to BizTalk Server</a:t>
            </a:r>
          </a:p>
          <a:p>
            <a:pPr lvl="2"/>
            <a:r>
              <a:rPr lang="en-US" sz="1400" dirty="0"/>
              <a:t>Module 2: Schemas</a:t>
            </a:r>
          </a:p>
          <a:p>
            <a:pPr lvl="2"/>
            <a:r>
              <a:rPr lang="en-US" sz="1400" dirty="0"/>
              <a:t>Module 3: Maps</a:t>
            </a:r>
          </a:p>
          <a:p>
            <a:pPr lvl="2"/>
            <a:r>
              <a:rPr lang="en-US" sz="1400" dirty="0"/>
              <a:t>Module 4: Testing and Deploying BizTalk projects</a:t>
            </a:r>
          </a:p>
          <a:p>
            <a:pPr lvl="2"/>
            <a:r>
              <a:rPr lang="en-US" sz="1400" dirty="0"/>
              <a:t>Module 5: Pipelines</a:t>
            </a:r>
          </a:p>
          <a:p>
            <a:pPr lvl="2"/>
            <a:r>
              <a:rPr lang="en-US" sz="1400" dirty="0"/>
              <a:t>Module 6: Routing</a:t>
            </a:r>
          </a:p>
          <a:p>
            <a:pPr lvl="2"/>
            <a:r>
              <a:rPr lang="en-US" sz="1400" dirty="0"/>
              <a:t>Module 7: Adapters</a:t>
            </a:r>
          </a:p>
          <a:p>
            <a:pPr lvl="2"/>
            <a:r>
              <a:rPr lang="en-US" b="1" dirty="0"/>
              <a:t>Module 8: Web Services and WCF</a:t>
            </a:r>
          </a:p>
          <a:p>
            <a:pPr lvl="3"/>
            <a:r>
              <a:rPr lang="en-US" b="1" dirty="0"/>
              <a:t>Lesson 1: Introduction to WCF</a:t>
            </a:r>
          </a:p>
          <a:p>
            <a:pPr lvl="3"/>
            <a:r>
              <a:rPr lang="en-US" b="1" dirty="0"/>
              <a:t>Lesson 2: WCF and BizTalk</a:t>
            </a:r>
          </a:p>
          <a:p>
            <a:pPr lvl="2">
              <a:defRPr/>
            </a:pPr>
            <a:r>
              <a:rPr lang="en-US" sz="1400" dirty="0">
                <a:solidFill>
                  <a:schemeClr val="bg1">
                    <a:lumMod val="65000"/>
                  </a:schemeClr>
                </a:solidFill>
              </a:rPr>
              <a:t>Module 9: Introduction to Orchestrations </a:t>
            </a:r>
          </a:p>
          <a:p>
            <a:pPr lvl="2">
              <a:defRPr/>
            </a:pPr>
            <a:r>
              <a:rPr lang="en-US" sz="1400" dirty="0">
                <a:solidFill>
                  <a:schemeClr val="bg1">
                    <a:lumMod val="65000"/>
                  </a:schemeClr>
                </a:solidFill>
              </a:rPr>
              <a:t>Module 10: Applied Orchestration Techniques</a:t>
            </a:r>
          </a:p>
          <a:p>
            <a:pPr lvl="2">
              <a:defRPr/>
            </a:pPr>
            <a:r>
              <a:rPr lang="en-US" sz="1400" dirty="0">
                <a:solidFill>
                  <a:schemeClr val="bg1">
                    <a:lumMod val="65000"/>
                  </a:schemeClr>
                </a:solidFill>
              </a:rPr>
              <a:t>Module 11: Business Activity Monitoring</a:t>
            </a:r>
          </a:p>
          <a:p>
            <a:pPr lvl="2">
              <a:defRPr/>
            </a:pPr>
            <a:r>
              <a:rPr lang="en-US" sz="1400" dirty="0">
                <a:solidFill>
                  <a:schemeClr val="bg1">
                    <a:lumMod val="65000"/>
                  </a:schemeClr>
                </a:solidFill>
              </a:rPr>
              <a:t>Module 12: Integrating Business Rules</a:t>
            </a:r>
          </a:p>
          <a:p>
            <a:pPr lvl="2">
              <a:defRPr/>
            </a:pPr>
            <a:r>
              <a:rPr lang="en-US" sz="1400" dirty="0">
                <a:solidFill>
                  <a:schemeClr val="bg1">
                    <a:lumMod val="65000"/>
                  </a:schemeClr>
                </a:solidFill>
              </a:rPr>
              <a:t>Module 13: Deploying and Managing Applications </a:t>
            </a:r>
          </a:p>
          <a:p>
            <a:pPr lvl="2">
              <a:defRPr/>
            </a:pPr>
            <a:r>
              <a:rPr lang="en-US" sz="1400" dirty="0">
                <a:solidFill>
                  <a:schemeClr val="bg1">
                    <a:lumMod val="65000"/>
                  </a:schemeClr>
                </a:solidFill>
              </a:rPr>
              <a:t>Module 14: Windows Azure </a:t>
            </a:r>
            <a:r>
              <a:rPr lang="en-US" sz="1400">
                <a:solidFill>
                  <a:schemeClr val="bg1">
                    <a:lumMod val="65000"/>
                  </a:schemeClr>
                </a:solidFill>
              </a:rPr>
              <a:t>BizTalk Services</a:t>
            </a:r>
            <a:endParaRPr lang="en-US" sz="1400" dirty="0">
              <a:solidFill>
                <a:schemeClr val="bg1">
                  <a:lumMod val="65000"/>
                </a:schemeClr>
              </a:solidFill>
            </a:endParaRPr>
          </a:p>
        </p:txBody>
      </p:sp>
      <p:pic>
        <p:nvPicPr>
          <p:cNvPr id="11" name="Picture 10"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068958"/>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Propagate fault message</a:t>
            </a:r>
          </a:p>
        </p:txBody>
      </p:sp>
      <p:sp>
        <p:nvSpPr>
          <p:cNvPr id="54275" name="Content Placeholder 2"/>
          <p:cNvSpPr>
            <a:spLocks noGrp="1"/>
          </p:cNvSpPr>
          <p:nvPr>
            <p:ph idx="1"/>
          </p:nvPr>
        </p:nvSpPr>
        <p:spPr/>
        <p:txBody>
          <a:bodyPr/>
          <a:lstStyle/>
          <a:p>
            <a:r>
              <a:rPr lang="en-US"/>
              <a:t>Each Send Adapter has this setting</a:t>
            </a:r>
          </a:p>
          <a:p>
            <a:pPr lvl="1"/>
            <a:r>
              <a:rPr lang="en-US"/>
              <a:t>For Solicit-Response Send Ports only</a:t>
            </a:r>
          </a:p>
          <a:p>
            <a:r>
              <a:rPr lang="en-US"/>
              <a:t>Check (default) fault messages are routed to the subscriber</a:t>
            </a:r>
          </a:p>
          <a:p>
            <a:r>
              <a:rPr lang="en-US"/>
              <a:t>Uncheck – normal BizTalk Nack message is sent</a:t>
            </a:r>
          </a:p>
          <a:p>
            <a:pPr lvl="1"/>
            <a:r>
              <a:rPr lang="en-US"/>
              <a:t>Orchestration Port delivery notification can kick in</a:t>
            </a:r>
          </a:p>
        </p:txBody>
      </p:sp>
      <p:sp>
        <p:nvSpPr>
          <p:cNvPr id="4" name="Rounded Rectangle 3"/>
          <p:cNvSpPr/>
          <p:nvPr/>
        </p:nvSpPr>
        <p:spPr>
          <a:xfrm>
            <a:off x="6400800" y="32004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MessagesTab</a:t>
            </a:r>
          </a:p>
        </p:txBody>
      </p:sp>
    </p:spTree>
    <p:extLst>
      <p:ext uri="{BB962C8B-B14F-4D97-AF65-F5344CB8AC3E}">
        <p14:creationId xmlns:p14="http://schemas.microsoft.com/office/powerpoint/2010/main" val="1937528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t>Outbound credentials</a:t>
            </a:r>
          </a:p>
        </p:txBody>
      </p:sp>
      <p:sp>
        <p:nvSpPr>
          <p:cNvPr id="3" name="Content Placeholder 2"/>
          <p:cNvSpPr>
            <a:spLocks noGrp="1"/>
          </p:cNvSpPr>
          <p:nvPr>
            <p:ph idx="1"/>
          </p:nvPr>
        </p:nvSpPr>
        <p:spPr/>
        <p:txBody>
          <a:bodyPr/>
          <a:lstStyle/>
          <a:p>
            <a:r>
              <a:rPr lang="en-US"/>
              <a:t>All WCF Send Adapters (except WCF-NetNamedPipes) support using SSO</a:t>
            </a:r>
          </a:p>
          <a:p>
            <a:pPr lvl="1"/>
            <a:r>
              <a:rPr lang="en-US"/>
              <a:t>UI either on Credentials tab (WCF-WsHttp, WCF-BasicHttp) or Security (WCF-NetTcp, WCF-NetMsmq) tab</a:t>
            </a:r>
          </a:p>
          <a:p>
            <a:pPr lvl="1"/>
            <a:r>
              <a:rPr lang="en-US"/>
              <a:t>Can configure single username/password combination as well</a:t>
            </a:r>
          </a:p>
          <a:p>
            <a:r>
              <a:rPr lang="en-US"/>
              <a:t>Enabled only when username credentials would work</a:t>
            </a:r>
          </a:p>
          <a:p>
            <a:pPr lvl="1"/>
            <a:r>
              <a:rPr lang="en-US"/>
              <a:t>Except WCF-Custom</a:t>
            </a:r>
            <a:endParaRPr lang="en-US" dirty="0"/>
          </a:p>
        </p:txBody>
      </p:sp>
    </p:spTree>
    <p:extLst>
      <p:ext uri="{BB962C8B-B14F-4D97-AF65-F5344CB8AC3E}">
        <p14:creationId xmlns:p14="http://schemas.microsoft.com/office/powerpoint/2010/main" val="30480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a:t>Using a WCF Send Adapter</a:t>
            </a:r>
          </a:p>
          <a:p>
            <a:pPr lvl="1"/>
            <a:r>
              <a:rPr lang="sv-SE" dirty="0"/>
              <a:t>Configuring the netTcpAdapter</a:t>
            </a:r>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11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Wizards</a:t>
            </a:r>
            <a:endParaRPr lang="sv-SE" dirty="0"/>
          </a:p>
        </p:txBody>
      </p:sp>
      <p:sp>
        <p:nvSpPr>
          <p:cNvPr id="4" name="Rectangle 3"/>
          <p:cNvSpPr/>
          <p:nvPr/>
        </p:nvSpPr>
        <p:spPr bwMode="hidden">
          <a:xfrm>
            <a:off x="0" y="6172200"/>
            <a:ext cx="9144000" cy="685800"/>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4" descr="ring2.png"/>
          <p:cNvPicPr>
            <a:picLocks noChangeAspect="1"/>
          </p:cNvPicPr>
          <p:nvPr/>
        </p:nvPicPr>
        <p:blipFill>
          <a:blip r:embed="rId3" cstate="screen">
            <a:duotone>
              <a:schemeClr val="accent1">
                <a:shade val="45000"/>
                <a:satMod val="135000"/>
              </a:schemeClr>
              <a:prstClr val="white"/>
            </a:duotone>
          </a:blip>
          <a:srcRect/>
          <a:stretch>
            <a:fillRect/>
          </a:stretch>
        </p:blipFill>
        <p:spPr>
          <a:xfrm>
            <a:off x="1142976" y="4421867"/>
            <a:ext cx="6650288" cy="2721909"/>
          </a:xfrm>
          <a:prstGeom prst="rect">
            <a:avLst/>
          </a:prstGeom>
        </p:spPr>
      </p:pic>
      <p:sp>
        <p:nvSpPr>
          <p:cNvPr id="6" name="Freeform 11"/>
          <p:cNvSpPr>
            <a:spLocks/>
          </p:cNvSpPr>
          <p:nvPr/>
        </p:nvSpPr>
        <p:spPr bwMode="auto">
          <a:xfrm>
            <a:off x="5500694" y="5207685"/>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 name="Freeform 11"/>
          <p:cNvSpPr>
            <a:spLocks/>
          </p:cNvSpPr>
          <p:nvPr/>
        </p:nvSpPr>
        <p:spPr bwMode="auto">
          <a:xfrm flipH="1">
            <a:off x="1857356" y="5207685"/>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5" name="Freeform 17"/>
          <p:cNvSpPr>
            <a:spLocks/>
          </p:cNvSpPr>
          <p:nvPr/>
        </p:nvSpPr>
        <p:spPr bwMode="auto">
          <a:xfrm>
            <a:off x="3214678" y="4564743"/>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7" name="Freeform 11"/>
          <p:cNvSpPr>
            <a:spLocks/>
          </p:cNvSpPr>
          <p:nvPr/>
        </p:nvSpPr>
        <p:spPr bwMode="auto">
          <a:xfrm flipH="1" flipV="1">
            <a:off x="1857356" y="4682157"/>
            <a:ext cx="1571636"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8" name="Freeform 11"/>
          <p:cNvSpPr>
            <a:spLocks/>
          </p:cNvSpPr>
          <p:nvPr/>
        </p:nvSpPr>
        <p:spPr bwMode="auto">
          <a:xfrm flipV="1">
            <a:off x="5501016" y="4687071"/>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nvGrpSpPr>
          <p:cNvPr id="8" name="Group 7"/>
          <p:cNvGrpSpPr/>
          <p:nvPr/>
        </p:nvGrpSpPr>
        <p:grpSpPr>
          <a:xfrm>
            <a:off x="4857752" y="1149254"/>
            <a:ext cx="4000530" cy="3071834"/>
            <a:chOff x="4857752" y="1214422"/>
            <a:chExt cx="4000530" cy="3071834"/>
          </a:xfrm>
        </p:grpSpPr>
        <p:sp>
          <p:nvSpPr>
            <p:cNvPr id="484" name="Rounded Rectangle 483"/>
            <p:cNvSpPr>
              <a:spLocks noChangeArrowheads="1"/>
            </p:cNvSpPr>
            <p:nvPr/>
          </p:nvSpPr>
          <p:spPr bwMode="auto">
            <a:xfrm>
              <a:off x="5715010" y="1214422"/>
              <a:ext cx="3143272" cy="3071834"/>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endParaRPr lang="en-US" sz="1400" b="1" dirty="0">
                <a:latin typeface="Arial Narrow" pitchFamily="34" charset="0"/>
              </a:endParaRPr>
            </a:p>
          </p:txBody>
        </p:sp>
        <p:pic>
          <p:nvPicPr>
            <p:cNvPr id="3" name="Picture 2"/>
            <p:cNvPicPr>
              <a:picLocks noChangeAspect="1"/>
            </p:cNvPicPr>
            <p:nvPr/>
          </p:nvPicPr>
          <p:blipFill>
            <a:blip r:embed="rId4"/>
            <a:stretch>
              <a:fillRect/>
            </a:stretch>
          </p:blipFill>
          <p:spPr>
            <a:xfrm>
              <a:off x="5727716" y="1512297"/>
              <a:ext cx="3117860" cy="2405908"/>
            </a:xfrm>
            <a:prstGeom prst="rect">
              <a:avLst/>
            </a:prstGeom>
            <a:effectLst>
              <a:reflection stA="77000" endPos="26000" dist="50800" dir="5400000" sy="-100000" algn="bl" rotWithShape="0"/>
            </a:effectLst>
            <a:scene3d>
              <a:camera prst="perspectiveHeroicExtremeLeftFacing" fov="0">
                <a:rot lat="1080000" lon="1560000" rev="0"/>
              </a:camera>
              <a:lightRig rig="threePt" dir="t"/>
            </a:scene3d>
          </p:spPr>
        </p:pic>
        <p:sp>
          <p:nvSpPr>
            <p:cNvPr id="486" name="Rounded Rectangle 485"/>
            <p:cNvSpPr>
              <a:spLocks noChangeArrowheads="1"/>
            </p:cNvSpPr>
            <p:nvPr/>
          </p:nvSpPr>
          <p:spPr bwMode="auto">
            <a:xfrm>
              <a:off x="4857752" y="2857497"/>
              <a:ext cx="2000232" cy="47145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WCF Publishing Wizard</a:t>
              </a:r>
            </a:p>
          </p:txBody>
        </p:sp>
      </p:grpSp>
      <p:grpSp>
        <p:nvGrpSpPr>
          <p:cNvPr id="14" name="Group 13"/>
          <p:cNvGrpSpPr/>
          <p:nvPr/>
        </p:nvGrpSpPr>
        <p:grpSpPr>
          <a:xfrm>
            <a:off x="367950" y="1357298"/>
            <a:ext cx="4132580" cy="3071834"/>
            <a:chOff x="367950" y="1357298"/>
            <a:chExt cx="4132580" cy="3071834"/>
          </a:xfrm>
        </p:grpSpPr>
        <p:sp>
          <p:nvSpPr>
            <p:cNvPr id="38" name="Rounded Rectangle 37"/>
            <p:cNvSpPr>
              <a:spLocks noChangeArrowheads="1"/>
            </p:cNvSpPr>
            <p:nvPr/>
          </p:nvSpPr>
          <p:spPr bwMode="auto">
            <a:xfrm>
              <a:off x="420616" y="1357298"/>
              <a:ext cx="3143272" cy="3071834"/>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endParaRPr lang="en-US" sz="1400" b="1" dirty="0">
                <a:latin typeface="Arial Narrow" pitchFamily="34" charset="0"/>
              </a:endParaRPr>
            </a:p>
          </p:txBody>
        </p:sp>
        <p:grpSp>
          <p:nvGrpSpPr>
            <p:cNvPr id="12" name="Group 11"/>
            <p:cNvGrpSpPr/>
            <p:nvPr/>
          </p:nvGrpSpPr>
          <p:grpSpPr>
            <a:xfrm>
              <a:off x="367950" y="1635783"/>
              <a:ext cx="4132580" cy="2479702"/>
              <a:chOff x="367950" y="1635783"/>
              <a:chExt cx="4132580" cy="2479702"/>
            </a:xfrm>
          </p:grpSpPr>
          <p:pic>
            <p:nvPicPr>
              <p:cNvPr id="9" name="Picture 8"/>
              <p:cNvPicPr>
                <a:picLocks noChangeAspect="1"/>
              </p:cNvPicPr>
              <p:nvPr/>
            </p:nvPicPr>
            <p:blipFill>
              <a:blip r:embed="rId5"/>
              <a:stretch>
                <a:fillRect/>
              </a:stretch>
            </p:blipFill>
            <p:spPr>
              <a:xfrm>
                <a:off x="367950" y="1635783"/>
                <a:ext cx="3211624" cy="2479702"/>
              </a:xfrm>
              <a:prstGeom prst="rect">
                <a:avLst/>
              </a:prstGeom>
              <a:effectLst>
                <a:reflection stA="52000" endPos="35000" dist="50800" dir="5400000" sy="-100000" algn="bl" rotWithShape="0"/>
              </a:effectLst>
              <a:scene3d>
                <a:camera prst="orthographicFront">
                  <a:rot lat="1080000" lon="20040000" rev="0"/>
                </a:camera>
                <a:lightRig rig="threePt" dir="t"/>
              </a:scene3d>
            </p:spPr>
          </p:pic>
          <p:sp>
            <p:nvSpPr>
              <p:cNvPr id="40" name="Rounded Rectangle 39"/>
              <p:cNvSpPr>
                <a:spLocks noChangeArrowheads="1"/>
              </p:cNvSpPr>
              <p:nvPr/>
            </p:nvSpPr>
            <p:spPr bwMode="auto">
              <a:xfrm>
                <a:off x="2500298" y="2571744"/>
                <a:ext cx="2000232" cy="47145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WCF Consuming Wizard</a:t>
                </a:r>
              </a:p>
            </p:txBody>
          </p:sp>
        </p:grpSp>
      </p:gr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0674" y="5355684"/>
            <a:ext cx="3048858" cy="653244"/>
          </a:xfrm>
          <a:prstGeom prst="rect">
            <a:avLst/>
          </a:prstGeom>
        </p:spPr>
      </p:pic>
    </p:spTree>
    <p:extLst>
      <p:ext uri="{BB962C8B-B14F-4D97-AF65-F5344CB8AC3E}">
        <p14:creationId xmlns:p14="http://schemas.microsoft.com/office/powerpoint/2010/main" val="270448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BizTalk WCF Service Publishing Wizard</a:t>
            </a:r>
            <a:endParaRPr lang="en-US" dirty="0"/>
          </a:p>
        </p:txBody>
      </p:sp>
      <p:sp>
        <p:nvSpPr>
          <p:cNvPr id="29699" name="Content Placeholder 2"/>
          <p:cNvSpPr>
            <a:spLocks noGrp="1"/>
          </p:cNvSpPr>
          <p:nvPr>
            <p:ph idx="1"/>
          </p:nvPr>
        </p:nvSpPr>
        <p:spPr/>
        <p:txBody>
          <a:bodyPr/>
          <a:lstStyle/>
          <a:p>
            <a:r>
              <a:rPr lang="en-US"/>
              <a:t>Generates WCF based ASP.NET application and virtual directory</a:t>
            </a:r>
          </a:p>
          <a:p>
            <a:r>
              <a:rPr lang="en-US"/>
              <a:t>Based on metadata from</a:t>
            </a:r>
          </a:p>
          <a:p>
            <a:pPr lvl="1"/>
            <a:r>
              <a:rPr lang="en-US"/>
              <a:t>Public PortTypes from an Orchestration assembly</a:t>
            </a:r>
          </a:p>
          <a:p>
            <a:pPr lvl="1"/>
            <a:r>
              <a:rPr lang="en-US"/>
              <a:t>Schema types from a BizTalk Assembly</a:t>
            </a:r>
          </a:p>
        </p:txBody>
      </p:sp>
    </p:spTree>
    <p:extLst>
      <p:ext uri="{BB962C8B-B14F-4D97-AF65-F5344CB8AC3E}">
        <p14:creationId xmlns:p14="http://schemas.microsoft.com/office/powerpoint/2010/main" val="180685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Wizard generated files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877683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0948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Mex endpoint only</a:t>
            </a:r>
          </a:p>
        </p:txBody>
      </p:sp>
      <p:sp>
        <p:nvSpPr>
          <p:cNvPr id="30723" name="Content Placeholder 2"/>
          <p:cNvSpPr>
            <a:spLocks noGrp="1"/>
          </p:cNvSpPr>
          <p:nvPr>
            <p:ph idx="1"/>
          </p:nvPr>
        </p:nvSpPr>
        <p:spPr/>
        <p:txBody>
          <a:bodyPr/>
          <a:lstStyle/>
          <a:p>
            <a:r>
              <a:rPr lang="en-US"/>
              <a:t>It can also create just a metadata endpoint</a:t>
            </a:r>
          </a:p>
          <a:p>
            <a:r>
              <a:rPr lang="en-US"/>
              <a:t>Useful for the in-process adapters</a:t>
            </a:r>
          </a:p>
          <a:p>
            <a:r>
              <a:rPr lang="en-US"/>
              <a:t>Still based on Orchestration or Schema</a:t>
            </a:r>
          </a:p>
          <a:p>
            <a:pPr lvl="1"/>
            <a:r>
              <a:rPr lang="en-US"/>
              <a:t>Use to create metadata endpoint for In-process Adapters</a:t>
            </a:r>
          </a:p>
          <a:p>
            <a:endParaRPr lang="en-US" dirty="0"/>
          </a:p>
        </p:txBody>
      </p:sp>
    </p:spTree>
    <p:extLst>
      <p:ext uri="{BB962C8B-B14F-4D97-AF65-F5344CB8AC3E}">
        <p14:creationId xmlns:p14="http://schemas.microsoft.com/office/powerpoint/2010/main" val="368927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In-process adapter metadata</a:t>
            </a:r>
          </a:p>
        </p:txBody>
      </p:sp>
      <p:sp>
        <p:nvSpPr>
          <p:cNvPr id="3" name="Content Placeholder 2"/>
          <p:cNvSpPr>
            <a:spLocks noGrp="1"/>
          </p:cNvSpPr>
          <p:nvPr>
            <p:ph idx="1"/>
          </p:nvPr>
        </p:nvSpPr>
        <p:spPr/>
        <p:txBody>
          <a:bodyPr/>
          <a:lstStyle/>
          <a:p>
            <a:r>
              <a:rPr lang="en-US"/>
              <a:t>None of the in-process adapters have metadata endpoints exposed</a:t>
            </a:r>
          </a:p>
          <a:p>
            <a:r>
              <a:rPr lang="en-US"/>
              <a:t>Possible with WCF-Custom</a:t>
            </a:r>
          </a:p>
          <a:p>
            <a:pPr lvl="1"/>
            <a:r>
              <a:rPr lang="en-US"/>
              <a:t>But ends up being loosely typed based on BizTalkServiceInstance</a:t>
            </a:r>
          </a:p>
          <a:p>
            <a:r>
              <a:rPr lang="en-US"/>
              <a:t>WCF Wizard can generate mex only Web Application Endpoint</a:t>
            </a:r>
          </a:p>
          <a:p>
            <a:pPr lvl="1"/>
            <a:r>
              <a:rPr lang="en-US"/>
              <a:t>Based on Orchestration or Schemas</a:t>
            </a:r>
          </a:p>
          <a:p>
            <a:r>
              <a:rPr lang="en-US"/>
              <a:t>Using SvcUtil.exe and manually distributing metadata is also possibility</a:t>
            </a:r>
            <a:endParaRPr lang="en-US" dirty="0"/>
          </a:p>
        </p:txBody>
      </p:sp>
    </p:spTree>
    <p:extLst>
      <p:ext uri="{BB962C8B-B14F-4D97-AF65-F5344CB8AC3E}">
        <p14:creationId xmlns:p14="http://schemas.microsoft.com/office/powerpoint/2010/main" val="207530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WCF Service Consuming Wizard</a:t>
            </a:r>
            <a:endParaRPr lang="en-US" dirty="0"/>
          </a:p>
        </p:txBody>
      </p:sp>
      <p:sp>
        <p:nvSpPr>
          <p:cNvPr id="47107" name="Content Placeholder 2"/>
          <p:cNvSpPr>
            <a:spLocks noGrp="1"/>
          </p:cNvSpPr>
          <p:nvPr>
            <p:ph idx="1"/>
          </p:nvPr>
        </p:nvSpPr>
        <p:spPr/>
        <p:txBody>
          <a:bodyPr/>
          <a:lstStyle/>
          <a:p>
            <a:r>
              <a:rPr lang="en-US" dirty="0"/>
              <a:t>Generates all the BizTalk artifacts necessary for calling a services</a:t>
            </a:r>
          </a:p>
          <a:p>
            <a:pPr lvl="1"/>
            <a:r>
              <a:rPr lang="en-US" dirty="0"/>
              <a:t>Can be used against any Web Service definition (WSDL) not just WCF</a:t>
            </a:r>
          </a:p>
          <a:p>
            <a:pPr lvl="1"/>
            <a:r>
              <a:rPr lang="en-US" dirty="0"/>
              <a:t>Can retrieve metadata online (from </a:t>
            </a:r>
            <a:r>
              <a:rPr lang="en-US" dirty="0" err="1"/>
              <a:t>url</a:t>
            </a:r>
            <a:r>
              <a:rPr lang="en-US" dirty="0"/>
              <a:t>) or offline (local files)</a:t>
            </a:r>
          </a:p>
          <a:p>
            <a:r>
              <a:rPr lang="en-US" dirty="0"/>
              <a:t>Orchestration or Messaging can be configured manually as well</a:t>
            </a:r>
          </a:p>
          <a:p>
            <a:pPr lvl="1"/>
            <a:endParaRPr lang="en-US" dirty="0"/>
          </a:p>
          <a:p>
            <a:endParaRPr lang="en-US" dirty="0"/>
          </a:p>
        </p:txBody>
      </p:sp>
    </p:spTree>
    <p:extLst>
      <p:ext uri="{BB962C8B-B14F-4D97-AF65-F5344CB8AC3E}">
        <p14:creationId xmlns:p14="http://schemas.microsoft.com/office/powerpoint/2010/main" val="1412312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t>Generated artifacts</a:t>
            </a:r>
          </a:p>
        </p:txBody>
      </p:sp>
      <p:graphicFrame>
        <p:nvGraphicFramePr>
          <p:cNvPr id="4" name="Content Placeholder 3"/>
          <p:cNvGraphicFramePr>
            <a:graphicFrameLocks/>
          </p:cNvGraphicFramePr>
          <p:nvPr>
            <p:extLst>
              <p:ext uri="{D42A27DB-BD31-4B8C-83A1-F6EECF244321}">
                <p14:modId xmlns:p14="http://schemas.microsoft.com/office/powerpoint/2010/main" val="2485515191"/>
              </p:ext>
            </p:extLst>
          </p:nvPr>
        </p:nvGraphicFramePr>
        <p:xfrm>
          <a:off x="500034" y="1500174"/>
          <a:ext cx="7467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7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Lesson 1: Introduction to WCF</a:t>
            </a:r>
          </a:p>
        </p:txBody>
      </p:sp>
      <p:sp>
        <p:nvSpPr>
          <p:cNvPr id="3" name="Text Placeholder 2"/>
          <p:cNvSpPr>
            <a:spLocks noGrp="1"/>
          </p:cNvSpPr>
          <p:nvPr>
            <p:ph type="body" idx="1"/>
          </p:nvPr>
        </p:nvSpPr>
        <p:spPr/>
        <p:txBody>
          <a:bodyPr/>
          <a:lstStyle/>
          <a:p>
            <a:pPr marL="342900" indent="-342900">
              <a:buFont typeface="Wingdings" pitchFamily="2" charset="2"/>
              <a:buChar char="§"/>
            </a:pPr>
            <a:r>
              <a:rPr lang="sv-SE" dirty="0"/>
              <a:t>ABC – Address, Binding, Contract</a:t>
            </a:r>
          </a:p>
          <a:p>
            <a:pPr marL="342900" indent="-342900">
              <a:buFont typeface="Wingdings" pitchFamily="2" charset="2"/>
              <a:buChar char="§"/>
            </a:pPr>
            <a:r>
              <a:rPr lang="sv-SE" dirty="0"/>
              <a:t>Sending and receiving a WCF Message</a:t>
            </a:r>
          </a:p>
          <a:p>
            <a:pPr marL="342900" indent="-342900">
              <a:buFont typeface="Wingdings" pitchFamily="2" charset="2"/>
              <a:buChar char="§"/>
            </a:pPr>
            <a:r>
              <a:rPr lang="sv-SE" dirty="0"/>
              <a:t>Messaging runtime</a:t>
            </a:r>
          </a:p>
          <a:p>
            <a:endParaRPr lang="sv-SE" dirty="0"/>
          </a:p>
        </p:txBody>
      </p:sp>
    </p:spTree>
    <p:extLst>
      <p:ext uri="{BB962C8B-B14F-4D97-AF65-F5344CB8AC3E}">
        <p14:creationId xmlns:p14="http://schemas.microsoft.com/office/powerpoint/2010/main" val="1671846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sv-SE"/>
              <a:t>Demo</a:t>
            </a:r>
          </a:p>
        </p:txBody>
      </p:sp>
      <p:sp>
        <p:nvSpPr>
          <p:cNvPr id="26627" name="Content Placeholder 2"/>
          <p:cNvSpPr>
            <a:spLocks noGrp="1"/>
          </p:cNvSpPr>
          <p:nvPr>
            <p:ph idx="1"/>
          </p:nvPr>
        </p:nvSpPr>
        <p:spPr/>
        <p:txBody>
          <a:bodyPr/>
          <a:lstStyle/>
          <a:p>
            <a:r>
              <a:rPr lang="sv-SE" dirty="0"/>
              <a:t>BizTalk WCF Wizards</a:t>
            </a:r>
          </a:p>
          <a:p>
            <a:pPr lvl="1"/>
            <a:r>
              <a:rPr lang="sv-SE" dirty="0" err="1"/>
              <a:t>Consuming</a:t>
            </a:r>
            <a:r>
              <a:rPr lang="sv-SE" dirty="0"/>
              <a:t> a service from BizTalk </a:t>
            </a:r>
          </a:p>
          <a:p>
            <a:pPr lvl="1"/>
            <a:r>
              <a:rPr lang="sv-SE" dirty="0"/>
              <a:t>Publishing a schema as a service</a:t>
            </a:r>
          </a:p>
          <a:p>
            <a:pPr lvl="1"/>
            <a:endParaRPr lang="sv-SE" dirty="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818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Why focus so much on WCF adapters?</a:t>
            </a:r>
          </a:p>
          <a:p>
            <a:pPr lvl="1"/>
            <a:r>
              <a:rPr lang="sv-SE" dirty="0"/>
              <a:t>Hardest to understand</a:t>
            </a:r>
          </a:p>
          <a:p>
            <a:pPr lvl="1"/>
            <a:r>
              <a:rPr lang="sv-SE" dirty="0"/>
              <a:t>Newest addition to BizTalk</a:t>
            </a:r>
          </a:p>
          <a:p>
            <a:pPr lvl="1"/>
            <a:r>
              <a:rPr lang="sv-SE" dirty="0"/>
              <a:t>Investments for the future</a:t>
            </a:r>
          </a:p>
          <a:p>
            <a:pPr lvl="1"/>
            <a:r>
              <a:rPr lang="sv-SE" dirty="0"/>
              <a:t>It’s all about webservices</a:t>
            </a:r>
          </a:p>
          <a:p>
            <a:pPr lvl="2"/>
            <a:r>
              <a:rPr lang="sv-SE" dirty="0"/>
              <a:t>ESB and SOA are no longer just buzzwords in the integration space</a:t>
            </a:r>
          </a:p>
        </p:txBody>
      </p:sp>
    </p:spTree>
    <p:extLst>
      <p:ext uri="{BB962C8B-B14F-4D97-AF65-F5344CB8AC3E}">
        <p14:creationId xmlns:p14="http://schemas.microsoft.com/office/powerpoint/2010/main" val="2541918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Web Service and WCF</a:t>
            </a:r>
          </a:p>
        </p:txBody>
      </p:sp>
    </p:spTree>
    <p:extLst>
      <p:ext uri="{BB962C8B-B14F-4D97-AF65-F5344CB8AC3E}">
        <p14:creationId xmlns:p14="http://schemas.microsoft.com/office/powerpoint/2010/main" val="400326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a:t>Using the WCF Adapters in BizTalk Server</a:t>
            </a:r>
          </a:p>
          <a:p>
            <a:pPr lvl="1"/>
            <a:r>
              <a:rPr lang="sv-SE" dirty="0"/>
              <a:t>Configure WCF Adapters</a:t>
            </a:r>
          </a:p>
          <a:p>
            <a:pPr lvl="1"/>
            <a:r>
              <a:rPr lang="sv-SE" dirty="0"/>
              <a:t>Consuming a WCF Service</a:t>
            </a:r>
          </a:p>
          <a:p>
            <a:pPr lvl="1"/>
            <a:r>
              <a:rPr lang="sv-SE" dirty="0"/>
              <a:t>Exposing a WCF Service</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is the ABC of WCF?</a:t>
            </a:r>
          </a:p>
          <a:p>
            <a:r>
              <a:rPr lang="sv-SE" dirty="0"/>
              <a:t>Name a few of the BizTalk WCF Adapters.</a:t>
            </a:r>
          </a:p>
          <a:p>
            <a:r>
              <a:rPr lang="sv-SE" dirty="0"/>
              <a:t>When would you use the BizTalk WCF Service Publishing Wizard?</a:t>
            </a:r>
          </a:p>
          <a:p>
            <a:r>
              <a:rPr lang="sv-SE" dirty="0"/>
              <a:t>When would you use the BizTalk WCF Service Consuming Wizard?</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The ABC of WCF</a:t>
            </a:r>
            <a:endParaRPr lang="sv-SE" dirty="0"/>
          </a:p>
        </p:txBody>
      </p:sp>
      <p:sp>
        <p:nvSpPr>
          <p:cNvPr id="25" name="Text Placeholder 24"/>
          <p:cNvSpPr>
            <a:spLocks noGrp="1"/>
          </p:cNvSpPr>
          <p:nvPr>
            <p:ph type="body" idx="1"/>
          </p:nvPr>
        </p:nvSpPr>
        <p:spPr/>
        <p:txBody>
          <a:bodyPr/>
          <a:lstStyle/>
          <a:p>
            <a:r>
              <a:rPr lang="en-US" dirty="0"/>
              <a:t>Windows Communication Foundation (WCF</a:t>
            </a:r>
            <a:r>
              <a:rPr lang="en-US" dirty="0">
                <a:solidFill>
                  <a:schemeClr val="tx1">
                    <a:lumMod val="50000"/>
                    <a:lumOff val="50000"/>
                  </a:schemeClr>
                </a:solidFill>
              </a:rPr>
              <a:t>) is a runtime </a:t>
            </a:r>
            <a:br>
              <a:rPr lang="en-US" dirty="0">
                <a:solidFill>
                  <a:schemeClr val="tx1">
                    <a:lumMod val="50000"/>
                    <a:lumOff val="50000"/>
                  </a:schemeClr>
                </a:solidFill>
              </a:rPr>
            </a:br>
            <a:r>
              <a:rPr lang="en-US" dirty="0">
                <a:solidFill>
                  <a:schemeClr val="tx1">
                    <a:lumMod val="50000"/>
                    <a:lumOff val="50000"/>
                  </a:schemeClr>
                </a:solidFill>
              </a:rPr>
              <a:t>and a set of APIs for </a:t>
            </a:r>
            <a:r>
              <a:rPr lang="en-US" dirty="0"/>
              <a:t>Message Exchange.</a:t>
            </a:r>
          </a:p>
          <a:p>
            <a:r>
              <a:rPr lang="en-US" dirty="0"/>
              <a:t>A WCF Service</a:t>
            </a:r>
            <a:r>
              <a:rPr lang="en-US" dirty="0">
                <a:solidFill>
                  <a:schemeClr val="tx1">
                    <a:lumMod val="50000"/>
                    <a:lumOff val="50000"/>
                  </a:schemeClr>
                </a:solidFill>
              </a:rPr>
              <a:t> can expose one or multiple </a:t>
            </a:r>
            <a:r>
              <a:rPr lang="en-US" dirty="0"/>
              <a:t>Endpoints.</a:t>
            </a:r>
          </a:p>
          <a:p>
            <a:r>
              <a:rPr lang="en-US" dirty="0"/>
              <a:t>Endpoints </a:t>
            </a:r>
            <a:r>
              <a:rPr lang="en-US" dirty="0">
                <a:solidFill>
                  <a:schemeClr val="tx1">
                    <a:lumMod val="50000"/>
                    <a:lumOff val="50000"/>
                  </a:schemeClr>
                </a:solidFill>
              </a:rPr>
              <a:t>are defined by</a:t>
            </a:r>
            <a:r>
              <a:rPr lang="en-US" dirty="0"/>
              <a:t> 3 elements:</a:t>
            </a:r>
          </a:p>
          <a:p>
            <a:pPr lvl="1"/>
            <a:r>
              <a:rPr lang="en-US" dirty="0"/>
              <a:t>A: </a:t>
            </a:r>
            <a:r>
              <a:rPr lang="en-US" b="1" dirty="0"/>
              <a:t>Address</a:t>
            </a:r>
          </a:p>
          <a:p>
            <a:pPr lvl="1"/>
            <a:r>
              <a:rPr lang="en-US" dirty="0"/>
              <a:t>B: </a:t>
            </a:r>
            <a:r>
              <a:rPr lang="en-US" b="1" dirty="0"/>
              <a:t>Binding</a:t>
            </a:r>
          </a:p>
          <a:p>
            <a:pPr lvl="1"/>
            <a:r>
              <a:rPr lang="en-US" dirty="0"/>
              <a:t>C: </a:t>
            </a:r>
            <a:r>
              <a:rPr lang="en-US" b="1" dirty="0"/>
              <a:t>Contract</a:t>
            </a:r>
          </a:p>
          <a:p>
            <a:endParaRPr lang="sv-SE" dirty="0"/>
          </a:p>
        </p:txBody>
      </p:sp>
      <p:grpSp>
        <p:nvGrpSpPr>
          <p:cNvPr id="4" name="Group 3"/>
          <p:cNvGrpSpPr/>
          <p:nvPr/>
        </p:nvGrpSpPr>
        <p:grpSpPr>
          <a:xfrm>
            <a:off x="6705600" y="4295796"/>
            <a:ext cx="1524000" cy="1219200"/>
            <a:chOff x="6705600" y="4295796"/>
            <a:chExt cx="1524000" cy="1219200"/>
          </a:xfrm>
        </p:grpSpPr>
        <p:sp>
          <p:nvSpPr>
            <p:cNvPr id="5" name="Rounded Rectangle 4"/>
            <p:cNvSpPr/>
            <p:nvPr/>
          </p:nvSpPr>
          <p:spPr bwMode="auto">
            <a:xfrm>
              <a:off x="6705600" y="4295796"/>
              <a:ext cx="15240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solidFill>
                  <a:schemeClr val="tx1"/>
                </a:solidFill>
              </a:endParaRPr>
            </a:p>
          </p:txBody>
        </p:sp>
        <p:sp>
          <p:nvSpPr>
            <p:cNvPr id="6" name="TextBox 5"/>
            <p:cNvSpPr txBox="1"/>
            <p:nvPr/>
          </p:nvSpPr>
          <p:spPr>
            <a:xfrm>
              <a:off x="7162800" y="4600596"/>
              <a:ext cx="1066800" cy="553998"/>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WCF</a:t>
              </a:r>
            </a:p>
            <a:p>
              <a:pPr algn="ctr"/>
              <a:r>
                <a:rPr lang="en-US" dirty="0">
                  <a:gradFill>
                    <a:gsLst>
                      <a:gs pos="0">
                        <a:schemeClr val="tx1"/>
                      </a:gs>
                      <a:gs pos="86000">
                        <a:schemeClr val="tx1"/>
                      </a:gs>
                    </a:gsLst>
                    <a:lin ang="5400000" scaled="0"/>
                  </a:gradFill>
                </a:rPr>
                <a:t>Service</a:t>
              </a:r>
            </a:p>
          </p:txBody>
        </p:sp>
      </p:grpSp>
      <p:grpSp>
        <p:nvGrpSpPr>
          <p:cNvPr id="7" name="Group 6"/>
          <p:cNvGrpSpPr/>
          <p:nvPr/>
        </p:nvGrpSpPr>
        <p:grpSpPr>
          <a:xfrm>
            <a:off x="1143000" y="4295796"/>
            <a:ext cx="1524001" cy="1219200"/>
            <a:chOff x="1143000" y="4295796"/>
            <a:chExt cx="1524001" cy="1219200"/>
          </a:xfrm>
        </p:grpSpPr>
        <p:sp>
          <p:nvSpPr>
            <p:cNvPr id="8" name="Rounded Rectangle 7"/>
            <p:cNvSpPr/>
            <p:nvPr/>
          </p:nvSpPr>
          <p:spPr bwMode="auto">
            <a:xfrm>
              <a:off x="1143000" y="4295796"/>
              <a:ext cx="1524001" cy="121920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9" name="TextBox 8"/>
            <p:cNvSpPr txBox="1"/>
            <p:nvPr/>
          </p:nvSpPr>
          <p:spPr>
            <a:xfrm>
              <a:off x="1371600" y="4752996"/>
              <a:ext cx="583493" cy="276999"/>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Client</a:t>
              </a:r>
            </a:p>
          </p:txBody>
        </p:sp>
      </p:grpSp>
      <p:pic>
        <p:nvPicPr>
          <p:cNvPr id="11" name="Picture 10" descr="GEL Dotted Line MS-green"/>
          <p:cNvPicPr>
            <a:picLocks noChangeAspect="1" noChangeArrowheads="1"/>
          </p:cNvPicPr>
          <p:nvPr/>
        </p:nvPicPr>
        <p:blipFill>
          <a:blip r:embed="rId2" cstate="print"/>
          <a:srcRect l="18031" t="-2831" r="75771" b="-11320"/>
          <a:stretch>
            <a:fillRect/>
          </a:stretch>
        </p:blipFill>
        <p:spPr bwMode="auto">
          <a:xfrm>
            <a:off x="3733800" y="4764903"/>
            <a:ext cx="315913" cy="192087"/>
          </a:xfrm>
          <a:prstGeom prst="rect">
            <a:avLst/>
          </a:prstGeom>
          <a:noFill/>
        </p:spPr>
      </p:pic>
      <p:pic>
        <p:nvPicPr>
          <p:cNvPr id="12" name="Picture 11" descr="GEL Dotted Line MS-green"/>
          <p:cNvPicPr>
            <a:picLocks noChangeAspect="1" noChangeArrowheads="1"/>
          </p:cNvPicPr>
          <p:nvPr/>
        </p:nvPicPr>
        <p:blipFill>
          <a:blip r:embed="rId2" cstate="print"/>
          <a:srcRect t="-16982" r="93335" b="-11320"/>
          <a:stretch>
            <a:fillRect/>
          </a:stretch>
        </p:blipFill>
        <p:spPr bwMode="auto">
          <a:xfrm>
            <a:off x="5181600" y="4752996"/>
            <a:ext cx="339725" cy="215900"/>
          </a:xfrm>
          <a:prstGeom prst="rect">
            <a:avLst/>
          </a:prstGeom>
          <a:noFill/>
        </p:spPr>
      </p:pic>
      <p:grpSp>
        <p:nvGrpSpPr>
          <p:cNvPr id="13" name="Group 65"/>
          <p:cNvGrpSpPr/>
          <p:nvPr/>
        </p:nvGrpSpPr>
        <p:grpSpPr>
          <a:xfrm>
            <a:off x="5638800" y="4638696"/>
            <a:ext cx="1600200" cy="533400"/>
            <a:chOff x="9601200" y="2667000"/>
            <a:chExt cx="1600200" cy="533400"/>
          </a:xfrm>
        </p:grpSpPr>
        <p:sp>
          <p:nvSpPr>
            <p:cNvPr id="14" name="Rounded Rectangle 13"/>
            <p:cNvSpPr/>
            <p:nvPr/>
          </p:nvSpPr>
          <p:spPr bwMode="auto">
            <a:xfrm>
              <a:off x="10668000" y="2667000"/>
              <a:ext cx="533400" cy="533399"/>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tx1"/>
                  </a:solidFill>
                </a:rPr>
                <a:t>C</a:t>
              </a:r>
            </a:p>
          </p:txBody>
        </p:sp>
        <p:sp>
          <p:nvSpPr>
            <p:cNvPr id="15" name="Rounded Rectangle 14"/>
            <p:cNvSpPr/>
            <p:nvPr/>
          </p:nvSpPr>
          <p:spPr bwMode="auto">
            <a:xfrm>
              <a:off x="10134600" y="2667000"/>
              <a:ext cx="533400" cy="53340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B</a:t>
              </a:r>
            </a:p>
          </p:txBody>
        </p:sp>
        <p:sp>
          <p:nvSpPr>
            <p:cNvPr id="16" name="Rounded Rectangle 15"/>
            <p:cNvSpPr/>
            <p:nvPr/>
          </p:nvSpPr>
          <p:spPr bwMode="auto">
            <a:xfrm>
              <a:off x="9601200" y="2667000"/>
              <a:ext cx="533400" cy="5334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chemeClr val="tx1"/>
                  </a:solidFill>
                </a:rPr>
                <a:t>A</a:t>
              </a:r>
            </a:p>
          </p:txBody>
        </p:sp>
      </p:grpSp>
      <p:grpSp>
        <p:nvGrpSpPr>
          <p:cNvPr id="17" name="Group 64"/>
          <p:cNvGrpSpPr/>
          <p:nvPr/>
        </p:nvGrpSpPr>
        <p:grpSpPr>
          <a:xfrm>
            <a:off x="2133600" y="4638696"/>
            <a:ext cx="1600199" cy="533400"/>
            <a:chOff x="6019801" y="4038600"/>
            <a:chExt cx="1600199" cy="533400"/>
          </a:xfrm>
        </p:grpSpPr>
        <p:sp>
          <p:nvSpPr>
            <p:cNvPr id="18" name="Rounded Rectangle 17"/>
            <p:cNvSpPr/>
            <p:nvPr/>
          </p:nvSpPr>
          <p:spPr bwMode="auto">
            <a:xfrm>
              <a:off x="6019801" y="4038600"/>
              <a:ext cx="533400" cy="533399"/>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tx1"/>
                  </a:solidFill>
                </a:rPr>
                <a:t>C</a:t>
              </a:r>
            </a:p>
          </p:txBody>
        </p:sp>
        <p:sp>
          <p:nvSpPr>
            <p:cNvPr id="19" name="Rounded Rectangle 18"/>
            <p:cNvSpPr/>
            <p:nvPr/>
          </p:nvSpPr>
          <p:spPr bwMode="auto">
            <a:xfrm>
              <a:off x="6553200" y="4038600"/>
              <a:ext cx="533400" cy="53340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B</a:t>
              </a:r>
            </a:p>
          </p:txBody>
        </p:sp>
        <p:sp>
          <p:nvSpPr>
            <p:cNvPr id="20" name="Rounded Rectangle 19"/>
            <p:cNvSpPr/>
            <p:nvPr/>
          </p:nvSpPr>
          <p:spPr bwMode="auto">
            <a:xfrm>
              <a:off x="7086600" y="4038600"/>
              <a:ext cx="533400" cy="5334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a:solidFill>
                    <a:schemeClr val="tx1"/>
                  </a:solidFill>
                </a:rPr>
                <a:t>A</a:t>
              </a:r>
            </a:p>
          </p:txBody>
        </p:sp>
      </p:grpSp>
      <p:sp>
        <p:nvSpPr>
          <p:cNvPr id="21" name="Rounded Rectangle 20"/>
          <p:cNvSpPr/>
          <p:nvPr/>
        </p:nvSpPr>
        <p:spPr bwMode="auto">
          <a:xfrm>
            <a:off x="5029200" y="5362596"/>
            <a:ext cx="1066800" cy="1066799"/>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solidFill>
                  <a:schemeClr val="tx1"/>
                </a:solidFill>
              </a:rPr>
              <a:t>Contract</a:t>
            </a:r>
          </a:p>
          <a:p>
            <a:pPr algn="ctr" defTabSz="914099" fontAlgn="base">
              <a:spcBef>
                <a:spcPct val="0"/>
              </a:spcBef>
              <a:spcAft>
                <a:spcPct val="0"/>
              </a:spcAft>
            </a:pPr>
            <a:endParaRPr lang="en-US" sz="1600" dirty="0">
              <a:solidFill>
                <a:schemeClr val="tx1"/>
              </a:solidFill>
            </a:endParaRPr>
          </a:p>
          <a:p>
            <a:pPr algn="ctr" defTabSz="914099" fontAlgn="base">
              <a:spcBef>
                <a:spcPct val="0"/>
              </a:spcBef>
              <a:spcAft>
                <a:spcPct val="0"/>
              </a:spcAft>
            </a:pPr>
            <a:r>
              <a:rPr lang="en-US" sz="1600" dirty="0">
                <a:solidFill>
                  <a:schemeClr val="tx1"/>
                </a:solidFill>
              </a:rPr>
              <a:t>(what)</a:t>
            </a:r>
          </a:p>
        </p:txBody>
      </p:sp>
      <p:sp>
        <p:nvSpPr>
          <p:cNvPr id="22" name="Rounded Rectangle 21"/>
          <p:cNvSpPr/>
          <p:nvPr/>
        </p:nvSpPr>
        <p:spPr bwMode="auto">
          <a:xfrm>
            <a:off x="3962400" y="5362596"/>
            <a:ext cx="1066800" cy="106680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a:gradFill>
                  <a:gsLst>
                    <a:gs pos="0">
                      <a:srgbClr val="FFFFFF"/>
                    </a:gs>
                    <a:gs pos="100000">
                      <a:srgbClr val="FFFFFF"/>
                    </a:gs>
                  </a:gsLst>
                  <a:lin ang="5400000" scaled="0"/>
                </a:gradFill>
              </a:rPr>
              <a:t>Binding</a:t>
            </a:r>
          </a:p>
          <a:p>
            <a:pPr algn="ctr" defTabSz="914099" fontAlgn="base">
              <a:spcBef>
                <a:spcPct val="0"/>
              </a:spcBef>
              <a:spcAft>
                <a:spcPct val="0"/>
              </a:spcAft>
            </a:pPr>
            <a:endParaRPr lang="en-US" sz="1600" dirty="0">
              <a:gradFill>
                <a:gsLst>
                  <a:gs pos="0">
                    <a:srgbClr val="FFFFFF"/>
                  </a:gs>
                  <a:gs pos="100000">
                    <a:srgbClr val="FFFFFF"/>
                  </a:gs>
                </a:gsLst>
                <a:lin ang="5400000" scaled="0"/>
              </a:gradFill>
            </a:endParaRPr>
          </a:p>
          <a:p>
            <a:pPr algn="ctr" defTabSz="914099" fontAlgn="base">
              <a:spcBef>
                <a:spcPct val="0"/>
              </a:spcBef>
              <a:spcAft>
                <a:spcPct val="0"/>
              </a:spcAft>
            </a:pPr>
            <a:r>
              <a:rPr lang="en-US" sz="1600" dirty="0">
                <a:gradFill>
                  <a:gsLst>
                    <a:gs pos="0">
                      <a:srgbClr val="FFFFFF"/>
                    </a:gs>
                    <a:gs pos="100000">
                      <a:srgbClr val="FFFFFF"/>
                    </a:gs>
                  </a:gsLst>
                  <a:lin ang="5400000" scaled="0"/>
                </a:gradFill>
              </a:rPr>
              <a:t>(How)</a:t>
            </a:r>
          </a:p>
        </p:txBody>
      </p:sp>
      <p:sp>
        <p:nvSpPr>
          <p:cNvPr id="23" name="Rounded Rectangle 22"/>
          <p:cNvSpPr/>
          <p:nvPr/>
        </p:nvSpPr>
        <p:spPr bwMode="auto">
          <a:xfrm>
            <a:off x="2895600" y="5362596"/>
            <a:ext cx="1066800" cy="1066800"/>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a:solidFill>
                  <a:schemeClr val="tx1"/>
                </a:solidFill>
              </a:rPr>
              <a:t>Address</a:t>
            </a:r>
          </a:p>
          <a:p>
            <a:pPr algn="ctr" defTabSz="914099"/>
            <a:endParaRPr lang="en-US" sz="1600" dirty="0">
              <a:solidFill>
                <a:schemeClr val="tx1"/>
              </a:solidFill>
            </a:endParaRPr>
          </a:p>
          <a:p>
            <a:pPr algn="ctr" defTabSz="914099"/>
            <a:r>
              <a:rPr lang="en-US" sz="1600" dirty="0">
                <a:solidFill>
                  <a:schemeClr val="tx1"/>
                </a:solidFill>
              </a:rPr>
              <a:t>(Where)</a:t>
            </a:r>
          </a:p>
        </p:txBody>
      </p:sp>
      <p:pic>
        <p:nvPicPr>
          <p:cNvPr id="24" name="Picture 23" descr="MSN icon envelope only.png"/>
          <p:cNvPicPr>
            <a:picLocks noChangeAspect="1"/>
          </p:cNvPicPr>
          <p:nvPr/>
        </p:nvPicPr>
        <p:blipFill>
          <a:blip r:embed="rId3"/>
          <a:stretch>
            <a:fillRect/>
          </a:stretch>
        </p:blipFill>
        <p:spPr>
          <a:xfrm>
            <a:off x="4038600" y="4219596"/>
            <a:ext cx="1165281" cy="1905000"/>
          </a:xfrm>
          <a:prstGeom prst="rect">
            <a:avLst/>
          </a:prstGeom>
          <a:effectLst/>
        </p:spPr>
      </p:pic>
    </p:spTree>
    <p:extLst>
      <p:ext uri="{BB962C8B-B14F-4D97-AF65-F5344CB8AC3E}">
        <p14:creationId xmlns:p14="http://schemas.microsoft.com/office/powerpoint/2010/main" val="401951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Sending and Receiving a WCF Message</a:t>
            </a:r>
            <a:endParaRPr lang="en-GB" dirty="0"/>
          </a:p>
        </p:txBody>
      </p:sp>
      <p:pic>
        <p:nvPicPr>
          <p:cNvPr id="13322"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56" y="2562223"/>
            <a:ext cx="700088" cy="5095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7192" name="Line 30"/>
          <p:cNvSpPr>
            <a:spLocks noChangeShapeType="1"/>
          </p:cNvSpPr>
          <p:nvPr/>
        </p:nvSpPr>
        <p:spPr bwMode="auto">
          <a:xfrm rot="-5400000">
            <a:off x="5429250" y="3295650"/>
            <a:ext cx="409575" cy="0"/>
          </a:xfrm>
          <a:prstGeom prst="line">
            <a:avLst/>
          </a:prstGeom>
          <a:ln>
            <a:headEnd/>
            <a:tailEnd type="triangle" w="lg" len="med"/>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886804" name="Text Box 20"/>
          <p:cNvSpPr txBox="1">
            <a:spLocks noChangeArrowheads="1"/>
          </p:cNvSpPr>
          <p:nvPr/>
        </p:nvSpPr>
        <p:spPr bwMode="auto">
          <a:xfrm>
            <a:off x="2055813" y="5471382"/>
            <a:ext cx="1492250" cy="5905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dirty="0"/>
              <a:t>Transport</a:t>
            </a:r>
          </a:p>
          <a:p>
            <a:pPr>
              <a:lnSpc>
                <a:spcPct val="100000"/>
              </a:lnSpc>
              <a:buClrTx/>
              <a:buSzTx/>
              <a:defRPr/>
            </a:pPr>
            <a:r>
              <a:rPr lang="en-GB" dirty="0"/>
              <a:t>channel</a:t>
            </a:r>
          </a:p>
        </p:txBody>
      </p:sp>
      <p:sp>
        <p:nvSpPr>
          <p:cNvPr id="7185" name="Line 23"/>
          <p:cNvSpPr>
            <a:spLocks noChangeShapeType="1"/>
          </p:cNvSpPr>
          <p:nvPr/>
        </p:nvSpPr>
        <p:spPr bwMode="auto">
          <a:xfrm rot="5400000">
            <a:off x="3006725" y="3295650"/>
            <a:ext cx="409575" cy="0"/>
          </a:xfrm>
          <a:prstGeom prst="line">
            <a:avLst/>
          </a:prstGeom>
          <a:ln>
            <a:headEnd/>
            <a:tailEnd type="triangle" w="lg" len="med"/>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7190" name="Line 28"/>
          <p:cNvSpPr>
            <a:spLocks noChangeShapeType="1"/>
          </p:cNvSpPr>
          <p:nvPr/>
        </p:nvSpPr>
        <p:spPr bwMode="auto">
          <a:xfrm rot="5400000">
            <a:off x="2597150" y="4438658"/>
            <a:ext cx="409575" cy="0"/>
          </a:xfrm>
          <a:prstGeom prst="line">
            <a:avLst/>
          </a:prstGeom>
          <a:ln>
            <a:headEnd/>
            <a:tailEnd type="triangle" w="lg" len="med"/>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7191" name="Line 29"/>
          <p:cNvSpPr>
            <a:spLocks noChangeShapeType="1"/>
          </p:cNvSpPr>
          <p:nvPr/>
        </p:nvSpPr>
        <p:spPr bwMode="auto">
          <a:xfrm rot="5400000">
            <a:off x="2606675" y="5248276"/>
            <a:ext cx="409575" cy="0"/>
          </a:xfrm>
          <a:prstGeom prst="line">
            <a:avLst/>
          </a:prstGeom>
          <a:ln>
            <a:headEnd/>
            <a:tailEnd type="triangle" w="lg" len="med"/>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886825" name="Text Box 41"/>
          <p:cNvSpPr txBox="1">
            <a:spLocks noChangeArrowheads="1"/>
          </p:cNvSpPr>
          <p:nvPr/>
        </p:nvSpPr>
        <p:spPr bwMode="auto">
          <a:xfrm>
            <a:off x="2074863" y="4654561"/>
            <a:ext cx="1470025" cy="3460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Encoding</a:t>
            </a:r>
          </a:p>
        </p:txBody>
      </p:sp>
      <p:sp>
        <p:nvSpPr>
          <p:cNvPr id="13358" name="AutoShape 44"/>
          <p:cNvSpPr>
            <a:spLocks/>
          </p:cNvSpPr>
          <p:nvPr/>
        </p:nvSpPr>
        <p:spPr bwMode="auto">
          <a:xfrm>
            <a:off x="1466850" y="3548064"/>
            <a:ext cx="393700" cy="2595580"/>
          </a:xfrm>
          <a:prstGeom prst="leftBrace">
            <a:avLst>
              <a:gd name="adj1" fmla="val 60417"/>
              <a:gd name="adj2" fmla="val 50000"/>
            </a:avLst>
          </a:prstGeom>
          <a:ln w="31750">
            <a:solidFill>
              <a:schemeClr val="tx1"/>
            </a:solidFill>
            <a:round/>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txBody>
          <a:bodyPr wrap="none" lIns="182880" rIns="182880" anchor="ctr"/>
          <a:lstStyle/>
          <a:p>
            <a:pPr algn="ctr">
              <a:lnSpc>
                <a:spcPct val="100000"/>
              </a:lnSpc>
              <a:spcBef>
                <a:spcPct val="0"/>
              </a:spcBef>
              <a:buClrTx/>
              <a:buSzTx/>
            </a:pPr>
            <a:endParaRPr lang="en-GB" sz="1800">
              <a:latin typeface="Verdana" pitchFamily="34" charset="0"/>
            </a:endParaRPr>
          </a:p>
        </p:txBody>
      </p:sp>
      <p:sp>
        <p:nvSpPr>
          <p:cNvPr id="886829" name="Rectangle 45"/>
          <p:cNvSpPr>
            <a:spLocks noChangeArrowheads="1"/>
          </p:cNvSpPr>
          <p:nvPr/>
        </p:nvSpPr>
        <p:spPr bwMode="auto">
          <a:xfrm>
            <a:off x="220663" y="4594047"/>
            <a:ext cx="1150937" cy="5048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lnSpc>
                <a:spcPct val="100000"/>
              </a:lnSpc>
              <a:spcBef>
                <a:spcPct val="0"/>
              </a:spcBef>
              <a:buClrTx/>
              <a:buSzTx/>
              <a:defRPr/>
            </a:pPr>
            <a:r>
              <a:rPr lang="en-GB" sz="1800">
                <a:latin typeface="Verdana" pitchFamily="34" charset="0"/>
              </a:rPr>
              <a:t>Binding</a:t>
            </a:r>
          </a:p>
        </p:txBody>
      </p:sp>
      <p:grpSp>
        <p:nvGrpSpPr>
          <p:cNvPr id="7224" name="Group 56"/>
          <p:cNvGrpSpPr>
            <a:grpSpLocks/>
          </p:cNvGrpSpPr>
          <p:nvPr/>
        </p:nvGrpSpPr>
        <p:grpSpPr bwMode="auto">
          <a:xfrm>
            <a:off x="1925638" y="3540132"/>
            <a:ext cx="1758950" cy="650875"/>
            <a:chOff x="1213" y="2174"/>
            <a:chExt cx="1108" cy="410"/>
          </a:xfrm>
        </p:grpSpPr>
        <p:sp>
          <p:nvSpPr>
            <p:cNvPr id="886798" name="Text Box 14"/>
            <p:cNvSpPr txBox="1">
              <a:spLocks noChangeArrowheads="1"/>
            </p:cNvSpPr>
            <p:nvPr/>
          </p:nvSpPr>
          <p:spPr bwMode="auto">
            <a:xfrm>
              <a:off x="1213" y="2174"/>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886827" name="Text Box 43"/>
            <p:cNvSpPr txBox="1">
              <a:spLocks noChangeArrowheads="1"/>
            </p:cNvSpPr>
            <p:nvPr/>
          </p:nvSpPr>
          <p:spPr bwMode="auto">
            <a:xfrm>
              <a:off x="1309" y="2270"/>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886831" name="Text Box 47"/>
            <p:cNvSpPr txBox="1">
              <a:spLocks noChangeArrowheads="1"/>
            </p:cNvSpPr>
            <p:nvPr/>
          </p:nvSpPr>
          <p:spPr bwMode="auto">
            <a:xfrm>
              <a:off x="1405" y="2366"/>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grpSp>
      <p:grpSp>
        <p:nvGrpSpPr>
          <p:cNvPr id="4" name="Group 3"/>
          <p:cNvGrpSpPr/>
          <p:nvPr/>
        </p:nvGrpSpPr>
        <p:grpSpPr>
          <a:xfrm rot="16200000">
            <a:off x="6289694" y="1498591"/>
            <a:ext cx="495300" cy="1498600"/>
            <a:chOff x="7445391" y="2857496"/>
            <a:chExt cx="709613" cy="1498600"/>
          </a:xfrm>
        </p:grpSpPr>
        <p:pic>
          <p:nvPicPr>
            <p:cNvPr id="13350" name="Picture 5"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1741" y="2962271"/>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1" name="Picture 6"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5391" y="3344859"/>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pic>
          <p:nvPicPr>
            <p:cNvPr id="13352" name="Picture 7"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4916" y="3727446"/>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13353" name="Oval 38"/>
            <p:cNvSpPr>
              <a:spLocks noChangeArrowheads="1"/>
            </p:cNvSpPr>
            <p:nvPr/>
          </p:nvSpPr>
          <p:spPr bwMode="auto">
            <a:xfrm>
              <a:off x="7512066" y="2857496"/>
              <a:ext cx="377825" cy="1498600"/>
            </a:xfrm>
            <a:prstGeom prst="ellipse">
              <a:avLst/>
            </a:prstGeom>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txBody>
            <a:bodyPr wrap="none" lIns="182880" rIns="182880" anchor="ctr"/>
            <a:lstStyle/>
            <a:p>
              <a:pPr algn="ctr">
                <a:lnSpc>
                  <a:spcPct val="100000"/>
                </a:lnSpc>
                <a:spcBef>
                  <a:spcPct val="0"/>
                </a:spcBef>
                <a:buClrTx/>
                <a:buSzTx/>
              </a:pPr>
              <a:endParaRPr lang="en-GB" sz="1800" b="0">
                <a:latin typeface="Verdana" pitchFamily="34" charset="0"/>
              </a:endParaRPr>
            </a:p>
          </p:txBody>
        </p:sp>
      </p:grpSp>
      <p:sp>
        <p:nvSpPr>
          <p:cNvPr id="886824" name="AutoShape 40"/>
          <p:cNvSpPr>
            <a:spLocks noChangeArrowheads="1"/>
          </p:cNvSpPr>
          <p:nvPr/>
        </p:nvSpPr>
        <p:spPr bwMode="auto">
          <a:xfrm>
            <a:off x="7286644" y="3071810"/>
            <a:ext cx="1371600" cy="504825"/>
          </a:xfrm>
          <a:prstGeom prst="wedgeRectCallout">
            <a:avLst>
              <a:gd name="adj1" fmla="val -62153"/>
              <a:gd name="adj2" fmla="val -186477"/>
            </a:avLst>
          </a:prstGeom>
          <a:ln>
            <a:headEnd/>
            <a:tailEnd/>
          </a:ln>
        </p:spPr>
        <p:style>
          <a:lnRef idx="1">
            <a:schemeClr val="accent1"/>
          </a:lnRef>
          <a:fillRef idx="2">
            <a:schemeClr val="accent1"/>
          </a:fillRef>
          <a:effectRef idx="1">
            <a:schemeClr val="accent1"/>
          </a:effectRef>
          <a:fontRef idx="minor">
            <a:schemeClr val="dk1"/>
          </a:fontRef>
        </p:style>
        <p:txBody>
          <a:bodyPr wrap="none" lIns="182880" rIns="182880" anchor="ctr"/>
          <a:lstStyle/>
          <a:p>
            <a:pPr algn="ctr">
              <a:lnSpc>
                <a:spcPct val="100000"/>
              </a:lnSpc>
              <a:spcBef>
                <a:spcPct val="0"/>
              </a:spcBef>
              <a:buClrTx/>
              <a:buSzTx/>
              <a:defRPr/>
            </a:pPr>
            <a:r>
              <a:rPr lang="en-GB" sz="1800" dirty="0">
                <a:latin typeface="Verdana" pitchFamily="34" charset="0"/>
              </a:rPr>
              <a:t>Endpoints</a:t>
            </a:r>
          </a:p>
        </p:txBody>
      </p:sp>
      <p:grpSp>
        <p:nvGrpSpPr>
          <p:cNvPr id="63" name="Group 62"/>
          <p:cNvGrpSpPr/>
          <p:nvPr/>
        </p:nvGrpSpPr>
        <p:grpSpPr>
          <a:xfrm>
            <a:off x="5715008" y="1357298"/>
            <a:ext cx="1571636" cy="714380"/>
            <a:chOff x="6705600" y="4295796"/>
            <a:chExt cx="1524000" cy="1219200"/>
          </a:xfrm>
        </p:grpSpPr>
        <p:sp>
          <p:nvSpPr>
            <p:cNvPr id="64" name="Rounded Rectangle 63"/>
            <p:cNvSpPr/>
            <p:nvPr/>
          </p:nvSpPr>
          <p:spPr bwMode="auto">
            <a:xfrm>
              <a:off x="6705600" y="4295796"/>
              <a:ext cx="15240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solidFill>
                  <a:schemeClr val="tx1"/>
                </a:solidFill>
              </a:endParaRPr>
            </a:p>
          </p:txBody>
        </p:sp>
        <p:sp>
          <p:nvSpPr>
            <p:cNvPr id="65" name="TextBox 64"/>
            <p:cNvSpPr txBox="1"/>
            <p:nvPr/>
          </p:nvSpPr>
          <p:spPr>
            <a:xfrm>
              <a:off x="6908800" y="4600596"/>
              <a:ext cx="1066800" cy="246221"/>
            </a:xfrm>
            <a:prstGeom prst="rect">
              <a:avLst/>
            </a:prstGeom>
            <a:noFill/>
          </p:spPr>
          <p:txBody>
            <a:bodyPr wrap="square" lIns="0" tIns="0" rIns="0" bIns="0" rtlCol="0">
              <a:spAutoFit/>
            </a:bodyPr>
            <a:lstStyle/>
            <a:p>
              <a:pPr algn="ctr"/>
              <a:r>
                <a:rPr lang="en-US" dirty="0">
                  <a:gradFill>
                    <a:gsLst>
                      <a:gs pos="0">
                        <a:schemeClr val="tx1"/>
                      </a:gs>
                      <a:gs pos="86000">
                        <a:schemeClr val="tx1"/>
                      </a:gs>
                    </a:gsLst>
                    <a:lin ang="5400000" scaled="0"/>
                  </a:gradFill>
                </a:rPr>
                <a:t>Service</a:t>
              </a:r>
            </a:p>
          </p:txBody>
        </p:sp>
      </p:grpSp>
      <p:grpSp>
        <p:nvGrpSpPr>
          <p:cNvPr id="66" name="Group 65"/>
          <p:cNvGrpSpPr/>
          <p:nvPr/>
        </p:nvGrpSpPr>
        <p:grpSpPr>
          <a:xfrm>
            <a:off x="1643042" y="1357298"/>
            <a:ext cx="1524001" cy="714380"/>
            <a:chOff x="1143000" y="4295796"/>
            <a:chExt cx="1524001" cy="1219200"/>
          </a:xfrm>
        </p:grpSpPr>
        <p:sp>
          <p:nvSpPr>
            <p:cNvPr id="67" name="Rounded Rectangle 66"/>
            <p:cNvSpPr/>
            <p:nvPr/>
          </p:nvSpPr>
          <p:spPr bwMode="auto">
            <a:xfrm>
              <a:off x="1143000" y="4295796"/>
              <a:ext cx="1524001" cy="121920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68" name="TextBox 67"/>
            <p:cNvSpPr txBox="1"/>
            <p:nvPr/>
          </p:nvSpPr>
          <p:spPr>
            <a:xfrm>
              <a:off x="1371600" y="4752996"/>
              <a:ext cx="583493" cy="276999"/>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Client</a:t>
              </a:r>
            </a:p>
          </p:txBody>
        </p:sp>
      </p:grpSp>
      <p:pic>
        <p:nvPicPr>
          <p:cNvPr id="71" name="Picture 4" descr="C:\Users\hedbergjh\Pictures\Microsoft Clip Organizer\j0432627.png"/>
          <p:cNvPicPr>
            <a:picLocks noChangeAspect="1" noChangeArrowheads="1"/>
          </p:cNvPicPr>
          <p:nvPr/>
        </p:nvPicPr>
        <p:blipFill>
          <a:blip r:embed="rId5"/>
          <a:srcRect/>
          <a:stretch>
            <a:fillRect/>
          </a:stretch>
        </p:blipFill>
        <p:spPr bwMode="auto">
          <a:xfrm>
            <a:off x="3929058" y="4929198"/>
            <a:ext cx="913388" cy="913388"/>
          </a:xfrm>
          <a:prstGeom prst="rect">
            <a:avLst/>
          </a:prstGeom>
          <a:noFill/>
        </p:spPr>
      </p:pic>
      <p:sp>
        <p:nvSpPr>
          <p:cNvPr id="3" name="TextBox 2"/>
          <p:cNvSpPr txBox="1"/>
          <p:nvPr/>
        </p:nvSpPr>
        <p:spPr>
          <a:xfrm>
            <a:off x="3786182" y="4643446"/>
            <a:ext cx="1071570" cy="338554"/>
          </a:xfrm>
          <a:prstGeom prst="rect">
            <a:avLst/>
          </a:prstGeom>
          <a:noFill/>
        </p:spPr>
        <p:txBody>
          <a:bodyPr wrap="square" rtlCol="0">
            <a:spAutoFit/>
          </a:bodyPr>
          <a:lstStyle/>
          <a:p>
            <a:r>
              <a:rPr lang="sv-SE" dirty="0"/>
              <a:t>Message</a:t>
            </a:r>
          </a:p>
        </p:txBody>
      </p:sp>
      <p:sp>
        <p:nvSpPr>
          <p:cNvPr id="74" name="Rounded Rectangle 73"/>
          <p:cNvSpPr/>
          <p:nvPr/>
        </p:nvSpPr>
        <p:spPr bwMode="auto">
          <a:xfrm>
            <a:off x="2476495" y="2571744"/>
            <a:ext cx="1524001" cy="500066"/>
          </a:xfrm>
          <a:prstGeom prst="roundRect">
            <a:avLst>
              <a:gd name="adj" fmla="val 9033"/>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75" name="TextBox 74"/>
          <p:cNvSpPr txBox="1"/>
          <p:nvPr/>
        </p:nvSpPr>
        <p:spPr>
          <a:xfrm>
            <a:off x="2928926" y="2682713"/>
            <a:ext cx="524182" cy="246221"/>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Proxy</a:t>
            </a:r>
          </a:p>
        </p:txBody>
      </p:sp>
      <p:sp>
        <p:nvSpPr>
          <p:cNvPr id="77" name="Rounded Rectangle 76"/>
          <p:cNvSpPr/>
          <p:nvPr/>
        </p:nvSpPr>
        <p:spPr bwMode="auto">
          <a:xfrm>
            <a:off x="4857752" y="2571744"/>
            <a:ext cx="1524001" cy="50482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78" name="TextBox 77"/>
          <p:cNvSpPr txBox="1"/>
          <p:nvPr/>
        </p:nvSpPr>
        <p:spPr>
          <a:xfrm>
            <a:off x="5143504" y="2682713"/>
            <a:ext cx="979435" cy="246221"/>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Dispatcher</a:t>
            </a:r>
          </a:p>
        </p:txBody>
      </p:sp>
      <p:sp>
        <p:nvSpPr>
          <p:cNvPr id="81" name="Text Box 20"/>
          <p:cNvSpPr txBox="1">
            <a:spLocks noChangeArrowheads="1"/>
          </p:cNvSpPr>
          <p:nvPr/>
        </p:nvSpPr>
        <p:spPr bwMode="auto">
          <a:xfrm>
            <a:off x="5229241" y="5491830"/>
            <a:ext cx="1492250" cy="5905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dirty="0"/>
              <a:t>Transport</a:t>
            </a:r>
          </a:p>
          <a:p>
            <a:pPr>
              <a:lnSpc>
                <a:spcPct val="100000"/>
              </a:lnSpc>
              <a:buClrTx/>
              <a:buSzTx/>
              <a:defRPr/>
            </a:pPr>
            <a:r>
              <a:rPr lang="en-GB" dirty="0"/>
              <a:t>channel</a:t>
            </a:r>
          </a:p>
        </p:txBody>
      </p:sp>
      <p:sp>
        <p:nvSpPr>
          <p:cNvPr id="82" name="Line 28"/>
          <p:cNvSpPr>
            <a:spLocks noChangeShapeType="1"/>
          </p:cNvSpPr>
          <p:nvPr/>
        </p:nvSpPr>
        <p:spPr bwMode="auto">
          <a:xfrm rot="16200000" flipV="1">
            <a:off x="5770578" y="4440060"/>
            <a:ext cx="409575" cy="0"/>
          </a:xfrm>
          <a:prstGeom prst="line">
            <a:avLst/>
          </a:prstGeom>
          <a:ln>
            <a:headEnd/>
            <a:tailEnd type="triangle" w="lg" len="med"/>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83" name="Line 29"/>
          <p:cNvSpPr>
            <a:spLocks noChangeShapeType="1"/>
          </p:cNvSpPr>
          <p:nvPr/>
        </p:nvSpPr>
        <p:spPr bwMode="auto">
          <a:xfrm rot="16200000" flipV="1">
            <a:off x="5780103" y="5249678"/>
            <a:ext cx="409575" cy="0"/>
          </a:xfrm>
          <a:prstGeom prst="line">
            <a:avLst/>
          </a:prstGeom>
          <a:ln>
            <a:headEnd/>
            <a:tailEnd type="triangle" w="lg" len="med"/>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sp>
        <p:nvSpPr>
          <p:cNvPr id="84" name="Text Box 41"/>
          <p:cNvSpPr txBox="1">
            <a:spLocks noChangeArrowheads="1"/>
          </p:cNvSpPr>
          <p:nvPr/>
        </p:nvSpPr>
        <p:spPr bwMode="auto">
          <a:xfrm>
            <a:off x="5248291" y="4655963"/>
            <a:ext cx="1470025" cy="3460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dirty="0">
                <a:latin typeface="Verdana" pitchFamily="34" charset="0"/>
              </a:rPr>
              <a:t>Decoding</a:t>
            </a:r>
          </a:p>
        </p:txBody>
      </p:sp>
      <p:grpSp>
        <p:nvGrpSpPr>
          <p:cNvPr id="85" name="Group 56"/>
          <p:cNvGrpSpPr>
            <a:grpSpLocks/>
          </p:cNvGrpSpPr>
          <p:nvPr/>
        </p:nvGrpSpPr>
        <p:grpSpPr bwMode="auto">
          <a:xfrm>
            <a:off x="5099066" y="3541534"/>
            <a:ext cx="1758950" cy="650875"/>
            <a:chOff x="1213" y="2174"/>
            <a:chExt cx="1108" cy="410"/>
          </a:xfrm>
        </p:grpSpPr>
        <p:sp>
          <p:nvSpPr>
            <p:cNvPr id="86" name="Text Box 14"/>
            <p:cNvSpPr txBox="1">
              <a:spLocks noChangeArrowheads="1"/>
            </p:cNvSpPr>
            <p:nvPr/>
          </p:nvSpPr>
          <p:spPr bwMode="auto">
            <a:xfrm>
              <a:off x="1213" y="2174"/>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87" name="Text Box 43"/>
            <p:cNvSpPr txBox="1">
              <a:spLocks noChangeArrowheads="1"/>
            </p:cNvSpPr>
            <p:nvPr/>
          </p:nvSpPr>
          <p:spPr bwMode="auto">
            <a:xfrm>
              <a:off x="1309" y="2270"/>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88" name="Text Box 47"/>
            <p:cNvSpPr txBox="1">
              <a:spLocks noChangeArrowheads="1"/>
            </p:cNvSpPr>
            <p:nvPr/>
          </p:nvSpPr>
          <p:spPr bwMode="auto">
            <a:xfrm>
              <a:off x="1405" y="2366"/>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grpSp>
      <p:cxnSp>
        <p:nvCxnSpPr>
          <p:cNvPr id="6" name="Curved Connector 5"/>
          <p:cNvCxnSpPr/>
          <p:nvPr/>
        </p:nvCxnSpPr>
        <p:spPr bwMode="auto">
          <a:xfrm flipV="1">
            <a:off x="6419114" y="2469484"/>
            <a:ext cx="500066" cy="359590"/>
          </a:xfrm>
          <a:prstGeom prst="curvedConnector3">
            <a:avLst>
              <a:gd name="adj1" fmla="val 101364"/>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7" name="Striped Right Arrow 6"/>
          <p:cNvSpPr/>
          <p:nvPr/>
        </p:nvSpPr>
        <p:spPr bwMode="auto">
          <a:xfrm>
            <a:off x="3857620" y="5786454"/>
            <a:ext cx="1071570" cy="428628"/>
          </a:xfrm>
          <a:prstGeom prst="stripedRightArrow">
            <a:avLst/>
          </a:prstGeom>
          <a:ln>
            <a:headEnd type="none" w="med" len="med"/>
            <a:tailEnd type="none" w="med" len="med"/>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122" name="Line 23"/>
          <p:cNvSpPr>
            <a:spLocks noChangeShapeType="1"/>
          </p:cNvSpPr>
          <p:nvPr/>
        </p:nvSpPr>
        <p:spPr bwMode="auto">
          <a:xfrm rot="5400000">
            <a:off x="1806468" y="2377980"/>
            <a:ext cx="571502" cy="0"/>
          </a:xfrm>
          <a:prstGeom prst="line">
            <a:avLst/>
          </a:prstGeom>
          <a:ln>
            <a:headEnd/>
            <a:tailEnd type="triangle" w="lg" len="med"/>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a:p>
        </p:txBody>
      </p:sp>
      <p:pic>
        <p:nvPicPr>
          <p:cNvPr id="46"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20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6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68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68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9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nimBg="1"/>
      <p:bldP spid="886804" grpId="0" animBg="1"/>
      <p:bldP spid="7185" grpId="0" animBg="1"/>
      <p:bldP spid="7190" grpId="0" animBg="1"/>
      <p:bldP spid="7191" grpId="0" animBg="1"/>
      <p:bldP spid="886825" grpId="0" animBg="1"/>
      <p:bldP spid="13358" grpId="0" animBg="1"/>
      <p:bldP spid="886829" grpId="0" animBg="1"/>
      <p:bldP spid="3" grpId="0"/>
      <p:bldP spid="74" grpId="0" animBg="1"/>
      <p:bldP spid="75" grpId="0"/>
      <p:bldP spid="77" grpId="0" animBg="1"/>
      <p:bldP spid="78" grpId="0"/>
      <p:bldP spid="81" grpId="0" animBg="1"/>
      <p:bldP spid="82" grpId="0" animBg="1"/>
      <p:bldP spid="83" grpId="0" animBg="1"/>
      <p:bldP spid="84" grpId="0" animBg="1"/>
      <p:bldP spid="7" grpId="0" animBg="1"/>
      <p:bldP spid="1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Messaging Runtime</a:t>
            </a:r>
            <a:endParaRPr lang="en-GB" dirty="0"/>
          </a:p>
        </p:txBody>
      </p:sp>
      <p:sp>
        <p:nvSpPr>
          <p:cNvPr id="11" name="Content Placeholder 10"/>
          <p:cNvSpPr>
            <a:spLocks noGrp="1"/>
          </p:cNvSpPr>
          <p:nvPr>
            <p:ph sz="half" idx="1"/>
          </p:nvPr>
        </p:nvSpPr>
        <p:spPr/>
        <p:txBody>
          <a:bodyPr/>
          <a:lstStyle/>
          <a:p>
            <a:r>
              <a:rPr lang="sv-SE" sz="2000" dirty="0"/>
              <a:t>The WCF Runtime consists of two primary layers:</a:t>
            </a:r>
          </a:p>
          <a:p>
            <a:pPr lvl="1"/>
            <a:r>
              <a:rPr lang="sv-SE" sz="1800" dirty="0"/>
              <a:t>The Service Layer</a:t>
            </a:r>
          </a:p>
          <a:p>
            <a:pPr lvl="2"/>
            <a:r>
              <a:rPr lang="sv-SE" sz="1600" dirty="0"/>
              <a:t>Defines API’s and attributes used by developers to define contracts and decorate services with behaviours.</a:t>
            </a:r>
          </a:p>
          <a:p>
            <a:pPr lvl="1"/>
            <a:r>
              <a:rPr lang="sv-SE" sz="1800" dirty="0"/>
              <a:t>The Messaging Layer</a:t>
            </a:r>
          </a:p>
          <a:p>
            <a:pPr lvl="2"/>
            <a:r>
              <a:rPr lang="sv-SE" sz="1600" dirty="0"/>
              <a:t>Process a message for transmission on the send side and deliver a message to the dispatcher on the receive side.</a:t>
            </a:r>
          </a:p>
          <a:p>
            <a:r>
              <a:rPr lang="sv-SE" sz="2000" dirty="0"/>
              <a:t>The Proxy and Dispatcher are responsible for translating from a .NET method call to a message and vice versa. </a:t>
            </a:r>
          </a:p>
        </p:txBody>
      </p:sp>
      <p:sp>
        <p:nvSpPr>
          <p:cNvPr id="53" name="Rounded Rectangle 52"/>
          <p:cNvSpPr/>
          <p:nvPr/>
        </p:nvSpPr>
        <p:spPr bwMode="auto">
          <a:xfrm>
            <a:off x="5643570" y="3183864"/>
            <a:ext cx="2786082" cy="1959648"/>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0" tIns="0" rIns="0" bIns="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sv-SE" sz="1600" b="0" i="0" u="none" strike="noStrike" cap="none" normalizeH="0" baseline="0" dirty="0">
                <a:ln>
                  <a:noFill/>
                </a:ln>
                <a:solidFill>
                  <a:schemeClr val="tx1"/>
                </a:solidFill>
                <a:effectLst/>
                <a:latin typeface="Arial" charset="0"/>
              </a:rPr>
              <a:t>Messaging layer</a:t>
            </a:r>
          </a:p>
        </p:txBody>
      </p:sp>
      <p:sp>
        <p:nvSpPr>
          <p:cNvPr id="54" name="Rounded Rectangle 53"/>
          <p:cNvSpPr/>
          <p:nvPr/>
        </p:nvSpPr>
        <p:spPr bwMode="auto">
          <a:xfrm>
            <a:off x="5643570" y="1571612"/>
            <a:ext cx="2786082" cy="103047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sv-SE" sz="1600" b="0" i="0" u="none" strike="noStrike" cap="none" normalizeH="0" baseline="0" dirty="0">
                <a:ln>
                  <a:noFill/>
                </a:ln>
                <a:solidFill>
                  <a:schemeClr val="tx1"/>
                </a:solidFill>
                <a:effectLst/>
                <a:latin typeface="Arial" charset="0"/>
              </a:rPr>
              <a:t>Service layer</a:t>
            </a:r>
          </a:p>
        </p:txBody>
      </p:sp>
      <p:grpSp>
        <p:nvGrpSpPr>
          <p:cNvPr id="55" name="Group 54"/>
          <p:cNvGrpSpPr/>
          <p:nvPr/>
        </p:nvGrpSpPr>
        <p:grpSpPr>
          <a:xfrm>
            <a:off x="5766884" y="1928802"/>
            <a:ext cx="2601604" cy="2857520"/>
            <a:chOff x="1643042" y="1357298"/>
            <a:chExt cx="5643602" cy="4857784"/>
          </a:xfrm>
        </p:grpSpPr>
        <p:pic>
          <p:nvPicPr>
            <p:cNvPr id="56" name="Picture 10" descr="2_Interface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56" y="2398526"/>
              <a:ext cx="700088" cy="5095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57" name="Line 30"/>
            <p:cNvSpPr>
              <a:spLocks noChangeShapeType="1"/>
            </p:cNvSpPr>
            <p:nvPr/>
          </p:nvSpPr>
          <p:spPr bwMode="auto">
            <a:xfrm rot="-5400000">
              <a:off x="5429250" y="3295650"/>
              <a:ext cx="409575" cy="0"/>
            </a:xfrm>
            <a:prstGeom prst="line">
              <a:avLst/>
            </a:prstGeom>
            <a:ln>
              <a:headEnd/>
              <a:tailEnd type="triangle" w="med" len="sm"/>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58" name="Text Box 20"/>
            <p:cNvSpPr txBox="1">
              <a:spLocks noChangeArrowheads="1"/>
            </p:cNvSpPr>
            <p:nvPr/>
          </p:nvSpPr>
          <p:spPr bwMode="auto">
            <a:xfrm>
              <a:off x="2083456" y="5471380"/>
              <a:ext cx="1436981" cy="3855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sz="400" dirty="0"/>
                <a:t>Transport</a:t>
              </a:r>
            </a:p>
            <a:p>
              <a:pPr>
                <a:lnSpc>
                  <a:spcPct val="100000"/>
                </a:lnSpc>
                <a:buClrTx/>
                <a:buSzTx/>
                <a:defRPr/>
              </a:pPr>
              <a:r>
                <a:rPr lang="en-GB" sz="400" dirty="0"/>
                <a:t>channel</a:t>
              </a:r>
            </a:p>
          </p:txBody>
        </p:sp>
        <p:sp>
          <p:nvSpPr>
            <p:cNvPr id="59" name="Line 23"/>
            <p:cNvSpPr>
              <a:spLocks noChangeShapeType="1"/>
            </p:cNvSpPr>
            <p:nvPr/>
          </p:nvSpPr>
          <p:spPr bwMode="auto">
            <a:xfrm rot="5400000">
              <a:off x="3006725" y="3295650"/>
              <a:ext cx="409575" cy="0"/>
            </a:xfrm>
            <a:prstGeom prst="line">
              <a:avLst/>
            </a:prstGeom>
            <a:ln>
              <a:headEnd/>
              <a:tailEnd type="triangle" w="med" len="sm"/>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60" name="Line 28"/>
            <p:cNvSpPr>
              <a:spLocks noChangeShapeType="1"/>
            </p:cNvSpPr>
            <p:nvPr/>
          </p:nvSpPr>
          <p:spPr bwMode="auto">
            <a:xfrm rot="5400000">
              <a:off x="2597150" y="4438658"/>
              <a:ext cx="409575" cy="0"/>
            </a:xfrm>
            <a:prstGeom prst="line">
              <a:avLst/>
            </a:prstGeom>
            <a:ln>
              <a:headEnd/>
              <a:tailEnd type="triangle" w="med" len="sm"/>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61" name="Line 29"/>
            <p:cNvSpPr>
              <a:spLocks noChangeShapeType="1"/>
            </p:cNvSpPr>
            <p:nvPr/>
          </p:nvSpPr>
          <p:spPr bwMode="auto">
            <a:xfrm rot="5400000">
              <a:off x="2606675" y="5248276"/>
              <a:ext cx="409575" cy="0"/>
            </a:xfrm>
            <a:prstGeom prst="line">
              <a:avLst/>
            </a:prstGeom>
            <a:ln>
              <a:headEnd/>
              <a:tailEnd type="triangle" w="med" len="sm"/>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62" name="Text Box 41"/>
            <p:cNvSpPr txBox="1">
              <a:spLocks noChangeArrowheads="1"/>
            </p:cNvSpPr>
            <p:nvPr/>
          </p:nvSpPr>
          <p:spPr bwMode="auto">
            <a:xfrm>
              <a:off x="2074865" y="4654561"/>
              <a:ext cx="1470024" cy="27537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Encoding</a:t>
              </a:r>
            </a:p>
          </p:txBody>
        </p:sp>
        <p:grpSp>
          <p:nvGrpSpPr>
            <p:cNvPr id="69" name="Group 56"/>
            <p:cNvGrpSpPr>
              <a:grpSpLocks/>
            </p:cNvGrpSpPr>
            <p:nvPr/>
          </p:nvGrpSpPr>
          <p:grpSpPr bwMode="auto">
            <a:xfrm>
              <a:off x="1925638" y="3540135"/>
              <a:ext cx="1758950" cy="579438"/>
              <a:chOff x="1213" y="2174"/>
              <a:chExt cx="1108" cy="365"/>
            </a:xfrm>
          </p:grpSpPr>
          <p:sp>
            <p:nvSpPr>
              <p:cNvPr id="111" name="Text Box 14"/>
              <p:cNvSpPr txBox="1">
                <a:spLocks noChangeArrowheads="1"/>
              </p:cNvSpPr>
              <p:nvPr/>
            </p:nvSpPr>
            <p:spPr bwMode="auto">
              <a:xfrm>
                <a:off x="1213" y="2174"/>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sp>
            <p:nvSpPr>
              <p:cNvPr id="112" name="Text Box 43"/>
              <p:cNvSpPr txBox="1">
                <a:spLocks noChangeArrowheads="1"/>
              </p:cNvSpPr>
              <p:nvPr/>
            </p:nvSpPr>
            <p:spPr bwMode="auto">
              <a:xfrm>
                <a:off x="1309" y="2270"/>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sp>
            <p:nvSpPr>
              <p:cNvPr id="113" name="Text Box 47"/>
              <p:cNvSpPr txBox="1">
                <a:spLocks noChangeArrowheads="1"/>
              </p:cNvSpPr>
              <p:nvPr/>
            </p:nvSpPr>
            <p:spPr bwMode="auto">
              <a:xfrm>
                <a:off x="1405" y="2366"/>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grpSp>
        <p:grpSp>
          <p:nvGrpSpPr>
            <p:cNvPr id="70" name="Group 69"/>
            <p:cNvGrpSpPr/>
            <p:nvPr/>
          </p:nvGrpSpPr>
          <p:grpSpPr>
            <a:xfrm rot="16200000">
              <a:off x="6289694" y="1498591"/>
              <a:ext cx="495300" cy="1498600"/>
              <a:chOff x="7445391" y="2857496"/>
              <a:chExt cx="709613" cy="1498600"/>
            </a:xfrm>
          </p:grpSpPr>
          <p:pic>
            <p:nvPicPr>
              <p:cNvPr id="107" name="Picture 5"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1741" y="2962271"/>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6"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5391" y="3344859"/>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pic>
            <p:nvPicPr>
              <p:cNvPr id="109" name="Picture 7"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4916" y="3727446"/>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110" name="Oval 38"/>
              <p:cNvSpPr>
                <a:spLocks noChangeArrowheads="1"/>
              </p:cNvSpPr>
              <p:nvPr/>
            </p:nvSpPr>
            <p:spPr bwMode="auto">
              <a:xfrm>
                <a:off x="7512066" y="2857496"/>
                <a:ext cx="377825" cy="1498600"/>
              </a:xfrm>
              <a:prstGeom prst="ellipse">
                <a:avLst/>
              </a:prstGeom>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txBody>
              <a:bodyPr wrap="none" lIns="182880" rIns="182880" anchor="ctr"/>
              <a:lstStyle/>
              <a:p>
                <a:pPr algn="ctr">
                  <a:lnSpc>
                    <a:spcPct val="100000"/>
                  </a:lnSpc>
                  <a:spcBef>
                    <a:spcPct val="0"/>
                  </a:spcBef>
                  <a:buClrTx/>
                  <a:buSzTx/>
                </a:pPr>
                <a:endParaRPr lang="en-GB" sz="500" b="0">
                  <a:latin typeface="Verdana" pitchFamily="34" charset="0"/>
                </a:endParaRPr>
              </a:p>
            </p:txBody>
          </p:sp>
        </p:grpSp>
        <p:grpSp>
          <p:nvGrpSpPr>
            <p:cNvPr id="72" name="Group 71"/>
            <p:cNvGrpSpPr/>
            <p:nvPr/>
          </p:nvGrpSpPr>
          <p:grpSpPr>
            <a:xfrm>
              <a:off x="5715008" y="1357299"/>
              <a:ext cx="1571636" cy="714380"/>
              <a:chOff x="6705600" y="4295796"/>
              <a:chExt cx="1524000" cy="1219200"/>
            </a:xfrm>
          </p:grpSpPr>
          <p:sp>
            <p:nvSpPr>
              <p:cNvPr id="105" name="Rounded Rectangle 104"/>
              <p:cNvSpPr/>
              <p:nvPr/>
            </p:nvSpPr>
            <p:spPr bwMode="auto">
              <a:xfrm>
                <a:off x="6705600" y="4295796"/>
                <a:ext cx="15240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700" dirty="0">
                  <a:solidFill>
                    <a:schemeClr val="tx1"/>
                  </a:solidFill>
                </a:endParaRPr>
              </a:p>
            </p:txBody>
          </p:sp>
          <p:sp>
            <p:nvSpPr>
              <p:cNvPr id="106" name="TextBox 105"/>
              <p:cNvSpPr txBox="1"/>
              <p:nvPr/>
            </p:nvSpPr>
            <p:spPr>
              <a:xfrm>
                <a:off x="6908801" y="4600596"/>
                <a:ext cx="1066799" cy="187990"/>
              </a:xfrm>
              <a:prstGeom prst="rect">
                <a:avLst/>
              </a:prstGeom>
              <a:noFill/>
            </p:spPr>
            <p:txBody>
              <a:bodyPr wrap="square" lIns="0" tIns="0" rIns="0" bIns="0" rtlCol="0">
                <a:spAutoFit/>
              </a:bodyPr>
              <a:lstStyle/>
              <a:p>
                <a:pPr algn="ctr"/>
                <a:r>
                  <a:rPr lang="en-US" sz="400" dirty="0">
                    <a:gradFill>
                      <a:gsLst>
                        <a:gs pos="0">
                          <a:schemeClr val="tx1"/>
                        </a:gs>
                        <a:gs pos="86000">
                          <a:schemeClr val="tx1"/>
                        </a:gs>
                      </a:gsLst>
                      <a:lin ang="5400000" scaled="0"/>
                    </a:gradFill>
                  </a:rPr>
                  <a:t>Service</a:t>
                </a:r>
              </a:p>
            </p:txBody>
          </p:sp>
        </p:grpSp>
        <p:grpSp>
          <p:nvGrpSpPr>
            <p:cNvPr id="73" name="Group 72"/>
            <p:cNvGrpSpPr/>
            <p:nvPr/>
          </p:nvGrpSpPr>
          <p:grpSpPr>
            <a:xfrm>
              <a:off x="1643042" y="1357298"/>
              <a:ext cx="1524001" cy="714380"/>
              <a:chOff x="1143000" y="4295796"/>
              <a:chExt cx="1524001" cy="1219200"/>
            </a:xfrm>
          </p:grpSpPr>
          <p:sp>
            <p:nvSpPr>
              <p:cNvPr id="103" name="Rounded Rectangle 102"/>
              <p:cNvSpPr/>
              <p:nvPr/>
            </p:nvSpPr>
            <p:spPr bwMode="auto">
              <a:xfrm>
                <a:off x="1143000" y="4295796"/>
                <a:ext cx="1524001" cy="1219200"/>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700" dirty="0">
                  <a:gradFill>
                    <a:gsLst>
                      <a:gs pos="0">
                        <a:srgbClr val="FFFFFF"/>
                      </a:gs>
                      <a:gs pos="100000">
                        <a:srgbClr val="FFFFFF"/>
                      </a:gs>
                    </a:gsLst>
                    <a:lin ang="5400000" scaled="0"/>
                  </a:gradFill>
                </a:endParaRPr>
              </a:p>
            </p:txBody>
          </p:sp>
          <p:sp>
            <p:nvSpPr>
              <p:cNvPr id="104" name="TextBox 103"/>
              <p:cNvSpPr txBox="1"/>
              <p:nvPr/>
            </p:nvSpPr>
            <p:spPr>
              <a:xfrm>
                <a:off x="1371599" y="4752998"/>
                <a:ext cx="304949" cy="187990"/>
              </a:xfrm>
              <a:prstGeom prst="rect">
                <a:avLst/>
              </a:prstGeom>
              <a:noFill/>
            </p:spPr>
            <p:txBody>
              <a:bodyPr wrap="none" lIns="0" tIns="0" rIns="0" bIns="0" rtlCol="0">
                <a:spAutoFit/>
              </a:bodyPr>
              <a:lstStyle/>
              <a:p>
                <a:r>
                  <a:rPr lang="en-US" sz="400" dirty="0">
                    <a:gradFill>
                      <a:gsLst>
                        <a:gs pos="0">
                          <a:schemeClr val="tx1"/>
                        </a:gs>
                        <a:gs pos="86000">
                          <a:schemeClr val="tx1"/>
                        </a:gs>
                      </a:gsLst>
                      <a:lin ang="5400000" scaled="0"/>
                    </a:gradFill>
                  </a:rPr>
                  <a:t>Client</a:t>
                </a:r>
              </a:p>
            </p:txBody>
          </p:sp>
        </p:grpSp>
        <p:pic>
          <p:nvPicPr>
            <p:cNvPr id="76" name="Picture 4" descr="C:\Users\hedbergjh\Pictures\Microsoft Clip Organizer\j0432627.png"/>
            <p:cNvPicPr>
              <a:picLocks noChangeAspect="1" noChangeArrowheads="1"/>
            </p:cNvPicPr>
            <p:nvPr/>
          </p:nvPicPr>
          <p:blipFill>
            <a:blip r:embed="rId5"/>
            <a:srcRect/>
            <a:stretch>
              <a:fillRect/>
            </a:stretch>
          </p:blipFill>
          <p:spPr bwMode="auto">
            <a:xfrm>
              <a:off x="3929057" y="5057035"/>
              <a:ext cx="932131" cy="646701"/>
            </a:xfrm>
            <a:prstGeom prst="rect">
              <a:avLst/>
            </a:prstGeom>
            <a:noFill/>
          </p:spPr>
        </p:pic>
        <p:sp>
          <p:nvSpPr>
            <p:cNvPr id="80" name="Rounded Rectangle 79"/>
            <p:cNvSpPr/>
            <p:nvPr/>
          </p:nvSpPr>
          <p:spPr bwMode="auto">
            <a:xfrm>
              <a:off x="2476495" y="2571744"/>
              <a:ext cx="1524001" cy="500066"/>
            </a:xfrm>
            <a:prstGeom prst="roundRect">
              <a:avLst>
                <a:gd name="adj" fmla="val 9033"/>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700" dirty="0">
                <a:gradFill>
                  <a:gsLst>
                    <a:gs pos="0">
                      <a:srgbClr val="FFFFFF"/>
                    </a:gs>
                    <a:gs pos="100000">
                      <a:srgbClr val="FFFFFF"/>
                    </a:gs>
                  </a:gsLst>
                  <a:lin ang="5400000" scaled="0"/>
                </a:gradFill>
              </a:endParaRPr>
            </a:p>
          </p:txBody>
        </p:sp>
        <p:sp>
          <p:nvSpPr>
            <p:cNvPr id="89" name="TextBox 88"/>
            <p:cNvSpPr txBox="1"/>
            <p:nvPr/>
          </p:nvSpPr>
          <p:spPr>
            <a:xfrm>
              <a:off x="2928926" y="2682715"/>
              <a:ext cx="304949" cy="110151"/>
            </a:xfrm>
            <a:prstGeom prst="rect">
              <a:avLst/>
            </a:prstGeom>
            <a:noFill/>
          </p:spPr>
          <p:txBody>
            <a:bodyPr wrap="none" lIns="0" tIns="0" rIns="0" bIns="0" rtlCol="0">
              <a:spAutoFit/>
            </a:bodyPr>
            <a:lstStyle/>
            <a:p>
              <a:r>
                <a:rPr lang="en-US" sz="400" dirty="0">
                  <a:gradFill>
                    <a:gsLst>
                      <a:gs pos="0">
                        <a:schemeClr val="tx1"/>
                      </a:gs>
                      <a:gs pos="86000">
                        <a:schemeClr val="tx1"/>
                      </a:gs>
                    </a:gsLst>
                    <a:lin ang="5400000" scaled="0"/>
                  </a:gradFill>
                </a:rPr>
                <a:t>Proxy</a:t>
              </a:r>
            </a:p>
          </p:txBody>
        </p:sp>
        <p:sp>
          <p:nvSpPr>
            <p:cNvPr id="90" name="Rounded Rectangle 89"/>
            <p:cNvSpPr/>
            <p:nvPr/>
          </p:nvSpPr>
          <p:spPr bwMode="auto">
            <a:xfrm>
              <a:off x="4857752" y="2571744"/>
              <a:ext cx="1524001" cy="504820"/>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700" dirty="0">
                <a:gradFill>
                  <a:gsLst>
                    <a:gs pos="0">
                      <a:srgbClr val="FFFFFF"/>
                    </a:gs>
                    <a:gs pos="100000">
                      <a:srgbClr val="FFFFFF"/>
                    </a:gs>
                  </a:gsLst>
                  <a:lin ang="5400000" scaled="0"/>
                </a:gradFill>
              </a:endParaRPr>
            </a:p>
          </p:txBody>
        </p:sp>
        <p:sp>
          <p:nvSpPr>
            <p:cNvPr id="91" name="TextBox 90"/>
            <p:cNvSpPr txBox="1"/>
            <p:nvPr/>
          </p:nvSpPr>
          <p:spPr>
            <a:xfrm>
              <a:off x="5143503" y="2682715"/>
              <a:ext cx="572709" cy="110151"/>
            </a:xfrm>
            <a:prstGeom prst="rect">
              <a:avLst/>
            </a:prstGeom>
            <a:noFill/>
          </p:spPr>
          <p:txBody>
            <a:bodyPr wrap="none" lIns="0" tIns="0" rIns="0" bIns="0" rtlCol="0">
              <a:spAutoFit/>
            </a:bodyPr>
            <a:lstStyle/>
            <a:p>
              <a:r>
                <a:rPr lang="en-US" sz="400" dirty="0">
                  <a:gradFill>
                    <a:gsLst>
                      <a:gs pos="0">
                        <a:schemeClr val="tx1"/>
                      </a:gs>
                      <a:gs pos="86000">
                        <a:schemeClr val="tx1"/>
                      </a:gs>
                    </a:gsLst>
                    <a:lin ang="5400000" scaled="0"/>
                  </a:gradFill>
                </a:rPr>
                <a:t>Dispatcher</a:t>
              </a:r>
            </a:p>
          </p:txBody>
        </p:sp>
        <p:sp>
          <p:nvSpPr>
            <p:cNvPr id="92" name="Line 23"/>
            <p:cNvSpPr>
              <a:spLocks noChangeShapeType="1"/>
            </p:cNvSpPr>
            <p:nvPr/>
          </p:nvSpPr>
          <p:spPr bwMode="auto">
            <a:xfrm rot="5400000" flipV="1">
              <a:off x="1866886" y="2276467"/>
              <a:ext cx="419848" cy="10274"/>
            </a:xfrm>
            <a:prstGeom prst="line">
              <a:avLst/>
            </a:prstGeom>
            <a:ln>
              <a:headEnd/>
              <a:tailEnd type="triangle" w="med" len="sm"/>
            </a:ln>
            <a:extLst>
              <a:ext uri="{53640926-AAD7-44D8-BBD7-CCE9431645EC}">
                <a14:shadowObscured xmlns:a14="http://schemas.microsoft.com/office/drawing/2010/main" val="1"/>
              </a:ext>
            </a:extLst>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93" name="Text Box 20"/>
            <p:cNvSpPr txBox="1">
              <a:spLocks noChangeArrowheads="1"/>
            </p:cNvSpPr>
            <p:nvPr/>
          </p:nvSpPr>
          <p:spPr bwMode="auto">
            <a:xfrm>
              <a:off x="5256882" y="5491830"/>
              <a:ext cx="1436981" cy="3855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sz="400" dirty="0"/>
                <a:t>Transport</a:t>
              </a:r>
            </a:p>
            <a:p>
              <a:pPr>
                <a:lnSpc>
                  <a:spcPct val="100000"/>
                </a:lnSpc>
                <a:buClrTx/>
                <a:buSzTx/>
                <a:defRPr/>
              </a:pPr>
              <a:r>
                <a:rPr lang="en-GB" sz="400" dirty="0"/>
                <a:t>channel</a:t>
              </a:r>
            </a:p>
          </p:txBody>
        </p:sp>
        <p:sp>
          <p:nvSpPr>
            <p:cNvPr id="94" name="Line 28"/>
            <p:cNvSpPr>
              <a:spLocks noChangeShapeType="1"/>
            </p:cNvSpPr>
            <p:nvPr/>
          </p:nvSpPr>
          <p:spPr bwMode="auto">
            <a:xfrm rot="16200000" flipV="1">
              <a:off x="5770578" y="4440060"/>
              <a:ext cx="409575" cy="0"/>
            </a:xfrm>
            <a:prstGeom prst="line">
              <a:avLst/>
            </a:prstGeom>
            <a:ln>
              <a:headEnd/>
              <a:tailEnd type="triangle" w="med" len="sm"/>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95" name="Line 29"/>
            <p:cNvSpPr>
              <a:spLocks noChangeShapeType="1"/>
            </p:cNvSpPr>
            <p:nvPr/>
          </p:nvSpPr>
          <p:spPr bwMode="auto">
            <a:xfrm rot="16200000" flipV="1">
              <a:off x="5780103" y="5249678"/>
              <a:ext cx="409575" cy="0"/>
            </a:xfrm>
            <a:prstGeom prst="line">
              <a:avLst/>
            </a:prstGeom>
            <a:ln>
              <a:headEnd/>
              <a:tailEnd type="triangle" w="med" len="sm"/>
            </a:ln>
          </p:spPr>
          <p:style>
            <a:lnRef idx="3">
              <a:schemeClr val="accent1"/>
            </a:lnRef>
            <a:fillRef idx="0">
              <a:schemeClr val="accent1"/>
            </a:fillRef>
            <a:effectRef idx="2">
              <a:schemeClr val="accent1"/>
            </a:effectRef>
            <a:fontRef idx="minor">
              <a:schemeClr val="tx1"/>
            </a:fontRef>
          </p:style>
          <p:txBody>
            <a:bodyPr lIns="182880" rIns="182880" anchor="ctr"/>
            <a:lstStyle/>
            <a:p>
              <a:endParaRPr lang="sv-SE" sz="400"/>
            </a:p>
          </p:txBody>
        </p:sp>
        <p:sp>
          <p:nvSpPr>
            <p:cNvPr id="96" name="Text Box 41"/>
            <p:cNvSpPr txBox="1">
              <a:spLocks noChangeArrowheads="1"/>
            </p:cNvSpPr>
            <p:nvPr/>
          </p:nvSpPr>
          <p:spPr bwMode="auto">
            <a:xfrm>
              <a:off x="5248291" y="4655964"/>
              <a:ext cx="1470024" cy="27537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dirty="0">
                  <a:latin typeface="Verdana" pitchFamily="34" charset="0"/>
                </a:rPr>
                <a:t>Decoding</a:t>
              </a:r>
            </a:p>
          </p:txBody>
        </p:sp>
        <p:grpSp>
          <p:nvGrpSpPr>
            <p:cNvPr id="97" name="Group 56"/>
            <p:cNvGrpSpPr>
              <a:grpSpLocks/>
            </p:cNvGrpSpPr>
            <p:nvPr/>
          </p:nvGrpSpPr>
          <p:grpSpPr bwMode="auto">
            <a:xfrm>
              <a:off x="5099066" y="3541537"/>
              <a:ext cx="1758950" cy="579438"/>
              <a:chOff x="1213" y="2174"/>
              <a:chExt cx="1108" cy="365"/>
            </a:xfrm>
          </p:grpSpPr>
          <p:sp>
            <p:nvSpPr>
              <p:cNvPr id="100" name="Text Box 14"/>
              <p:cNvSpPr txBox="1">
                <a:spLocks noChangeArrowheads="1"/>
              </p:cNvSpPr>
              <p:nvPr/>
            </p:nvSpPr>
            <p:spPr bwMode="auto">
              <a:xfrm>
                <a:off x="1213" y="2174"/>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sp>
            <p:nvSpPr>
              <p:cNvPr id="101" name="Text Box 43"/>
              <p:cNvSpPr txBox="1">
                <a:spLocks noChangeArrowheads="1"/>
              </p:cNvSpPr>
              <p:nvPr/>
            </p:nvSpPr>
            <p:spPr bwMode="auto">
              <a:xfrm>
                <a:off x="1309" y="2270"/>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sp>
            <p:nvSpPr>
              <p:cNvPr id="102" name="Text Box 47"/>
              <p:cNvSpPr txBox="1">
                <a:spLocks noChangeArrowheads="1"/>
              </p:cNvSpPr>
              <p:nvPr/>
            </p:nvSpPr>
            <p:spPr bwMode="auto">
              <a:xfrm>
                <a:off x="1405" y="2366"/>
                <a:ext cx="916" cy="17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400">
                    <a:latin typeface="Verdana" pitchFamily="34" charset="0"/>
                  </a:rPr>
                  <a:t>Channel</a:t>
                </a:r>
              </a:p>
            </p:txBody>
          </p:sp>
        </p:grpSp>
        <p:cxnSp>
          <p:nvCxnSpPr>
            <p:cNvPr id="98" name="Curved Connector 97"/>
            <p:cNvCxnSpPr/>
            <p:nvPr/>
          </p:nvCxnSpPr>
          <p:spPr bwMode="auto">
            <a:xfrm flipV="1">
              <a:off x="6419114" y="2469484"/>
              <a:ext cx="500066" cy="359590"/>
            </a:xfrm>
            <a:prstGeom prst="curvedConnector3">
              <a:avLst>
                <a:gd name="adj1" fmla="val 101364"/>
              </a:avLst>
            </a:prstGeom>
            <a:ln>
              <a:headEnd type="none" w="med" len="med"/>
              <a:tailEnd type="arrow" w="med" len="sm"/>
            </a:ln>
          </p:spPr>
          <p:style>
            <a:lnRef idx="3">
              <a:schemeClr val="accent1"/>
            </a:lnRef>
            <a:fillRef idx="0">
              <a:schemeClr val="accent1"/>
            </a:fillRef>
            <a:effectRef idx="2">
              <a:schemeClr val="accent1"/>
            </a:effectRef>
            <a:fontRef idx="minor">
              <a:schemeClr val="tx1"/>
            </a:fontRef>
          </p:style>
        </p:cxnSp>
        <p:sp>
          <p:nvSpPr>
            <p:cNvPr id="99" name="Striped Right Arrow 98"/>
            <p:cNvSpPr/>
            <p:nvPr/>
          </p:nvSpPr>
          <p:spPr bwMode="auto">
            <a:xfrm>
              <a:off x="3857620" y="5786454"/>
              <a:ext cx="1071570" cy="428628"/>
            </a:xfrm>
            <a:prstGeom prst="stripedRightArrow">
              <a:avLst/>
            </a:prstGeom>
            <a:ln>
              <a:headEnd type="none" w="med" len="med"/>
              <a:tailEnd type="none" w="med" len="med"/>
            </a:ln>
            <a:effectLst>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4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42314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Lesson 2: BizTalk and WCF</a:t>
            </a:r>
          </a:p>
        </p:txBody>
      </p:sp>
      <p:sp>
        <p:nvSpPr>
          <p:cNvPr id="3" name="Text Placeholder 2"/>
          <p:cNvSpPr>
            <a:spLocks noGrp="1"/>
          </p:cNvSpPr>
          <p:nvPr>
            <p:ph type="body" idx="1"/>
          </p:nvPr>
        </p:nvSpPr>
        <p:spPr/>
        <p:txBody>
          <a:bodyPr>
            <a:normAutofit fontScale="47500" lnSpcReduction="20000"/>
          </a:bodyPr>
          <a:lstStyle/>
          <a:p>
            <a:pPr marL="342900" indent="-342900">
              <a:buFont typeface="Wingdings" pitchFamily="2" charset="2"/>
              <a:buChar char="§"/>
            </a:pPr>
            <a:r>
              <a:rPr lang="sv-SE" dirty="0"/>
              <a:t>BizTalk and WCF</a:t>
            </a:r>
          </a:p>
          <a:p>
            <a:pPr marL="342900" indent="-342900">
              <a:buFont typeface="Wingdings" pitchFamily="2" charset="2"/>
              <a:buChar char="§"/>
            </a:pPr>
            <a:r>
              <a:rPr lang="sv-SE" dirty="0"/>
              <a:t>WCF Adapters</a:t>
            </a:r>
          </a:p>
          <a:p>
            <a:pPr marL="342900" indent="-342900">
              <a:buFont typeface="Wingdings" pitchFamily="2" charset="2"/>
              <a:buChar char="§"/>
            </a:pPr>
            <a:r>
              <a:rPr lang="sv-SE" dirty="0"/>
              <a:t>Demonstration:  </a:t>
            </a:r>
            <a:r>
              <a:rPr lang="en-US" dirty="0"/>
              <a:t>Configuring the In-Process </a:t>
            </a:r>
            <a:r>
              <a:rPr lang="en-US" dirty="0" err="1"/>
              <a:t>netTcpAdapter</a:t>
            </a:r>
            <a:endParaRPr lang="sv-SE" dirty="0"/>
          </a:p>
          <a:p>
            <a:pPr marL="342900" indent="-342900">
              <a:buFont typeface="Wingdings" pitchFamily="2" charset="2"/>
              <a:buChar char="§"/>
            </a:pPr>
            <a:r>
              <a:rPr lang="sv-SE" dirty="0"/>
              <a:t>Demonstration:  Configuring the Isolated basicHttpAdapter</a:t>
            </a:r>
          </a:p>
          <a:p>
            <a:pPr marL="342900" indent="-342900">
              <a:buFont typeface="Wingdings" pitchFamily="2" charset="2"/>
              <a:buChar char="§"/>
            </a:pPr>
            <a:r>
              <a:rPr lang="sv-SE" dirty="0"/>
              <a:t>Demonstration: Configuring the WCF-Custom SQL Adapter</a:t>
            </a:r>
          </a:p>
          <a:p>
            <a:pPr marL="342900" indent="-342900">
              <a:buFont typeface="Wingdings" pitchFamily="2" charset="2"/>
              <a:buChar char="§"/>
            </a:pPr>
            <a:r>
              <a:rPr lang="sv-SE" dirty="0"/>
              <a:t>Wizards</a:t>
            </a:r>
          </a:p>
          <a:p>
            <a:pPr marL="742950" lvl="1" indent="-285750">
              <a:buFont typeface="Wingdings" pitchFamily="2" charset="2"/>
              <a:buChar char="§"/>
            </a:pPr>
            <a:r>
              <a:rPr lang="sv-SE" dirty="0">
                <a:solidFill>
                  <a:schemeClr val="bg1"/>
                </a:solidFill>
              </a:rPr>
              <a:t>Publish a service or metadata endpoint</a:t>
            </a:r>
          </a:p>
          <a:p>
            <a:pPr marL="742950" lvl="1" indent="-285750">
              <a:buFont typeface="Wingdings" pitchFamily="2" charset="2"/>
              <a:buChar char="§"/>
            </a:pPr>
            <a:r>
              <a:rPr lang="sv-SE" dirty="0">
                <a:solidFill>
                  <a:schemeClr val="bg1"/>
                </a:solidFill>
              </a:rPr>
              <a:t>Consume service metadata</a:t>
            </a:r>
          </a:p>
          <a:p>
            <a:pPr marL="742950" lvl="1" indent="-285750">
              <a:buFont typeface="Wingdings" pitchFamily="2" charset="2"/>
              <a:buChar char="§"/>
            </a:pPr>
            <a:endParaRPr lang="sv-SE" dirty="0">
              <a:solidFill>
                <a:schemeClr val="bg1"/>
              </a:solidFill>
            </a:endParaRPr>
          </a:p>
        </p:txBody>
      </p:sp>
    </p:spTree>
    <p:extLst>
      <p:ext uri="{BB962C8B-B14F-4D97-AF65-F5344CB8AC3E}">
        <p14:creationId xmlns:p14="http://schemas.microsoft.com/office/powerpoint/2010/main" val="409639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BizTalk and WCF</a:t>
            </a:r>
          </a:p>
        </p:txBody>
      </p:sp>
      <p:sp>
        <p:nvSpPr>
          <p:cNvPr id="3" name="Content Placeholder 2"/>
          <p:cNvSpPr>
            <a:spLocks noGrp="1"/>
          </p:cNvSpPr>
          <p:nvPr>
            <p:ph idx="1"/>
          </p:nvPr>
        </p:nvSpPr>
        <p:spPr/>
        <p:txBody>
          <a:bodyPr/>
          <a:lstStyle/>
          <a:p>
            <a:r>
              <a:rPr lang="en-US" dirty="0"/>
              <a:t>WCF Receive Adapters </a:t>
            </a:r>
          </a:p>
          <a:p>
            <a:pPr lvl="1"/>
            <a:r>
              <a:rPr lang="en-US" dirty="0"/>
              <a:t>Allow clients to use WCF endpoints to submit messages to BizTalk</a:t>
            </a:r>
          </a:p>
          <a:p>
            <a:pPr lvl="1"/>
            <a:r>
              <a:rPr lang="en-US" dirty="0"/>
              <a:t>HTTP based adapters are (by default) Isolated (run in W3WP.exe)</a:t>
            </a:r>
          </a:p>
          <a:p>
            <a:pPr lvl="1"/>
            <a:r>
              <a:rPr lang="en-US" dirty="0"/>
              <a:t>Adapter input is generic, asynchronous and </a:t>
            </a:r>
            <a:r>
              <a:rPr lang="en-US" dirty="0" err="1"/>
              <a:t>untyped</a:t>
            </a:r>
            <a:endParaRPr lang="en-US" dirty="0"/>
          </a:p>
          <a:p>
            <a:r>
              <a:rPr lang="en-US" dirty="0"/>
              <a:t>WCF Send adapters </a:t>
            </a:r>
          </a:p>
          <a:p>
            <a:pPr lvl="1"/>
            <a:r>
              <a:rPr lang="en-US" dirty="0"/>
              <a:t>Like receive adapters, don’t change the basic architecture of BizTalk</a:t>
            </a:r>
          </a:p>
          <a:p>
            <a:pPr lvl="1"/>
            <a:r>
              <a:rPr lang="en-US" dirty="0"/>
              <a:t>Send Ports are message-type agnostic</a:t>
            </a:r>
          </a:p>
          <a:p>
            <a:endParaRPr lang="en-US" dirty="0"/>
          </a:p>
          <a:p>
            <a:r>
              <a:rPr lang="en-US" dirty="0"/>
              <a:t>Configuration stored with Receive Location or Send Port instead of application configuration file</a:t>
            </a:r>
          </a:p>
        </p:txBody>
      </p:sp>
    </p:spTree>
    <p:extLst>
      <p:ext uri="{BB962C8B-B14F-4D97-AF65-F5344CB8AC3E}">
        <p14:creationId xmlns:p14="http://schemas.microsoft.com/office/powerpoint/2010/main" val="129743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6588224" y="5980086"/>
            <a:ext cx="2520280" cy="83329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sv-SE"/>
              <a:t>Getting a WCF Message into BizTalk</a:t>
            </a:r>
            <a:endParaRPr lang="sv-SE" dirty="0"/>
          </a:p>
        </p:txBody>
      </p:sp>
      <p:sp>
        <p:nvSpPr>
          <p:cNvPr id="64" name="Content Placeholder 63"/>
          <p:cNvSpPr>
            <a:spLocks noGrp="1"/>
          </p:cNvSpPr>
          <p:nvPr>
            <p:ph idx="1"/>
          </p:nvPr>
        </p:nvSpPr>
        <p:spPr/>
        <p:txBody>
          <a:bodyPr/>
          <a:lstStyle/>
          <a:p>
            <a:r>
              <a:rPr lang="sv-SE" dirty="0" err="1"/>
              <a:t>Message</a:t>
            </a:r>
            <a:r>
              <a:rPr lang="sv-SE" dirty="0"/>
              <a:t> is </a:t>
            </a:r>
            <a:r>
              <a:rPr lang="sv-SE" dirty="0" err="1"/>
              <a:t>received</a:t>
            </a:r>
            <a:r>
              <a:rPr lang="sv-SE" dirty="0"/>
              <a:t> by the service</a:t>
            </a:r>
          </a:p>
          <a:p>
            <a:r>
              <a:rPr lang="sv-SE" dirty="0"/>
              <a:t>The transport </a:t>
            </a:r>
            <a:r>
              <a:rPr lang="sv-SE" dirty="0" err="1"/>
              <a:t>channel</a:t>
            </a:r>
            <a:r>
              <a:rPr lang="sv-SE" dirty="0"/>
              <a:t> </a:t>
            </a:r>
            <a:r>
              <a:rPr lang="sv-SE" dirty="0" err="1"/>
              <a:t>retrieves</a:t>
            </a:r>
            <a:r>
              <a:rPr lang="sv-SE" dirty="0"/>
              <a:t> the </a:t>
            </a:r>
            <a:r>
              <a:rPr lang="sv-SE" dirty="0" err="1"/>
              <a:t>stream</a:t>
            </a:r>
            <a:r>
              <a:rPr lang="sv-SE" dirty="0"/>
              <a:t> </a:t>
            </a:r>
            <a:r>
              <a:rPr lang="sv-SE" dirty="0" err="1"/>
              <a:t>of</a:t>
            </a:r>
            <a:r>
              <a:rPr lang="sv-SE" dirty="0"/>
              <a:t> bytes </a:t>
            </a:r>
            <a:br>
              <a:rPr lang="sv-SE" dirty="0"/>
            </a:br>
            <a:r>
              <a:rPr lang="sv-SE" dirty="0"/>
              <a:t>and </a:t>
            </a:r>
            <a:r>
              <a:rPr lang="sv-SE" dirty="0" err="1"/>
              <a:t>creates</a:t>
            </a:r>
            <a:r>
              <a:rPr lang="sv-SE" dirty="0"/>
              <a:t> a WCF </a:t>
            </a:r>
            <a:r>
              <a:rPr lang="sv-SE" dirty="0" err="1"/>
              <a:t>Message</a:t>
            </a:r>
            <a:r>
              <a:rPr lang="sv-SE" dirty="0"/>
              <a:t> </a:t>
            </a:r>
            <a:r>
              <a:rPr lang="sv-SE" dirty="0" err="1"/>
              <a:t>to</a:t>
            </a:r>
            <a:r>
              <a:rPr lang="sv-SE" dirty="0"/>
              <a:t> be </a:t>
            </a:r>
            <a:r>
              <a:rPr lang="sv-SE" dirty="0" err="1"/>
              <a:t>processed</a:t>
            </a:r>
            <a:r>
              <a:rPr lang="sv-SE" dirty="0"/>
              <a:t> </a:t>
            </a:r>
            <a:r>
              <a:rPr lang="sv-SE" dirty="0" err="1"/>
              <a:t>through</a:t>
            </a:r>
            <a:br>
              <a:rPr lang="sv-SE" dirty="0"/>
            </a:br>
            <a:r>
              <a:rPr lang="sv-SE" dirty="0"/>
              <a:t>the </a:t>
            </a:r>
            <a:r>
              <a:rPr lang="sv-SE" dirty="0" err="1"/>
              <a:t>channel</a:t>
            </a:r>
            <a:r>
              <a:rPr lang="sv-SE" dirty="0"/>
              <a:t> stack</a:t>
            </a:r>
          </a:p>
          <a:p>
            <a:r>
              <a:rPr lang="sv-SE" dirty="0"/>
              <a:t>The WCF </a:t>
            </a:r>
            <a:r>
              <a:rPr lang="sv-SE" dirty="0" err="1"/>
              <a:t>message</a:t>
            </a:r>
            <a:r>
              <a:rPr lang="sv-SE" dirty="0"/>
              <a:t> is </a:t>
            </a:r>
            <a:r>
              <a:rPr lang="sv-SE" dirty="0" err="1"/>
              <a:t>passed</a:t>
            </a:r>
            <a:r>
              <a:rPr lang="sv-SE" dirty="0"/>
              <a:t> </a:t>
            </a:r>
            <a:r>
              <a:rPr lang="sv-SE" dirty="0" err="1"/>
              <a:t>to</a:t>
            </a:r>
            <a:r>
              <a:rPr lang="sv-SE" dirty="0"/>
              <a:t> the </a:t>
            </a:r>
            <a:r>
              <a:rPr lang="sv-SE" dirty="0" err="1"/>
              <a:t>Dispatcher</a:t>
            </a:r>
            <a:endParaRPr lang="sv-SE" dirty="0"/>
          </a:p>
          <a:p>
            <a:r>
              <a:rPr lang="sv-SE" dirty="0"/>
              <a:t>The </a:t>
            </a:r>
            <a:r>
              <a:rPr lang="sv-SE" dirty="0" err="1"/>
              <a:t>message</a:t>
            </a:r>
            <a:r>
              <a:rPr lang="sv-SE" dirty="0"/>
              <a:t> is </a:t>
            </a:r>
            <a:r>
              <a:rPr lang="sv-SE" dirty="0" err="1"/>
              <a:t>passed</a:t>
            </a:r>
            <a:r>
              <a:rPr lang="sv-SE" dirty="0"/>
              <a:t> </a:t>
            </a:r>
            <a:r>
              <a:rPr lang="sv-SE" dirty="0" err="1"/>
              <a:t>to</a:t>
            </a:r>
            <a:r>
              <a:rPr lang="sv-SE" dirty="0"/>
              <a:t> the </a:t>
            </a:r>
            <a:r>
              <a:rPr lang="sv-SE" dirty="0" err="1"/>
              <a:t>BizTalkServiceInstance</a:t>
            </a:r>
            <a:endParaRPr lang="sv-SE" dirty="0"/>
          </a:p>
          <a:p>
            <a:r>
              <a:rPr lang="sv-SE" dirty="0" err="1"/>
              <a:t>Based</a:t>
            </a:r>
            <a:r>
              <a:rPr lang="sv-SE" dirty="0"/>
              <a:t> on the </a:t>
            </a:r>
            <a:r>
              <a:rPr lang="sv-SE" dirty="0" err="1"/>
              <a:t>Receive</a:t>
            </a:r>
            <a:r>
              <a:rPr lang="sv-SE" dirty="0"/>
              <a:t> </a:t>
            </a:r>
            <a:r>
              <a:rPr lang="sv-SE" dirty="0" err="1"/>
              <a:t>Location</a:t>
            </a:r>
            <a:r>
              <a:rPr lang="sv-SE" dirty="0"/>
              <a:t> </a:t>
            </a:r>
            <a:r>
              <a:rPr lang="sv-SE" dirty="0" err="1"/>
              <a:t>configuration</a:t>
            </a:r>
            <a:r>
              <a:rPr lang="sv-SE" dirty="0"/>
              <a:t>, the </a:t>
            </a:r>
            <a:br>
              <a:rPr lang="sv-SE" dirty="0"/>
            </a:br>
            <a:r>
              <a:rPr lang="sv-SE" dirty="0"/>
              <a:t>relevant part </a:t>
            </a:r>
            <a:r>
              <a:rPr lang="sv-SE" dirty="0" err="1"/>
              <a:t>of</a:t>
            </a:r>
            <a:r>
              <a:rPr lang="sv-SE" dirty="0"/>
              <a:t> the </a:t>
            </a:r>
            <a:r>
              <a:rPr lang="sv-SE" dirty="0" err="1"/>
              <a:t>message</a:t>
            </a:r>
            <a:r>
              <a:rPr lang="sv-SE" dirty="0"/>
              <a:t> is </a:t>
            </a:r>
            <a:r>
              <a:rPr lang="sv-SE" dirty="0" err="1"/>
              <a:t>extracted</a:t>
            </a:r>
            <a:r>
              <a:rPr lang="sv-SE" dirty="0"/>
              <a:t> </a:t>
            </a:r>
            <a:r>
              <a:rPr lang="sv-SE" dirty="0" err="1"/>
              <a:t>to</a:t>
            </a:r>
            <a:r>
              <a:rPr lang="sv-SE" dirty="0"/>
              <a:t> </a:t>
            </a:r>
            <a:r>
              <a:rPr lang="sv-SE" dirty="0" err="1"/>
              <a:t>create</a:t>
            </a:r>
            <a:r>
              <a:rPr lang="sv-SE" dirty="0"/>
              <a:t> a </a:t>
            </a:r>
            <a:br>
              <a:rPr lang="sv-SE" dirty="0"/>
            </a:br>
            <a:r>
              <a:rPr lang="sv-SE" dirty="0"/>
              <a:t>BizTalk </a:t>
            </a:r>
            <a:r>
              <a:rPr lang="sv-SE" dirty="0" err="1"/>
              <a:t>message</a:t>
            </a:r>
            <a:endParaRPr lang="sv-SE" dirty="0"/>
          </a:p>
          <a:p>
            <a:r>
              <a:rPr lang="sv-SE" dirty="0"/>
              <a:t>The </a:t>
            </a:r>
            <a:r>
              <a:rPr lang="sv-SE" dirty="0" err="1"/>
              <a:t>message</a:t>
            </a:r>
            <a:r>
              <a:rPr lang="sv-SE" dirty="0"/>
              <a:t> is </a:t>
            </a:r>
            <a:r>
              <a:rPr lang="sv-SE" dirty="0" err="1"/>
              <a:t>passed</a:t>
            </a:r>
            <a:r>
              <a:rPr lang="sv-SE" dirty="0"/>
              <a:t> </a:t>
            </a:r>
            <a:r>
              <a:rPr lang="sv-SE" dirty="0" err="1"/>
              <a:t>to</a:t>
            </a:r>
            <a:r>
              <a:rPr lang="sv-SE" dirty="0"/>
              <a:t> the pipeline</a:t>
            </a:r>
          </a:p>
          <a:p>
            <a:r>
              <a:rPr lang="sv-SE" dirty="0"/>
              <a:t>The </a:t>
            </a:r>
            <a:r>
              <a:rPr lang="sv-SE" dirty="0" err="1"/>
              <a:t>message</a:t>
            </a:r>
            <a:r>
              <a:rPr lang="sv-SE" dirty="0"/>
              <a:t> is </a:t>
            </a:r>
            <a:r>
              <a:rPr lang="sv-SE" dirty="0" err="1"/>
              <a:t>passed</a:t>
            </a:r>
            <a:r>
              <a:rPr lang="sv-SE" dirty="0"/>
              <a:t> </a:t>
            </a:r>
            <a:r>
              <a:rPr lang="sv-SE" dirty="0" err="1"/>
              <a:t>to</a:t>
            </a:r>
            <a:r>
              <a:rPr lang="sv-SE" dirty="0"/>
              <a:t> </a:t>
            </a:r>
            <a:r>
              <a:rPr lang="sv-SE" dirty="0" err="1"/>
              <a:t>any</a:t>
            </a:r>
            <a:r>
              <a:rPr lang="sv-SE" dirty="0"/>
              <a:t> </a:t>
            </a:r>
            <a:r>
              <a:rPr lang="sv-SE" dirty="0" err="1"/>
              <a:t>configured</a:t>
            </a:r>
            <a:r>
              <a:rPr lang="sv-SE" dirty="0"/>
              <a:t> </a:t>
            </a:r>
            <a:r>
              <a:rPr lang="sv-SE" dirty="0" err="1"/>
              <a:t>map</a:t>
            </a:r>
            <a:endParaRPr lang="sv-SE" dirty="0"/>
          </a:p>
          <a:p>
            <a:r>
              <a:rPr lang="sv-SE" dirty="0"/>
              <a:t>The </a:t>
            </a:r>
            <a:r>
              <a:rPr lang="sv-SE" dirty="0" err="1"/>
              <a:t>message</a:t>
            </a:r>
            <a:r>
              <a:rPr lang="sv-SE" dirty="0"/>
              <a:t> is </a:t>
            </a:r>
            <a:r>
              <a:rPr lang="sv-SE" dirty="0" err="1"/>
              <a:t>published</a:t>
            </a:r>
            <a:r>
              <a:rPr lang="sv-SE" dirty="0"/>
              <a:t> </a:t>
            </a:r>
            <a:r>
              <a:rPr lang="sv-SE" dirty="0" err="1"/>
              <a:t>to</a:t>
            </a:r>
            <a:r>
              <a:rPr lang="sv-SE" dirty="0"/>
              <a:t> the </a:t>
            </a:r>
            <a:r>
              <a:rPr lang="sv-SE" dirty="0" err="1"/>
              <a:t>MessageBox</a:t>
            </a:r>
            <a:endParaRPr lang="sv-SE" dirty="0"/>
          </a:p>
        </p:txBody>
      </p:sp>
      <p:sp>
        <p:nvSpPr>
          <p:cNvPr id="7" name="Rounded Rectangle 9"/>
          <p:cNvSpPr/>
          <p:nvPr/>
        </p:nvSpPr>
        <p:spPr bwMode="blackWhite">
          <a:xfrm>
            <a:off x="6286512" y="1281278"/>
            <a:ext cx="2643206" cy="49786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1000" dirty="0">
                <a:solidFill>
                  <a:schemeClr val="tx2">
                    <a:lumMod val="25000"/>
                  </a:schemeClr>
                </a:solidFill>
              </a:rPr>
              <a:t>Receive Port</a:t>
            </a:r>
          </a:p>
        </p:txBody>
      </p:sp>
      <p:sp>
        <p:nvSpPr>
          <p:cNvPr id="8" name="Rounded Rectangle 9"/>
          <p:cNvSpPr/>
          <p:nvPr/>
        </p:nvSpPr>
        <p:spPr bwMode="blackWhite">
          <a:xfrm>
            <a:off x="6384912" y="1350427"/>
            <a:ext cx="2422939" cy="428712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1000" dirty="0">
                <a:solidFill>
                  <a:schemeClr val="tx2">
                    <a:lumMod val="25000"/>
                  </a:schemeClr>
                </a:solidFill>
              </a:rPr>
              <a:t>Receive Location</a:t>
            </a:r>
          </a:p>
        </p:txBody>
      </p:sp>
      <p:sp>
        <p:nvSpPr>
          <p:cNvPr id="9" name="Rounded Rectangle 12"/>
          <p:cNvSpPr/>
          <p:nvPr/>
        </p:nvSpPr>
        <p:spPr bwMode="blackWhite">
          <a:xfrm>
            <a:off x="6653624" y="5706700"/>
            <a:ext cx="1970156" cy="20744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1000" dirty="0">
                <a:solidFill>
                  <a:schemeClr val="tx2">
                    <a:lumMod val="25000"/>
                  </a:schemeClr>
                </a:solidFill>
              </a:rPr>
              <a:t>Map</a:t>
            </a:r>
          </a:p>
        </p:txBody>
      </p:sp>
      <p:sp>
        <p:nvSpPr>
          <p:cNvPr id="10" name="Rounded Rectangle 15"/>
          <p:cNvSpPr/>
          <p:nvPr/>
        </p:nvSpPr>
        <p:spPr bwMode="blackWhite">
          <a:xfrm>
            <a:off x="6653624" y="4600345"/>
            <a:ext cx="1970156" cy="724121"/>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b"/>
          <a:lstStyle/>
          <a:p>
            <a:pPr algn="ctr" fontAlgn="base">
              <a:lnSpc>
                <a:spcPct val="90000"/>
              </a:lnSpc>
              <a:spcBef>
                <a:spcPct val="0"/>
              </a:spcBef>
              <a:spcAft>
                <a:spcPct val="0"/>
              </a:spcAft>
            </a:pPr>
            <a:r>
              <a:rPr lang="en-US" sz="1000" dirty="0">
                <a:solidFill>
                  <a:schemeClr val="tx2">
                    <a:lumMod val="25000"/>
                  </a:schemeClr>
                </a:solidFill>
              </a:rPr>
              <a:t>Pipeline</a:t>
            </a:r>
          </a:p>
        </p:txBody>
      </p:sp>
      <p:sp>
        <p:nvSpPr>
          <p:cNvPr id="11" name="Rounded Rectangle 15"/>
          <p:cNvSpPr/>
          <p:nvPr/>
        </p:nvSpPr>
        <p:spPr bwMode="blackWhite">
          <a:xfrm>
            <a:off x="6603668" y="1350427"/>
            <a:ext cx="1970156" cy="318077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b"/>
          <a:lstStyle/>
          <a:p>
            <a:pPr algn="ctr" fontAlgn="base">
              <a:lnSpc>
                <a:spcPct val="90000"/>
              </a:lnSpc>
              <a:spcBef>
                <a:spcPct val="0"/>
              </a:spcBef>
              <a:spcAft>
                <a:spcPct val="0"/>
              </a:spcAft>
            </a:pPr>
            <a:r>
              <a:rPr lang="en-US" sz="1050" dirty="0">
                <a:solidFill>
                  <a:schemeClr val="tx2">
                    <a:lumMod val="25000"/>
                  </a:schemeClr>
                </a:solidFill>
              </a:rPr>
              <a:t>Adapter</a:t>
            </a:r>
            <a:endParaRPr lang="en-US" sz="2000" dirty="0">
              <a:solidFill>
                <a:schemeClr val="tx2">
                  <a:lumMod val="25000"/>
                </a:schemeClr>
              </a:solidFill>
            </a:endParaRPr>
          </a:p>
        </p:txBody>
      </p:sp>
      <p:grpSp>
        <p:nvGrpSpPr>
          <p:cNvPr id="12" name="Grupp 50"/>
          <p:cNvGrpSpPr/>
          <p:nvPr/>
        </p:nvGrpSpPr>
        <p:grpSpPr>
          <a:xfrm>
            <a:off x="6653624" y="6121584"/>
            <a:ext cx="1835560" cy="522126"/>
            <a:chOff x="3500430" y="4500570"/>
            <a:chExt cx="2071702" cy="1387090"/>
          </a:xfrm>
        </p:grpSpPr>
        <p:pic>
          <p:nvPicPr>
            <p:cNvPr id="13"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14" name="textruta 46"/>
            <p:cNvSpPr txBox="1"/>
            <p:nvPr/>
          </p:nvSpPr>
          <p:spPr>
            <a:xfrm>
              <a:off x="3500430" y="5214949"/>
              <a:ext cx="2071702" cy="672711"/>
            </a:xfrm>
            <a:prstGeom prst="rect">
              <a:avLst/>
            </a:prstGeom>
            <a:noFill/>
          </p:spPr>
          <p:txBody>
            <a:bodyPr wrap="square" rtlCol="0">
              <a:spAutoFit/>
            </a:bodyPr>
            <a:lstStyle/>
            <a:p>
              <a:pPr algn="ctr"/>
              <a:r>
                <a:rPr lang="en-US" sz="1050" dirty="0">
                  <a:solidFill>
                    <a:schemeClr val="tx2">
                      <a:lumMod val="25000"/>
                    </a:schemeClr>
                  </a:solidFill>
                </a:rPr>
                <a:t>Message Box</a:t>
              </a:r>
            </a:p>
          </p:txBody>
        </p:sp>
      </p:grpSp>
      <p:grpSp>
        <p:nvGrpSpPr>
          <p:cNvPr id="38" name="Group 37"/>
          <p:cNvGrpSpPr/>
          <p:nvPr/>
        </p:nvGrpSpPr>
        <p:grpSpPr>
          <a:xfrm rot="16200000" flipH="1" flipV="1">
            <a:off x="7423663" y="679404"/>
            <a:ext cx="341123" cy="1615293"/>
            <a:chOff x="7445391" y="2857496"/>
            <a:chExt cx="709613" cy="1498600"/>
          </a:xfrm>
        </p:grpSpPr>
        <p:pic>
          <p:nvPicPr>
            <p:cNvPr id="39" name="Picture 5" descr="2_Interface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1741" y="2962271"/>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6" descr="2_Interface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5391" y="3344859"/>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pic>
          <p:nvPicPr>
            <p:cNvPr id="41" name="Picture 7" descr="2_Interface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4916" y="3727446"/>
              <a:ext cx="700088" cy="509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pic>
        <p:sp>
          <p:nvSpPr>
            <p:cNvPr id="42" name="Oval 38"/>
            <p:cNvSpPr>
              <a:spLocks noChangeArrowheads="1"/>
            </p:cNvSpPr>
            <p:nvPr/>
          </p:nvSpPr>
          <p:spPr bwMode="auto">
            <a:xfrm>
              <a:off x="7512066" y="2857496"/>
              <a:ext cx="377825" cy="1498600"/>
            </a:xfrm>
            <a:prstGeom prst="ellipse">
              <a:avLst/>
            </a:prstGeom>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txBody>
            <a:bodyPr wrap="none" lIns="182880" rIns="182880" anchor="ctr"/>
            <a:lstStyle/>
            <a:p>
              <a:pPr algn="ctr">
                <a:lnSpc>
                  <a:spcPct val="100000"/>
                </a:lnSpc>
                <a:spcBef>
                  <a:spcPct val="0"/>
                </a:spcBef>
                <a:buClrTx/>
                <a:buSzTx/>
              </a:pPr>
              <a:endParaRPr lang="en-GB" sz="1800" b="0">
                <a:latin typeface="Verdana" pitchFamily="34" charset="0"/>
              </a:endParaRPr>
            </a:p>
          </p:txBody>
        </p:sp>
      </p:grpSp>
      <p:grpSp>
        <p:nvGrpSpPr>
          <p:cNvPr id="43" name="Group 42"/>
          <p:cNvGrpSpPr/>
          <p:nvPr/>
        </p:nvGrpSpPr>
        <p:grpSpPr>
          <a:xfrm>
            <a:off x="6786578" y="1562518"/>
            <a:ext cx="1615293" cy="345736"/>
            <a:chOff x="6705600" y="4295796"/>
            <a:chExt cx="1524000" cy="1219200"/>
          </a:xfrm>
        </p:grpSpPr>
        <p:sp>
          <p:nvSpPr>
            <p:cNvPr id="44" name="Rounded Rectangle 43"/>
            <p:cNvSpPr/>
            <p:nvPr/>
          </p:nvSpPr>
          <p:spPr bwMode="auto">
            <a:xfrm>
              <a:off x="6705600" y="4295796"/>
              <a:ext cx="15240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solidFill>
                  <a:schemeClr val="tx1"/>
                </a:solidFill>
              </a:endParaRPr>
            </a:p>
          </p:txBody>
        </p:sp>
        <p:sp>
          <p:nvSpPr>
            <p:cNvPr id="45" name="TextBox 44"/>
            <p:cNvSpPr txBox="1"/>
            <p:nvPr/>
          </p:nvSpPr>
          <p:spPr>
            <a:xfrm>
              <a:off x="6908800" y="4600598"/>
              <a:ext cx="1066800" cy="525267"/>
            </a:xfrm>
            <a:prstGeom prst="rect">
              <a:avLst/>
            </a:prstGeom>
            <a:noFill/>
          </p:spPr>
          <p:txBody>
            <a:bodyPr wrap="square" lIns="0" tIns="0" rIns="0" bIns="0" rtlCol="0">
              <a:spAutoFit/>
            </a:bodyPr>
            <a:lstStyle/>
            <a:p>
              <a:pPr algn="ctr"/>
              <a:r>
                <a:rPr lang="en-US" sz="1000" dirty="0">
                  <a:solidFill>
                    <a:schemeClr val="bg1"/>
                  </a:solidFill>
                </a:rPr>
                <a:t>Service</a:t>
              </a:r>
            </a:p>
          </p:txBody>
        </p:sp>
      </p:grpSp>
      <p:sp>
        <p:nvSpPr>
          <p:cNvPr id="48" name="Rounded Rectangle 47"/>
          <p:cNvSpPr/>
          <p:nvPr/>
        </p:nvSpPr>
        <p:spPr bwMode="auto">
          <a:xfrm>
            <a:off x="6800469" y="3224960"/>
            <a:ext cx="1566334" cy="207442"/>
          </a:xfrm>
          <a:prstGeom prst="roundRect">
            <a:avLst>
              <a:gd name="adj" fmla="val 903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00" dirty="0">
                <a:solidFill>
                  <a:schemeClr val="tx1"/>
                </a:solidFill>
              </a:rPr>
              <a:t>Dispatcher</a:t>
            </a:r>
          </a:p>
        </p:txBody>
      </p:sp>
      <p:sp>
        <p:nvSpPr>
          <p:cNvPr id="50" name="Text Box 20"/>
          <p:cNvSpPr txBox="1">
            <a:spLocks noChangeArrowheads="1"/>
          </p:cNvSpPr>
          <p:nvPr/>
        </p:nvSpPr>
        <p:spPr bwMode="auto">
          <a:xfrm>
            <a:off x="6779843" y="1976229"/>
            <a:ext cx="1615293" cy="2383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2880" rIns="182880">
            <a:spAutoFit/>
          </a:bodyPr>
          <a:lstStyle>
            <a:lvl1pPr algn="ctr">
              <a:spcBef>
                <a:spcPct val="0"/>
              </a:spcBef>
              <a:defRPr>
                <a:solidFill>
                  <a:schemeClr val="tx1"/>
                </a:solidFill>
                <a:latin typeface="Verdana" pitchFamily="34" charset="0"/>
              </a:defRPr>
            </a:lvl1pPr>
            <a:lvl2pPr marL="742950" indent="-285750" algn="ctr">
              <a:spcBef>
                <a:spcPct val="0"/>
              </a:spcBef>
              <a:defRPr>
                <a:solidFill>
                  <a:schemeClr val="tx1"/>
                </a:solidFill>
                <a:latin typeface="Verdana" pitchFamily="34" charset="0"/>
              </a:defRPr>
            </a:lvl2pPr>
            <a:lvl3pPr marL="1143000" indent="-228600" algn="ctr">
              <a:spcBef>
                <a:spcPct val="0"/>
              </a:spcBef>
              <a:defRPr>
                <a:solidFill>
                  <a:schemeClr val="tx1"/>
                </a:solidFill>
                <a:latin typeface="Verdana" pitchFamily="34" charset="0"/>
              </a:defRPr>
            </a:lvl3pPr>
            <a:lvl4pPr marL="1600200" indent="-228600" algn="ctr">
              <a:spcBef>
                <a:spcPct val="0"/>
              </a:spcBef>
              <a:defRPr>
                <a:solidFill>
                  <a:schemeClr val="tx1"/>
                </a:solidFill>
                <a:latin typeface="Verdana" pitchFamily="34" charset="0"/>
              </a:defRPr>
            </a:lvl4pPr>
            <a:lvl5pPr marL="2057400" indent="-228600" algn="ctr">
              <a:spcBef>
                <a:spcPct val="0"/>
              </a:spcBef>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nSpc>
                <a:spcPct val="100000"/>
              </a:lnSpc>
              <a:buClrTx/>
              <a:buSzTx/>
              <a:defRPr/>
            </a:pPr>
            <a:r>
              <a:rPr lang="en-GB" sz="1000" dirty="0"/>
              <a:t>Transport channel</a:t>
            </a:r>
          </a:p>
        </p:txBody>
      </p:sp>
      <p:sp>
        <p:nvSpPr>
          <p:cNvPr id="53" name="Text Box 41"/>
          <p:cNvSpPr txBox="1">
            <a:spLocks noChangeArrowheads="1"/>
          </p:cNvSpPr>
          <p:nvPr/>
        </p:nvSpPr>
        <p:spPr bwMode="auto">
          <a:xfrm>
            <a:off x="6758725" y="2333419"/>
            <a:ext cx="1626026" cy="2383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2880" rIns="182880">
            <a:spAutoFit/>
          </a:bodyPr>
          <a:lstStyle/>
          <a:p>
            <a:pPr algn="ctr">
              <a:lnSpc>
                <a:spcPct val="100000"/>
              </a:lnSpc>
              <a:spcBef>
                <a:spcPct val="0"/>
              </a:spcBef>
              <a:buClrTx/>
              <a:buSzTx/>
              <a:defRPr/>
            </a:pPr>
            <a:r>
              <a:rPr lang="en-GB" sz="1000" dirty="0">
                <a:latin typeface="Verdana" pitchFamily="34" charset="0"/>
              </a:rPr>
              <a:t>Decoding</a:t>
            </a:r>
          </a:p>
        </p:txBody>
      </p:sp>
      <p:grpSp>
        <p:nvGrpSpPr>
          <p:cNvPr id="54" name="Group 56"/>
          <p:cNvGrpSpPr>
            <a:grpSpLocks/>
          </p:cNvGrpSpPr>
          <p:nvPr/>
        </p:nvGrpSpPr>
        <p:grpSpPr bwMode="auto">
          <a:xfrm>
            <a:off x="6800469" y="2658279"/>
            <a:ext cx="1541870" cy="413531"/>
            <a:chOff x="1213" y="2174"/>
            <a:chExt cx="1108" cy="452"/>
          </a:xfrm>
        </p:grpSpPr>
        <p:sp>
          <p:nvSpPr>
            <p:cNvPr id="55" name="Text Box 14"/>
            <p:cNvSpPr txBox="1">
              <a:spLocks noChangeArrowheads="1"/>
            </p:cNvSpPr>
            <p:nvPr/>
          </p:nvSpPr>
          <p:spPr bwMode="auto">
            <a:xfrm>
              <a:off x="1213" y="2174"/>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56" name="Text Box 43"/>
            <p:cNvSpPr txBox="1">
              <a:spLocks noChangeArrowheads="1"/>
            </p:cNvSpPr>
            <p:nvPr/>
          </p:nvSpPr>
          <p:spPr bwMode="auto">
            <a:xfrm>
              <a:off x="1309" y="2270"/>
              <a:ext cx="916" cy="2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a:latin typeface="Verdana" pitchFamily="34" charset="0"/>
                </a:rPr>
                <a:t>Channel</a:t>
              </a:r>
            </a:p>
          </p:txBody>
        </p:sp>
        <p:sp>
          <p:nvSpPr>
            <p:cNvPr id="57" name="Text Box 47"/>
            <p:cNvSpPr txBox="1">
              <a:spLocks noChangeArrowheads="1"/>
            </p:cNvSpPr>
            <p:nvPr/>
          </p:nvSpPr>
          <p:spPr bwMode="auto">
            <a:xfrm>
              <a:off x="1405" y="2366"/>
              <a:ext cx="916" cy="2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182880" rIns="182880">
              <a:spAutoFit/>
            </a:bodyPr>
            <a:lstStyle/>
            <a:p>
              <a:pPr algn="ctr">
                <a:lnSpc>
                  <a:spcPct val="100000"/>
                </a:lnSpc>
                <a:spcBef>
                  <a:spcPct val="0"/>
                </a:spcBef>
                <a:buClrTx/>
                <a:buSzTx/>
                <a:defRPr/>
              </a:pPr>
              <a:r>
                <a:rPr lang="en-GB" sz="1000" dirty="0">
                  <a:latin typeface="Verdana" pitchFamily="34" charset="0"/>
                </a:rPr>
                <a:t>Channel</a:t>
              </a:r>
            </a:p>
          </p:txBody>
        </p:sp>
      </p:grpSp>
      <p:pic>
        <p:nvPicPr>
          <p:cNvPr id="60" name="Picture 4" descr="Receive pipeline st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0469" y="4777953"/>
            <a:ext cx="1688715" cy="323535"/>
          </a:xfrm>
          <a:prstGeom prst="rect">
            <a:avLst/>
          </a:prstGeom>
          <a:extLst>
            <a:ext uri="{909E8E84-426E-40DD-AFC4-6F175D3DCCD1}">
              <a14:hiddenFill xmlns:a14="http://schemas.microsoft.com/office/drawing/2010/main">
                <a:solidFill>
                  <a:srgbClr val="FFFFFF"/>
                </a:solidFill>
              </a14:hiddenFill>
            </a:ext>
          </a:extLst>
        </p:spPr>
      </p:pic>
      <p:sp>
        <p:nvSpPr>
          <p:cNvPr id="61" name="Rectangle 60"/>
          <p:cNvSpPr/>
          <p:nvPr/>
        </p:nvSpPr>
        <p:spPr bwMode="auto">
          <a:xfrm>
            <a:off x="6800469" y="3562610"/>
            <a:ext cx="1541870" cy="20744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sv-SE" sz="1000" b="0" i="0" u="none" strike="noStrike" cap="none" normalizeH="0" baseline="0" dirty="0">
                <a:ln>
                  <a:noFill/>
                </a:ln>
                <a:solidFill>
                  <a:schemeClr val="tx1"/>
                </a:solidFill>
                <a:effectLst/>
                <a:latin typeface="Arial" charset="0"/>
              </a:rPr>
              <a:t>BizTalkServiceInstance</a:t>
            </a:r>
          </a:p>
        </p:txBody>
      </p:sp>
      <p:sp>
        <p:nvSpPr>
          <p:cNvPr id="62" name="Rectangle 61"/>
          <p:cNvSpPr/>
          <p:nvPr/>
        </p:nvSpPr>
        <p:spPr bwMode="auto">
          <a:xfrm>
            <a:off x="6800469" y="3915968"/>
            <a:ext cx="1541870" cy="207442"/>
          </a:xfrm>
          <a:prstGeom prst="rect">
            <a:avLst/>
          </a:prstGeom>
          <a:solidFill>
            <a:srgbClr val="FFFF66"/>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kumimoji="0" lang="sv-SE" sz="1000" b="0" i="0" u="none" strike="noStrike" cap="none" normalizeH="0" baseline="0" dirty="0">
                <a:ln>
                  <a:noFill/>
                </a:ln>
                <a:solidFill>
                  <a:schemeClr val="tx1"/>
                </a:solidFill>
                <a:effectLst/>
                <a:latin typeface="Arial" charset="0"/>
              </a:rPr>
              <a:t>Body/Envelope/XPath</a:t>
            </a:r>
          </a:p>
        </p:txBody>
      </p:sp>
      <p:pic>
        <p:nvPicPr>
          <p:cNvPr id="46" name="Picture 4" descr="C:\Users\hedbergjh\Pictures\Microsoft Clip Organizer\j0432627.png"/>
          <p:cNvPicPr>
            <a:picLocks noChangeAspect="1" noChangeArrowheads="1"/>
          </p:cNvPicPr>
          <p:nvPr/>
        </p:nvPicPr>
        <p:blipFill>
          <a:blip r:embed="rId5"/>
          <a:srcRect/>
          <a:stretch>
            <a:fillRect/>
          </a:stretch>
        </p:blipFill>
        <p:spPr bwMode="auto">
          <a:xfrm>
            <a:off x="7429520" y="1071546"/>
            <a:ext cx="440534" cy="414883"/>
          </a:xfrm>
          <a:prstGeom prst="rect">
            <a:avLst/>
          </a:prstGeom>
          <a:noFill/>
        </p:spPr>
      </p:pic>
      <p:pic>
        <p:nvPicPr>
          <p:cNvPr id="32"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94444E-6 -3.27782E-6 L 0.00191 0.07218 " pathEditMode="relative" rAng="0" ptsTypes="AA">
                                      <p:cBhvr>
                                        <p:cTn id="8" dur="2000" fill="hold"/>
                                        <p:tgtEl>
                                          <p:spTgt spid="46"/>
                                        </p:tgtEl>
                                        <p:attrNameLst>
                                          <p:attrName>ppt_x</p:attrName>
                                          <p:attrName>ppt_y</p:attrName>
                                        </p:attrNameLst>
                                      </p:cBhvr>
                                      <p:rCtr x="1" y="36"/>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
                                            <p:txEl>
                                              <p:pRg st="1" end="1"/>
                                            </p:txEl>
                                          </p:spTgt>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0.00191 0.07218 L 0.00191 0.25052 " pathEditMode="relative" rAng="0" ptsTypes="AA">
                                      <p:cBhvr>
                                        <p:cTn id="14" dur="2000" fill="hold"/>
                                        <p:tgtEl>
                                          <p:spTgt spid="46"/>
                                        </p:tgtEl>
                                        <p:attrNameLst>
                                          <p:attrName>ppt_x</p:attrName>
                                          <p:attrName>ppt_y</p:attrName>
                                        </p:attrNameLst>
                                      </p:cBhvr>
                                      <p:rCtr x="0" y="8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xEl>
                                              <p:pRg st="2" end="2"/>
                                            </p:txEl>
                                          </p:spTgt>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0.00191 0.25052 L 0.00191 0.29239 " pathEditMode="relative" rAng="0" ptsTypes="AA">
                                      <p:cBhvr>
                                        <p:cTn id="20" dur="2000" fill="hold"/>
                                        <p:tgtEl>
                                          <p:spTgt spid="46"/>
                                        </p:tgtEl>
                                        <p:attrNameLst>
                                          <p:attrName>ppt_x</p:attrName>
                                          <p:attrName>ppt_y</p:attrName>
                                        </p:attrNameLst>
                                      </p:cBhvr>
                                      <p:rCtr x="0" y="21"/>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xEl>
                                              <p:pRg st="3" end="3"/>
                                            </p:txEl>
                                          </p:spTgt>
                                        </p:tgtEl>
                                        <p:attrNameLst>
                                          <p:attrName>style.visibility</p:attrName>
                                        </p:attrNameLst>
                                      </p:cBhvr>
                                      <p:to>
                                        <p:strVal val="visible"/>
                                      </p:to>
                                    </p:set>
                                  </p:childTnLst>
                                </p:cTn>
                              </p:par>
                              <p:par>
                                <p:cTn id="25" presetID="42" presetClass="path" presetSubtype="0" accel="50000" decel="50000" fill="hold" nodeType="withEffect">
                                  <p:stCondLst>
                                    <p:cond delay="0"/>
                                  </p:stCondLst>
                                  <p:childTnLst>
                                    <p:animMotion origin="layout" path="M 0.00191 0.29239 L 0.00191 0.3449 " pathEditMode="relative" rAng="0" ptsTypes="AA">
                                      <p:cBhvr>
                                        <p:cTn id="26" dur="2000" fill="hold"/>
                                        <p:tgtEl>
                                          <p:spTgt spid="46"/>
                                        </p:tgtEl>
                                        <p:attrNameLst>
                                          <p:attrName>ppt_x</p:attrName>
                                          <p:attrName>ppt_y</p:attrName>
                                        </p:attrNameLst>
                                      </p:cBhvr>
                                      <p:rCtr x="0" y="26"/>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4" end="4"/>
                                            </p:txEl>
                                          </p:spTgt>
                                        </p:tgtEl>
                                        <p:attrNameLst>
                                          <p:attrName>style.visibility</p:attrName>
                                        </p:attrNameLst>
                                      </p:cBhvr>
                                      <p:to>
                                        <p:strVal val="visible"/>
                                      </p:to>
                                    </p:set>
                                  </p:childTnLst>
                                </p:cTn>
                              </p:par>
                              <p:par>
                                <p:cTn id="31" presetID="42" presetClass="path" presetSubtype="0" accel="50000" decel="50000" fill="hold" nodeType="withEffect">
                                  <p:stCondLst>
                                    <p:cond delay="0"/>
                                  </p:stCondLst>
                                  <p:childTnLst>
                                    <p:animMotion origin="layout" path="M 0.00191 0.3449 L 0.00191 0.41846 " pathEditMode="relative" rAng="0" ptsTypes="AA">
                                      <p:cBhvr>
                                        <p:cTn id="32" dur="2000" fill="hold"/>
                                        <p:tgtEl>
                                          <p:spTgt spid="46"/>
                                        </p:tgtEl>
                                        <p:attrNameLst>
                                          <p:attrName>ppt_x</p:attrName>
                                          <p:attrName>ppt_y</p:attrName>
                                        </p:attrNameLst>
                                      </p:cBhvr>
                                      <p:rCtr x="0" y="37"/>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4">
                                            <p:txEl>
                                              <p:pRg st="5" end="5"/>
                                            </p:txEl>
                                          </p:spTgt>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0.00191 0.41846 C -0.0026 0.42078 -0.00451 0.42355 -0.00815 0.42749 C -0.01406 0.43396 -0.02222 0.43905 -0.02951 0.4409 C -0.03385 0.44669 -0.0394 0.44761 -0.04531 0.44992 C -0.05052 0.45432 -0.05711 0.45571 -0.06215 0.46033 C -0.06909 0.46681 -0.0769 0.4719 -0.08454 0.47699 C -0.08524 0.47838 -0.08576 0.48023 -0.0868 0.48138 C -0.08784 0.48277 -0.0894 0.483 -0.09027 0.48439 C -0.09201 0.48717 -0.09288 0.49087 -0.09479 0.49341 C -0.09704 0.49642 -0.10138 0.50243 -0.10138 0.50243 C -0.10416 0.51284 -0.10416 0.52233 -0.09479 0.52626 C -0.09166 0.52904 -0.08836 0.53158 -0.08454 0.53227 C -0.07743 0.53343 -0.06319 0.53528 -0.06319 0.53528 C -0.01284 0.53366 0.02969 0.53297 0.08178 0.53389 C 0.08837 0.53482 0.09185 0.53459 0.0974 0.53667 C 0.09966 0.53759 0.10417 0.53968 0.10417 0.53968 C 0.10504 0.54361 0.10851 0.54615 0.10869 0.55032 C 0.10938 0.56235 0.10816 0.57414 0.10747 0.58617 C 0.10747 0.58664 0.10625 0.59681 0.10521 0.5982 C 0.09601 0.61046 0.0783 0.61393 0.06598 0.61601 C 0.05712 0.61925 0.0481 0.62087 0.03907 0.62203 C 0.02969 0.6255 0.01945 0.6255 0.00973 0.62665 C 0.0033 0.62943 0.00764 0.62804 -0.00364 0.62804 " pathEditMode="relative" ptsTypes="ffffffffffffffffffffffA">
                                      <p:cBhvr>
                                        <p:cTn id="38" dur="5000" fill="hold"/>
                                        <p:tgtEl>
                                          <p:spTgt spid="46"/>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4">
                                            <p:txEl>
                                              <p:pRg st="6" end="6"/>
                                            </p:txEl>
                                          </p:spTgt>
                                        </p:tgtEl>
                                        <p:attrNameLst>
                                          <p:attrName>style.visibility</p:attrName>
                                        </p:attrNameLst>
                                      </p:cBhvr>
                                      <p:to>
                                        <p:strVal val="visible"/>
                                      </p:to>
                                    </p:set>
                                  </p:childTnLst>
                                </p:cTn>
                              </p:par>
                              <p:par>
                                <p:cTn id="43" presetID="42" presetClass="path" presetSubtype="0" accel="50000" decel="50000" fill="hold" nodeType="withEffect">
                                  <p:stCondLst>
                                    <p:cond delay="0"/>
                                  </p:stCondLst>
                                  <p:childTnLst>
                                    <p:animMotion origin="layout" path="M -0.00364 0.62804 L -0.00364 0.68055 " pathEditMode="relative" rAng="0" ptsTypes="AA">
                                      <p:cBhvr>
                                        <p:cTn id="44" dur="2000" fill="hold"/>
                                        <p:tgtEl>
                                          <p:spTgt spid="46"/>
                                        </p:tgtEl>
                                        <p:attrNameLst>
                                          <p:attrName>ppt_x</p:attrName>
                                          <p:attrName>ppt_y</p:attrName>
                                        </p:attrNameLst>
                                      </p:cBhvr>
                                      <p:rCtr x="0" y="26"/>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xEl>
                                              <p:pRg st="7" end="7"/>
                                            </p:txEl>
                                          </p:spTgt>
                                        </p:tgtEl>
                                        <p:attrNameLst>
                                          <p:attrName>style.visibility</p:attrName>
                                        </p:attrNameLst>
                                      </p:cBhvr>
                                      <p:to>
                                        <p:strVal val="visible"/>
                                      </p:to>
                                    </p:set>
                                  </p:childTnLst>
                                </p:cTn>
                              </p:par>
                              <p:par>
                                <p:cTn id="49" presetID="42" presetClass="path" presetSubtype="0" accel="50000" decel="50000" fill="hold" nodeType="withEffect">
                                  <p:stCondLst>
                                    <p:cond delay="0"/>
                                  </p:stCondLst>
                                  <p:childTnLst>
                                    <p:animMotion origin="layout" path="M -0.00364 0.68055 L -0.00364 0.76429 " pathEditMode="relative" rAng="0" ptsTypes="AA">
                                      <p:cBhvr>
                                        <p:cTn id="50" dur="2000" fill="hold"/>
                                        <p:tgtEl>
                                          <p:spTgt spid="46"/>
                                        </p:tgtEl>
                                        <p:attrNameLst>
                                          <p:attrName>ppt_x</p:attrName>
                                          <p:attrName>ppt_y</p:attrName>
                                        </p:attrNameLst>
                                      </p:cBhvr>
                                      <p:rCtr x="0" y="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2009-11-13T23:08:29Z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10833</TotalTime>
  <Words>2179</Words>
  <Application>Microsoft Office PowerPoint</Application>
  <PresentationFormat>On-screen Show (4:3)</PresentationFormat>
  <Paragraphs>394</Paragraphs>
  <Slides>34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Narrow</vt:lpstr>
      <vt:lpstr>Calibri</vt:lpstr>
      <vt:lpstr>Calibri Light</vt:lpstr>
      <vt:lpstr>Verdana</vt:lpstr>
      <vt:lpstr>Wingdings</vt:lpstr>
      <vt:lpstr>Office Theme</vt:lpstr>
      <vt:lpstr>Developing Integration Solutions using Microsoft BizTalk Server 2013</vt:lpstr>
      <vt:lpstr>Course Outline</vt:lpstr>
      <vt:lpstr>Lesson 1: Introduction to WCF</vt:lpstr>
      <vt:lpstr>The ABC of WCF</vt:lpstr>
      <vt:lpstr>Sending and Receiving a WCF Message</vt:lpstr>
      <vt:lpstr>Messaging Runtime</vt:lpstr>
      <vt:lpstr>Lesson 2: BizTalk and WCF</vt:lpstr>
      <vt:lpstr>BizTalk and WCF</vt:lpstr>
      <vt:lpstr>Getting a WCF Message into BizTalk</vt:lpstr>
      <vt:lpstr>WCF Receive Adapters</vt:lpstr>
      <vt:lpstr>Receive Adapter Configuration</vt:lpstr>
      <vt:lpstr>General</vt:lpstr>
      <vt:lpstr>Binding</vt:lpstr>
      <vt:lpstr>Security</vt:lpstr>
      <vt:lpstr>Message</vt:lpstr>
      <vt:lpstr>Demo</vt:lpstr>
      <vt:lpstr>WCF-Custom/CustomIsolated adapters</vt:lpstr>
      <vt:lpstr>WCF Send Adapters</vt:lpstr>
      <vt:lpstr>Action Mapping</vt:lpstr>
      <vt:lpstr>Propagate fault message</vt:lpstr>
      <vt:lpstr>Outbound credentials</vt:lpstr>
      <vt:lpstr>Demo</vt:lpstr>
      <vt:lpstr>Wizards</vt:lpstr>
      <vt:lpstr>BizTalk WCF Service Publishing Wizard</vt:lpstr>
      <vt:lpstr>Wizard generated files</vt:lpstr>
      <vt:lpstr>Mex endpoint only</vt:lpstr>
      <vt:lpstr>In-process adapter metadata</vt:lpstr>
      <vt:lpstr>WCF Service Consuming Wizard</vt:lpstr>
      <vt:lpstr>Generated artifacts</vt:lpstr>
      <vt:lpstr>Demo</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331</cp:revision>
  <dcterms:created xsi:type="dcterms:W3CDTF">2009-03-09T21:00:21Z</dcterms:created>
  <dcterms:modified xsi:type="dcterms:W3CDTF">2016-12-09T12:38:57Z</dcterms:modified>
  <cp:category>Sales &amp; Marketing</cp:category>
</cp:coreProperties>
</file>