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2"/>
  </p:sldMasterIdLst>
  <p:notesMasterIdLst>
    <p:notesMasterId r:id="rId66"/>
  </p:notesMasterIdLst>
  <p:handoutMasterIdLst>
    <p:handoutMasterId r:id="rId67"/>
  </p:handoutMasterIdLst>
  <p:sldIdLst>
    <p:sldId id="268" r:id="rId3"/>
    <p:sldId id="393" r:id="rId4"/>
    <p:sldId id="404" r:id="rId5"/>
    <p:sldId id="303" r:id="rId6"/>
    <p:sldId id="308" r:id="rId7"/>
    <p:sldId id="287" r:id="rId8"/>
    <p:sldId id="312" r:id="rId9"/>
    <p:sldId id="309" r:id="rId10"/>
    <p:sldId id="405" r:id="rId11"/>
    <p:sldId id="284" r:id="rId12"/>
    <p:sldId id="407" r:id="rId13"/>
    <p:sldId id="408" r:id="rId14"/>
    <p:sldId id="409" r:id="rId15"/>
    <p:sldId id="402" r:id="rId16"/>
    <p:sldId id="390" r:id="rId17"/>
    <p:sldId id="410" r:id="rId18"/>
    <p:sldId id="411" r:id="rId19"/>
    <p:sldId id="406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21" r:id="rId28"/>
    <p:sldId id="420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3" r:id="rId38"/>
    <p:sldId id="434" r:id="rId39"/>
    <p:sldId id="432" r:id="rId40"/>
    <p:sldId id="430" r:id="rId41"/>
    <p:sldId id="431" r:id="rId42"/>
    <p:sldId id="385" r:id="rId43"/>
    <p:sldId id="311" r:id="rId44"/>
    <p:sldId id="280" r:id="rId45"/>
    <p:sldId id="356" r:id="rId46"/>
    <p:sldId id="315" r:id="rId47"/>
    <p:sldId id="333" r:id="rId48"/>
    <p:sldId id="334" r:id="rId49"/>
    <p:sldId id="341" r:id="rId50"/>
    <p:sldId id="342" r:id="rId51"/>
    <p:sldId id="340" r:id="rId52"/>
    <p:sldId id="376" r:id="rId53"/>
    <p:sldId id="392" r:id="rId54"/>
    <p:sldId id="436" r:id="rId55"/>
    <p:sldId id="281" r:id="rId56"/>
    <p:sldId id="403" r:id="rId57"/>
    <p:sldId id="384" r:id="rId58"/>
    <p:sldId id="349" r:id="rId59"/>
    <p:sldId id="352" r:id="rId60"/>
    <p:sldId id="351" r:id="rId61"/>
    <p:sldId id="363" r:id="rId62"/>
    <p:sldId id="364" r:id="rId63"/>
    <p:sldId id="374" r:id="rId64"/>
    <p:sldId id="375" r:id="rId6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616"/>
    <a:srgbClr val="00A20F"/>
    <a:srgbClr val="00C025"/>
    <a:srgbClr val="01FF07"/>
    <a:srgbClr val="5BFF5B"/>
    <a:srgbClr val="FF4141"/>
    <a:srgbClr val="292929"/>
    <a:srgbClr val="B2B2B2"/>
    <a:srgbClr val="CF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0228" autoAdjust="0"/>
  </p:normalViewPr>
  <p:slideViewPr>
    <p:cSldViewPr>
      <p:cViewPr varScale="1">
        <p:scale>
          <a:sx n="91" d="100"/>
          <a:sy n="91" d="100"/>
        </p:scale>
        <p:origin x="19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A5C3C-4D8F-4812-9707-40A932F72D4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131CA96-3A66-464C-B76C-EC0198BB0B52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BizTalk Server 2000, 2002</a:t>
          </a:r>
        </a:p>
      </dgm:t>
    </dgm:pt>
    <dgm:pt modelId="{2955A065-32C4-454F-A540-078EF0469E10}" type="parTrans" cxnId="{96EDE227-67F4-442C-9506-B4408FB6CF35}">
      <dgm:prSet/>
      <dgm:spPr/>
      <dgm:t>
        <a:bodyPr/>
        <a:lstStyle/>
        <a:p>
          <a:endParaRPr lang="en-GB"/>
        </a:p>
      </dgm:t>
    </dgm:pt>
    <dgm:pt modelId="{3D554DFC-2567-4DC4-9912-20ED4B942314}" type="sibTrans" cxnId="{96EDE227-67F4-442C-9506-B4408FB6CF35}">
      <dgm:prSet/>
      <dgm:spPr/>
      <dgm:t>
        <a:bodyPr/>
        <a:lstStyle/>
        <a:p>
          <a:endParaRPr lang="en-GB"/>
        </a:p>
      </dgm:t>
    </dgm:pt>
    <dgm:pt modelId="{D0C9B019-FCFA-452E-BD6D-6FD7C21F4E1A}">
      <dgm:prSet phldrT="[Text]" phldr="1"/>
      <dgm:spPr/>
      <dgm:t>
        <a:bodyPr/>
        <a:lstStyle/>
        <a:p>
          <a:endParaRPr lang="en-GB"/>
        </a:p>
      </dgm:t>
    </dgm:pt>
    <dgm:pt modelId="{6385A276-F6E8-42F3-980D-915C7BC3515A}" type="parTrans" cxnId="{11F560CA-77F9-4083-9D06-95357D4DA91C}">
      <dgm:prSet/>
      <dgm:spPr/>
      <dgm:t>
        <a:bodyPr/>
        <a:lstStyle/>
        <a:p>
          <a:endParaRPr lang="en-GB"/>
        </a:p>
      </dgm:t>
    </dgm:pt>
    <dgm:pt modelId="{C4327F4E-E566-4298-B6DB-58681F488C0D}" type="sibTrans" cxnId="{11F560CA-77F9-4083-9D06-95357D4DA91C}">
      <dgm:prSet/>
      <dgm:spPr/>
      <dgm:t>
        <a:bodyPr/>
        <a:lstStyle/>
        <a:p>
          <a:endParaRPr lang="en-GB"/>
        </a:p>
      </dgm:t>
    </dgm:pt>
    <dgm:pt modelId="{DFBD7F6C-41F7-4DC0-8824-A2ADE2386C8F}">
      <dgm:prSet phldrT="[Text]" phldr="1"/>
      <dgm:spPr/>
      <dgm:t>
        <a:bodyPr/>
        <a:lstStyle/>
        <a:p>
          <a:endParaRPr lang="en-GB"/>
        </a:p>
      </dgm:t>
    </dgm:pt>
    <dgm:pt modelId="{FEA052C8-4F44-4595-AB37-75F9DEFD4D3B}" type="parTrans" cxnId="{B4D9BCF0-EAC2-4AF0-A09B-97D7E06B11C3}">
      <dgm:prSet/>
      <dgm:spPr/>
      <dgm:t>
        <a:bodyPr/>
        <a:lstStyle/>
        <a:p>
          <a:endParaRPr lang="en-GB"/>
        </a:p>
      </dgm:t>
    </dgm:pt>
    <dgm:pt modelId="{5918FBDD-FE0A-46BA-8062-F7B1BEF96DAA}" type="sibTrans" cxnId="{B4D9BCF0-EAC2-4AF0-A09B-97D7E06B11C3}">
      <dgm:prSet/>
      <dgm:spPr/>
      <dgm:t>
        <a:bodyPr/>
        <a:lstStyle/>
        <a:p>
          <a:endParaRPr lang="en-GB"/>
        </a:p>
      </dgm:t>
    </dgm:pt>
    <dgm:pt modelId="{0FCC10BD-BB9A-452E-BCB2-D24833C4166E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BizTalk Server 2004, 2006, 2006 R2</a:t>
          </a:r>
        </a:p>
      </dgm:t>
    </dgm:pt>
    <dgm:pt modelId="{D074F967-4B7D-44FD-82EF-19C8078EF707}" type="parTrans" cxnId="{AEE15F0E-FE31-4332-AFCD-687FAEADE425}">
      <dgm:prSet/>
      <dgm:spPr/>
      <dgm:t>
        <a:bodyPr/>
        <a:lstStyle/>
        <a:p>
          <a:endParaRPr lang="en-GB"/>
        </a:p>
      </dgm:t>
    </dgm:pt>
    <dgm:pt modelId="{5D37FD42-661A-4792-A430-10E773C2D78A}" type="sibTrans" cxnId="{AEE15F0E-FE31-4332-AFCD-687FAEADE425}">
      <dgm:prSet/>
      <dgm:spPr/>
      <dgm:t>
        <a:bodyPr/>
        <a:lstStyle/>
        <a:p>
          <a:endParaRPr lang="en-GB"/>
        </a:p>
      </dgm:t>
    </dgm:pt>
    <dgm:pt modelId="{BDFD4309-451A-44EE-AF62-E2961FCA9685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BizTalk Server 2009</a:t>
          </a:r>
        </a:p>
      </dgm:t>
    </dgm:pt>
    <dgm:pt modelId="{53DDFC9F-D133-418B-9999-1A95B2624853}" type="parTrans" cxnId="{880DB377-3E6E-446E-BBC1-D3F0EA63380D}">
      <dgm:prSet/>
      <dgm:spPr/>
      <dgm:t>
        <a:bodyPr/>
        <a:lstStyle/>
        <a:p>
          <a:endParaRPr lang="en-GB"/>
        </a:p>
      </dgm:t>
    </dgm:pt>
    <dgm:pt modelId="{4A622714-8128-48C1-9CF5-E308FEC9F07B}" type="sibTrans" cxnId="{880DB377-3E6E-446E-BBC1-D3F0EA63380D}">
      <dgm:prSet/>
      <dgm:spPr/>
      <dgm:t>
        <a:bodyPr/>
        <a:lstStyle/>
        <a:p>
          <a:endParaRPr lang="en-GB"/>
        </a:p>
      </dgm:t>
    </dgm:pt>
    <dgm:pt modelId="{AD0D5532-0822-4B42-9BE1-E222E3D806BD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BizTalk Server 2010</a:t>
          </a:r>
        </a:p>
      </dgm:t>
    </dgm:pt>
    <dgm:pt modelId="{7C677E96-B5D6-4A44-9C97-6AD2AD5A60B7}" type="parTrans" cxnId="{F153310F-B805-411F-9EEC-373F9084C352}">
      <dgm:prSet/>
      <dgm:spPr/>
      <dgm:t>
        <a:bodyPr/>
        <a:lstStyle/>
        <a:p>
          <a:endParaRPr lang="en-GB"/>
        </a:p>
      </dgm:t>
    </dgm:pt>
    <dgm:pt modelId="{B4C7727A-1F8F-4040-B394-AC61C85FBA8D}" type="sibTrans" cxnId="{F153310F-B805-411F-9EEC-373F9084C352}">
      <dgm:prSet/>
      <dgm:spPr/>
      <dgm:t>
        <a:bodyPr/>
        <a:lstStyle/>
        <a:p>
          <a:endParaRPr lang="en-GB"/>
        </a:p>
      </dgm:t>
    </dgm:pt>
    <dgm:pt modelId="{C578C4DC-4727-4405-BFC2-E85731263D5E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BizTalk Server </a:t>
          </a:r>
          <a:r>
            <a:rPr lang="en-GB" dirty="0" err="1">
              <a:solidFill>
                <a:schemeClr val="tx1"/>
              </a:solidFill>
            </a:rPr>
            <a:t>vNext</a:t>
          </a:r>
          <a:endParaRPr lang="en-GB" dirty="0">
            <a:solidFill>
              <a:schemeClr val="tx1"/>
            </a:solidFill>
          </a:endParaRPr>
        </a:p>
      </dgm:t>
    </dgm:pt>
    <dgm:pt modelId="{222CEBD3-6D50-4D30-B242-F7942D9D3BDD}" type="parTrans" cxnId="{4733FF04-6A15-4665-81D3-A1453C861937}">
      <dgm:prSet/>
      <dgm:spPr/>
      <dgm:t>
        <a:bodyPr/>
        <a:lstStyle/>
        <a:p>
          <a:endParaRPr lang="en-GB"/>
        </a:p>
      </dgm:t>
    </dgm:pt>
    <dgm:pt modelId="{20B3A26C-52E1-44BA-8872-0C19A8B3B149}" type="sibTrans" cxnId="{4733FF04-6A15-4665-81D3-A1453C861937}">
      <dgm:prSet/>
      <dgm:spPr/>
      <dgm:t>
        <a:bodyPr/>
        <a:lstStyle/>
        <a:p>
          <a:endParaRPr lang="en-GB"/>
        </a:p>
      </dgm:t>
    </dgm:pt>
    <dgm:pt modelId="{92714B27-3304-469F-9CFC-509AB54C781D}" type="pres">
      <dgm:prSet presAssocID="{9A2A5C3C-4D8F-4812-9707-40A932F72D4F}" presName="arrowDiagram" presStyleCnt="0">
        <dgm:presLayoutVars>
          <dgm:chMax val="5"/>
          <dgm:dir/>
          <dgm:resizeHandles val="exact"/>
        </dgm:presLayoutVars>
      </dgm:prSet>
      <dgm:spPr/>
    </dgm:pt>
    <dgm:pt modelId="{72A04988-FCC3-4C82-A772-734E1E8D8FAE}" type="pres">
      <dgm:prSet presAssocID="{9A2A5C3C-4D8F-4812-9707-40A932F72D4F}" presName="arrow" presStyleLbl="bgShp" presStyleIdx="0" presStyleCnt="1"/>
      <dgm:spPr>
        <a:gradFill rotWithShape="0">
          <a:gsLst>
            <a:gs pos="1250">
              <a:schemeClr val="accent5">
                <a:lumMod val="90000"/>
              </a:schemeClr>
            </a:gs>
            <a:gs pos="52000">
              <a:schemeClr val="accent5">
                <a:lumMod val="50000"/>
              </a:schemeClr>
            </a:gs>
            <a:gs pos="100000">
              <a:schemeClr val="accent5">
                <a:lumMod val="10000"/>
              </a:schemeClr>
            </a:gs>
          </a:gsLst>
          <a:lin ang="5400000" scaled="1"/>
        </a:gradFill>
      </dgm:spPr>
    </dgm:pt>
    <dgm:pt modelId="{A7F4197E-4C2F-490A-B1B0-E28A8735129E}" type="pres">
      <dgm:prSet presAssocID="{9A2A5C3C-4D8F-4812-9707-40A932F72D4F}" presName="arrowDiagram5" presStyleCnt="0"/>
      <dgm:spPr/>
    </dgm:pt>
    <dgm:pt modelId="{D8E98E55-ED5A-450A-861B-A607DFEB1D65}" type="pres">
      <dgm:prSet presAssocID="{8131CA96-3A66-464C-B76C-EC0198BB0B52}" presName="bullet5a" presStyleLbl="node1" presStyleIdx="0" presStyleCnt="5"/>
      <dgm:spPr/>
    </dgm:pt>
    <dgm:pt modelId="{672457D3-11E0-4120-B4C8-13EDD31E77DD}" type="pres">
      <dgm:prSet presAssocID="{8131CA96-3A66-464C-B76C-EC0198BB0B52}" presName="textBox5a" presStyleLbl="revTx" presStyleIdx="0" presStyleCnt="5">
        <dgm:presLayoutVars>
          <dgm:bulletEnabled val="1"/>
        </dgm:presLayoutVars>
      </dgm:prSet>
      <dgm:spPr/>
    </dgm:pt>
    <dgm:pt modelId="{AC23DC65-6588-4099-B65D-98B8EB399508}" type="pres">
      <dgm:prSet presAssocID="{0FCC10BD-BB9A-452E-BCB2-D24833C4166E}" presName="bullet5b" presStyleLbl="node1" presStyleIdx="1" presStyleCnt="5"/>
      <dgm:spPr/>
    </dgm:pt>
    <dgm:pt modelId="{C82F52BA-8E14-452E-AA4D-439A8BCE81DB}" type="pres">
      <dgm:prSet presAssocID="{0FCC10BD-BB9A-452E-BCB2-D24833C4166E}" presName="textBox5b" presStyleLbl="revTx" presStyleIdx="1" presStyleCnt="5">
        <dgm:presLayoutVars>
          <dgm:bulletEnabled val="1"/>
        </dgm:presLayoutVars>
      </dgm:prSet>
      <dgm:spPr/>
    </dgm:pt>
    <dgm:pt modelId="{501E9C4B-366A-433B-9846-F8BC3ADD3733}" type="pres">
      <dgm:prSet presAssocID="{BDFD4309-451A-44EE-AF62-E2961FCA9685}" presName="bullet5c" presStyleLbl="node1" presStyleIdx="2" presStyleCnt="5"/>
      <dgm:spPr/>
    </dgm:pt>
    <dgm:pt modelId="{5FF1FF50-B028-42C4-857B-EA0777A2B935}" type="pres">
      <dgm:prSet presAssocID="{BDFD4309-451A-44EE-AF62-E2961FCA9685}" presName="textBox5c" presStyleLbl="revTx" presStyleIdx="2" presStyleCnt="5">
        <dgm:presLayoutVars>
          <dgm:bulletEnabled val="1"/>
        </dgm:presLayoutVars>
      </dgm:prSet>
      <dgm:spPr/>
    </dgm:pt>
    <dgm:pt modelId="{57CD1C59-DE33-4A98-9F9D-0C1419D58531}" type="pres">
      <dgm:prSet presAssocID="{AD0D5532-0822-4B42-9BE1-E222E3D806BD}" presName="bullet5d" presStyleLbl="node1" presStyleIdx="3" presStyleCnt="5"/>
      <dgm:spPr/>
    </dgm:pt>
    <dgm:pt modelId="{8E502ED9-75CC-4A74-BFE7-979ABF7BC697}" type="pres">
      <dgm:prSet presAssocID="{AD0D5532-0822-4B42-9BE1-E222E3D806BD}" presName="textBox5d" presStyleLbl="revTx" presStyleIdx="3" presStyleCnt="5">
        <dgm:presLayoutVars>
          <dgm:bulletEnabled val="1"/>
        </dgm:presLayoutVars>
      </dgm:prSet>
      <dgm:spPr/>
    </dgm:pt>
    <dgm:pt modelId="{B2A962A5-21E3-450F-B707-CFEE1FAE77C0}" type="pres">
      <dgm:prSet presAssocID="{C578C4DC-4727-4405-BFC2-E85731263D5E}" presName="bullet5e" presStyleLbl="node1" presStyleIdx="4" presStyleCnt="5"/>
      <dgm:spPr/>
    </dgm:pt>
    <dgm:pt modelId="{35D5A79D-71BE-45B0-8CA4-49B1CECD8FB2}" type="pres">
      <dgm:prSet presAssocID="{C578C4DC-4727-4405-BFC2-E85731263D5E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880DB377-3E6E-446E-BBC1-D3F0EA63380D}" srcId="{9A2A5C3C-4D8F-4812-9707-40A932F72D4F}" destId="{BDFD4309-451A-44EE-AF62-E2961FCA9685}" srcOrd="2" destOrd="0" parTransId="{53DDFC9F-D133-418B-9999-1A95B2624853}" sibTransId="{4A622714-8128-48C1-9CF5-E308FEC9F07B}"/>
    <dgm:cxn modelId="{91B9D7E3-FB75-455B-ACD6-3080DCB19A7E}" type="presOf" srcId="{0FCC10BD-BB9A-452E-BCB2-D24833C4166E}" destId="{C82F52BA-8E14-452E-AA4D-439A8BCE81DB}" srcOrd="0" destOrd="0" presId="urn:microsoft.com/office/officeart/2005/8/layout/arrow2"/>
    <dgm:cxn modelId="{11F560CA-77F9-4083-9D06-95357D4DA91C}" srcId="{9A2A5C3C-4D8F-4812-9707-40A932F72D4F}" destId="{D0C9B019-FCFA-452E-BD6D-6FD7C21F4E1A}" srcOrd="5" destOrd="0" parTransId="{6385A276-F6E8-42F3-980D-915C7BC3515A}" sibTransId="{C4327F4E-E566-4298-B6DB-58681F488C0D}"/>
    <dgm:cxn modelId="{4733FF04-6A15-4665-81D3-A1453C861937}" srcId="{9A2A5C3C-4D8F-4812-9707-40A932F72D4F}" destId="{C578C4DC-4727-4405-BFC2-E85731263D5E}" srcOrd="4" destOrd="0" parTransId="{222CEBD3-6D50-4D30-B242-F7942D9D3BDD}" sibTransId="{20B3A26C-52E1-44BA-8872-0C19A8B3B149}"/>
    <dgm:cxn modelId="{79A4B0FB-7879-4CC6-BF22-A625FD46EABF}" type="presOf" srcId="{C578C4DC-4727-4405-BFC2-E85731263D5E}" destId="{35D5A79D-71BE-45B0-8CA4-49B1CECD8FB2}" srcOrd="0" destOrd="0" presId="urn:microsoft.com/office/officeart/2005/8/layout/arrow2"/>
    <dgm:cxn modelId="{98E7A639-F6A1-49AE-8F57-230F79863E03}" type="presOf" srcId="{AD0D5532-0822-4B42-9BE1-E222E3D806BD}" destId="{8E502ED9-75CC-4A74-BFE7-979ABF7BC697}" srcOrd="0" destOrd="0" presId="urn:microsoft.com/office/officeart/2005/8/layout/arrow2"/>
    <dgm:cxn modelId="{A05AD979-6EAE-4D34-9B1E-09691FDFCA0D}" type="presOf" srcId="{8131CA96-3A66-464C-B76C-EC0198BB0B52}" destId="{672457D3-11E0-4120-B4C8-13EDD31E77DD}" srcOrd="0" destOrd="0" presId="urn:microsoft.com/office/officeart/2005/8/layout/arrow2"/>
    <dgm:cxn modelId="{B56F4E1B-40EE-4B77-A5E0-9F116610C04B}" type="presOf" srcId="{9A2A5C3C-4D8F-4812-9707-40A932F72D4F}" destId="{92714B27-3304-469F-9CFC-509AB54C781D}" srcOrd="0" destOrd="0" presId="urn:microsoft.com/office/officeart/2005/8/layout/arrow2"/>
    <dgm:cxn modelId="{96EDE227-67F4-442C-9506-B4408FB6CF35}" srcId="{9A2A5C3C-4D8F-4812-9707-40A932F72D4F}" destId="{8131CA96-3A66-464C-B76C-EC0198BB0B52}" srcOrd="0" destOrd="0" parTransId="{2955A065-32C4-454F-A540-078EF0469E10}" sibTransId="{3D554DFC-2567-4DC4-9912-20ED4B942314}"/>
    <dgm:cxn modelId="{B4D9BCF0-EAC2-4AF0-A09B-97D7E06B11C3}" srcId="{9A2A5C3C-4D8F-4812-9707-40A932F72D4F}" destId="{DFBD7F6C-41F7-4DC0-8824-A2ADE2386C8F}" srcOrd="6" destOrd="0" parTransId="{FEA052C8-4F44-4595-AB37-75F9DEFD4D3B}" sibTransId="{5918FBDD-FE0A-46BA-8062-F7B1BEF96DAA}"/>
    <dgm:cxn modelId="{F4B17F29-CEB2-4EFC-903B-6214757C7E41}" type="presOf" srcId="{BDFD4309-451A-44EE-AF62-E2961FCA9685}" destId="{5FF1FF50-B028-42C4-857B-EA0777A2B935}" srcOrd="0" destOrd="0" presId="urn:microsoft.com/office/officeart/2005/8/layout/arrow2"/>
    <dgm:cxn modelId="{AEE15F0E-FE31-4332-AFCD-687FAEADE425}" srcId="{9A2A5C3C-4D8F-4812-9707-40A932F72D4F}" destId="{0FCC10BD-BB9A-452E-BCB2-D24833C4166E}" srcOrd="1" destOrd="0" parTransId="{D074F967-4B7D-44FD-82EF-19C8078EF707}" sibTransId="{5D37FD42-661A-4792-A430-10E773C2D78A}"/>
    <dgm:cxn modelId="{F153310F-B805-411F-9EEC-373F9084C352}" srcId="{9A2A5C3C-4D8F-4812-9707-40A932F72D4F}" destId="{AD0D5532-0822-4B42-9BE1-E222E3D806BD}" srcOrd="3" destOrd="0" parTransId="{7C677E96-B5D6-4A44-9C97-6AD2AD5A60B7}" sibTransId="{B4C7727A-1F8F-4040-B394-AC61C85FBA8D}"/>
    <dgm:cxn modelId="{8303F51E-096F-4D49-AD94-C63872EED990}" type="presParOf" srcId="{92714B27-3304-469F-9CFC-509AB54C781D}" destId="{72A04988-FCC3-4C82-A772-734E1E8D8FAE}" srcOrd="0" destOrd="0" presId="urn:microsoft.com/office/officeart/2005/8/layout/arrow2"/>
    <dgm:cxn modelId="{9B842E28-1E93-4697-BA0D-B6339CD784BF}" type="presParOf" srcId="{92714B27-3304-469F-9CFC-509AB54C781D}" destId="{A7F4197E-4C2F-490A-B1B0-E28A8735129E}" srcOrd="1" destOrd="0" presId="urn:microsoft.com/office/officeart/2005/8/layout/arrow2"/>
    <dgm:cxn modelId="{C1E0C658-032A-4EAF-949F-B0BF8C72B460}" type="presParOf" srcId="{A7F4197E-4C2F-490A-B1B0-E28A8735129E}" destId="{D8E98E55-ED5A-450A-861B-A607DFEB1D65}" srcOrd="0" destOrd="0" presId="urn:microsoft.com/office/officeart/2005/8/layout/arrow2"/>
    <dgm:cxn modelId="{80332759-B8C9-4178-9F4B-868BC937887F}" type="presParOf" srcId="{A7F4197E-4C2F-490A-B1B0-E28A8735129E}" destId="{672457D3-11E0-4120-B4C8-13EDD31E77DD}" srcOrd="1" destOrd="0" presId="urn:microsoft.com/office/officeart/2005/8/layout/arrow2"/>
    <dgm:cxn modelId="{8C82D991-57D4-4A79-B054-8A00788C7BEA}" type="presParOf" srcId="{A7F4197E-4C2F-490A-B1B0-E28A8735129E}" destId="{AC23DC65-6588-4099-B65D-98B8EB399508}" srcOrd="2" destOrd="0" presId="urn:microsoft.com/office/officeart/2005/8/layout/arrow2"/>
    <dgm:cxn modelId="{95288CE0-58FC-4C25-B92A-3B6BFF473FF4}" type="presParOf" srcId="{A7F4197E-4C2F-490A-B1B0-E28A8735129E}" destId="{C82F52BA-8E14-452E-AA4D-439A8BCE81DB}" srcOrd="3" destOrd="0" presId="urn:microsoft.com/office/officeart/2005/8/layout/arrow2"/>
    <dgm:cxn modelId="{C88283E8-6E58-40E5-A123-DDBBF10C903E}" type="presParOf" srcId="{A7F4197E-4C2F-490A-B1B0-E28A8735129E}" destId="{501E9C4B-366A-433B-9846-F8BC3ADD3733}" srcOrd="4" destOrd="0" presId="urn:microsoft.com/office/officeart/2005/8/layout/arrow2"/>
    <dgm:cxn modelId="{51966634-6EDB-448F-861E-6FD693B9805A}" type="presParOf" srcId="{A7F4197E-4C2F-490A-B1B0-E28A8735129E}" destId="{5FF1FF50-B028-42C4-857B-EA0777A2B935}" srcOrd="5" destOrd="0" presId="urn:microsoft.com/office/officeart/2005/8/layout/arrow2"/>
    <dgm:cxn modelId="{2E2D256F-380C-4B92-AB56-5CEA4EA05800}" type="presParOf" srcId="{A7F4197E-4C2F-490A-B1B0-E28A8735129E}" destId="{57CD1C59-DE33-4A98-9F9D-0C1419D58531}" srcOrd="6" destOrd="0" presId="urn:microsoft.com/office/officeart/2005/8/layout/arrow2"/>
    <dgm:cxn modelId="{DB02B76E-847D-44B0-B02F-94966B05465D}" type="presParOf" srcId="{A7F4197E-4C2F-490A-B1B0-E28A8735129E}" destId="{8E502ED9-75CC-4A74-BFE7-979ABF7BC697}" srcOrd="7" destOrd="0" presId="urn:microsoft.com/office/officeart/2005/8/layout/arrow2"/>
    <dgm:cxn modelId="{FB859CD2-BA70-4775-B5D8-4F775CDAA510}" type="presParOf" srcId="{A7F4197E-4C2F-490A-B1B0-E28A8735129E}" destId="{B2A962A5-21E3-450F-B707-CFEE1FAE77C0}" srcOrd="8" destOrd="0" presId="urn:microsoft.com/office/officeart/2005/8/layout/arrow2"/>
    <dgm:cxn modelId="{6D177E0F-430A-4F7C-A329-453DA9836726}" type="presParOf" srcId="{A7F4197E-4C2F-490A-B1B0-E28A8735129E}" destId="{35D5A79D-71BE-45B0-8CA4-49B1CECD8FB2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07E494-958A-49AB-BE19-64D3E98725EB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15858C27-05B0-480C-A8F9-7280F5181020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2004, core engine</a:t>
          </a:r>
        </a:p>
      </dgm:t>
    </dgm:pt>
    <dgm:pt modelId="{6A669654-71B4-44AF-ADAA-093E8CAA5722}" type="parTrans" cxnId="{751A9B3B-2DD9-452F-8785-53FBCD0D5EB1}">
      <dgm:prSet/>
      <dgm:spPr/>
      <dgm:t>
        <a:bodyPr/>
        <a:lstStyle/>
        <a:p>
          <a:endParaRPr lang="en-GB"/>
        </a:p>
      </dgm:t>
    </dgm:pt>
    <dgm:pt modelId="{1E17778E-91F4-411D-96CE-BD7DA649203C}" type="sibTrans" cxnId="{751A9B3B-2DD9-452F-8785-53FBCD0D5EB1}">
      <dgm:prSet/>
      <dgm:spPr/>
      <dgm:t>
        <a:bodyPr/>
        <a:lstStyle/>
        <a:p>
          <a:endParaRPr lang="en-GB"/>
        </a:p>
      </dgm:t>
    </dgm:pt>
    <dgm:pt modelId="{D47A7B43-16E5-4F86-99C9-3C7B237C26EF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2006, 2005, </a:t>
          </a:r>
          <a:br>
            <a:rPr lang="en-GB" sz="1200" dirty="0">
              <a:solidFill>
                <a:schemeClr val="tx1"/>
              </a:solidFill>
            </a:rPr>
          </a:br>
          <a:r>
            <a:rPr lang="en-GB" sz="1200" dirty="0">
              <a:solidFill>
                <a:schemeClr val="tx1"/>
              </a:solidFill>
            </a:rPr>
            <a:t>Applications, </a:t>
          </a:r>
          <a:r>
            <a:rPr lang="en-GB" sz="1200" dirty="0" err="1">
              <a:solidFill>
                <a:schemeClr val="tx1"/>
              </a:solidFill>
            </a:rPr>
            <a:t>perf</a:t>
          </a:r>
          <a:r>
            <a:rPr lang="en-GB" sz="1200" dirty="0">
              <a:solidFill>
                <a:schemeClr val="tx1"/>
              </a:solidFill>
            </a:rPr>
            <a:t>.</a:t>
          </a:r>
        </a:p>
      </dgm:t>
    </dgm:pt>
    <dgm:pt modelId="{27F18E9D-1130-466B-AA75-45BFD442D491}" type="parTrans" cxnId="{7103114C-4215-4564-89FD-FD119A604F89}">
      <dgm:prSet/>
      <dgm:spPr/>
      <dgm:t>
        <a:bodyPr/>
        <a:lstStyle/>
        <a:p>
          <a:endParaRPr lang="en-GB"/>
        </a:p>
      </dgm:t>
    </dgm:pt>
    <dgm:pt modelId="{FCDE4045-CD8E-43C5-A800-57C3B4F59385}" type="sibTrans" cxnId="{7103114C-4215-4564-89FD-FD119A604F89}">
      <dgm:prSet/>
      <dgm:spPr/>
      <dgm:t>
        <a:bodyPr/>
        <a:lstStyle/>
        <a:p>
          <a:endParaRPr lang="en-GB"/>
        </a:p>
      </dgm:t>
    </dgm:pt>
    <dgm:pt modelId="{076CE023-D48A-4062-B7EF-5B277212E432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2006 R2, EDI, RFID, WCF, Adapters</a:t>
          </a:r>
        </a:p>
      </dgm:t>
    </dgm:pt>
    <dgm:pt modelId="{BA8422CE-F059-488F-989C-AA490B2E8F54}" type="parTrans" cxnId="{A6E65686-6CF1-419A-A740-BEB67B160ABE}">
      <dgm:prSet/>
      <dgm:spPr/>
      <dgm:t>
        <a:bodyPr/>
        <a:lstStyle/>
        <a:p>
          <a:endParaRPr lang="en-GB"/>
        </a:p>
      </dgm:t>
    </dgm:pt>
    <dgm:pt modelId="{0D836277-2545-4173-89E5-01DE5066187C}" type="sibTrans" cxnId="{A6E65686-6CF1-419A-A740-BEB67B160ABE}">
      <dgm:prSet/>
      <dgm:spPr/>
      <dgm:t>
        <a:bodyPr/>
        <a:lstStyle/>
        <a:p>
          <a:endParaRPr lang="en-GB"/>
        </a:p>
      </dgm:t>
    </dgm:pt>
    <dgm:pt modelId="{6CA153A3-F062-4A4F-AB70-966957EAE2FD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2009, 2008, ESB, EDI, Adapters, ALM</a:t>
          </a:r>
        </a:p>
      </dgm:t>
    </dgm:pt>
    <dgm:pt modelId="{AF2711D4-430E-4375-AAE5-F640A3AFDEB6}" type="parTrans" cxnId="{20C81D72-BDC6-4DCA-9610-EA70FC3083AF}">
      <dgm:prSet/>
      <dgm:spPr/>
      <dgm:t>
        <a:bodyPr/>
        <a:lstStyle/>
        <a:p>
          <a:endParaRPr lang="en-GB"/>
        </a:p>
      </dgm:t>
    </dgm:pt>
    <dgm:pt modelId="{114D245C-B9FD-4CD4-91CB-C3DC612DD711}" type="sibTrans" cxnId="{20C81D72-BDC6-4DCA-9610-EA70FC3083AF}">
      <dgm:prSet/>
      <dgm:spPr/>
      <dgm:t>
        <a:bodyPr/>
        <a:lstStyle/>
        <a:p>
          <a:endParaRPr lang="en-GB"/>
        </a:p>
      </dgm:t>
    </dgm:pt>
    <dgm:pt modelId="{318027EA-2695-4B5A-BABA-648FA57A6DC5}">
      <dgm:prSet phldrT="[Text]" custT="1"/>
      <dgm:spPr/>
      <dgm:t>
        <a:bodyPr/>
        <a:lstStyle/>
        <a:p>
          <a:r>
            <a:rPr lang="en-GB" sz="1200" dirty="0">
              <a:solidFill>
                <a:schemeClr val="tx1"/>
              </a:solidFill>
            </a:rPr>
            <a:t>2010, 2010, </a:t>
          </a:r>
          <a:r>
            <a:rPr lang="en-GB" sz="1200" dirty="0" err="1">
              <a:solidFill>
                <a:schemeClr val="tx1"/>
              </a:solidFill>
            </a:rPr>
            <a:t>Mgmt</a:t>
          </a:r>
          <a:r>
            <a:rPr lang="en-GB" sz="1200" dirty="0">
              <a:solidFill>
                <a:schemeClr val="tx1"/>
              </a:solidFill>
            </a:rPr>
            <a:t>, ESB, Adapters, productivity, B2B,</a:t>
          </a:r>
        </a:p>
        <a:p>
          <a:r>
            <a:rPr lang="en-GB" sz="1200" dirty="0">
              <a:solidFill>
                <a:schemeClr val="tx1"/>
              </a:solidFill>
            </a:rPr>
            <a:t>AppFabric &amp; WF</a:t>
          </a:r>
        </a:p>
      </dgm:t>
    </dgm:pt>
    <dgm:pt modelId="{0864F34C-0A45-4D31-A265-8B9FE9421C1C}" type="parTrans" cxnId="{F12851E4-63DA-4252-8CB6-A08567C07A6B}">
      <dgm:prSet/>
      <dgm:spPr/>
      <dgm:t>
        <a:bodyPr/>
        <a:lstStyle/>
        <a:p>
          <a:endParaRPr lang="sv-SE"/>
        </a:p>
      </dgm:t>
    </dgm:pt>
    <dgm:pt modelId="{EB8FCA8E-8C79-4F4F-A809-5DE0D5ECCBBE}" type="sibTrans" cxnId="{F12851E4-63DA-4252-8CB6-A08567C07A6B}">
      <dgm:prSet/>
      <dgm:spPr/>
      <dgm:t>
        <a:bodyPr/>
        <a:lstStyle/>
        <a:p>
          <a:endParaRPr lang="sv-SE"/>
        </a:p>
      </dgm:t>
    </dgm:pt>
    <dgm:pt modelId="{F8AE7B80-03E2-4354-8583-17B94E49F407}" type="pres">
      <dgm:prSet presAssocID="{9007E494-958A-49AB-BE19-64D3E98725EB}" presName="composite" presStyleCnt="0">
        <dgm:presLayoutVars>
          <dgm:chMax val="5"/>
          <dgm:dir/>
          <dgm:resizeHandles val="exact"/>
        </dgm:presLayoutVars>
      </dgm:prSet>
      <dgm:spPr/>
    </dgm:pt>
    <dgm:pt modelId="{17C0181E-52F8-4DD6-A1DC-02990D964BAA}" type="pres">
      <dgm:prSet presAssocID="{15858C27-05B0-480C-A8F9-7280F5181020}" presName="circle1" presStyleLbl="lnNode1" presStyleIdx="0" presStyleCnt="5"/>
      <dgm:spPr>
        <a:gradFill rotWithShape="0">
          <a:gsLst>
            <a:gs pos="0">
              <a:schemeClr val="accent5">
                <a:lumMod val="9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</dgm:spPr>
    </dgm:pt>
    <dgm:pt modelId="{C4305216-7206-46F2-A755-9EFD9A4380B0}" type="pres">
      <dgm:prSet presAssocID="{15858C27-05B0-480C-A8F9-7280F5181020}" presName="text1" presStyleLbl="revTx" presStyleIdx="0" presStyleCnt="5" custScaleX="115960">
        <dgm:presLayoutVars>
          <dgm:bulletEnabled val="1"/>
        </dgm:presLayoutVars>
      </dgm:prSet>
      <dgm:spPr/>
    </dgm:pt>
    <dgm:pt modelId="{88D58528-64D4-462B-B524-E7FD032306E1}" type="pres">
      <dgm:prSet presAssocID="{15858C27-05B0-480C-A8F9-7280F5181020}" presName="line1" presStyleLbl="callout" presStyleIdx="0" presStyleCnt="10"/>
      <dgm:spPr/>
    </dgm:pt>
    <dgm:pt modelId="{CF4A7865-AA78-4FF5-96B8-8171DE18DB56}" type="pres">
      <dgm:prSet presAssocID="{15858C27-05B0-480C-A8F9-7280F5181020}" presName="d1" presStyleLbl="callout" presStyleIdx="1" presStyleCnt="10"/>
      <dgm:spPr/>
    </dgm:pt>
    <dgm:pt modelId="{06D7FC6A-C60B-44B7-9FD3-5F99E8F341E3}" type="pres">
      <dgm:prSet presAssocID="{D47A7B43-16E5-4F86-99C9-3C7B237C26EF}" presName="circle2" presStyleLbl="lnNode1" presStyleIdx="1" presStyleCnt="5"/>
      <dgm:spPr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1"/>
        </a:gradFill>
      </dgm:spPr>
    </dgm:pt>
    <dgm:pt modelId="{959C5511-DA53-4664-BCE0-480E51B9AD7F}" type="pres">
      <dgm:prSet presAssocID="{D47A7B43-16E5-4F86-99C9-3C7B237C26EF}" presName="text2" presStyleLbl="revTx" presStyleIdx="1" presStyleCnt="5" custScaleX="128884" custLinFactNeighborX="1668" custLinFactNeighborY="-4829">
        <dgm:presLayoutVars>
          <dgm:bulletEnabled val="1"/>
        </dgm:presLayoutVars>
      </dgm:prSet>
      <dgm:spPr/>
    </dgm:pt>
    <dgm:pt modelId="{1FB14D7C-D9EC-45E7-8310-B923F2693D46}" type="pres">
      <dgm:prSet presAssocID="{D47A7B43-16E5-4F86-99C9-3C7B237C26EF}" presName="line2" presStyleLbl="callout" presStyleIdx="2" presStyleCnt="10"/>
      <dgm:spPr/>
    </dgm:pt>
    <dgm:pt modelId="{492942A7-BED4-4075-8A1A-5A1A2885B642}" type="pres">
      <dgm:prSet presAssocID="{D47A7B43-16E5-4F86-99C9-3C7B237C26EF}" presName="d2" presStyleLbl="callout" presStyleIdx="3" presStyleCnt="10"/>
      <dgm:spPr/>
    </dgm:pt>
    <dgm:pt modelId="{F1FE2305-99AE-42FA-B8AC-52C624F921C1}" type="pres">
      <dgm:prSet presAssocID="{076CE023-D48A-4062-B7EF-5B277212E432}" presName="circle3" presStyleLbl="lnNode1" presStyleIdx="2" presStyleCnt="5"/>
      <dgm:spPr>
        <a:gradFill rotWithShape="0">
          <a:gsLst>
            <a:gs pos="0">
              <a:schemeClr val="accent5">
                <a:lumMod val="50000"/>
              </a:schemeClr>
            </a:gs>
            <a:gs pos="100000">
              <a:schemeClr val="accent5">
                <a:lumMod val="25000"/>
              </a:schemeClr>
            </a:gs>
          </a:gsLst>
          <a:lin ang="5400000" scaled="1"/>
        </a:gradFill>
      </dgm:spPr>
    </dgm:pt>
    <dgm:pt modelId="{275FD950-8627-4602-8CB2-8084866A1A21}" type="pres">
      <dgm:prSet presAssocID="{076CE023-D48A-4062-B7EF-5B277212E432}" presName="text3" presStyleLbl="revTx" presStyleIdx="2" presStyleCnt="5" custScaleX="127837" custLinFactNeighborX="-3785">
        <dgm:presLayoutVars>
          <dgm:bulletEnabled val="1"/>
        </dgm:presLayoutVars>
      </dgm:prSet>
      <dgm:spPr/>
    </dgm:pt>
    <dgm:pt modelId="{7DC027F1-85B3-4A5E-BF0F-1A040A8BBD7F}" type="pres">
      <dgm:prSet presAssocID="{076CE023-D48A-4062-B7EF-5B277212E432}" presName="line3" presStyleLbl="callout" presStyleIdx="4" presStyleCnt="10"/>
      <dgm:spPr/>
    </dgm:pt>
    <dgm:pt modelId="{E53A76B0-F4B7-4374-BC74-46E65150568E}" type="pres">
      <dgm:prSet presAssocID="{076CE023-D48A-4062-B7EF-5B277212E432}" presName="d3" presStyleLbl="callout" presStyleIdx="5" presStyleCnt="10"/>
      <dgm:spPr/>
    </dgm:pt>
    <dgm:pt modelId="{687EF5C1-9D21-4946-B918-921C0BC71E3E}" type="pres">
      <dgm:prSet presAssocID="{6CA153A3-F062-4A4F-AB70-966957EAE2FD}" presName="circle4" presStyleLbl="lnNode1" presStyleIdx="3" presStyleCnt="5"/>
      <dgm:spPr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5">
                <a:lumMod val="10000"/>
              </a:schemeClr>
            </a:gs>
          </a:gsLst>
          <a:lin ang="5400000" scaled="1"/>
        </a:gradFill>
      </dgm:spPr>
    </dgm:pt>
    <dgm:pt modelId="{6B80F176-B4C5-487C-B940-196536A3B57B}" type="pres">
      <dgm:prSet presAssocID="{6CA153A3-F062-4A4F-AB70-966957EAE2FD}" presName="text4" presStyleLbl="revTx" presStyleIdx="3" presStyleCnt="5" custScaleX="131972">
        <dgm:presLayoutVars>
          <dgm:bulletEnabled val="1"/>
        </dgm:presLayoutVars>
      </dgm:prSet>
      <dgm:spPr/>
    </dgm:pt>
    <dgm:pt modelId="{0350568B-F5AE-41A0-9A73-0086655D2780}" type="pres">
      <dgm:prSet presAssocID="{6CA153A3-F062-4A4F-AB70-966957EAE2FD}" presName="line4" presStyleLbl="callout" presStyleIdx="6" presStyleCnt="10"/>
      <dgm:spPr/>
    </dgm:pt>
    <dgm:pt modelId="{5121952F-642F-4B25-B01D-ADB5889DFDAC}" type="pres">
      <dgm:prSet presAssocID="{6CA153A3-F062-4A4F-AB70-966957EAE2FD}" presName="d4" presStyleLbl="callout" presStyleIdx="7" presStyleCnt="10"/>
      <dgm:spPr/>
    </dgm:pt>
    <dgm:pt modelId="{9818C1D3-9E67-43E7-B07B-C3B63CBD7F2C}" type="pres">
      <dgm:prSet presAssocID="{318027EA-2695-4B5A-BABA-648FA57A6DC5}" presName="circle5" presStyleLbl="lnNode1" presStyleIdx="4" presStyleCnt="5"/>
      <dgm:spPr/>
    </dgm:pt>
    <dgm:pt modelId="{CAE5321A-0CE8-4ED2-A792-40C4DC445FF9}" type="pres">
      <dgm:prSet presAssocID="{318027EA-2695-4B5A-BABA-648FA57A6DC5}" presName="text5" presStyleLbl="revTx" presStyleIdx="4" presStyleCnt="5" custScaleX="133463" custScaleY="169122" custLinFactNeighborY="39648">
        <dgm:presLayoutVars>
          <dgm:bulletEnabled val="1"/>
        </dgm:presLayoutVars>
      </dgm:prSet>
      <dgm:spPr/>
    </dgm:pt>
    <dgm:pt modelId="{C03F94A1-C88F-44B9-B273-C03E3A1B407D}" type="pres">
      <dgm:prSet presAssocID="{318027EA-2695-4B5A-BABA-648FA57A6DC5}" presName="line5" presStyleLbl="callout" presStyleIdx="8" presStyleCnt="10"/>
      <dgm:spPr/>
    </dgm:pt>
    <dgm:pt modelId="{2840BD35-8A40-4448-96C0-B4BCB20D0A84}" type="pres">
      <dgm:prSet presAssocID="{318027EA-2695-4B5A-BABA-648FA57A6DC5}" presName="d5" presStyleLbl="callout" presStyleIdx="9" presStyleCnt="10"/>
      <dgm:spPr/>
    </dgm:pt>
  </dgm:ptLst>
  <dgm:cxnLst>
    <dgm:cxn modelId="{7103114C-4215-4564-89FD-FD119A604F89}" srcId="{9007E494-958A-49AB-BE19-64D3E98725EB}" destId="{D47A7B43-16E5-4F86-99C9-3C7B237C26EF}" srcOrd="1" destOrd="0" parTransId="{27F18E9D-1130-466B-AA75-45BFD442D491}" sibTransId="{FCDE4045-CD8E-43C5-A800-57C3B4F59385}"/>
    <dgm:cxn modelId="{F12851E4-63DA-4252-8CB6-A08567C07A6B}" srcId="{9007E494-958A-49AB-BE19-64D3E98725EB}" destId="{318027EA-2695-4B5A-BABA-648FA57A6DC5}" srcOrd="4" destOrd="0" parTransId="{0864F34C-0A45-4D31-A265-8B9FE9421C1C}" sibTransId="{EB8FCA8E-8C79-4F4F-A809-5DE0D5ECCBBE}"/>
    <dgm:cxn modelId="{C764C714-F089-46E0-A66A-6D3C90670803}" type="presOf" srcId="{15858C27-05B0-480C-A8F9-7280F5181020}" destId="{C4305216-7206-46F2-A755-9EFD9A4380B0}" srcOrd="0" destOrd="0" presId="urn:microsoft.com/office/officeart/2005/8/layout/target1"/>
    <dgm:cxn modelId="{05E5A802-F6A1-4B9C-BF22-23F65E80041E}" type="presOf" srcId="{D47A7B43-16E5-4F86-99C9-3C7B237C26EF}" destId="{959C5511-DA53-4664-BCE0-480E51B9AD7F}" srcOrd="0" destOrd="0" presId="urn:microsoft.com/office/officeart/2005/8/layout/target1"/>
    <dgm:cxn modelId="{A6E65686-6CF1-419A-A740-BEB67B160ABE}" srcId="{9007E494-958A-49AB-BE19-64D3E98725EB}" destId="{076CE023-D48A-4062-B7EF-5B277212E432}" srcOrd="2" destOrd="0" parTransId="{BA8422CE-F059-488F-989C-AA490B2E8F54}" sibTransId="{0D836277-2545-4173-89E5-01DE5066187C}"/>
    <dgm:cxn modelId="{E35599DD-BB22-4AA0-9743-868A78B4AE35}" type="presOf" srcId="{6CA153A3-F062-4A4F-AB70-966957EAE2FD}" destId="{6B80F176-B4C5-487C-B940-196536A3B57B}" srcOrd="0" destOrd="0" presId="urn:microsoft.com/office/officeart/2005/8/layout/target1"/>
    <dgm:cxn modelId="{9A8F48BE-139F-487E-B47F-35649720BB53}" type="presOf" srcId="{076CE023-D48A-4062-B7EF-5B277212E432}" destId="{275FD950-8627-4602-8CB2-8084866A1A21}" srcOrd="0" destOrd="0" presId="urn:microsoft.com/office/officeart/2005/8/layout/target1"/>
    <dgm:cxn modelId="{751A9B3B-2DD9-452F-8785-53FBCD0D5EB1}" srcId="{9007E494-958A-49AB-BE19-64D3E98725EB}" destId="{15858C27-05B0-480C-A8F9-7280F5181020}" srcOrd="0" destOrd="0" parTransId="{6A669654-71B4-44AF-ADAA-093E8CAA5722}" sibTransId="{1E17778E-91F4-411D-96CE-BD7DA649203C}"/>
    <dgm:cxn modelId="{DC8D228B-FB2D-4AF6-A076-ED9E83DBA7C5}" type="presOf" srcId="{318027EA-2695-4B5A-BABA-648FA57A6DC5}" destId="{CAE5321A-0CE8-4ED2-A792-40C4DC445FF9}" srcOrd="0" destOrd="0" presId="urn:microsoft.com/office/officeart/2005/8/layout/target1"/>
    <dgm:cxn modelId="{43680D8C-2469-478F-A5C1-0D089872AFDF}" type="presOf" srcId="{9007E494-958A-49AB-BE19-64D3E98725EB}" destId="{F8AE7B80-03E2-4354-8583-17B94E49F407}" srcOrd="0" destOrd="0" presId="urn:microsoft.com/office/officeart/2005/8/layout/target1"/>
    <dgm:cxn modelId="{20C81D72-BDC6-4DCA-9610-EA70FC3083AF}" srcId="{9007E494-958A-49AB-BE19-64D3E98725EB}" destId="{6CA153A3-F062-4A4F-AB70-966957EAE2FD}" srcOrd="3" destOrd="0" parTransId="{AF2711D4-430E-4375-AAE5-F640A3AFDEB6}" sibTransId="{114D245C-B9FD-4CD4-91CB-C3DC612DD711}"/>
    <dgm:cxn modelId="{C91D5129-0AD1-406D-9238-237F8ED51EC3}" type="presParOf" srcId="{F8AE7B80-03E2-4354-8583-17B94E49F407}" destId="{17C0181E-52F8-4DD6-A1DC-02990D964BAA}" srcOrd="0" destOrd="0" presId="urn:microsoft.com/office/officeart/2005/8/layout/target1"/>
    <dgm:cxn modelId="{83D51317-07FE-4E1D-B6A7-E18E9920759F}" type="presParOf" srcId="{F8AE7B80-03E2-4354-8583-17B94E49F407}" destId="{C4305216-7206-46F2-A755-9EFD9A4380B0}" srcOrd="1" destOrd="0" presId="urn:microsoft.com/office/officeart/2005/8/layout/target1"/>
    <dgm:cxn modelId="{85F64015-6506-4606-B3F2-2209A66A43B5}" type="presParOf" srcId="{F8AE7B80-03E2-4354-8583-17B94E49F407}" destId="{88D58528-64D4-462B-B524-E7FD032306E1}" srcOrd="2" destOrd="0" presId="urn:microsoft.com/office/officeart/2005/8/layout/target1"/>
    <dgm:cxn modelId="{4A7D5B87-CD29-41BA-A98A-FF81314F8EF6}" type="presParOf" srcId="{F8AE7B80-03E2-4354-8583-17B94E49F407}" destId="{CF4A7865-AA78-4FF5-96B8-8171DE18DB56}" srcOrd="3" destOrd="0" presId="urn:microsoft.com/office/officeart/2005/8/layout/target1"/>
    <dgm:cxn modelId="{A4050EBD-0353-4EF8-A40F-62B9B99182B7}" type="presParOf" srcId="{F8AE7B80-03E2-4354-8583-17B94E49F407}" destId="{06D7FC6A-C60B-44B7-9FD3-5F99E8F341E3}" srcOrd="4" destOrd="0" presId="urn:microsoft.com/office/officeart/2005/8/layout/target1"/>
    <dgm:cxn modelId="{A0A28211-BB38-4ACC-9C75-B49513578121}" type="presParOf" srcId="{F8AE7B80-03E2-4354-8583-17B94E49F407}" destId="{959C5511-DA53-4664-BCE0-480E51B9AD7F}" srcOrd="5" destOrd="0" presId="urn:microsoft.com/office/officeart/2005/8/layout/target1"/>
    <dgm:cxn modelId="{68E444A5-3558-47E7-B70F-6C3B2B3F96DA}" type="presParOf" srcId="{F8AE7B80-03E2-4354-8583-17B94E49F407}" destId="{1FB14D7C-D9EC-45E7-8310-B923F2693D46}" srcOrd="6" destOrd="0" presId="urn:microsoft.com/office/officeart/2005/8/layout/target1"/>
    <dgm:cxn modelId="{8E93F6A3-5C32-46B4-88E2-E56671963191}" type="presParOf" srcId="{F8AE7B80-03E2-4354-8583-17B94E49F407}" destId="{492942A7-BED4-4075-8A1A-5A1A2885B642}" srcOrd="7" destOrd="0" presId="urn:microsoft.com/office/officeart/2005/8/layout/target1"/>
    <dgm:cxn modelId="{423CBB5C-C265-41F0-B30F-B5507D2D15BF}" type="presParOf" srcId="{F8AE7B80-03E2-4354-8583-17B94E49F407}" destId="{F1FE2305-99AE-42FA-B8AC-52C624F921C1}" srcOrd="8" destOrd="0" presId="urn:microsoft.com/office/officeart/2005/8/layout/target1"/>
    <dgm:cxn modelId="{0E44DD3E-966C-4740-91C9-1D4EBCA1CB52}" type="presParOf" srcId="{F8AE7B80-03E2-4354-8583-17B94E49F407}" destId="{275FD950-8627-4602-8CB2-8084866A1A21}" srcOrd="9" destOrd="0" presId="urn:microsoft.com/office/officeart/2005/8/layout/target1"/>
    <dgm:cxn modelId="{279A2A8E-F5F7-4BC3-A2ED-E558864D9324}" type="presParOf" srcId="{F8AE7B80-03E2-4354-8583-17B94E49F407}" destId="{7DC027F1-85B3-4A5E-BF0F-1A040A8BBD7F}" srcOrd="10" destOrd="0" presId="urn:microsoft.com/office/officeart/2005/8/layout/target1"/>
    <dgm:cxn modelId="{23B8A9E5-2BF9-421E-8B59-8546A2078B3F}" type="presParOf" srcId="{F8AE7B80-03E2-4354-8583-17B94E49F407}" destId="{E53A76B0-F4B7-4374-BC74-46E65150568E}" srcOrd="11" destOrd="0" presId="urn:microsoft.com/office/officeart/2005/8/layout/target1"/>
    <dgm:cxn modelId="{2C376CE2-9AB5-40AC-80CC-9FAFB1FD7007}" type="presParOf" srcId="{F8AE7B80-03E2-4354-8583-17B94E49F407}" destId="{687EF5C1-9D21-4946-B918-921C0BC71E3E}" srcOrd="12" destOrd="0" presId="urn:microsoft.com/office/officeart/2005/8/layout/target1"/>
    <dgm:cxn modelId="{10AC88C1-8D7B-4F21-8D63-489F5111416C}" type="presParOf" srcId="{F8AE7B80-03E2-4354-8583-17B94E49F407}" destId="{6B80F176-B4C5-487C-B940-196536A3B57B}" srcOrd="13" destOrd="0" presId="urn:microsoft.com/office/officeart/2005/8/layout/target1"/>
    <dgm:cxn modelId="{66163485-7FEB-4D5B-A6A9-8DECECA94C67}" type="presParOf" srcId="{F8AE7B80-03E2-4354-8583-17B94E49F407}" destId="{0350568B-F5AE-41A0-9A73-0086655D2780}" srcOrd="14" destOrd="0" presId="urn:microsoft.com/office/officeart/2005/8/layout/target1"/>
    <dgm:cxn modelId="{D12C97A1-5B0E-451B-AB26-F3B57BBF3138}" type="presParOf" srcId="{F8AE7B80-03E2-4354-8583-17B94E49F407}" destId="{5121952F-642F-4B25-B01D-ADB5889DFDAC}" srcOrd="15" destOrd="0" presId="urn:microsoft.com/office/officeart/2005/8/layout/target1"/>
    <dgm:cxn modelId="{47F6B94C-BE4B-47CE-BCDD-CF0880E5B1E5}" type="presParOf" srcId="{F8AE7B80-03E2-4354-8583-17B94E49F407}" destId="{9818C1D3-9E67-43E7-B07B-C3B63CBD7F2C}" srcOrd="16" destOrd="0" presId="urn:microsoft.com/office/officeart/2005/8/layout/target1"/>
    <dgm:cxn modelId="{007A3AAC-E73D-43A8-A730-C506453AF2FE}" type="presParOf" srcId="{F8AE7B80-03E2-4354-8583-17B94E49F407}" destId="{CAE5321A-0CE8-4ED2-A792-40C4DC445FF9}" srcOrd="17" destOrd="0" presId="urn:microsoft.com/office/officeart/2005/8/layout/target1"/>
    <dgm:cxn modelId="{FBE79CBE-7882-45BB-AD43-8B842055F7CC}" type="presParOf" srcId="{F8AE7B80-03E2-4354-8583-17B94E49F407}" destId="{C03F94A1-C88F-44B9-B273-C03E3A1B407D}" srcOrd="18" destOrd="0" presId="urn:microsoft.com/office/officeart/2005/8/layout/target1"/>
    <dgm:cxn modelId="{6BB5330A-7F5E-4FB6-AEF4-48CB3B71845B}" type="presParOf" srcId="{F8AE7B80-03E2-4354-8583-17B94E49F407}" destId="{2840BD35-8A40-4448-96C0-B4BCB20D0A84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473130-FF35-481D-BD68-E1CEDBAB3818}" type="doc">
      <dgm:prSet loTypeId="urn:microsoft.com/office/officeart/2005/8/layout/hList2#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499809FE-AE83-4E0D-A9B4-48CEF63D2021}">
      <dgm:prSet phldrT="[Text]"/>
      <dgm:spPr/>
      <dgm:t>
        <a:bodyPr/>
        <a:lstStyle/>
        <a:p>
          <a:r>
            <a:rPr lang="sv-SE" b="1" i="1" dirty="0"/>
            <a:t>Developer</a:t>
          </a:r>
        </a:p>
      </dgm:t>
    </dgm:pt>
    <dgm:pt modelId="{3ABAB56B-1B7E-427E-9909-A89FC31A9CF6}" type="parTrans" cxnId="{A35F2FEE-A3C5-4A15-AFD5-AFF9AD53E997}">
      <dgm:prSet/>
      <dgm:spPr/>
      <dgm:t>
        <a:bodyPr/>
        <a:lstStyle/>
        <a:p>
          <a:endParaRPr lang="sv-SE"/>
        </a:p>
      </dgm:t>
    </dgm:pt>
    <dgm:pt modelId="{56633DB6-6F45-4200-9709-DB67324B6448}" type="sibTrans" cxnId="{A35F2FEE-A3C5-4A15-AFD5-AFF9AD53E997}">
      <dgm:prSet/>
      <dgm:spPr/>
      <dgm:t>
        <a:bodyPr/>
        <a:lstStyle/>
        <a:p>
          <a:endParaRPr lang="sv-SE"/>
        </a:p>
      </dgm:t>
    </dgm:pt>
    <dgm:pt modelId="{2716534B-FCED-48AA-8A64-A98B55CC4D7C}">
      <dgm:prSet phldrT="[Text]" custT="1"/>
      <dgm:spPr/>
      <dgm:t>
        <a:bodyPr/>
        <a:lstStyle/>
        <a:p>
          <a:r>
            <a:rPr lang="sv-SE" sz="1400" dirty="0">
              <a:solidFill>
                <a:schemeClr val="tx2">
                  <a:lumMod val="25000"/>
                </a:schemeClr>
              </a:solidFill>
            </a:rPr>
            <a:t>Fully</a:t>
          </a:r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 featured</a:t>
          </a:r>
          <a:endParaRPr lang="sv-SE" sz="1400" dirty="0">
            <a:solidFill>
              <a:schemeClr val="tx2">
                <a:lumMod val="25000"/>
              </a:schemeClr>
            </a:solidFill>
          </a:endParaRPr>
        </a:p>
      </dgm:t>
    </dgm:pt>
    <dgm:pt modelId="{656FCD6B-8BD2-48F8-BFE2-546CB4D2C90B}" type="parTrans" cxnId="{54F6AEEC-D9FA-4BBD-A840-C0C966BD9C91}">
      <dgm:prSet/>
      <dgm:spPr/>
      <dgm:t>
        <a:bodyPr/>
        <a:lstStyle/>
        <a:p>
          <a:endParaRPr lang="sv-SE"/>
        </a:p>
      </dgm:t>
    </dgm:pt>
    <dgm:pt modelId="{9A30B6BE-61EA-4620-AFE0-36541B24FE2B}" type="sibTrans" cxnId="{54F6AEEC-D9FA-4BBD-A840-C0C966BD9C91}">
      <dgm:prSet/>
      <dgm:spPr/>
      <dgm:t>
        <a:bodyPr/>
        <a:lstStyle/>
        <a:p>
          <a:endParaRPr lang="sv-SE"/>
        </a:p>
      </dgm:t>
    </dgm:pt>
    <dgm:pt modelId="{4F1A78A2-C232-41CA-A1E7-823CA3D951FB}">
      <dgm:prSet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Limited in license to design, development and testing</a:t>
          </a:r>
          <a:endParaRPr lang="sv-SE" sz="1400" dirty="0">
            <a:solidFill>
              <a:schemeClr val="tx2">
                <a:lumMod val="25000"/>
              </a:schemeClr>
            </a:solidFill>
          </a:endParaRPr>
        </a:p>
      </dgm:t>
    </dgm:pt>
    <dgm:pt modelId="{2F899599-6C81-4D2C-A1F7-8876633B06C8}" type="parTrans" cxnId="{9EB9D874-6CEA-4412-8F96-FCD36E57BE46}">
      <dgm:prSet/>
      <dgm:spPr/>
      <dgm:t>
        <a:bodyPr/>
        <a:lstStyle/>
        <a:p>
          <a:endParaRPr lang="sv-SE"/>
        </a:p>
      </dgm:t>
    </dgm:pt>
    <dgm:pt modelId="{7E19A7AA-975D-43A4-AF8A-85A7F36CFC29}" type="sibTrans" cxnId="{9EB9D874-6CEA-4412-8F96-FCD36E57BE46}">
      <dgm:prSet/>
      <dgm:spPr/>
      <dgm:t>
        <a:bodyPr/>
        <a:lstStyle/>
        <a:p>
          <a:endParaRPr lang="sv-SE"/>
        </a:p>
      </dgm:t>
    </dgm:pt>
    <dgm:pt modelId="{FA9B6E43-EAC2-40A6-B8E2-BCE5D61D0935}" type="pres">
      <dgm:prSet presAssocID="{D0473130-FF35-481D-BD68-E1CEDBAB3818}" presName="linearFlow" presStyleCnt="0">
        <dgm:presLayoutVars>
          <dgm:dir/>
          <dgm:animLvl val="lvl"/>
          <dgm:resizeHandles/>
        </dgm:presLayoutVars>
      </dgm:prSet>
      <dgm:spPr/>
    </dgm:pt>
    <dgm:pt modelId="{E1529972-D799-4A82-9ADA-EB95F5A65966}" type="pres">
      <dgm:prSet presAssocID="{499809FE-AE83-4E0D-A9B4-48CEF63D2021}" presName="compositeNode" presStyleCnt="0">
        <dgm:presLayoutVars>
          <dgm:bulletEnabled val="1"/>
        </dgm:presLayoutVars>
      </dgm:prSet>
      <dgm:spPr/>
    </dgm:pt>
    <dgm:pt modelId="{FD256352-D29D-4AC2-9821-6F94A33F285B}" type="pres">
      <dgm:prSet presAssocID="{499809FE-AE83-4E0D-A9B4-48CEF63D2021}" presName="image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F76802A-F539-416B-BFA2-48731950B4F2}" type="pres">
      <dgm:prSet presAssocID="{499809FE-AE83-4E0D-A9B4-48CEF63D2021}" presName="childNode" presStyleLbl="node1" presStyleIdx="0" presStyleCnt="1" custScaleY="105143">
        <dgm:presLayoutVars>
          <dgm:bulletEnabled val="1"/>
        </dgm:presLayoutVars>
      </dgm:prSet>
      <dgm:spPr/>
    </dgm:pt>
    <dgm:pt modelId="{C2AE9181-9AA8-486E-8FAD-7136C73CFF23}" type="pres">
      <dgm:prSet presAssocID="{499809FE-AE83-4E0D-A9B4-48CEF63D2021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7A54BEF1-E740-4B60-A133-13E105CA6C69}" type="presOf" srcId="{2716534B-FCED-48AA-8A64-A98B55CC4D7C}" destId="{1F76802A-F539-416B-BFA2-48731950B4F2}" srcOrd="0" destOrd="0" presId="urn:microsoft.com/office/officeart/2005/8/layout/hList2#1"/>
    <dgm:cxn modelId="{54F6AEEC-D9FA-4BBD-A840-C0C966BD9C91}" srcId="{499809FE-AE83-4E0D-A9B4-48CEF63D2021}" destId="{2716534B-FCED-48AA-8A64-A98B55CC4D7C}" srcOrd="0" destOrd="0" parTransId="{656FCD6B-8BD2-48F8-BFE2-546CB4D2C90B}" sibTransId="{9A30B6BE-61EA-4620-AFE0-36541B24FE2B}"/>
    <dgm:cxn modelId="{9EB9D874-6CEA-4412-8F96-FCD36E57BE46}" srcId="{499809FE-AE83-4E0D-A9B4-48CEF63D2021}" destId="{4F1A78A2-C232-41CA-A1E7-823CA3D951FB}" srcOrd="1" destOrd="0" parTransId="{2F899599-6C81-4D2C-A1F7-8876633B06C8}" sibTransId="{7E19A7AA-975D-43A4-AF8A-85A7F36CFC29}"/>
    <dgm:cxn modelId="{3B879E0B-C4EE-4251-B853-D94F9BA96829}" type="presOf" srcId="{499809FE-AE83-4E0D-A9B4-48CEF63D2021}" destId="{C2AE9181-9AA8-486E-8FAD-7136C73CFF23}" srcOrd="0" destOrd="0" presId="urn:microsoft.com/office/officeart/2005/8/layout/hList2#1"/>
    <dgm:cxn modelId="{A35F2FEE-A3C5-4A15-AFD5-AFF9AD53E997}" srcId="{D0473130-FF35-481D-BD68-E1CEDBAB3818}" destId="{499809FE-AE83-4E0D-A9B4-48CEF63D2021}" srcOrd="0" destOrd="0" parTransId="{3ABAB56B-1B7E-427E-9909-A89FC31A9CF6}" sibTransId="{56633DB6-6F45-4200-9709-DB67324B6448}"/>
    <dgm:cxn modelId="{1DA0775F-636F-4B3A-B848-D2D790F9E183}" type="presOf" srcId="{4F1A78A2-C232-41CA-A1E7-823CA3D951FB}" destId="{1F76802A-F539-416B-BFA2-48731950B4F2}" srcOrd="0" destOrd="1" presId="urn:microsoft.com/office/officeart/2005/8/layout/hList2#1"/>
    <dgm:cxn modelId="{0EF70E4D-1DE2-43FA-B4A1-76DDEA87C0CD}" type="presOf" srcId="{D0473130-FF35-481D-BD68-E1CEDBAB3818}" destId="{FA9B6E43-EAC2-40A6-B8E2-BCE5D61D0935}" srcOrd="0" destOrd="0" presId="urn:microsoft.com/office/officeart/2005/8/layout/hList2#1"/>
    <dgm:cxn modelId="{97B74E94-D726-4377-9401-BDE7F3412C11}" type="presParOf" srcId="{FA9B6E43-EAC2-40A6-B8E2-BCE5D61D0935}" destId="{E1529972-D799-4A82-9ADA-EB95F5A65966}" srcOrd="0" destOrd="0" presId="urn:microsoft.com/office/officeart/2005/8/layout/hList2#1"/>
    <dgm:cxn modelId="{4A21A2E3-7C56-47D4-9AC4-4DBC4F6F327D}" type="presParOf" srcId="{E1529972-D799-4A82-9ADA-EB95F5A65966}" destId="{FD256352-D29D-4AC2-9821-6F94A33F285B}" srcOrd="0" destOrd="0" presId="urn:microsoft.com/office/officeart/2005/8/layout/hList2#1"/>
    <dgm:cxn modelId="{E77580ED-B944-4185-910F-77767671386D}" type="presParOf" srcId="{E1529972-D799-4A82-9ADA-EB95F5A65966}" destId="{1F76802A-F539-416B-BFA2-48731950B4F2}" srcOrd="1" destOrd="0" presId="urn:microsoft.com/office/officeart/2005/8/layout/hList2#1"/>
    <dgm:cxn modelId="{677E950E-6866-45D9-A4D4-D940A1A57453}" type="presParOf" srcId="{E1529972-D799-4A82-9ADA-EB95F5A65966}" destId="{C2AE9181-9AA8-486E-8FAD-7136C73CFF23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473130-FF35-481D-BD68-E1CEDBAB3818}" type="doc">
      <dgm:prSet loTypeId="urn:microsoft.com/office/officeart/2005/8/layout/hList2#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7CFCF00-6A70-4065-A01D-33325A6ECEA7}">
      <dgm:prSet phldrT="[Text]"/>
      <dgm:spPr/>
      <dgm:t>
        <a:bodyPr/>
        <a:lstStyle/>
        <a:p>
          <a:r>
            <a:rPr lang="sv-SE" dirty="0"/>
            <a:t>Branch</a:t>
          </a:r>
        </a:p>
      </dgm:t>
    </dgm:pt>
    <dgm:pt modelId="{C8832FD8-D77D-46C4-80E3-E7035BC5E80F}" type="parTrans" cxnId="{6A9F7B7D-40A9-406F-8E67-927967E30B64}">
      <dgm:prSet/>
      <dgm:spPr/>
      <dgm:t>
        <a:bodyPr/>
        <a:lstStyle/>
        <a:p>
          <a:endParaRPr lang="sv-SE"/>
        </a:p>
      </dgm:t>
    </dgm:pt>
    <dgm:pt modelId="{9D9A90EE-012E-4A73-A0C0-80DEE1EEE407}" type="sibTrans" cxnId="{6A9F7B7D-40A9-406F-8E67-927967E30B64}">
      <dgm:prSet/>
      <dgm:spPr/>
      <dgm:t>
        <a:bodyPr/>
        <a:lstStyle/>
        <a:p>
          <a:endParaRPr lang="sv-SE"/>
        </a:p>
      </dgm:t>
    </dgm:pt>
    <dgm:pt modelId="{87275D35-726D-4DBF-8A9F-7F359C640E01}">
      <dgm:prSet phldrT="[Text]"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Limited hub and spoke edition</a:t>
          </a:r>
          <a:endParaRPr lang="sv-SE" sz="1400" dirty="0">
            <a:solidFill>
              <a:schemeClr val="tx2">
                <a:lumMod val="25000"/>
              </a:schemeClr>
            </a:solidFill>
          </a:endParaRPr>
        </a:p>
      </dgm:t>
    </dgm:pt>
    <dgm:pt modelId="{907D6129-E204-4B1A-81A0-8285CE3125B0}" type="parTrans" cxnId="{9413C41D-14AC-4D57-9B12-E7D5A2FBFD37}">
      <dgm:prSet/>
      <dgm:spPr/>
      <dgm:t>
        <a:bodyPr/>
        <a:lstStyle/>
        <a:p>
          <a:endParaRPr lang="sv-SE"/>
        </a:p>
      </dgm:t>
    </dgm:pt>
    <dgm:pt modelId="{0F4F3C7F-641A-47DF-8164-4A611C03A5D5}" type="sibTrans" cxnId="{9413C41D-14AC-4D57-9B12-E7D5A2FBFD37}">
      <dgm:prSet/>
      <dgm:spPr/>
      <dgm:t>
        <a:bodyPr/>
        <a:lstStyle/>
        <a:p>
          <a:endParaRPr lang="sv-SE"/>
        </a:p>
      </dgm:t>
    </dgm:pt>
    <dgm:pt modelId="{12BD1041-1A5B-4BD6-9341-3B11159ED52A}">
      <dgm:prSet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8 </a:t>
          </a:r>
          <a:r>
            <a:rPr lang="sv-SE" sz="1400" baseline="0" dirty="0" err="1">
              <a:solidFill>
                <a:schemeClr val="tx2">
                  <a:lumMod val="25000"/>
                </a:schemeClr>
              </a:solidFill>
            </a:rPr>
            <a:t>core</a:t>
          </a:r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 limit</a:t>
          </a:r>
        </a:p>
      </dgm:t>
    </dgm:pt>
    <dgm:pt modelId="{17FA37BA-6A9B-42A9-9713-E5C562DDF9EB}" type="parTrans" cxnId="{16625D25-8C2B-42AA-B71A-FA076731E162}">
      <dgm:prSet/>
      <dgm:spPr/>
      <dgm:t>
        <a:bodyPr/>
        <a:lstStyle/>
        <a:p>
          <a:endParaRPr lang="sv-SE"/>
        </a:p>
      </dgm:t>
    </dgm:pt>
    <dgm:pt modelId="{23E972C2-B7A0-40E3-960E-42C2AA7725B0}" type="sibTrans" cxnId="{16625D25-8C2B-42AA-B71A-FA076731E162}">
      <dgm:prSet/>
      <dgm:spPr/>
      <dgm:t>
        <a:bodyPr/>
        <a:lstStyle/>
        <a:p>
          <a:endParaRPr lang="sv-SE"/>
        </a:p>
      </dgm:t>
    </dgm:pt>
    <dgm:pt modelId="{F87C0D70-DD6C-480E-8F47-34ADC36E8925}">
      <dgm:prSet custT="1"/>
      <dgm:spPr/>
      <dgm:t>
        <a:bodyPr/>
        <a:lstStyle/>
        <a:p>
          <a:r>
            <a:rPr lang="sv-SE" sz="1400" baseline="0">
              <a:solidFill>
                <a:schemeClr val="tx2">
                  <a:lumMod val="25000"/>
                </a:schemeClr>
              </a:solidFill>
            </a:rPr>
            <a:t>Single server</a:t>
          </a:r>
          <a:endParaRPr lang="sv-SE" sz="1400" baseline="0" dirty="0">
            <a:solidFill>
              <a:schemeClr val="tx2">
                <a:lumMod val="25000"/>
              </a:schemeClr>
            </a:solidFill>
          </a:endParaRPr>
        </a:p>
      </dgm:t>
    </dgm:pt>
    <dgm:pt modelId="{BE64B9AC-1341-4441-BC36-CA42EC28F48D}" type="parTrans" cxnId="{193D87C8-44E7-40F2-A031-CB1C26615A17}">
      <dgm:prSet/>
      <dgm:spPr/>
      <dgm:t>
        <a:bodyPr/>
        <a:lstStyle/>
        <a:p>
          <a:endParaRPr lang="sv-SE"/>
        </a:p>
      </dgm:t>
    </dgm:pt>
    <dgm:pt modelId="{7787F045-0861-441E-83F9-D3336D2648FE}" type="sibTrans" cxnId="{193D87C8-44E7-40F2-A031-CB1C26615A17}">
      <dgm:prSet/>
      <dgm:spPr/>
      <dgm:t>
        <a:bodyPr/>
        <a:lstStyle/>
        <a:p>
          <a:endParaRPr lang="sv-SE"/>
        </a:p>
      </dgm:t>
    </dgm:pt>
    <dgm:pt modelId="{25A3D5B0-28A3-4DAD-A6E7-2208DFE2BA18}">
      <dgm:prSet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One Application</a:t>
          </a:r>
          <a:endParaRPr lang="sv-SE" sz="1400" dirty="0">
            <a:solidFill>
              <a:schemeClr val="tx2">
                <a:lumMod val="25000"/>
              </a:schemeClr>
            </a:solidFill>
          </a:endParaRPr>
        </a:p>
      </dgm:t>
    </dgm:pt>
    <dgm:pt modelId="{F36840DE-F76F-4C68-A131-2A67557D63FF}" type="parTrans" cxnId="{6636EF0F-459D-4326-8D21-A1C73E341B76}">
      <dgm:prSet/>
      <dgm:spPr/>
      <dgm:t>
        <a:bodyPr/>
        <a:lstStyle/>
        <a:p>
          <a:endParaRPr lang="sv-SE"/>
        </a:p>
      </dgm:t>
    </dgm:pt>
    <dgm:pt modelId="{0C9332E4-0314-4F52-ADE9-DCCD79DFEDFA}" type="sibTrans" cxnId="{6636EF0F-459D-4326-8D21-A1C73E341B76}">
      <dgm:prSet/>
      <dgm:spPr/>
      <dgm:t>
        <a:bodyPr/>
        <a:lstStyle/>
        <a:p>
          <a:endParaRPr lang="sv-SE"/>
        </a:p>
      </dgm:t>
    </dgm:pt>
    <dgm:pt modelId="{C16AAD26-97C2-4641-B157-75EF9D16BE9A}">
      <dgm:prSet custT="1"/>
      <dgm:spPr/>
      <dgm:t>
        <a:bodyPr/>
        <a:lstStyle/>
        <a:p>
          <a:r>
            <a:rPr lang="sv-SE" sz="1400" dirty="0">
              <a:solidFill>
                <a:schemeClr val="tx2">
                  <a:lumMod val="25000"/>
                </a:schemeClr>
              </a:solidFill>
            </a:rPr>
            <a:t>Requires Enterprise</a:t>
          </a:r>
        </a:p>
      </dgm:t>
    </dgm:pt>
    <dgm:pt modelId="{65241CB4-DAB2-4A93-830E-BC3FC91AA02E}" type="parTrans" cxnId="{91251121-DFD2-4A94-A535-3655CC1A52D6}">
      <dgm:prSet/>
      <dgm:spPr/>
    </dgm:pt>
    <dgm:pt modelId="{41016CAA-54D7-4315-AF79-CD23C9C18CC9}" type="sibTrans" cxnId="{91251121-DFD2-4A94-A535-3655CC1A52D6}">
      <dgm:prSet/>
      <dgm:spPr/>
    </dgm:pt>
    <dgm:pt modelId="{FA9B6E43-EAC2-40A6-B8E2-BCE5D61D0935}" type="pres">
      <dgm:prSet presAssocID="{D0473130-FF35-481D-BD68-E1CEDBAB3818}" presName="linearFlow" presStyleCnt="0">
        <dgm:presLayoutVars>
          <dgm:dir/>
          <dgm:animLvl val="lvl"/>
          <dgm:resizeHandles/>
        </dgm:presLayoutVars>
      </dgm:prSet>
      <dgm:spPr/>
    </dgm:pt>
    <dgm:pt modelId="{85E75DB9-AA52-497F-9205-0DA40F751F54}" type="pres">
      <dgm:prSet presAssocID="{77CFCF00-6A70-4065-A01D-33325A6ECEA7}" presName="compositeNode" presStyleCnt="0">
        <dgm:presLayoutVars>
          <dgm:bulletEnabled val="1"/>
        </dgm:presLayoutVars>
      </dgm:prSet>
      <dgm:spPr/>
    </dgm:pt>
    <dgm:pt modelId="{1FC2EA0C-BBD5-4BD7-B454-0ACEF84C7330}" type="pres">
      <dgm:prSet presAssocID="{77CFCF00-6A70-4065-A01D-33325A6ECEA7}" presName="image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4F97472-C4AE-41A7-84C0-CCA47FF7697B}" type="pres">
      <dgm:prSet presAssocID="{77CFCF00-6A70-4065-A01D-33325A6ECEA7}" presName="childNode" presStyleLbl="node1" presStyleIdx="0" presStyleCnt="1">
        <dgm:presLayoutVars>
          <dgm:bulletEnabled val="1"/>
        </dgm:presLayoutVars>
      </dgm:prSet>
      <dgm:spPr/>
    </dgm:pt>
    <dgm:pt modelId="{15A67348-BEF6-46C1-BCF0-44392A75AE93}" type="pres">
      <dgm:prSet presAssocID="{77CFCF00-6A70-4065-A01D-33325A6ECEA7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60BD14E3-5F6E-448A-99C7-2BA9B47CF3F5}" type="presOf" srcId="{D0473130-FF35-481D-BD68-E1CEDBAB3818}" destId="{FA9B6E43-EAC2-40A6-B8E2-BCE5D61D0935}" srcOrd="0" destOrd="0" presId="urn:microsoft.com/office/officeart/2005/8/layout/hList2#2"/>
    <dgm:cxn modelId="{6A9F7B7D-40A9-406F-8E67-927967E30B64}" srcId="{D0473130-FF35-481D-BD68-E1CEDBAB3818}" destId="{77CFCF00-6A70-4065-A01D-33325A6ECEA7}" srcOrd="0" destOrd="0" parTransId="{C8832FD8-D77D-46C4-80E3-E7035BC5E80F}" sibTransId="{9D9A90EE-012E-4A73-A0C0-80DEE1EEE407}"/>
    <dgm:cxn modelId="{6636EF0F-459D-4326-8D21-A1C73E341B76}" srcId="{77CFCF00-6A70-4065-A01D-33325A6ECEA7}" destId="{25A3D5B0-28A3-4DAD-A6E7-2208DFE2BA18}" srcOrd="3" destOrd="0" parTransId="{F36840DE-F76F-4C68-A131-2A67557D63FF}" sibTransId="{0C9332E4-0314-4F52-ADE9-DCCD79DFEDFA}"/>
    <dgm:cxn modelId="{D5AD6745-2965-4D93-B8F5-EB7F973355FC}" type="presOf" srcId="{12BD1041-1A5B-4BD6-9341-3B11159ED52A}" destId="{A4F97472-C4AE-41A7-84C0-CCA47FF7697B}" srcOrd="0" destOrd="1" presId="urn:microsoft.com/office/officeart/2005/8/layout/hList2#2"/>
    <dgm:cxn modelId="{2314A1C1-7E58-4E58-8AB3-0A0FD7220C1D}" type="presOf" srcId="{77CFCF00-6A70-4065-A01D-33325A6ECEA7}" destId="{15A67348-BEF6-46C1-BCF0-44392A75AE93}" srcOrd="0" destOrd="0" presId="urn:microsoft.com/office/officeart/2005/8/layout/hList2#2"/>
    <dgm:cxn modelId="{193D87C8-44E7-40F2-A031-CB1C26615A17}" srcId="{77CFCF00-6A70-4065-A01D-33325A6ECEA7}" destId="{F87C0D70-DD6C-480E-8F47-34ADC36E8925}" srcOrd="2" destOrd="0" parTransId="{BE64B9AC-1341-4441-BC36-CA42EC28F48D}" sibTransId="{7787F045-0861-441E-83F9-D3336D2648FE}"/>
    <dgm:cxn modelId="{91251121-DFD2-4A94-A535-3655CC1A52D6}" srcId="{77CFCF00-6A70-4065-A01D-33325A6ECEA7}" destId="{C16AAD26-97C2-4641-B157-75EF9D16BE9A}" srcOrd="4" destOrd="0" parTransId="{65241CB4-DAB2-4A93-830E-BC3FC91AA02E}" sibTransId="{41016CAA-54D7-4315-AF79-CD23C9C18CC9}"/>
    <dgm:cxn modelId="{D37D988A-7FEF-49F3-885E-650E25CA2782}" type="presOf" srcId="{C16AAD26-97C2-4641-B157-75EF9D16BE9A}" destId="{A4F97472-C4AE-41A7-84C0-CCA47FF7697B}" srcOrd="0" destOrd="4" presId="urn:microsoft.com/office/officeart/2005/8/layout/hList2#2"/>
    <dgm:cxn modelId="{16625D25-8C2B-42AA-B71A-FA076731E162}" srcId="{77CFCF00-6A70-4065-A01D-33325A6ECEA7}" destId="{12BD1041-1A5B-4BD6-9341-3B11159ED52A}" srcOrd="1" destOrd="0" parTransId="{17FA37BA-6A9B-42A9-9713-E5C562DDF9EB}" sibTransId="{23E972C2-B7A0-40E3-960E-42C2AA7725B0}"/>
    <dgm:cxn modelId="{444D34EE-FD4D-4000-92AA-C4428830F183}" type="presOf" srcId="{87275D35-726D-4DBF-8A9F-7F359C640E01}" destId="{A4F97472-C4AE-41A7-84C0-CCA47FF7697B}" srcOrd="0" destOrd="0" presId="urn:microsoft.com/office/officeart/2005/8/layout/hList2#2"/>
    <dgm:cxn modelId="{BD0E6055-9273-41FC-B9C4-484CFAC46E30}" type="presOf" srcId="{F87C0D70-DD6C-480E-8F47-34ADC36E8925}" destId="{A4F97472-C4AE-41A7-84C0-CCA47FF7697B}" srcOrd="0" destOrd="2" presId="urn:microsoft.com/office/officeart/2005/8/layout/hList2#2"/>
    <dgm:cxn modelId="{3F814E30-57EE-4627-AD01-8A44DF7A4DA9}" type="presOf" srcId="{25A3D5B0-28A3-4DAD-A6E7-2208DFE2BA18}" destId="{A4F97472-C4AE-41A7-84C0-CCA47FF7697B}" srcOrd="0" destOrd="3" presId="urn:microsoft.com/office/officeart/2005/8/layout/hList2#2"/>
    <dgm:cxn modelId="{9413C41D-14AC-4D57-9B12-E7D5A2FBFD37}" srcId="{77CFCF00-6A70-4065-A01D-33325A6ECEA7}" destId="{87275D35-726D-4DBF-8A9F-7F359C640E01}" srcOrd="0" destOrd="0" parTransId="{907D6129-E204-4B1A-81A0-8285CE3125B0}" sibTransId="{0F4F3C7F-641A-47DF-8164-4A611C03A5D5}"/>
    <dgm:cxn modelId="{2FF991F2-DF56-40B1-B575-9AAE0D2A687B}" type="presParOf" srcId="{FA9B6E43-EAC2-40A6-B8E2-BCE5D61D0935}" destId="{85E75DB9-AA52-497F-9205-0DA40F751F54}" srcOrd="0" destOrd="0" presId="urn:microsoft.com/office/officeart/2005/8/layout/hList2#2"/>
    <dgm:cxn modelId="{0A8F571B-ABC5-467F-8916-4E374A353360}" type="presParOf" srcId="{85E75DB9-AA52-497F-9205-0DA40F751F54}" destId="{1FC2EA0C-BBD5-4BD7-B454-0ACEF84C7330}" srcOrd="0" destOrd="0" presId="urn:microsoft.com/office/officeart/2005/8/layout/hList2#2"/>
    <dgm:cxn modelId="{8F0405D2-2521-460B-95B4-1D128D63D756}" type="presParOf" srcId="{85E75DB9-AA52-497F-9205-0DA40F751F54}" destId="{A4F97472-C4AE-41A7-84C0-CCA47FF7697B}" srcOrd="1" destOrd="0" presId="urn:microsoft.com/office/officeart/2005/8/layout/hList2#2"/>
    <dgm:cxn modelId="{5835BF03-75EC-4F00-89E2-A5A58ABE553A}" type="presParOf" srcId="{85E75DB9-AA52-497F-9205-0DA40F751F54}" destId="{15A67348-BEF6-46C1-BCF0-44392A75AE93}" srcOrd="2" destOrd="0" presId="urn:microsoft.com/office/officeart/2005/8/layout/hList2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473130-FF35-481D-BD68-E1CEDBAB3818}" type="doc">
      <dgm:prSet loTypeId="urn:microsoft.com/office/officeart/2005/8/layout/hList2#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2AE6C8DE-71A6-4310-B1D9-83F65D8976F9}">
      <dgm:prSet phldrT="[Text]"/>
      <dgm:spPr/>
      <dgm:t>
        <a:bodyPr/>
        <a:lstStyle/>
        <a:p>
          <a:r>
            <a:rPr lang="sv-SE" b="1" dirty="0">
              <a:effectLst/>
            </a:rPr>
            <a:t>Standard</a:t>
          </a:r>
        </a:p>
      </dgm:t>
    </dgm:pt>
    <dgm:pt modelId="{93E0E172-84A5-44C3-8C4A-43E15EA81888}" type="parTrans" cxnId="{9782D56C-2A48-4BC6-9060-8F31B8E54CBE}">
      <dgm:prSet/>
      <dgm:spPr/>
      <dgm:t>
        <a:bodyPr/>
        <a:lstStyle/>
        <a:p>
          <a:endParaRPr lang="sv-SE"/>
        </a:p>
      </dgm:t>
    </dgm:pt>
    <dgm:pt modelId="{75E0D5A5-B1BA-456F-A909-FFF6ECB230E2}" type="sibTrans" cxnId="{9782D56C-2A48-4BC6-9060-8F31B8E54CBE}">
      <dgm:prSet/>
      <dgm:spPr/>
      <dgm:t>
        <a:bodyPr/>
        <a:lstStyle/>
        <a:p>
          <a:endParaRPr lang="sv-SE"/>
        </a:p>
      </dgm:t>
    </dgm:pt>
    <dgm:pt modelId="{A53CFBC3-F0A9-42BE-B228-0C644D457399}">
      <dgm:prSet phldrT="[Text]" custT="1"/>
      <dgm:spPr/>
      <dgm:t>
        <a:bodyPr/>
        <a:lstStyle/>
        <a:p>
          <a:r>
            <a:rPr lang="sv-SE" sz="1400" dirty="0">
              <a:solidFill>
                <a:schemeClr val="tx2">
                  <a:lumMod val="25000"/>
                </a:schemeClr>
              </a:solidFill>
            </a:rPr>
            <a:t>Fully featured</a:t>
          </a:r>
        </a:p>
      </dgm:t>
    </dgm:pt>
    <dgm:pt modelId="{0BA2AEB1-C088-464B-974D-72BF38CC6C3F}" type="parTrans" cxnId="{1AAEDD48-911C-4F93-8EDF-F713264155FA}">
      <dgm:prSet/>
      <dgm:spPr/>
      <dgm:t>
        <a:bodyPr/>
        <a:lstStyle/>
        <a:p>
          <a:endParaRPr lang="sv-SE"/>
        </a:p>
      </dgm:t>
    </dgm:pt>
    <dgm:pt modelId="{D136FF0F-3720-4677-AAC0-335436BB4EF2}" type="sibTrans" cxnId="{1AAEDD48-911C-4F93-8EDF-F713264155FA}">
      <dgm:prSet/>
      <dgm:spPr/>
      <dgm:t>
        <a:bodyPr/>
        <a:lstStyle/>
        <a:p>
          <a:endParaRPr lang="sv-SE"/>
        </a:p>
      </dgm:t>
    </dgm:pt>
    <dgm:pt modelId="{5A1948A3-790E-47EA-915E-0DB307E5BF15}">
      <dgm:prSet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8 </a:t>
          </a:r>
          <a:r>
            <a:rPr lang="sv-SE" sz="1400" baseline="0" dirty="0" err="1">
              <a:solidFill>
                <a:schemeClr val="tx2">
                  <a:lumMod val="25000"/>
                </a:schemeClr>
              </a:solidFill>
            </a:rPr>
            <a:t>core</a:t>
          </a:r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 limit</a:t>
          </a:r>
        </a:p>
      </dgm:t>
    </dgm:pt>
    <dgm:pt modelId="{F5C8DDC0-54D9-47F6-ACDB-0CD0F078F293}" type="parTrans" cxnId="{B755DB9D-37FE-4E46-9AF1-45C547F8C8A9}">
      <dgm:prSet/>
      <dgm:spPr/>
      <dgm:t>
        <a:bodyPr/>
        <a:lstStyle/>
        <a:p>
          <a:endParaRPr lang="sv-SE"/>
        </a:p>
      </dgm:t>
    </dgm:pt>
    <dgm:pt modelId="{D510589D-CD22-4A91-B9BB-B85E0803DA5E}" type="sibTrans" cxnId="{B755DB9D-37FE-4E46-9AF1-45C547F8C8A9}">
      <dgm:prSet/>
      <dgm:spPr/>
      <dgm:t>
        <a:bodyPr/>
        <a:lstStyle/>
        <a:p>
          <a:endParaRPr lang="sv-SE"/>
        </a:p>
      </dgm:t>
    </dgm:pt>
    <dgm:pt modelId="{F2C55BE7-09FF-4AA7-B97D-38CB13D85E41}">
      <dgm:prSet custT="1"/>
      <dgm:spPr/>
      <dgm:t>
        <a:bodyPr/>
        <a:lstStyle/>
        <a:p>
          <a:r>
            <a:rPr lang="sv-SE" sz="1400" baseline="0">
              <a:solidFill>
                <a:schemeClr val="tx2">
                  <a:lumMod val="25000"/>
                </a:schemeClr>
              </a:solidFill>
            </a:rPr>
            <a:t>Single server</a:t>
          </a:r>
          <a:endParaRPr lang="sv-SE" sz="1400" baseline="0" dirty="0">
            <a:solidFill>
              <a:schemeClr val="tx2">
                <a:lumMod val="25000"/>
              </a:schemeClr>
            </a:solidFill>
          </a:endParaRPr>
        </a:p>
      </dgm:t>
    </dgm:pt>
    <dgm:pt modelId="{18BD06AE-648C-408F-9365-57DF23A3F9BA}" type="parTrans" cxnId="{54D08C04-773C-4743-B638-0236BE6F301D}">
      <dgm:prSet/>
      <dgm:spPr/>
      <dgm:t>
        <a:bodyPr/>
        <a:lstStyle/>
        <a:p>
          <a:endParaRPr lang="sv-SE"/>
        </a:p>
      </dgm:t>
    </dgm:pt>
    <dgm:pt modelId="{FE20304E-5375-484A-87A1-50DEA5878F9B}" type="sibTrans" cxnId="{54D08C04-773C-4743-B638-0236BE6F301D}">
      <dgm:prSet/>
      <dgm:spPr/>
      <dgm:t>
        <a:bodyPr/>
        <a:lstStyle/>
        <a:p>
          <a:endParaRPr lang="sv-SE"/>
        </a:p>
      </dgm:t>
    </dgm:pt>
    <dgm:pt modelId="{C9715909-D9AF-4E5E-A675-3370F309C517}">
      <dgm:prSet custT="1"/>
      <dgm:spPr/>
      <dgm:t>
        <a:bodyPr/>
        <a:lstStyle/>
        <a:p>
          <a:r>
            <a:rPr lang="sv-SE" sz="1400" baseline="0" dirty="0">
              <a:solidFill>
                <a:schemeClr val="tx2">
                  <a:lumMod val="25000"/>
                </a:schemeClr>
              </a:solidFill>
            </a:rPr>
            <a:t>Five Applications</a:t>
          </a:r>
          <a:endParaRPr lang="sv-SE" sz="1400" dirty="0">
            <a:solidFill>
              <a:schemeClr val="tx2">
                <a:lumMod val="25000"/>
              </a:schemeClr>
            </a:solidFill>
          </a:endParaRPr>
        </a:p>
      </dgm:t>
    </dgm:pt>
    <dgm:pt modelId="{B080FFD1-4282-48B8-A831-AE5674C57300}" type="parTrans" cxnId="{59EBC2A2-B70C-4DF1-B24B-C557DF20E330}">
      <dgm:prSet/>
      <dgm:spPr/>
      <dgm:t>
        <a:bodyPr/>
        <a:lstStyle/>
        <a:p>
          <a:endParaRPr lang="sv-SE"/>
        </a:p>
      </dgm:t>
    </dgm:pt>
    <dgm:pt modelId="{46AD629C-410D-48D7-9BFD-50C1D1E76A74}" type="sibTrans" cxnId="{59EBC2A2-B70C-4DF1-B24B-C557DF20E330}">
      <dgm:prSet/>
      <dgm:spPr/>
      <dgm:t>
        <a:bodyPr/>
        <a:lstStyle/>
        <a:p>
          <a:endParaRPr lang="sv-SE"/>
        </a:p>
      </dgm:t>
    </dgm:pt>
    <dgm:pt modelId="{F9CC2671-B13D-476B-963D-6AC3B5942A0C}">
      <dgm:prSet custT="1"/>
      <dgm:spPr/>
      <dgm:t>
        <a:bodyPr/>
        <a:lstStyle/>
        <a:p>
          <a:r>
            <a:rPr lang="sv-SE" sz="1400" dirty="0" err="1">
              <a:solidFill>
                <a:schemeClr val="tx2">
                  <a:lumMod val="25000"/>
                </a:schemeClr>
              </a:solidFill>
            </a:rPr>
            <a:t>Limited</a:t>
          </a:r>
          <a:r>
            <a:rPr lang="sv-SE" sz="140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sz="1400" dirty="0" err="1">
              <a:solidFill>
                <a:schemeClr val="tx2">
                  <a:lumMod val="25000"/>
                </a:schemeClr>
              </a:solidFill>
            </a:rPr>
            <a:t>virtualization</a:t>
          </a:r>
          <a:r>
            <a:rPr lang="sv-SE" sz="1400" dirty="0">
              <a:solidFill>
                <a:schemeClr val="tx2">
                  <a:lumMod val="25000"/>
                </a:schemeClr>
              </a:solidFill>
            </a:rPr>
            <a:t> options</a:t>
          </a:r>
        </a:p>
      </dgm:t>
    </dgm:pt>
    <dgm:pt modelId="{C7BD22C3-33EA-4C63-8208-5FAFBA8744DE}" type="parTrans" cxnId="{70C6CC32-25A5-42C1-90A0-A93C440F516E}">
      <dgm:prSet/>
      <dgm:spPr/>
      <dgm:t>
        <a:bodyPr/>
        <a:lstStyle/>
        <a:p>
          <a:endParaRPr lang="sv-SE"/>
        </a:p>
      </dgm:t>
    </dgm:pt>
    <dgm:pt modelId="{65185EE3-AA37-4933-8392-488114565810}" type="sibTrans" cxnId="{70C6CC32-25A5-42C1-90A0-A93C440F516E}">
      <dgm:prSet/>
      <dgm:spPr/>
      <dgm:t>
        <a:bodyPr/>
        <a:lstStyle/>
        <a:p>
          <a:endParaRPr lang="sv-SE"/>
        </a:p>
      </dgm:t>
    </dgm:pt>
    <dgm:pt modelId="{FA9B6E43-EAC2-40A6-B8E2-BCE5D61D0935}" type="pres">
      <dgm:prSet presAssocID="{D0473130-FF35-481D-BD68-E1CEDBAB3818}" presName="linearFlow" presStyleCnt="0">
        <dgm:presLayoutVars>
          <dgm:dir/>
          <dgm:animLvl val="lvl"/>
          <dgm:resizeHandles/>
        </dgm:presLayoutVars>
      </dgm:prSet>
      <dgm:spPr/>
    </dgm:pt>
    <dgm:pt modelId="{5D854FF4-AC5E-4FAA-BEC4-3DF7121A4E68}" type="pres">
      <dgm:prSet presAssocID="{2AE6C8DE-71A6-4310-B1D9-83F65D8976F9}" presName="compositeNode" presStyleCnt="0">
        <dgm:presLayoutVars>
          <dgm:bulletEnabled val="1"/>
        </dgm:presLayoutVars>
      </dgm:prSet>
      <dgm:spPr/>
    </dgm:pt>
    <dgm:pt modelId="{A54D453E-4FC7-41B3-B1E5-5E64D8E45C21}" type="pres">
      <dgm:prSet presAssocID="{2AE6C8DE-71A6-4310-B1D9-83F65D8976F9}" presName="image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3B60D8E-CE08-4DFA-AA82-EE53C3A2AD47}" type="pres">
      <dgm:prSet presAssocID="{2AE6C8DE-71A6-4310-B1D9-83F65D8976F9}" presName="childNode" presStyleLbl="node1" presStyleIdx="0" presStyleCnt="1">
        <dgm:presLayoutVars>
          <dgm:bulletEnabled val="1"/>
        </dgm:presLayoutVars>
      </dgm:prSet>
      <dgm:spPr/>
    </dgm:pt>
    <dgm:pt modelId="{5C0644BF-4250-489A-B9D0-337E5416EED7}" type="pres">
      <dgm:prSet presAssocID="{2AE6C8DE-71A6-4310-B1D9-83F65D8976F9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D37BCCC2-A61B-4ADE-8E2F-14044960DFAA}" type="presOf" srcId="{D0473130-FF35-481D-BD68-E1CEDBAB3818}" destId="{FA9B6E43-EAC2-40A6-B8E2-BCE5D61D0935}" srcOrd="0" destOrd="0" presId="urn:microsoft.com/office/officeart/2005/8/layout/hList2#3"/>
    <dgm:cxn modelId="{59EBC2A2-B70C-4DF1-B24B-C557DF20E330}" srcId="{2AE6C8DE-71A6-4310-B1D9-83F65D8976F9}" destId="{C9715909-D9AF-4E5E-A675-3370F309C517}" srcOrd="3" destOrd="0" parTransId="{B080FFD1-4282-48B8-A831-AE5674C57300}" sibTransId="{46AD629C-410D-48D7-9BFD-50C1D1E76A74}"/>
    <dgm:cxn modelId="{B755DB9D-37FE-4E46-9AF1-45C547F8C8A9}" srcId="{2AE6C8DE-71A6-4310-B1D9-83F65D8976F9}" destId="{5A1948A3-790E-47EA-915E-0DB307E5BF15}" srcOrd="1" destOrd="0" parTransId="{F5C8DDC0-54D9-47F6-ACDB-0CD0F078F293}" sibTransId="{D510589D-CD22-4A91-B9BB-B85E0803DA5E}"/>
    <dgm:cxn modelId="{B4910E0C-ADF5-428C-B177-C2385733567A}" type="presOf" srcId="{5A1948A3-790E-47EA-915E-0DB307E5BF15}" destId="{73B60D8E-CE08-4DFA-AA82-EE53C3A2AD47}" srcOrd="0" destOrd="1" presId="urn:microsoft.com/office/officeart/2005/8/layout/hList2#3"/>
    <dgm:cxn modelId="{0607135E-404E-4E59-918B-A46BC52225A5}" type="presOf" srcId="{C9715909-D9AF-4E5E-A675-3370F309C517}" destId="{73B60D8E-CE08-4DFA-AA82-EE53C3A2AD47}" srcOrd="0" destOrd="3" presId="urn:microsoft.com/office/officeart/2005/8/layout/hList2#3"/>
    <dgm:cxn modelId="{407D4E15-A66F-4621-A6F2-BA33D882A64D}" type="presOf" srcId="{A53CFBC3-F0A9-42BE-B228-0C644D457399}" destId="{73B60D8E-CE08-4DFA-AA82-EE53C3A2AD47}" srcOrd="0" destOrd="0" presId="urn:microsoft.com/office/officeart/2005/8/layout/hList2#3"/>
    <dgm:cxn modelId="{9782D56C-2A48-4BC6-9060-8F31B8E54CBE}" srcId="{D0473130-FF35-481D-BD68-E1CEDBAB3818}" destId="{2AE6C8DE-71A6-4310-B1D9-83F65D8976F9}" srcOrd="0" destOrd="0" parTransId="{93E0E172-84A5-44C3-8C4A-43E15EA81888}" sibTransId="{75E0D5A5-B1BA-456F-A909-FFF6ECB230E2}"/>
    <dgm:cxn modelId="{54D08C04-773C-4743-B638-0236BE6F301D}" srcId="{2AE6C8DE-71A6-4310-B1D9-83F65D8976F9}" destId="{F2C55BE7-09FF-4AA7-B97D-38CB13D85E41}" srcOrd="2" destOrd="0" parTransId="{18BD06AE-648C-408F-9365-57DF23A3F9BA}" sibTransId="{FE20304E-5375-484A-87A1-50DEA5878F9B}"/>
    <dgm:cxn modelId="{1AAEDD48-911C-4F93-8EDF-F713264155FA}" srcId="{2AE6C8DE-71A6-4310-B1D9-83F65D8976F9}" destId="{A53CFBC3-F0A9-42BE-B228-0C644D457399}" srcOrd="0" destOrd="0" parTransId="{0BA2AEB1-C088-464B-974D-72BF38CC6C3F}" sibTransId="{D136FF0F-3720-4677-AAC0-335436BB4EF2}"/>
    <dgm:cxn modelId="{70C6CC32-25A5-42C1-90A0-A93C440F516E}" srcId="{2AE6C8DE-71A6-4310-B1D9-83F65D8976F9}" destId="{F9CC2671-B13D-476B-963D-6AC3B5942A0C}" srcOrd="4" destOrd="0" parTransId="{C7BD22C3-33EA-4C63-8208-5FAFBA8744DE}" sibTransId="{65185EE3-AA37-4933-8392-488114565810}"/>
    <dgm:cxn modelId="{221CD0AE-E2ED-4893-81E1-3709A9A2A79F}" type="presOf" srcId="{F2C55BE7-09FF-4AA7-B97D-38CB13D85E41}" destId="{73B60D8E-CE08-4DFA-AA82-EE53C3A2AD47}" srcOrd="0" destOrd="2" presId="urn:microsoft.com/office/officeart/2005/8/layout/hList2#3"/>
    <dgm:cxn modelId="{21CEF30D-04D2-49D3-BBBC-19ADF6CD6B52}" type="presOf" srcId="{2AE6C8DE-71A6-4310-B1D9-83F65D8976F9}" destId="{5C0644BF-4250-489A-B9D0-337E5416EED7}" srcOrd="0" destOrd="0" presId="urn:microsoft.com/office/officeart/2005/8/layout/hList2#3"/>
    <dgm:cxn modelId="{6218F985-B156-47B7-9DC6-E15921A3621B}" type="presOf" srcId="{F9CC2671-B13D-476B-963D-6AC3B5942A0C}" destId="{73B60D8E-CE08-4DFA-AA82-EE53C3A2AD47}" srcOrd="0" destOrd="4" presId="urn:microsoft.com/office/officeart/2005/8/layout/hList2#3"/>
    <dgm:cxn modelId="{0D7D6EEF-90AC-4F89-A97C-8A6793F4DDD8}" type="presParOf" srcId="{FA9B6E43-EAC2-40A6-B8E2-BCE5D61D0935}" destId="{5D854FF4-AC5E-4FAA-BEC4-3DF7121A4E68}" srcOrd="0" destOrd="0" presId="urn:microsoft.com/office/officeart/2005/8/layout/hList2#3"/>
    <dgm:cxn modelId="{EDFCECAD-CC12-4083-ABE9-A6852EED2549}" type="presParOf" srcId="{5D854FF4-AC5E-4FAA-BEC4-3DF7121A4E68}" destId="{A54D453E-4FC7-41B3-B1E5-5E64D8E45C21}" srcOrd="0" destOrd="0" presId="urn:microsoft.com/office/officeart/2005/8/layout/hList2#3"/>
    <dgm:cxn modelId="{41D252C0-FB36-45DF-838F-57D0EEA7465A}" type="presParOf" srcId="{5D854FF4-AC5E-4FAA-BEC4-3DF7121A4E68}" destId="{73B60D8E-CE08-4DFA-AA82-EE53C3A2AD47}" srcOrd="1" destOrd="0" presId="urn:microsoft.com/office/officeart/2005/8/layout/hList2#3"/>
    <dgm:cxn modelId="{80ECEFAD-D69E-44E5-A109-E597B4CCD86B}" type="presParOf" srcId="{5D854FF4-AC5E-4FAA-BEC4-3DF7121A4E68}" destId="{5C0644BF-4250-489A-B9D0-337E5416EED7}" srcOrd="2" destOrd="0" presId="urn:microsoft.com/office/officeart/2005/8/layout/hList2#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473130-FF35-481D-BD68-E1CEDBAB3818}" type="doc">
      <dgm:prSet loTypeId="urn:microsoft.com/office/officeart/2005/8/layout/hList2#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F1D5438B-4D82-4817-AF6A-1BA53CE3AFAE}">
      <dgm:prSet phldrT="[Text]"/>
      <dgm:spPr/>
      <dgm:t>
        <a:bodyPr/>
        <a:lstStyle/>
        <a:p>
          <a:r>
            <a: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Enterprise</a:t>
          </a:r>
        </a:p>
      </dgm:t>
    </dgm:pt>
    <dgm:pt modelId="{5E2562CD-6DD9-4071-973B-308E62E52D2F}" type="parTrans" cxnId="{CE48C193-7D63-40BD-88AF-41EAE4E48D9E}">
      <dgm:prSet/>
      <dgm:spPr/>
      <dgm:t>
        <a:bodyPr/>
        <a:lstStyle/>
        <a:p>
          <a:endParaRPr lang="sv-SE"/>
        </a:p>
      </dgm:t>
    </dgm:pt>
    <dgm:pt modelId="{4099D31E-BCFF-4E01-BD99-B723FA405D01}" type="sibTrans" cxnId="{CE48C193-7D63-40BD-88AF-41EAE4E48D9E}">
      <dgm:prSet/>
      <dgm:spPr/>
      <dgm:t>
        <a:bodyPr/>
        <a:lstStyle/>
        <a:p>
          <a:endParaRPr lang="sv-SE"/>
        </a:p>
      </dgm:t>
    </dgm:pt>
    <dgm:pt modelId="{790E8895-9F70-47D1-A89E-72516632B778}">
      <dgm:prSet phldrT="[Text]"/>
      <dgm:spPr/>
      <dgm:t>
        <a:bodyPr/>
        <a:lstStyle/>
        <a:p>
          <a:r>
            <a:rPr lang="sv-SE" baseline="0" dirty="0">
              <a:solidFill>
                <a:schemeClr val="tx2">
                  <a:lumMod val="25000"/>
                </a:schemeClr>
              </a:solidFill>
            </a:rPr>
            <a:t>High availability/failover</a:t>
          </a:r>
          <a:endParaRPr lang="sv-SE" dirty="0">
            <a:solidFill>
              <a:schemeClr val="tx2">
                <a:lumMod val="25000"/>
              </a:schemeClr>
            </a:solidFill>
          </a:endParaRPr>
        </a:p>
      </dgm:t>
    </dgm:pt>
    <dgm:pt modelId="{F5054EB6-C9C8-4908-9B0F-235E82A589F3}" type="parTrans" cxnId="{F77A31B0-71DD-4C58-A3FC-95766FCF6AA7}">
      <dgm:prSet/>
      <dgm:spPr/>
      <dgm:t>
        <a:bodyPr/>
        <a:lstStyle/>
        <a:p>
          <a:endParaRPr lang="sv-SE"/>
        </a:p>
      </dgm:t>
    </dgm:pt>
    <dgm:pt modelId="{6BA88F73-E7E0-4552-B4D7-84BA7EB51E81}" type="sibTrans" cxnId="{F77A31B0-71DD-4C58-A3FC-95766FCF6AA7}">
      <dgm:prSet/>
      <dgm:spPr/>
      <dgm:t>
        <a:bodyPr/>
        <a:lstStyle/>
        <a:p>
          <a:endParaRPr lang="sv-SE"/>
        </a:p>
      </dgm:t>
    </dgm:pt>
    <dgm:pt modelId="{510EFDC7-6185-4FF6-B43C-C93529FE479B}">
      <dgm:prSet/>
      <dgm:spPr/>
      <dgm:t>
        <a:bodyPr/>
        <a:lstStyle/>
        <a:p>
          <a:r>
            <a:rPr lang="sv-SE" baseline="0" dirty="0">
              <a:solidFill>
                <a:schemeClr val="tx2">
                  <a:lumMod val="25000"/>
                </a:schemeClr>
              </a:solidFill>
            </a:rPr>
            <a:t>Scale out/failover</a:t>
          </a:r>
        </a:p>
      </dgm:t>
    </dgm:pt>
    <dgm:pt modelId="{A4B5FF93-1C3A-4F95-9AC8-5564EC3615A5}" type="parTrans" cxnId="{A0767147-6177-4571-98C8-6C2922F07F70}">
      <dgm:prSet/>
      <dgm:spPr/>
      <dgm:t>
        <a:bodyPr/>
        <a:lstStyle/>
        <a:p>
          <a:endParaRPr lang="sv-SE"/>
        </a:p>
      </dgm:t>
    </dgm:pt>
    <dgm:pt modelId="{16E6AABA-275E-47E8-B215-6149FCB71994}" type="sibTrans" cxnId="{A0767147-6177-4571-98C8-6C2922F07F70}">
      <dgm:prSet/>
      <dgm:spPr/>
      <dgm:t>
        <a:bodyPr/>
        <a:lstStyle/>
        <a:p>
          <a:endParaRPr lang="sv-SE"/>
        </a:p>
      </dgm:t>
    </dgm:pt>
    <dgm:pt modelId="{6755D406-CCCC-4D2D-97AC-BEBD33AA91A9}">
      <dgm:prSet/>
      <dgm:spPr/>
      <dgm:t>
        <a:bodyPr/>
        <a:lstStyle/>
        <a:p>
          <a:r>
            <a:rPr lang="sv-SE" baseline="0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baseline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baseline="0" dirty="0" err="1">
              <a:solidFill>
                <a:schemeClr val="tx2">
                  <a:lumMod val="25000"/>
                </a:schemeClr>
              </a:solidFill>
            </a:rPr>
            <a:t>processing</a:t>
          </a:r>
          <a:endParaRPr lang="sv-SE" dirty="0">
            <a:solidFill>
              <a:schemeClr val="tx2">
                <a:lumMod val="25000"/>
              </a:schemeClr>
            </a:solidFill>
          </a:endParaRPr>
        </a:p>
      </dgm:t>
    </dgm:pt>
    <dgm:pt modelId="{5892C020-8DC5-4DF4-A343-0FAD16CE248D}" type="parTrans" cxnId="{D175C457-A22F-45EA-9826-4185998720D5}">
      <dgm:prSet/>
      <dgm:spPr/>
      <dgm:t>
        <a:bodyPr/>
        <a:lstStyle/>
        <a:p>
          <a:endParaRPr lang="sv-SE"/>
        </a:p>
      </dgm:t>
    </dgm:pt>
    <dgm:pt modelId="{2DD207B0-8AD2-4E09-858C-0ADBBF3479F6}" type="sibTrans" cxnId="{D175C457-A22F-45EA-9826-4185998720D5}">
      <dgm:prSet/>
      <dgm:spPr/>
      <dgm:t>
        <a:bodyPr/>
        <a:lstStyle/>
        <a:p>
          <a:endParaRPr lang="sv-SE"/>
        </a:p>
      </dgm:t>
    </dgm:pt>
    <dgm:pt modelId="{74FB210F-6F4B-40F1-AEA6-555BA6039C02}">
      <dgm:prSet/>
      <dgm:spPr/>
      <dgm:t>
        <a:bodyPr/>
        <a:lstStyle/>
        <a:p>
          <a:r>
            <a:rPr lang="sv-SE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dirty="0" err="1">
              <a:solidFill>
                <a:schemeClr val="tx2">
                  <a:lumMod val="25000"/>
                </a:schemeClr>
              </a:solidFill>
            </a:rPr>
            <a:t>virtualization</a:t>
          </a:r>
          <a:endParaRPr lang="sv-SE" dirty="0">
            <a:solidFill>
              <a:schemeClr val="tx2">
                <a:lumMod val="25000"/>
              </a:schemeClr>
            </a:solidFill>
          </a:endParaRPr>
        </a:p>
      </dgm:t>
    </dgm:pt>
    <dgm:pt modelId="{57C17833-96B6-4A83-8A62-DCEBBBD458CC}" type="parTrans" cxnId="{3FFFF6DC-7FD0-42C2-B00B-E6E3AE8BF298}">
      <dgm:prSet/>
      <dgm:spPr/>
      <dgm:t>
        <a:bodyPr/>
        <a:lstStyle/>
        <a:p>
          <a:endParaRPr lang="sv-SE"/>
        </a:p>
      </dgm:t>
    </dgm:pt>
    <dgm:pt modelId="{24850A8D-894B-4130-B2CB-EB0C12B495F4}" type="sibTrans" cxnId="{3FFFF6DC-7FD0-42C2-B00B-E6E3AE8BF298}">
      <dgm:prSet/>
      <dgm:spPr/>
      <dgm:t>
        <a:bodyPr/>
        <a:lstStyle/>
        <a:p>
          <a:endParaRPr lang="sv-SE"/>
        </a:p>
      </dgm:t>
    </dgm:pt>
    <dgm:pt modelId="{4B233652-EED8-4920-A78B-DF4252218A71}">
      <dgm:prSet/>
      <dgm:spPr/>
      <dgm:t>
        <a:bodyPr/>
        <a:lstStyle/>
        <a:p>
          <a:r>
            <a:rPr lang="sv-SE" baseline="0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baseline="0" dirty="0">
              <a:solidFill>
                <a:schemeClr val="tx2">
                  <a:lumMod val="25000"/>
                </a:schemeClr>
              </a:solidFill>
            </a:rPr>
            <a:t> Applications</a:t>
          </a:r>
          <a:endParaRPr lang="sv-SE" dirty="0">
            <a:solidFill>
              <a:schemeClr val="tx2">
                <a:lumMod val="25000"/>
              </a:schemeClr>
            </a:solidFill>
          </a:endParaRPr>
        </a:p>
      </dgm:t>
    </dgm:pt>
    <dgm:pt modelId="{C43E4783-0F5A-488F-B3E8-EC44C2C40EA6}" type="parTrans" cxnId="{C5064809-DAEC-4E05-8CD8-B8CE9451B9F9}">
      <dgm:prSet/>
      <dgm:spPr/>
      <dgm:t>
        <a:bodyPr/>
        <a:lstStyle/>
        <a:p>
          <a:endParaRPr lang="sv-SE"/>
        </a:p>
      </dgm:t>
    </dgm:pt>
    <dgm:pt modelId="{166C9404-B4EF-42ED-BD24-911EBA2801C3}" type="sibTrans" cxnId="{C5064809-DAEC-4E05-8CD8-B8CE9451B9F9}">
      <dgm:prSet/>
      <dgm:spPr/>
      <dgm:t>
        <a:bodyPr/>
        <a:lstStyle/>
        <a:p>
          <a:endParaRPr lang="sv-SE"/>
        </a:p>
      </dgm:t>
    </dgm:pt>
    <dgm:pt modelId="{FA9B6E43-EAC2-40A6-B8E2-BCE5D61D0935}" type="pres">
      <dgm:prSet presAssocID="{D0473130-FF35-481D-BD68-E1CEDBAB3818}" presName="linearFlow" presStyleCnt="0">
        <dgm:presLayoutVars>
          <dgm:dir/>
          <dgm:animLvl val="lvl"/>
          <dgm:resizeHandles/>
        </dgm:presLayoutVars>
      </dgm:prSet>
      <dgm:spPr/>
    </dgm:pt>
    <dgm:pt modelId="{579FC1EA-DCB0-45C8-AC76-7576F17F47F2}" type="pres">
      <dgm:prSet presAssocID="{F1D5438B-4D82-4817-AF6A-1BA53CE3AFAE}" presName="compositeNode" presStyleCnt="0">
        <dgm:presLayoutVars>
          <dgm:bulletEnabled val="1"/>
        </dgm:presLayoutVars>
      </dgm:prSet>
      <dgm:spPr/>
    </dgm:pt>
    <dgm:pt modelId="{A7A2C250-6502-46E1-9BFC-CF03AE747B7F}" type="pres">
      <dgm:prSet presAssocID="{F1D5438B-4D82-4817-AF6A-1BA53CE3AFAE}" presName="image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450284E-245E-4799-879E-917FB9922F41}" type="pres">
      <dgm:prSet presAssocID="{F1D5438B-4D82-4817-AF6A-1BA53CE3AFAE}" presName="childNode" presStyleLbl="node1" presStyleIdx="0" presStyleCnt="1">
        <dgm:presLayoutVars>
          <dgm:bulletEnabled val="1"/>
        </dgm:presLayoutVars>
      </dgm:prSet>
      <dgm:spPr/>
    </dgm:pt>
    <dgm:pt modelId="{B6C72494-66B8-43DF-9883-C898BE223FC0}" type="pres">
      <dgm:prSet presAssocID="{F1D5438B-4D82-4817-AF6A-1BA53CE3AFAE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81AA02A9-ED4A-4608-8259-947C8EDAC952}" type="presOf" srcId="{6755D406-CCCC-4D2D-97AC-BEBD33AA91A9}" destId="{0450284E-245E-4799-879E-917FB9922F41}" srcOrd="0" destOrd="2" presId="urn:microsoft.com/office/officeart/2005/8/layout/hList2#4"/>
    <dgm:cxn modelId="{A0767147-6177-4571-98C8-6C2922F07F70}" srcId="{F1D5438B-4D82-4817-AF6A-1BA53CE3AFAE}" destId="{510EFDC7-6185-4FF6-B43C-C93529FE479B}" srcOrd="1" destOrd="0" parTransId="{A4B5FF93-1C3A-4F95-9AC8-5564EC3615A5}" sibTransId="{16E6AABA-275E-47E8-B215-6149FCB71994}"/>
    <dgm:cxn modelId="{F77A31B0-71DD-4C58-A3FC-95766FCF6AA7}" srcId="{F1D5438B-4D82-4817-AF6A-1BA53CE3AFAE}" destId="{790E8895-9F70-47D1-A89E-72516632B778}" srcOrd="0" destOrd="0" parTransId="{F5054EB6-C9C8-4908-9B0F-235E82A589F3}" sibTransId="{6BA88F73-E7E0-4552-B4D7-84BA7EB51E81}"/>
    <dgm:cxn modelId="{D175C457-A22F-45EA-9826-4185998720D5}" srcId="{F1D5438B-4D82-4817-AF6A-1BA53CE3AFAE}" destId="{6755D406-CCCC-4D2D-97AC-BEBD33AA91A9}" srcOrd="2" destOrd="0" parTransId="{5892C020-8DC5-4DF4-A343-0FAD16CE248D}" sibTransId="{2DD207B0-8AD2-4E09-858C-0ADBBF3479F6}"/>
    <dgm:cxn modelId="{8E72BF3C-7328-46C9-B514-85902B749BEE}" type="presOf" srcId="{4B233652-EED8-4920-A78B-DF4252218A71}" destId="{0450284E-245E-4799-879E-917FB9922F41}" srcOrd="0" destOrd="3" presId="urn:microsoft.com/office/officeart/2005/8/layout/hList2#4"/>
    <dgm:cxn modelId="{3FFFF6DC-7FD0-42C2-B00B-E6E3AE8BF298}" srcId="{F1D5438B-4D82-4817-AF6A-1BA53CE3AFAE}" destId="{74FB210F-6F4B-40F1-AEA6-555BA6039C02}" srcOrd="4" destOrd="0" parTransId="{57C17833-96B6-4A83-8A62-DCEBBBD458CC}" sibTransId="{24850A8D-894B-4130-B2CB-EB0C12B495F4}"/>
    <dgm:cxn modelId="{D378675F-A8B6-44E1-94BC-3E0159E8D95B}" type="presOf" srcId="{D0473130-FF35-481D-BD68-E1CEDBAB3818}" destId="{FA9B6E43-EAC2-40A6-B8E2-BCE5D61D0935}" srcOrd="0" destOrd="0" presId="urn:microsoft.com/office/officeart/2005/8/layout/hList2#4"/>
    <dgm:cxn modelId="{0A946B14-93A2-4385-B639-36843C992B92}" type="presOf" srcId="{74FB210F-6F4B-40F1-AEA6-555BA6039C02}" destId="{0450284E-245E-4799-879E-917FB9922F41}" srcOrd="0" destOrd="4" presId="urn:microsoft.com/office/officeart/2005/8/layout/hList2#4"/>
    <dgm:cxn modelId="{76F2B697-2CBA-4C9C-9162-BCEB9A254C10}" type="presOf" srcId="{790E8895-9F70-47D1-A89E-72516632B778}" destId="{0450284E-245E-4799-879E-917FB9922F41}" srcOrd="0" destOrd="0" presId="urn:microsoft.com/office/officeart/2005/8/layout/hList2#4"/>
    <dgm:cxn modelId="{CE48C193-7D63-40BD-88AF-41EAE4E48D9E}" srcId="{D0473130-FF35-481D-BD68-E1CEDBAB3818}" destId="{F1D5438B-4D82-4817-AF6A-1BA53CE3AFAE}" srcOrd="0" destOrd="0" parTransId="{5E2562CD-6DD9-4071-973B-308E62E52D2F}" sibTransId="{4099D31E-BCFF-4E01-BD99-B723FA405D01}"/>
    <dgm:cxn modelId="{226F28A5-FCE6-4ED6-9A53-054FCC4D48EC}" type="presOf" srcId="{F1D5438B-4D82-4817-AF6A-1BA53CE3AFAE}" destId="{B6C72494-66B8-43DF-9883-C898BE223FC0}" srcOrd="0" destOrd="0" presId="urn:microsoft.com/office/officeart/2005/8/layout/hList2#4"/>
    <dgm:cxn modelId="{C5064809-DAEC-4E05-8CD8-B8CE9451B9F9}" srcId="{F1D5438B-4D82-4817-AF6A-1BA53CE3AFAE}" destId="{4B233652-EED8-4920-A78B-DF4252218A71}" srcOrd="3" destOrd="0" parTransId="{C43E4783-0F5A-488F-B3E8-EC44C2C40EA6}" sibTransId="{166C9404-B4EF-42ED-BD24-911EBA2801C3}"/>
    <dgm:cxn modelId="{2C6F5259-B6EC-43EF-86AB-FDCD10E2CCAB}" type="presOf" srcId="{510EFDC7-6185-4FF6-B43C-C93529FE479B}" destId="{0450284E-245E-4799-879E-917FB9922F41}" srcOrd="0" destOrd="1" presId="urn:microsoft.com/office/officeart/2005/8/layout/hList2#4"/>
    <dgm:cxn modelId="{14E09C54-4717-4B03-8889-036A8B48797A}" type="presParOf" srcId="{FA9B6E43-EAC2-40A6-B8E2-BCE5D61D0935}" destId="{579FC1EA-DCB0-45C8-AC76-7576F17F47F2}" srcOrd="0" destOrd="0" presId="urn:microsoft.com/office/officeart/2005/8/layout/hList2#4"/>
    <dgm:cxn modelId="{6C30BA37-28C7-4A15-9A94-E9B7C6B5B132}" type="presParOf" srcId="{579FC1EA-DCB0-45C8-AC76-7576F17F47F2}" destId="{A7A2C250-6502-46E1-9BFC-CF03AE747B7F}" srcOrd="0" destOrd="0" presId="urn:microsoft.com/office/officeart/2005/8/layout/hList2#4"/>
    <dgm:cxn modelId="{E0DA93BF-EBD7-4F02-8C4F-6C6498B9119F}" type="presParOf" srcId="{579FC1EA-DCB0-45C8-AC76-7576F17F47F2}" destId="{0450284E-245E-4799-879E-917FB9922F41}" srcOrd="1" destOrd="0" presId="urn:microsoft.com/office/officeart/2005/8/layout/hList2#4"/>
    <dgm:cxn modelId="{1C00C0B0-89A2-4578-AE2E-80DB01E50728}" type="presParOf" srcId="{579FC1EA-DCB0-45C8-AC76-7576F17F47F2}" destId="{B6C72494-66B8-43DF-9883-C898BE223FC0}" srcOrd="2" destOrd="0" presId="urn:microsoft.com/office/officeart/2005/8/layout/hList2#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04988-FCC3-4C82-A772-734E1E8D8FAE}">
      <dsp:nvSpPr>
        <dsp:cNvPr id="0" name=""/>
        <dsp:cNvSpPr/>
      </dsp:nvSpPr>
      <dsp:spPr>
        <a:xfrm>
          <a:off x="0" y="633313"/>
          <a:ext cx="3868737" cy="241796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1250">
              <a:schemeClr val="accent5">
                <a:lumMod val="90000"/>
              </a:schemeClr>
            </a:gs>
            <a:gs pos="52000">
              <a:schemeClr val="accent5">
                <a:lumMod val="50000"/>
              </a:schemeClr>
            </a:gs>
            <a:gs pos="100000">
              <a:schemeClr val="accent5">
                <a:lumMod val="1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98E55-ED5A-450A-861B-A607DFEB1D65}">
      <dsp:nvSpPr>
        <dsp:cNvPr id="0" name=""/>
        <dsp:cNvSpPr/>
      </dsp:nvSpPr>
      <dsp:spPr>
        <a:xfrm>
          <a:off x="381070" y="2431309"/>
          <a:ext cx="88980" cy="88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457D3-11E0-4120-B4C8-13EDD31E77DD}">
      <dsp:nvSpPr>
        <dsp:cNvPr id="0" name=""/>
        <dsp:cNvSpPr/>
      </dsp:nvSpPr>
      <dsp:spPr>
        <a:xfrm>
          <a:off x="425561" y="2475799"/>
          <a:ext cx="506804" cy="5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49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solidFill>
                <a:schemeClr val="tx1"/>
              </a:solidFill>
            </a:rPr>
            <a:t>BizTalk Server 2000, 2002</a:t>
          </a:r>
        </a:p>
      </dsp:txBody>
      <dsp:txXfrm>
        <a:off x="425561" y="2475799"/>
        <a:ext cx="506804" cy="575474"/>
      </dsp:txXfrm>
    </dsp:sp>
    <dsp:sp modelId="{AC23DC65-6588-4099-B65D-98B8EB399508}">
      <dsp:nvSpPr>
        <dsp:cNvPr id="0" name=""/>
        <dsp:cNvSpPr/>
      </dsp:nvSpPr>
      <dsp:spPr>
        <a:xfrm>
          <a:off x="862728" y="1968511"/>
          <a:ext cx="139274" cy="139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F52BA-8E14-452E-AA4D-439A8BCE81DB}">
      <dsp:nvSpPr>
        <dsp:cNvPr id="0" name=""/>
        <dsp:cNvSpPr/>
      </dsp:nvSpPr>
      <dsp:spPr>
        <a:xfrm>
          <a:off x="932365" y="2038148"/>
          <a:ext cx="642210" cy="101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99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solidFill>
                <a:schemeClr val="tx1"/>
              </a:solidFill>
            </a:rPr>
            <a:t>BizTalk Server 2004, 2006, 2006 R2</a:t>
          </a:r>
        </a:p>
      </dsp:txBody>
      <dsp:txXfrm>
        <a:off x="932365" y="2038148"/>
        <a:ext cx="642210" cy="1013125"/>
      </dsp:txXfrm>
    </dsp:sp>
    <dsp:sp modelId="{501E9C4B-366A-433B-9846-F8BC3ADD3733}">
      <dsp:nvSpPr>
        <dsp:cNvPr id="0" name=""/>
        <dsp:cNvSpPr/>
      </dsp:nvSpPr>
      <dsp:spPr>
        <a:xfrm>
          <a:off x="1481726" y="1599530"/>
          <a:ext cx="185699" cy="1856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1FF50-B028-42C4-857B-EA0777A2B935}">
      <dsp:nvSpPr>
        <dsp:cNvPr id="0" name=""/>
        <dsp:cNvSpPr/>
      </dsp:nvSpPr>
      <dsp:spPr>
        <a:xfrm>
          <a:off x="1574575" y="1692380"/>
          <a:ext cx="746666" cy="1358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9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solidFill>
                <a:schemeClr val="tx1"/>
              </a:solidFill>
            </a:rPr>
            <a:t>BizTalk Server 2009</a:t>
          </a:r>
        </a:p>
      </dsp:txBody>
      <dsp:txXfrm>
        <a:off x="1574575" y="1692380"/>
        <a:ext cx="746666" cy="1358893"/>
      </dsp:txXfrm>
    </dsp:sp>
    <dsp:sp modelId="{57CD1C59-DE33-4A98-9F9D-0C1419D58531}">
      <dsp:nvSpPr>
        <dsp:cNvPr id="0" name=""/>
        <dsp:cNvSpPr/>
      </dsp:nvSpPr>
      <dsp:spPr>
        <a:xfrm>
          <a:off x="2201311" y="1311309"/>
          <a:ext cx="239861" cy="239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02ED9-75CC-4A74-BFE7-979ABF7BC697}">
      <dsp:nvSpPr>
        <dsp:cNvPr id="0" name=""/>
        <dsp:cNvSpPr/>
      </dsp:nvSpPr>
      <dsp:spPr>
        <a:xfrm>
          <a:off x="2321242" y="1431240"/>
          <a:ext cx="773747" cy="162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9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solidFill>
                <a:schemeClr val="tx1"/>
              </a:solidFill>
            </a:rPr>
            <a:t>BizTalk Server 2010</a:t>
          </a:r>
        </a:p>
      </dsp:txBody>
      <dsp:txXfrm>
        <a:off x="2321242" y="1431240"/>
        <a:ext cx="773747" cy="1620033"/>
      </dsp:txXfrm>
    </dsp:sp>
    <dsp:sp modelId="{B2A962A5-21E3-450F-B707-CFEE1FAE77C0}">
      <dsp:nvSpPr>
        <dsp:cNvPr id="0" name=""/>
        <dsp:cNvSpPr/>
      </dsp:nvSpPr>
      <dsp:spPr>
        <a:xfrm>
          <a:off x="2942174" y="1118840"/>
          <a:ext cx="305630" cy="305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5A79D-71BE-45B0-8CA4-49B1CECD8FB2}">
      <dsp:nvSpPr>
        <dsp:cNvPr id="0" name=""/>
        <dsp:cNvSpPr/>
      </dsp:nvSpPr>
      <dsp:spPr>
        <a:xfrm>
          <a:off x="3094989" y="1271655"/>
          <a:ext cx="773747" cy="177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47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solidFill>
                <a:schemeClr val="tx1"/>
              </a:solidFill>
            </a:rPr>
            <a:t>BizTalk Server </a:t>
          </a:r>
          <a:r>
            <a:rPr lang="en-GB" sz="1000" kern="1200" dirty="0" err="1">
              <a:solidFill>
                <a:schemeClr val="tx1"/>
              </a:solidFill>
            </a:rPr>
            <a:t>vNext</a:t>
          </a:r>
          <a:endParaRPr lang="en-GB" sz="1000" kern="1200" dirty="0">
            <a:solidFill>
              <a:schemeClr val="tx1"/>
            </a:solidFill>
          </a:endParaRPr>
        </a:p>
      </dsp:txBody>
      <dsp:txXfrm>
        <a:off x="3094989" y="1271655"/>
        <a:ext cx="773747" cy="177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8C1D3-9E67-43E7-B07B-C3B63CBD7F2C}">
      <dsp:nvSpPr>
        <dsp:cNvPr id="0" name=""/>
        <dsp:cNvSpPr/>
      </dsp:nvSpPr>
      <dsp:spPr>
        <a:xfrm>
          <a:off x="-97572" y="965520"/>
          <a:ext cx="2332672" cy="2332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EF5C1-9D21-4946-B918-921C0BC71E3E}">
      <dsp:nvSpPr>
        <dsp:cNvPr id="0" name=""/>
        <dsp:cNvSpPr/>
      </dsp:nvSpPr>
      <dsp:spPr>
        <a:xfrm>
          <a:off x="161548" y="1224641"/>
          <a:ext cx="1814430" cy="1814430"/>
        </a:xfrm>
        <a:prstGeom prst="ellipse">
          <a:avLst/>
        </a:prstGeom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5">
                <a:lumMod val="1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E2305-99AE-42FA-B8AC-52C624F921C1}">
      <dsp:nvSpPr>
        <dsp:cNvPr id="0" name=""/>
        <dsp:cNvSpPr/>
      </dsp:nvSpPr>
      <dsp:spPr>
        <a:xfrm>
          <a:off x="420669" y="1483762"/>
          <a:ext cx="1296188" cy="1296188"/>
        </a:xfrm>
        <a:prstGeom prst="ellipse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100000">
              <a:schemeClr val="accent5">
                <a:lumMod val="25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7FC6A-C60B-44B7-9FD3-5F99E8F341E3}">
      <dsp:nvSpPr>
        <dsp:cNvPr id="0" name=""/>
        <dsp:cNvSpPr/>
      </dsp:nvSpPr>
      <dsp:spPr>
        <a:xfrm>
          <a:off x="679984" y="1743077"/>
          <a:ext cx="777557" cy="777557"/>
        </a:xfrm>
        <a:prstGeom prst="ellipse">
          <a:avLst/>
        </a:prstGeom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0181E-52F8-4DD6-A1DC-02990D964BAA}">
      <dsp:nvSpPr>
        <dsp:cNvPr id="0" name=""/>
        <dsp:cNvSpPr/>
      </dsp:nvSpPr>
      <dsp:spPr>
        <a:xfrm>
          <a:off x="939105" y="2002198"/>
          <a:ext cx="259315" cy="259315"/>
        </a:xfrm>
        <a:prstGeom prst="ellipse">
          <a:avLst/>
        </a:prstGeom>
        <a:gradFill rotWithShape="0">
          <a:gsLst>
            <a:gs pos="0">
              <a:schemeClr val="accent5">
                <a:lumMod val="9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05216-7206-46F2-A755-9EFD9A4380B0}">
      <dsp:nvSpPr>
        <dsp:cNvPr id="0" name=""/>
        <dsp:cNvSpPr/>
      </dsp:nvSpPr>
      <dsp:spPr>
        <a:xfrm>
          <a:off x="2530805" y="386395"/>
          <a:ext cx="1352483" cy="411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2004, core engine</a:t>
          </a:r>
        </a:p>
      </dsp:txBody>
      <dsp:txXfrm>
        <a:off x="2530805" y="386395"/>
        <a:ext cx="1352483" cy="411794"/>
      </dsp:txXfrm>
    </dsp:sp>
    <dsp:sp modelId="{88D58528-64D4-462B-B524-E7FD032306E1}">
      <dsp:nvSpPr>
        <dsp:cNvPr id="0" name=""/>
        <dsp:cNvSpPr/>
      </dsp:nvSpPr>
      <dsp:spPr>
        <a:xfrm>
          <a:off x="2332294" y="592292"/>
          <a:ext cx="291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A7865-AA78-4FF5-96B8-8171DE18DB56}">
      <dsp:nvSpPr>
        <dsp:cNvPr id="0" name=""/>
        <dsp:cNvSpPr/>
      </dsp:nvSpPr>
      <dsp:spPr>
        <a:xfrm rot="5400000">
          <a:off x="929775" y="731280"/>
          <a:ext cx="1539564" cy="126158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C5511-DA53-4664-BCE0-480E51B9AD7F}">
      <dsp:nvSpPr>
        <dsp:cNvPr id="0" name=""/>
        <dsp:cNvSpPr/>
      </dsp:nvSpPr>
      <dsp:spPr>
        <a:xfrm>
          <a:off x="2455436" y="801941"/>
          <a:ext cx="1503221" cy="411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2006, 2005, </a:t>
          </a:r>
          <a:br>
            <a:rPr lang="en-GB" sz="1200" kern="1200" dirty="0">
              <a:solidFill>
                <a:schemeClr val="tx1"/>
              </a:solidFill>
            </a:rPr>
          </a:br>
          <a:r>
            <a:rPr lang="en-GB" sz="1200" kern="1200" dirty="0">
              <a:solidFill>
                <a:schemeClr val="tx1"/>
              </a:solidFill>
            </a:rPr>
            <a:t>Applications, </a:t>
          </a:r>
          <a:r>
            <a:rPr lang="en-GB" sz="1200" kern="1200" dirty="0" err="1">
              <a:solidFill>
                <a:schemeClr val="tx1"/>
              </a:solidFill>
            </a:rPr>
            <a:t>perf</a:t>
          </a:r>
          <a:r>
            <a:rPr lang="en-GB" sz="1200" kern="1200" dirty="0">
              <a:solidFill>
                <a:schemeClr val="tx1"/>
              </a:solidFill>
            </a:rPr>
            <a:t>.</a:t>
          </a:r>
        </a:p>
      </dsp:txBody>
      <dsp:txXfrm>
        <a:off x="2455436" y="801941"/>
        <a:ext cx="1503221" cy="411794"/>
      </dsp:txXfrm>
    </dsp:sp>
    <dsp:sp modelId="{1FB14D7C-D9EC-45E7-8310-B923F2693D46}">
      <dsp:nvSpPr>
        <dsp:cNvPr id="0" name=""/>
        <dsp:cNvSpPr/>
      </dsp:nvSpPr>
      <dsp:spPr>
        <a:xfrm>
          <a:off x="2332294" y="1027724"/>
          <a:ext cx="291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942A7-BED4-4075-8A1A-5A1A2885B642}">
      <dsp:nvSpPr>
        <dsp:cNvPr id="0" name=""/>
        <dsp:cNvSpPr/>
      </dsp:nvSpPr>
      <dsp:spPr>
        <a:xfrm rot="5400000">
          <a:off x="1156005" y="1133628"/>
          <a:ext cx="1281881" cy="106914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FD950-8627-4602-8CB2-8084866A1A21}">
      <dsp:nvSpPr>
        <dsp:cNvPr id="0" name=""/>
        <dsp:cNvSpPr/>
      </dsp:nvSpPr>
      <dsp:spPr>
        <a:xfrm>
          <a:off x="2417396" y="1257259"/>
          <a:ext cx="1491009" cy="411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2006 R2, EDI, RFID, WCF, Adapters</a:t>
          </a:r>
        </a:p>
      </dsp:txBody>
      <dsp:txXfrm>
        <a:off x="2417396" y="1257259"/>
        <a:ext cx="1491009" cy="411794"/>
      </dsp:txXfrm>
    </dsp:sp>
    <dsp:sp modelId="{7DC027F1-85B3-4A5E-BF0F-1A040A8BBD7F}">
      <dsp:nvSpPr>
        <dsp:cNvPr id="0" name=""/>
        <dsp:cNvSpPr/>
      </dsp:nvSpPr>
      <dsp:spPr>
        <a:xfrm>
          <a:off x="2332294" y="1463156"/>
          <a:ext cx="291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A76B0-F4B7-4374-BC74-46E65150568E}">
      <dsp:nvSpPr>
        <dsp:cNvPr id="0" name=""/>
        <dsp:cNvSpPr/>
      </dsp:nvSpPr>
      <dsp:spPr>
        <a:xfrm rot="5400000">
          <a:off x="1377842" y="1519529"/>
          <a:ext cx="1010824" cy="89807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0F176-B4C5-487C-B940-196536A3B57B}">
      <dsp:nvSpPr>
        <dsp:cNvPr id="0" name=""/>
        <dsp:cNvSpPr/>
      </dsp:nvSpPr>
      <dsp:spPr>
        <a:xfrm>
          <a:off x="2437428" y="1683361"/>
          <a:ext cx="1539237" cy="411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2009, 2008, ESB, EDI, Adapters, ALM</a:t>
          </a:r>
        </a:p>
      </dsp:txBody>
      <dsp:txXfrm>
        <a:off x="2437428" y="1683361"/>
        <a:ext cx="1539237" cy="411794"/>
      </dsp:txXfrm>
    </dsp:sp>
    <dsp:sp modelId="{0350568B-F5AE-41A0-9A73-0086655D2780}">
      <dsp:nvSpPr>
        <dsp:cNvPr id="0" name=""/>
        <dsp:cNvSpPr/>
      </dsp:nvSpPr>
      <dsp:spPr>
        <a:xfrm>
          <a:off x="2332294" y="1889258"/>
          <a:ext cx="291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1952F-642F-4B25-B01D-ADB5889DFDAC}">
      <dsp:nvSpPr>
        <dsp:cNvPr id="0" name=""/>
        <dsp:cNvSpPr/>
      </dsp:nvSpPr>
      <dsp:spPr>
        <a:xfrm rot="5400000">
          <a:off x="1598669" y="1926970"/>
          <a:ext cx="771337" cy="6959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5321A-0CE8-4ED2-A792-40C4DC445FF9}">
      <dsp:nvSpPr>
        <dsp:cNvPr id="0" name=""/>
        <dsp:cNvSpPr/>
      </dsp:nvSpPr>
      <dsp:spPr>
        <a:xfrm>
          <a:off x="2428733" y="2117969"/>
          <a:ext cx="1556627" cy="69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2010, 2010, </a:t>
          </a:r>
          <a:r>
            <a:rPr lang="en-GB" sz="1200" kern="1200" dirty="0" err="1">
              <a:solidFill>
                <a:schemeClr val="tx1"/>
              </a:solidFill>
            </a:rPr>
            <a:t>Mgmt</a:t>
          </a:r>
          <a:r>
            <a:rPr lang="en-GB" sz="1200" kern="1200" dirty="0">
              <a:solidFill>
                <a:schemeClr val="tx1"/>
              </a:solidFill>
            </a:rPr>
            <a:t>, ESB, Adapters, productivity, B2B,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AppFabric &amp; WF</a:t>
          </a:r>
        </a:p>
      </dsp:txBody>
      <dsp:txXfrm>
        <a:off x="2428733" y="2117969"/>
        <a:ext cx="1556627" cy="696435"/>
      </dsp:txXfrm>
    </dsp:sp>
    <dsp:sp modelId="{C03F94A1-C88F-44B9-B273-C03E3A1B407D}">
      <dsp:nvSpPr>
        <dsp:cNvPr id="0" name=""/>
        <dsp:cNvSpPr/>
      </dsp:nvSpPr>
      <dsp:spPr>
        <a:xfrm>
          <a:off x="2332294" y="2302919"/>
          <a:ext cx="291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0BD35-8A40-4448-96C0-B4BCB20D0A84}">
      <dsp:nvSpPr>
        <dsp:cNvPr id="0" name=""/>
        <dsp:cNvSpPr/>
      </dsp:nvSpPr>
      <dsp:spPr>
        <a:xfrm rot="5400000">
          <a:off x="1807443" y="2322358"/>
          <a:ext cx="544290" cy="50541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9181-9AA8-486E-8FAD-7136C73CFF23}">
      <dsp:nvSpPr>
        <dsp:cNvPr id="0" name=""/>
        <dsp:cNvSpPr/>
      </dsp:nvSpPr>
      <dsp:spPr>
        <a:xfrm rot="16200000">
          <a:off x="-1539556" y="2247922"/>
          <a:ext cx="3483196" cy="37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12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b="1" i="1" kern="1200" dirty="0"/>
            <a:t>Developer</a:t>
          </a:r>
        </a:p>
      </dsp:txBody>
      <dsp:txXfrm>
        <a:off x="-1539556" y="2247922"/>
        <a:ext cx="3483196" cy="374308"/>
      </dsp:txXfrm>
    </dsp:sp>
    <dsp:sp modelId="{1F76802A-F539-416B-BFA2-48731950B4F2}">
      <dsp:nvSpPr>
        <dsp:cNvPr id="0" name=""/>
        <dsp:cNvSpPr/>
      </dsp:nvSpPr>
      <dsp:spPr>
        <a:xfrm>
          <a:off x="389196" y="603908"/>
          <a:ext cx="1864454" cy="36623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3012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Fully</a:t>
          </a: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 featured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Limited in license to design, development and testing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389196" y="603908"/>
        <a:ext cx="1864454" cy="3662337"/>
      </dsp:txXfrm>
    </dsp:sp>
    <dsp:sp modelId="{FD256352-D29D-4AC2-9821-6F94A33F285B}">
      <dsp:nvSpPr>
        <dsp:cNvPr id="0" name=""/>
        <dsp:cNvSpPr/>
      </dsp:nvSpPr>
      <dsp:spPr>
        <a:xfrm>
          <a:off x="14887" y="199391"/>
          <a:ext cx="748617" cy="748617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67348-BEF6-46C1-BCF0-44392A75AE93}">
      <dsp:nvSpPr>
        <dsp:cNvPr id="0" name=""/>
        <dsp:cNvSpPr/>
      </dsp:nvSpPr>
      <dsp:spPr>
        <a:xfrm rot="16200000">
          <a:off x="-1600083" y="2362720"/>
          <a:ext cx="3594639" cy="36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2267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Branch</a:t>
          </a:r>
        </a:p>
      </dsp:txBody>
      <dsp:txXfrm>
        <a:off x="-1600083" y="2362720"/>
        <a:ext cx="3594639" cy="365405"/>
      </dsp:txXfrm>
    </dsp:sp>
    <dsp:sp modelId="{A4F97472-C4AE-41A7-84C0-CCA47FF7697B}">
      <dsp:nvSpPr>
        <dsp:cNvPr id="0" name=""/>
        <dsp:cNvSpPr/>
      </dsp:nvSpPr>
      <dsp:spPr>
        <a:xfrm>
          <a:off x="379938" y="748103"/>
          <a:ext cx="1820106" cy="3594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22267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Limited hub and spoke edition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8 </a:t>
          </a:r>
          <a:r>
            <a:rPr lang="sv-SE" sz="1400" kern="1200" baseline="0" dirty="0" err="1">
              <a:solidFill>
                <a:schemeClr val="tx2">
                  <a:lumMod val="25000"/>
                </a:schemeClr>
              </a:solidFill>
            </a:rPr>
            <a:t>core</a:t>
          </a: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 limit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>
              <a:solidFill>
                <a:schemeClr val="tx2">
                  <a:lumMod val="25000"/>
                </a:schemeClr>
              </a:solidFill>
            </a:rPr>
            <a:t>Single server</a:t>
          </a:r>
          <a:endParaRPr lang="sv-SE" sz="1400" kern="1200" baseline="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One Application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Requires Enterprise</a:t>
          </a:r>
        </a:p>
      </dsp:txBody>
      <dsp:txXfrm>
        <a:off x="379938" y="748103"/>
        <a:ext cx="1820106" cy="3594639"/>
      </dsp:txXfrm>
    </dsp:sp>
    <dsp:sp modelId="{1FC2EA0C-BBD5-4BD7-B454-0ACEF84C7330}">
      <dsp:nvSpPr>
        <dsp:cNvPr id="0" name=""/>
        <dsp:cNvSpPr/>
      </dsp:nvSpPr>
      <dsp:spPr>
        <a:xfrm>
          <a:off x="14533" y="265768"/>
          <a:ext cx="730810" cy="73081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44BF-4250-489A-B9D0-337E5416EED7}">
      <dsp:nvSpPr>
        <dsp:cNvPr id="0" name=""/>
        <dsp:cNvSpPr/>
      </dsp:nvSpPr>
      <dsp:spPr>
        <a:xfrm rot="16200000">
          <a:off x="-1600083" y="2362720"/>
          <a:ext cx="3594639" cy="36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2267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b="1" kern="1200" dirty="0">
              <a:effectLst/>
            </a:rPr>
            <a:t>Standard</a:t>
          </a:r>
        </a:p>
      </dsp:txBody>
      <dsp:txXfrm>
        <a:off x="-1600083" y="2362720"/>
        <a:ext cx="3594639" cy="365405"/>
      </dsp:txXfrm>
    </dsp:sp>
    <dsp:sp modelId="{73B60D8E-CE08-4DFA-AA82-EE53C3A2AD47}">
      <dsp:nvSpPr>
        <dsp:cNvPr id="0" name=""/>
        <dsp:cNvSpPr/>
      </dsp:nvSpPr>
      <dsp:spPr>
        <a:xfrm>
          <a:off x="379938" y="748103"/>
          <a:ext cx="1820106" cy="3594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322267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Fully featured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8 </a:t>
          </a:r>
          <a:r>
            <a:rPr lang="sv-SE" sz="1400" kern="1200" baseline="0" dirty="0" err="1">
              <a:solidFill>
                <a:schemeClr val="tx2">
                  <a:lumMod val="25000"/>
                </a:schemeClr>
              </a:solidFill>
            </a:rPr>
            <a:t>core</a:t>
          </a: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 limit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>
              <a:solidFill>
                <a:schemeClr val="tx2">
                  <a:lumMod val="25000"/>
                </a:schemeClr>
              </a:solidFill>
            </a:rPr>
            <a:t>Single server</a:t>
          </a:r>
          <a:endParaRPr lang="sv-SE" sz="1400" kern="1200" baseline="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Five Applications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dirty="0" err="1">
              <a:solidFill>
                <a:schemeClr val="tx2">
                  <a:lumMod val="25000"/>
                </a:schemeClr>
              </a:solidFill>
            </a:rPr>
            <a:t>Limited</a:t>
          </a: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sz="1400" kern="1200" dirty="0" err="1">
              <a:solidFill>
                <a:schemeClr val="tx2">
                  <a:lumMod val="25000"/>
                </a:schemeClr>
              </a:solidFill>
            </a:rPr>
            <a:t>virtualization</a:t>
          </a: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 options</a:t>
          </a:r>
        </a:p>
      </dsp:txBody>
      <dsp:txXfrm>
        <a:off x="379938" y="748103"/>
        <a:ext cx="1820106" cy="3594639"/>
      </dsp:txXfrm>
    </dsp:sp>
    <dsp:sp modelId="{A54D453E-4FC7-41B3-B1E5-5E64D8E45C21}">
      <dsp:nvSpPr>
        <dsp:cNvPr id="0" name=""/>
        <dsp:cNvSpPr/>
      </dsp:nvSpPr>
      <dsp:spPr>
        <a:xfrm>
          <a:off x="14533" y="265768"/>
          <a:ext cx="730810" cy="73081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72494-66B8-43DF-9883-C898BE223FC0}">
      <dsp:nvSpPr>
        <dsp:cNvPr id="0" name=""/>
        <dsp:cNvSpPr/>
      </dsp:nvSpPr>
      <dsp:spPr>
        <a:xfrm rot="16200000">
          <a:off x="-1600510" y="2362594"/>
          <a:ext cx="3594639" cy="36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Enterprise</a:t>
          </a:r>
        </a:p>
      </dsp:txBody>
      <dsp:txXfrm>
        <a:off x="-1600510" y="2362594"/>
        <a:ext cx="3594639" cy="364615"/>
      </dsp:txXfrm>
    </dsp:sp>
    <dsp:sp modelId="{0450284E-245E-4799-879E-917FB9922F41}">
      <dsp:nvSpPr>
        <dsp:cNvPr id="0" name=""/>
        <dsp:cNvSpPr/>
      </dsp:nvSpPr>
      <dsp:spPr>
        <a:xfrm>
          <a:off x="379117" y="747582"/>
          <a:ext cx="1816171" cy="3594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21570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High availability/failover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Scale out/failover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sz="1400" kern="1200" baseline="0" dirty="0" err="1">
              <a:solidFill>
                <a:schemeClr val="tx2">
                  <a:lumMod val="25000"/>
                </a:schemeClr>
              </a:solidFill>
            </a:rPr>
            <a:t>processing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baseline="0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sz="1400" kern="1200" baseline="0" dirty="0">
              <a:solidFill>
                <a:schemeClr val="tx2">
                  <a:lumMod val="25000"/>
                </a:schemeClr>
              </a:solidFill>
            </a:rPr>
            <a:t> Applications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400" kern="1200" dirty="0" err="1">
              <a:solidFill>
                <a:schemeClr val="tx2">
                  <a:lumMod val="25000"/>
                </a:schemeClr>
              </a:solidFill>
            </a:rPr>
            <a:t>Unlimited</a:t>
          </a:r>
          <a:r>
            <a:rPr lang="sv-SE" sz="1400" kern="120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sv-SE" sz="1400" kern="1200" dirty="0" err="1">
              <a:solidFill>
                <a:schemeClr val="tx2">
                  <a:lumMod val="25000"/>
                </a:schemeClr>
              </a:solidFill>
            </a:rPr>
            <a:t>virtualization</a:t>
          </a:r>
          <a:endParaRPr lang="sv-SE" sz="14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379117" y="747582"/>
        <a:ext cx="1816171" cy="3594639"/>
      </dsp:txXfrm>
    </dsp:sp>
    <dsp:sp modelId="{A7A2C250-6502-46E1-9BFC-CF03AE747B7F}">
      <dsp:nvSpPr>
        <dsp:cNvPr id="0" name=""/>
        <dsp:cNvSpPr/>
      </dsp:nvSpPr>
      <dsp:spPr>
        <a:xfrm>
          <a:off x="14501" y="266290"/>
          <a:ext cx="729230" cy="72923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000"/>
    <dgm:cat type="picture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#2">
  <dgm:title val=""/>
  <dgm:desc val=""/>
  <dgm:catLst>
    <dgm:cat type="list" pri="6000"/>
    <dgm:cat type="relationship" pri="16000"/>
    <dgm:cat type="picture" pri="2000"/>
    <dgm:cat type="picture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#3">
  <dgm:title val=""/>
  <dgm:desc val=""/>
  <dgm:catLst>
    <dgm:cat type="list" pri="6000"/>
    <dgm:cat type="relationship" pri="16000"/>
    <dgm:cat type="picture" pri="2000"/>
    <dgm:cat type="picture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#4">
  <dgm:title val=""/>
  <dgm:desc val=""/>
  <dgm:catLst>
    <dgm:cat type="list" pri="6000"/>
    <dgm:cat type="relationship" pri="16000"/>
    <dgm:cat type="picture" pri="2000"/>
    <dgm:cat type="picture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to edit Master text styles</a:t>
            </a:r>
          </a:p>
          <a:p>
            <a:pPr lvl="1"/>
            <a:r>
              <a:rPr lang="de-DE" noProof="0" dirty="0"/>
              <a:t>Second level</a:t>
            </a:r>
          </a:p>
          <a:p>
            <a:pPr lvl="2"/>
            <a:r>
              <a:rPr lang="de-DE" noProof="0" dirty="0"/>
              <a:t>Third level</a:t>
            </a:r>
          </a:p>
          <a:p>
            <a:pPr lvl="3"/>
            <a:r>
              <a:rPr lang="de-DE" noProof="0" dirty="0"/>
              <a:t>Fourth level</a:t>
            </a:r>
          </a:p>
          <a:p>
            <a:pPr lvl="4"/>
            <a:r>
              <a:rPr lang="de-DE" noProof="0" dirty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1450" indent="-171450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accent1"/>
      </a:buClr>
      <a:buSzPct val="120000"/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2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013E5-C60F-450C-AA76-4E31CFEA2632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356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Ersätt med Tetris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013E5-C60F-450C-AA76-4E31CFEA2632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9785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05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BizTalk</a:t>
            </a:r>
            <a:r>
              <a:rPr lang="sv-SE" baseline="0" dirty="0"/>
              <a:t> by key functions.</a:t>
            </a:r>
          </a:p>
          <a:p>
            <a:r>
              <a:rPr lang="sv-SE" baseline="0" dirty="0"/>
              <a:t>Expanded view based on the one used by Tony Meleg in WPC 2011.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C293-2ABE-4DEF-89EA-769F9545A4F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410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16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92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B8581-358D-46AC-BFDB-0526E0F4C49E}" type="slidenum">
              <a:rPr lang="sv-SE" altLang="sv-SE"/>
              <a:pPr/>
              <a:t>33</a:t>
            </a:fld>
            <a:endParaRPr lang="sv-SE" altLang="sv-SE"/>
          </a:p>
        </p:txBody>
      </p:sp>
      <p:sp>
        <p:nvSpPr>
          <p:cNvPr id="286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0491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C293-2ABE-4DEF-89EA-769F9545A4F7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246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C293-2ABE-4DEF-89EA-769F9545A4F7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17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b="0" i="1" baseline="0" dirty="0"/>
              <a:t>(Slide 18)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Go to Start – Programs – BizTalk Server 2010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Open BizTalk Server Administration Console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Expand BizTalk Group, then expand Applications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Select BizTalk Application 1 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Select Receive Ports, New Receive Port, name it Mod1Receive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Create a Receive Location, name it Mod1Receive_FILE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Select FILE as transport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the logical container (host) the work will be performed by (BizTalkServerApplication)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the pipeline used (Passthrough)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where you would configure a map</a:t>
            </a:r>
          </a:p>
          <a:p>
            <a:pPr marL="0" indent="0">
              <a:buNone/>
            </a:pPr>
            <a:endParaRPr lang="sv-SE" sz="1400" b="0" i="1" baseline="0" dirty="0"/>
          </a:p>
          <a:p>
            <a:pPr marL="0" indent="0">
              <a:buNone/>
            </a:pPr>
            <a:r>
              <a:rPr lang="sv-SE" sz="1400" b="0" i="1" baseline="0" dirty="0"/>
              <a:t>(Slide 22)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With BizTalk Server Administration Console open.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Under BizTalk Application 1, select Send Ports, New Send Port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Create a new Send Port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Select FILE as transport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the logical container the work will be performed by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the pipeline used</a:t>
            </a:r>
          </a:p>
          <a:p>
            <a:pPr marL="328613" lvl="2" indent="-228600">
              <a:buAutoNum type="arabicPeriod"/>
            </a:pPr>
            <a:r>
              <a:rPr lang="sv-SE" sz="1400" b="0" baseline="0" dirty="0"/>
              <a:t>Note where you would configure a </a:t>
            </a:r>
            <a:r>
              <a:rPr lang="sv-SE" sz="1400" b="0" baseline="0" dirty="0" err="1"/>
              <a:t>map</a:t>
            </a:r>
            <a:endParaRPr lang="sv-SE" sz="1400" b="0" baseline="0" dirty="0"/>
          </a:p>
          <a:p>
            <a:pPr marL="328613" lvl="2" indent="-228600">
              <a:buAutoNum type="arabicPeriod"/>
            </a:pPr>
            <a:r>
              <a:rPr lang="sv-SE" sz="1400" b="0" baseline="0" dirty="0"/>
              <a:t>Set the filter as </a:t>
            </a:r>
            <a:r>
              <a:rPr lang="sv-SE" sz="1400" b="0" baseline="0" dirty="0" err="1"/>
              <a:t>BTS.ReceivePortName</a:t>
            </a:r>
            <a:r>
              <a:rPr lang="sv-SE" sz="1400" b="0" baseline="0" dirty="0"/>
              <a:t> = Mod1Receive</a:t>
            </a:r>
          </a:p>
          <a:p>
            <a:pPr marL="195263" lvl="1" indent="-228600">
              <a:buAutoNum type="arabicPeriod"/>
            </a:pPr>
            <a:r>
              <a:rPr lang="sv-SE" sz="1400" b="0" baseline="0" dirty="0" err="1"/>
              <a:t>Drop</a:t>
            </a:r>
            <a:r>
              <a:rPr lang="sv-SE" sz="1400" b="0" baseline="0" dirty="0"/>
              <a:t> in a FILE (</a:t>
            </a:r>
            <a:r>
              <a:rPr lang="sv-SE" sz="1400" b="0" baseline="0" dirty="0" err="1"/>
              <a:t>any</a:t>
            </a:r>
            <a:r>
              <a:rPr lang="sv-SE" sz="1400" b="0" baseline="0" dirty="0"/>
              <a:t> </a:t>
            </a:r>
            <a:r>
              <a:rPr lang="sv-SE" sz="1400" b="0" baseline="0" dirty="0" err="1"/>
              <a:t>file</a:t>
            </a:r>
            <a:r>
              <a:rPr lang="sv-SE" sz="1400" b="0" baseline="0" dirty="0"/>
              <a:t>) and </a:t>
            </a:r>
            <a:r>
              <a:rPr lang="sv-SE" sz="1400" b="0" baseline="0" dirty="0" err="1"/>
              <a:t>see</a:t>
            </a:r>
            <a:r>
              <a:rPr lang="sv-SE" sz="1400" b="0" baseline="0" dirty="0"/>
              <a:t> it pop </a:t>
            </a:r>
            <a:r>
              <a:rPr lang="sv-SE" sz="1400" b="0" baseline="0" dirty="0" err="1"/>
              <a:t>out</a:t>
            </a:r>
            <a:r>
              <a:rPr lang="sv-SE" sz="1400" b="0" baseline="0" dirty="0"/>
              <a:t> the </a:t>
            </a:r>
            <a:r>
              <a:rPr lang="sv-SE" sz="1400" b="0" baseline="0" dirty="0" err="1"/>
              <a:t>other</a:t>
            </a:r>
            <a:r>
              <a:rPr lang="sv-SE" sz="1400" b="0" baseline="0" dirty="0"/>
              <a:t> </a:t>
            </a:r>
            <a:r>
              <a:rPr lang="sv-SE" sz="1400" b="0" baseline="0" dirty="0" err="1"/>
              <a:t>side</a:t>
            </a:r>
            <a:r>
              <a:rPr lang="sv-SE" sz="1400" b="0" baseline="0" dirty="0"/>
              <a:t>.</a:t>
            </a:r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2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543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43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6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12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99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FDE7A69-83C6-4B5B-82FD-76B49D93196D}" type="slidenum">
              <a:rPr lang="en-US"/>
              <a:pPr/>
              <a:t>46</a:t>
            </a:fld>
            <a:endParaRPr lang="en-US"/>
          </a:p>
        </p:txBody>
      </p:sp>
      <p:sp>
        <p:nvSpPr>
          <p:cNvPr id="73730" name="Rectangle 47206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3731" name="Rectangle 4720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7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E57136-7D69-46C9-9311-79543FE1C955}" type="slidenum">
              <a:rPr lang="en-US"/>
              <a:pPr/>
              <a:t>47</a:t>
            </a:fld>
            <a:endParaRPr lang="en-US"/>
          </a:p>
        </p:txBody>
      </p:sp>
      <p:sp>
        <p:nvSpPr>
          <p:cNvPr id="74754" name="Rectangle 47616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4755" name="Rectangle 4761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1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24054A-A2A9-422A-956A-FB66C007B36E}" type="slidenum">
              <a:rPr lang="en-US"/>
              <a:pPr/>
              <a:t>48</a:t>
            </a:fld>
            <a:endParaRPr lang="en-US"/>
          </a:p>
        </p:txBody>
      </p:sp>
      <p:sp>
        <p:nvSpPr>
          <p:cNvPr id="76802" name="Rectangle 48025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6803" name="Rectangle 48025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05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70FDAB-D951-4A58-A4C5-496B1A073FB1}" type="slidenum">
              <a:rPr lang="en-US"/>
              <a:pPr/>
              <a:t>50</a:t>
            </a:fld>
            <a:endParaRPr lang="en-US"/>
          </a:p>
        </p:txBody>
      </p:sp>
      <p:sp>
        <p:nvSpPr>
          <p:cNvPr id="80898" name="Rectangle 49459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0899" name="Rectangle 49459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4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b="0" i="1" baseline="0" dirty="0"/>
              <a:t>(Slide 36)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Open Visual Studio 2012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Create a new Empty BizTalk Server Project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Add a New Item – Schema – View the designer (very briefly)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Add a New Item – Map – View the mapper (very briefly)</a:t>
            </a:r>
          </a:p>
          <a:p>
            <a:pPr marL="228600" indent="-228600">
              <a:buAutoNum type="arabicPeriod"/>
            </a:pPr>
            <a:r>
              <a:rPr lang="sv-SE" sz="1400" b="0" baseline="0" dirty="0"/>
              <a:t>Add a New Item Orchestration – View the designer (very briefly)</a:t>
            </a:r>
          </a:p>
          <a:p>
            <a:pPr marL="228600" indent="-228600">
              <a:buAutoNum type="arabicPeriod"/>
            </a:pPr>
            <a:endParaRPr lang="sv-SE" sz="1400" b="0" baseline="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338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Remember</a:t>
            </a:r>
            <a:r>
              <a:rPr lang="sv-SE" dirty="0"/>
              <a:t>… </a:t>
            </a:r>
            <a:r>
              <a:rPr lang="sv-SE" dirty="0" err="1"/>
              <a:t>There</a:t>
            </a:r>
            <a:r>
              <a:rPr lang="sv-SE" dirty="0"/>
              <a:t> is </a:t>
            </a:r>
            <a:r>
              <a:rPr lang="sv-SE" dirty="0" err="1"/>
              <a:t>alot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to BizTalk, </a:t>
            </a:r>
            <a:r>
              <a:rPr lang="sv-SE" dirty="0" err="1"/>
              <a:t>but</a:t>
            </a:r>
            <a:r>
              <a:rPr lang="sv-SE" dirty="0"/>
              <a:t> the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mentioned</a:t>
            </a:r>
            <a:r>
              <a:rPr lang="sv-SE" dirty="0"/>
              <a:t> so</a:t>
            </a:r>
            <a:r>
              <a:rPr lang="sv-SE" baseline="0" dirty="0"/>
              <a:t> far </a:t>
            </a:r>
            <a:r>
              <a:rPr lang="sv-SE" baseline="0" dirty="0" err="1"/>
              <a:t>are</a:t>
            </a:r>
            <a:r>
              <a:rPr lang="sv-SE" baseline="0" dirty="0"/>
              <a:t> the </a:t>
            </a:r>
            <a:r>
              <a:rPr lang="sv-SE" baseline="0" dirty="0" err="1"/>
              <a:t>core</a:t>
            </a:r>
            <a:r>
              <a:rPr lang="sv-SE" baseline="0" dirty="0"/>
              <a:t> </a:t>
            </a:r>
            <a:r>
              <a:rPr lang="sv-SE" baseline="0" dirty="0" err="1"/>
              <a:t>concepts</a:t>
            </a:r>
            <a:r>
              <a:rPr lang="sv-SE" baseline="0" dirty="0"/>
              <a:t>.</a:t>
            </a:r>
          </a:p>
          <a:p>
            <a:r>
              <a:rPr lang="sv-SE" baseline="0" dirty="0"/>
              <a:t>Point </a:t>
            </a:r>
            <a:r>
              <a:rPr lang="sv-SE" baseline="0" dirty="0" err="1"/>
              <a:t>out</a:t>
            </a:r>
            <a:r>
              <a:rPr lang="sv-SE" baseline="0" dirty="0"/>
              <a:t> BAM, BRE, EDI, Accelerators, RFID, </a:t>
            </a:r>
            <a:r>
              <a:rPr lang="sv-SE" baseline="0" dirty="0" err="1"/>
              <a:t>also</a:t>
            </a:r>
            <a:r>
              <a:rPr lang="sv-SE" baseline="0" dirty="0"/>
              <a:t> </a:t>
            </a:r>
            <a:r>
              <a:rPr lang="sv-SE" baseline="0" dirty="0" err="1"/>
              <a:t>mention</a:t>
            </a:r>
            <a:r>
              <a:rPr lang="sv-SE" baseline="0" dirty="0"/>
              <a:t> Windows Azure and Service Bus and Windows Azure BizTalk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DC293-2ABE-4DEF-89EA-769F9545A4F7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6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83F8-A53E-46D5-8B30-B74EB2A1FDC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50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132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489E0B-C125-4BF5-B3BF-058F97905FEB}" type="slidenum">
              <a:rPr lang="en-US"/>
              <a:pPr/>
              <a:t>57</a:t>
            </a:fld>
            <a:endParaRPr lang="en-US"/>
          </a:p>
        </p:txBody>
      </p:sp>
      <p:sp>
        <p:nvSpPr>
          <p:cNvPr id="83970" name="Rectangle 52121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5212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1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F3A51A-652E-4386-BACC-F68BEB800344}" type="slidenum">
              <a:rPr lang="en-US"/>
              <a:pPr/>
              <a:t>59</a:t>
            </a:fld>
            <a:endParaRPr lang="en-US"/>
          </a:p>
        </p:txBody>
      </p:sp>
      <p:sp>
        <p:nvSpPr>
          <p:cNvPr id="84994" name="Rectangle 52531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4995" name="Rectangle 5253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695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1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Utbyte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information </a:t>
            </a:r>
            <a:r>
              <a:rPr lang="en-US" dirty="0" err="1"/>
              <a:t>mellan</a:t>
            </a:r>
            <a:r>
              <a:rPr lang="en-US" dirty="0"/>
              <a:t> system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D83F8-A53E-46D5-8B30-B74EB2A1FDC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2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F058-144D-49A2-9CA1-369604BDF4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4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B8581-358D-46AC-BFDB-0526E0F4C49E}" type="slidenum">
              <a:rPr lang="sv-SE" altLang="sv-SE"/>
              <a:pPr/>
              <a:t>9</a:t>
            </a:fld>
            <a:endParaRPr lang="sv-SE" altLang="sv-SE"/>
          </a:p>
        </p:txBody>
      </p:sp>
      <p:sp>
        <p:nvSpPr>
          <p:cNvPr id="286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139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B8581-358D-46AC-BFDB-0526E0F4C49E}" type="slidenum">
              <a:rPr lang="sv-SE" altLang="sv-SE"/>
              <a:pPr/>
              <a:t>10</a:t>
            </a:fld>
            <a:endParaRPr lang="sv-SE" altLang="sv-SE"/>
          </a:p>
        </p:txBody>
      </p:sp>
      <p:sp>
        <p:nvSpPr>
          <p:cNvPr id="286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1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1534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75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3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749E-DDB5-4212-8555-F3F8F31035A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527A0-27EE-4A82-91A7-792D90EB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jects\Zystems\Ariktektprogrammet%2020120127\ConnectWithMQ.pptx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30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hyperlink" Target="http://www.microsoft.com/visualstudio/sv-se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1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gi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BizTalk </a:t>
            </a:r>
            <a:r>
              <a:rPr lang="en-GB"/>
              <a:t>Server 2013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790216" y="6350023"/>
            <a:ext cx="1117487" cy="365125"/>
          </a:xfr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areas </a:t>
            </a:r>
            <a:r>
              <a:rPr lang="sv-SE" dirty="0" err="1"/>
              <a:t>does</a:t>
            </a:r>
            <a:r>
              <a:rPr lang="sv-SE" dirty="0"/>
              <a:t> BizTalk </a:t>
            </a:r>
            <a:r>
              <a:rPr lang="sv-SE" dirty="0" err="1"/>
              <a:t>operate</a:t>
            </a:r>
            <a:r>
              <a:rPr lang="sv-SE" dirty="0"/>
              <a:t> in?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714480" y="5643578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Publish/</a:t>
            </a:r>
            <a:br>
              <a:rPr lang="sv-SE" dirty="0">
                <a:solidFill>
                  <a:schemeClr val="tx1"/>
                </a:solidFill>
                <a:latin typeface="Arial" charset="0"/>
              </a:rPr>
            </a:br>
            <a:r>
              <a:rPr lang="sv-SE" dirty="0">
                <a:solidFill>
                  <a:schemeClr val="tx1"/>
                </a:solidFill>
                <a:latin typeface="Arial" charset="0"/>
              </a:rPr>
              <a:t>Subscribe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71934" y="5500702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Workflow</a:t>
            </a:r>
            <a:br>
              <a:rPr lang="sv-SE" dirty="0">
                <a:solidFill>
                  <a:schemeClr val="tx1"/>
                </a:solidFill>
                <a:latin typeface="Arial" charset="0"/>
              </a:rPr>
            </a:br>
            <a:r>
              <a:rPr lang="sv-SE" dirty="0">
                <a:solidFill>
                  <a:schemeClr val="tx1"/>
                </a:solidFill>
                <a:latin typeface="Arial" charset="0"/>
              </a:rPr>
              <a:t>Engine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29388" y="5214950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Message Oriented</a:t>
            </a:r>
            <a:br>
              <a:rPr lang="sv-SE" dirty="0">
                <a:solidFill>
                  <a:schemeClr val="tx1"/>
                </a:solidFill>
                <a:latin typeface="Arial" charset="0"/>
              </a:rPr>
            </a:br>
            <a:r>
              <a:rPr lang="sv-SE" dirty="0" err="1">
                <a:solidFill>
                  <a:schemeClr val="tx1"/>
                </a:solidFill>
                <a:latin typeface="Arial" charset="0"/>
              </a:rPr>
              <a:t>Middelware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47864" y="3933056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Brooker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000628" y="3286124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EAI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43636" y="2285992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SOA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38125" y="1574548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ESB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43808" y="2636912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B2B</a:t>
            </a:r>
            <a:br>
              <a:rPr lang="sv-SE" dirty="0">
                <a:solidFill>
                  <a:schemeClr val="tx1"/>
                </a:solidFill>
                <a:latin typeface="Arial" charset="0"/>
              </a:rPr>
            </a:br>
            <a:r>
              <a:rPr lang="sv-SE" dirty="0">
                <a:solidFill>
                  <a:schemeClr val="tx1"/>
                </a:solidFill>
                <a:latin typeface="Arial" charset="0"/>
              </a:rPr>
              <a:t>(EDI/AS2)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85852" y="4714884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RFID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858016" y="4010194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BPM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85786" y="3571876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Rules Engine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00034" y="2214554"/>
            <a:ext cx="1785950" cy="6429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sv-SE" dirty="0">
                <a:solidFill>
                  <a:schemeClr val="tx1"/>
                </a:solidFill>
                <a:latin typeface="Arial" charset="0"/>
              </a:rPr>
              <a:t>BAM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/>
          <p:cNvSpPr txBox="1"/>
          <p:nvPr/>
        </p:nvSpPr>
        <p:spPr>
          <a:xfrm>
            <a:off x="2867270" y="4483645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Server</a:t>
            </a:r>
          </a:p>
        </p:txBody>
      </p:sp>
    </p:spTree>
    <p:extLst>
      <p:ext uri="{BB962C8B-B14F-4D97-AF65-F5344CB8AC3E}">
        <p14:creationId xmlns:p14="http://schemas.microsoft.com/office/powerpoint/2010/main" val="3352825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Evolution of Versions</a:t>
            </a:r>
            <a:endParaRPr lang="en-GB" dirty="0"/>
          </a:p>
        </p:txBody>
      </p:sp>
      <p:graphicFrame>
        <p:nvGraphicFramePr>
          <p:cNvPr id="9" name="Platshållare för innehåll 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30238" y="2505075"/>
          <a:ext cx="386873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latshållare för text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Evolution of Features</a:t>
            </a:r>
            <a:endParaRPr lang="en-GB" dirty="0"/>
          </a:p>
        </p:txBody>
      </p:sp>
      <p:graphicFrame>
        <p:nvGraphicFramePr>
          <p:cNvPr id="13" name="Platshållare för innehåll 12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4629150" y="2505075"/>
          <a:ext cx="38877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544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lock Arc 28"/>
          <p:cNvSpPr/>
          <p:nvPr/>
        </p:nvSpPr>
        <p:spPr>
          <a:xfrm>
            <a:off x="435374" y="2348880"/>
            <a:ext cx="8457106" cy="2880320"/>
          </a:xfrm>
          <a:prstGeom prst="blockArc">
            <a:avLst>
              <a:gd name="adj1" fmla="val 0"/>
              <a:gd name="adj2" fmla="val 0"/>
              <a:gd name="adj3" fmla="val 25000"/>
            </a:avLst>
          </a:prstGeom>
          <a:gradFill>
            <a:gsLst>
              <a:gs pos="1250">
                <a:schemeClr val="accent5">
                  <a:lumMod val="60000"/>
                  <a:lumOff val="40000"/>
                </a:schemeClr>
              </a:gs>
              <a:gs pos="52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BizTalk Server 2010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98671" y="1007026"/>
            <a:ext cx="7618664" cy="5592951"/>
            <a:chOff x="798671" y="1007026"/>
            <a:chExt cx="7618664" cy="5592951"/>
          </a:xfrm>
        </p:grpSpPr>
        <p:sp>
          <p:nvSpPr>
            <p:cNvPr id="19" name="Freeform 18"/>
            <p:cNvSpPr/>
            <p:nvPr/>
          </p:nvSpPr>
          <p:spPr>
            <a:xfrm>
              <a:off x="5177327" y="4437112"/>
              <a:ext cx="3240008" cy="2160001"/>
            </a:xfrm>
            <a:custGeom>
              <a:avLst/>
              <a:gdLst>
                <a:gd name="connsiteX0" fmla="*/ 0 w 3240008"/>
                <a:gd name="connsiteY0" fmla="*/ 216000 h 2160001"/>
                <a:gd name="connsiteX1" fmla="*/ 216000 w 3240008"/>
                <a:gd name="connsiteY1" fmla="*/ 0 h 2160001"/>
                <a:gd name="connsiteX2" fmla="*/ 3024008 w 3240008"/>
                <a:gd name="connsiteY2" fmla="*/ 0 h 2160001"/>
                <a:gd name="connsiteX3" fmla="*/ 3240008 w 3240008"/>
                <a:gd name="connsiteY3" fmla="*/ 216000 h 2160001"/>
                <a:gd name="connsiteX4" fmla="*/ 3240008 w 3240008"/>
                <a:gd name="connsiteY4" fmla="*/ 1944001 h 2160001"/>
                <a:gd name="connsiteX5" fmla="*/ 3024008 w 3240008"/>
                <a:gd name="connsiteY5" fmla="*/ 2160001 h 2160001"/>
                <a:gd name="connsiteX6" fmla="*/ 216000 w 3240008"/>
                <a:gd name="connsiteY6" fmla="*/ 2160001 h 2160001"/>
                <a:gd name="connsiteX7" fmla="*/ 0 w 3240008"/>
                <a:gd name="connsiteY7" fmla="*/ 1944001 h 2160001"/>
                <a:gd name="connsiteX8" fmla="*/ 0 w 3240008"/>
                <a:gd name="connsiteY8" fmla="*/ 216000 h 216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0008" h="2160001">
                  <a:moveTo>
                    <a:pt x="0" y="216000"/>
                  </a:moveTo>
                  <a:cubicBezTo>
                    <a:pt x="0" y="96706"/>
                    <a:pt x="96706" y="0"/>
                    <a:pt x="216000" y="0"/>
                  </a:cubicBezTo>
                  <a:lnTo>
                    <a:pt x="3024008" y="0"/>
                  </a:lnTo>
                  <a:cubicBezTo>
                    <a:pt x="3143302" y="0"/>
                    <a:pt x="3240008" y="96706"/>
                    <a:pt x="3240008" y="216000"/>
                  </a:cubicBezTo>
                  <a:lnTo>
                    <a:pt x="3240008" y="1944001"/>
                  </a:lnTo>
                  <a:cubicBezTo>
                    <a:pt x="3240008" y="2063295"/>
                    <a:pt x="3143302" y="2160001"/>
                    <a:pt x="3024008" y="2160001"/>
                  </a:cubicBezTo>
                  <a:lnTo>
                    <a:pt x="216000" y="2160001"/>
                  </a:lnTo>
                  <a:cubicBezTo>
                    <a:pt x="96706" y="2160001"/>
                    <a:pt x="0" y="2063295"/>
                    <a:pt x="0" y="1944001"/>
                  </a:cubicBezTo>
                  <a:lnTo>
                    <a:pt x="0" y="2160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720000" rIns="360000" bIns="3600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Improved Mapper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SCOM re-write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(Powershell? No?)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ExplorerOM x64 support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sv-SE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31528" y="4437112"/>
              <a:ext cx="3243203" cy="2162865"/>
            </a:xfrm>
            <a:custGeom>
              <a:avLst/>
              <a:gdLst>
                <a:gd name="connsiteX0" fmla="*/ 0 w 3243203"/>
                <a:gd name="connsiteY0" fmla="*/ 216287 h 2162865"/>
                <a:gd name="connsiteX1" fmla="*/ 216287 w 3243203"/>
                <a:gd name="connsiteY1" fmla="*/ 0 h 2162865"/>
                <a:gd name="connsiteX2" fmla="*/ 3026917 w 3243203"/>
                <a:gd name="connsiteY2" fmla="*/ 0 h 2162865"/>
                <a:gd name="connsiteX3" fmla="*/ 3243204 w 3243203"/>
                <a:gd name="connsiteY3" fmla="*/ 216287 h 2162865"/>
                <a:gd name="connsiteX4" fmla="*/ 3243203 w 3243203"/>
                <a:gd name="connsiteY4" fmla="*/ 1946579 h 2162865"/>
                <a:gd name="connsiteX5" fmla="*/ 3026916 w 3243203"/>
                <a:gd name="connsiteY5" fmla="*/ 2162866 h 2162865"/>
                <a:gd name="connsiteX6" fmla="*/ 216287 w 3243203"/>
                <a:gd name="connsiteY6" fmla="*/ 2162865 h 2162865"/>
                <a:gd name="connsiteX7" fmla="*/ 0 w 3243203"/>
                <a:gd name="connsiteY7" fmla="*/ 1946578 h 2162865"/>
                <a:gd name="connsiteX8" fmla="*/ 0 w 3243203"/>
                <a:gd name="connsiteY8" fmla="*/ 216287 h 216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3203" h="2162865">
                  <a:moveTo>
                    <a:pt x="0" y="216287"/>
                  </a:moveTo>
                  <a:cubicBezTo>
                    <a:pt x="0" y="96835"/>
                    <a:pt x="96835" y="0"/>
                    <a:pt x="216287" y="0"/>
                  </a:cubicBezTo>
                  <a:lnTo>
                    <a:pt x="3026917" y="0"/>
                  </a:lnTo>
                  <a:cubicBezTo>
                    <a:pt x="3146369" y="0"/>
                    <a:pt x="3243204" y="96835"/>
                    <a:pt x="3243204" y="216287"/>
                  </a:cubicBezTo>
                  <a:cubicBezTo>
                    <a:pt x="3243204" y="793051"/>
                    <a:pt x="3243203" y="1369815"/>
                    <a:pt x="3243203" y="1946579"/>
                  </a:cubicBezTo>
                  <a:cubicBezTo>
                    <a:pt x="3243203" y="2066031"/>
                    <a:pt x="3146368" y="2162866"/>
                    <a:pt x="3026916" y="2162866"/>
                  </a:cubicBezTo>
                  <a:lnTo>
                    <a:pt x="216287" y="2162865"/>
                  </a:lnTo>
                  <a:cubicBezTo>
                    <a:pt x="96835" y="2162865"/>
                    <a:pt x="0" y="2066030"/>
                    <a:pt x="0" y="1946578"/>
                  </a:cubicBezTo>
                  <a:lnTo>
                    <a:pt x="0" y="21628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720000" rIns="360000" bIns="36000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TPM improvements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FTPS Adapter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sv-SE" dirty="0"/>
                <a:t>Protocol updates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sv-SE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148416" y="1052974"/>
              <a:ext cx="3240008" cy="2160001"/>
            </a:xfrm>
            <a:custGeom>
              <a:avLst/>
              <a:gdLst>
                <a:gd name="connsiteX0" fmla="*/ 0 w 3240008"/>
                <a:gd name="connsiteY0" fmla="*/ 216000 h 2160001"/>
                <a:gd name="connsiteX1" fmla="*/ 216000 w 3240008"/>
                <a:gd name="connsiteY1" fmla="*/ 0 h 2160001"/>
                <a:gd name="connsiteX2" fmla="*/ 3024008 w 3240008"/>
                <a:gd name="connsiteY2" fmla="*/ 0 h 2160001"/>
                <a:gd name="connsiteX3" fmla="*/ 3240008 w 3240008"/>
                <a:gd name="connsiteY3" fmla="*/ 216000 h 2160001"/>
                <a:gd name="connsiteX4" fmla="*/ 3240008 w 3240008"/>
                <a:gd name="connsiteY4" fmla="*/ 1944001 h 2160001"/>
                <a:gd name="connsiteX5" fmla="*/ 3024008 w 3240008"/>
                <a:gd name="connsiteY5" fmla="*/ 2160001 h 2160001"/>
                <a:gd name="connsiteX6" fmla="*/ 216000 w 3240008"/>
                <a:gd name="connsiteY6" fmla="*/ 2160001 h 2160001"/>
                <a:gd name="connsiteX7" fmla="*/ 0 w 3240008"/>
                <a:gd name="connsiteY7" fmla="*/ 1944001 h 2160001"/>
                <a:gd name="connsiteX8" fmla="*/ 0 w 3240008"/>
                <a:gd name="connsiteY8" fmla="*/ 216000 h 216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0008" h="2160001">
                  <a:moveTo>
                    <a:pt x="0" y="216000"/>
                  </a:moveTo>
                  <a:cubicBezTo>
                    <a:pt x="0" y="96706"/>
                    <a:pt x="96706" y="0"/>
                    <a:pt x="216000" y="0"/>
                  </a:cubicBezTo>
                  <a:lnTo>
                    <a:pt x="3024008" y="0"/>
                  </a:lnTo>
                  <a:cubicBezTo>
                    <a:pt x="3143302" y="0"/>
                    <a:pt x="3240008" y="96706"/>
                    <a:pt x="3240008" y="216000"/>
                  </a:cubicBezTo>
                  <a:lnTo>
                    <a:pt x="3240008" y="1944001"/>
                  </a:lnTo>
                  <a:cubicBezTo>
                    <a:pt x="3240008" y="2063295"/>
                    <a:pt x="3143302" y="2160001"/>
                    <a:pt x="3024008" y="2160001"/>
                  </a:cubicBezTo>
                  <a:lnTo>
                    <a:pt x="216000" y="2160001"/>
                  </a:lnTo>
                  <a:cubicBezTo>
                    <a:pt x="96706" y="2160001"/>
                    <a:pt x="0" y="2063295"/>
                    <a:pt x="0" y="1944001"/>
                  </a:cubicBezTo>
                  <a:lnTo>
                    <a:pt x="0" y="2160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360000" rIns="360000" bIns="3600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Settings Dashboard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Admin Console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Low latency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64-bit in Standard SKU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8671" y="1007026"/>
              <a:ext cx="3308915" cy="2205949"/>
            </a:xfrm>
            <a:custGeom>
              <a:avLst/>
              <a:gdLst>
                <a:gd name="connsiteX0" fmla="*/ 0 w 3308915"/>
                <a:gd name="connsiteY0" fmla="*/ 220595 h 2205949"/>
                <a:gd name="connsiteX1" fmla="*/ 220595 w 3308915"/>
                <a:gd name="connsiteY1" fmla="*/ 0 h 2205949"/>
                <a:gd name="connsiteX2" fmla="*/ 3088320 w 3308915"/>
                <a:gd name="connsiteY2" fmla="*/ 0 h 2205949"/>
                <a:gd name="connsiteX3" fmla="*/ 3308915 w 3308915"/>
                <a:gd name="connsiteY3" fmla="*/ 220595 h 2205949"/>
                <a:gd name="connsiteX4" fmla="*/ 3308915 w 3308915"/>
                <a:gd name="connsiteY4" fmla="*/ 1985354 h 2205949"/>
                <a:gd name="connsiteX5" fmla="*/ 3088320 w 3308915"/>
                <a:gd name="connsiteY5" fmla="*/ 2205949 h 2205949"/>
                <a:gd name="connsiteX6" fmla="*/ 220595 w 3308915"/>
                <a:gd name="connsiteY6" fmla="*/ 2205949 h 2205949"/>
                <a:gd name="connsiteX7" fmla="*/ 0 w 3308915"/>
                <a:gd name="connsiteY7" fmla="*/ 1985354 h 2205949"/>
                <a:gd name="connsiteX8" fmla="*/ 0 w 3308915"/>
                <a:gd name="connsiteY8" fmla="*/ 220595 h 220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8915" h="2205949">
                  <a:moveTo>
                    <a:pt x="0" y="220595"/>
                  </a:moveTo>
                  <a:cubicBezTo>
                    <a:pt x="0" y="98764"/>
                    <a:pt x="98764" y="0"/>
                    <a:pt x="220595" y="0"/>
                  </a:cubicBezTo>
                  <a:lnTo>
                    <a:pt x="3088320" y="0"/>
                  </a:lnTo>
                  <a:cubicBezTo>
                    <a:pt x="3210151" y="0"/>
                    <a:pt x="3308915" y="98764"/>
                    <a:pt x="3308915" y="220595"/>
                  </a:cubicBezTo>
                  <a:lnTo>
                    <a:pt x="3308915" y="1985354"/>
                  </a:lnTo>
                  <a:cubicBezTo>
                    <a:pt x="3308915" y="2107185"/>
                    <a:pt x="3210151" y="2205949"/>
                    <a:pt x="3088320" y="2205949"/>
                  </a:cubicBezTo>
                  <a:lnTo>
                    <a:pt x="220595" y="2205949"/>
                  </a:lnTo>
                  <a:cubicBezTo>
                    <a:pt x="98764" y="2205949"/>
                    <a:pt x="0" y="2107185"/>
                    <a:pt x="0" y="1985354"/>
                  </a:cubicBezTo>
                  <a:lnTo>
                    <a:pt x="0" y="220595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360000" rIns="360000" bIns="360000" numCol="1" spcCol="1270" anchor="t" anchorCtr="0">
              <a:noAutofit/>
            </a:bodyPr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VS.NET 2010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WF 4.0 integration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Windows/SQL 2008 R2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SQL Server 2008 R2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RFID</a:t>
              </a:r>
            </a:p>
            <a:p>
              <a:pPr marL="285750" lvl="0" indent="-285750">
                <a:buFont typeface="Arial" pitchFamily="34" charset="0"/>
                <a:buChar char="•"/>
              </a:pPr>
              <a:endParaRPr lang="sv-SE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sv-SE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061129" y="2278169"/>
              <a:ext cx="1510946" cy="1510946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0" y="1510946"/>
                  </a:moveTo>
                  <a:cubicBezTo>
                    <a:pt x="0" y="676474"/>
                    <a:pt x="676474" y="0"/>
                    <a:pt x="1510946" y="0"/>
                  </a:cubicBezTo>
                  <a:lnTo>
                    <a:pt x="1510946" y="1510946"/>
                  </a:lnTo>
                  <a:lnTo>
                    <a:pt x="0" y="151094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78" tIns="698578" rIns="256032" bIns="25603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36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642135" y="2278169"/>
              <a:ext cx="1510946" cy="1510946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0" y="0"/>
                  </a:moveTo>
                  <a:cubicBezTo>
                    <a:pt x="834472" y="0"/>
                    <a:pt x="1510946" y="676474"/>
                    <a:pt x="1510946" y="1510946"/>
                  </a:cubicBezTo>
                  <a:lnTo>
                    <a:pt x="0" y="15109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032" tIns="698578" rIns="698578" bIns="25603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3600" kern="1200" dirty="0"/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4642135" y="3860971"/>
              <a:ext cx="1510947" cy="1510947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1510946" y="0"/>
                  </a:moveTo>
                  <a:cubicBezTo>
                    <a:pt x="1510946" y="834472"/>
                    <a:pt x="834472" y="1510946"/>
                    <a:pt x="0" y="1510946"/>
                  </a:cubicBezTo>
                  <a:lnTo>
                    <a:pt x="0" y="0"/>
                  </a:lnTo>
                  <a:lnTo>
                    <a:pt x="1510946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1" rIns="584787" bIns="58478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2000" kern="1200" dirty="0"/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3061129" y="3860972"/>
              <a:ext cx="1510946" cy="1510946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1510946" y="1510946"/>
                  </a:moveTo>
                  <a:cubicBezTo>
                    <a:pt x="676474" y="1510946"/>
                    <a:pt x="0" y="834472"/>
                    <a:pt x="0" y="0"/>
                  </a:cubicBezTo>
                  <a:lnTo>
                    <a:pt x="1510946" y="0"/>
                  </a:lnTo>
                  <a:lnTo>
                    <a:pt x="1510946" y="151094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78" tIns="256032" rIns="256032" bIns="69857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3600" kern="1200" dirty="0"/>
            </a:p>
          </p:txBody>
        </p:sp>
        <p:sp>
          <p:nvSpPr>
            <p:cNvPr id="27" name="Circular Arrow 26"/>
            <p:cNvSpPr/>
            <p:nvPr/>
          </p:nvSpPr>
          <p:spPr>
            <a:xfrm>
              <a:off x="4205114" y="3339959"/>
              <a:ext cx="805779" cy="700677"/>
            </a:xfrm>
            <a:prstGeom prst="circular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ircular Arrow 27"/>
            <p:cNvSpPr/>
            <p:nvPr/>
          </p:nvSpPr>
          <p:spPr>
            <a:xfrm rot="10800000">
              <a:off x="4205114" y="3609450"/>
              <a:ext cx="805779" cy="700677"/>
            </a:xfrm>
            <a:prstGeom prst="circular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Rounded Rectangle 12"/>
          <p:cNvSpPr/>
          <p:nvPr/>
        </p:nvSpPr>
        <p:spPr>
          <a:xfrm>
            <a:off x="5076056" y="429309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Productivity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3728" y="429309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B2B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23728" y="285293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Platform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285293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Performance</a:t>
            </a:r>
          </a:p>
        </p:txBody>
      </p:sp>
      <p:pic>
        <p:nvPicPr>
          <p:cNvPr id="3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6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ck Arc 15"/>
          <p:cNvSpPr/>
          <p:nvPr/>
        </p:nvSpPr>
        <p:spPr>
          <a:xfrm>
            <a:off x="395536" y="1196752"/>
            <a:ext cx="8457106" cy="5472608"/>
          </a:xfrm>
          <a:prstGeom prst="blockArc">
            <a:avLst>
              <a:gd name="adj1" fmla="val 0"/>
              <a:gd name="adj2" fmla="val 0"/>
              <a:gd name="adj3" fmla="val 25000"/>
            </a:avLst>
          </a:prstGeom>
          <a:gradFill>
            <a:gsLst>
              <a:gs pos="1250">
                <a:schemeClr val="accent5">
                  <a:lumMod val="60000"/>
                  <a:lumOff val="40000"/>
                </a:schemeClr>
              </a:gs>
              <a:gs pos="52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BizTalk Server 2010</a:t>
            </a:r>
          </a:p>
        </p:txBody>
      </p:sp>
      <p:sp>
        <p:nvSpPr>
          <p:cNvPr id="6" name="Freeform 5"/>
          <p:cNvSpPr/>
          <p:nvPr/>
        </p:nvSpPr>
        <p:spPr>
          <a:xfrm>
            <a:off x="3451859" y="1367960"/>
            <a:ext cx="5120641" cy="1369660"/>
          </a:xfrm>
          <a:custGeom>
            <a:avLst/>
            <a:gdLst>
              <a:gd name="connsiteX0" fmla="*/ 228281 w 1369659"/>
              <a:gd name="connsiteY0" fmla="*/ 0 h 5120640"/>
              <a:gd name="connsiteX1" fmla="*/ 1141378 w 1369659"/>
              <a:gd name="connsiteY1" fmla="*/ 0 h 5120640"/>
              <a:gd name="connsiteX2" fmla="*/ 1369659 w 1369659"/>
              <a:gd name="connsiteY2" fmla="*/ 228281 h 5120640"/>
              <a:gd name="connsiteX3" fmla="*/ 1369659 w 1369659"/>
              <a:gd name="connsiteY3" fmla="*/ 5120640 h 5120640"/>
              <a:gd name="connsiteX4" fmla="*/ 1369659 w 1369659"/>
              <a:gd name="connsiteY4" fmla="*/ 5120640 h 5120640"/>
              <a:gd name="connsiteX5" fmla="*/ 0 w 1369659"/>
              <a:gd name="connsiteY5" fmla="*/ 5120640 h 5120640"/>
              <a:gd name="connsiteX6" fmla="*/ 0 w 1369659"/>
              <a:gd name="connsiteY6" fmla="*/ 5120640 h 5120640"/>
              <a:gd name="connsiteX7" fmla="*/ 0 w 1369659"/>
              <a:gd name="connsiteY7" fmla="*/ 228281 h 5120640"/>
              <a:gd name="connsiteX8" fmla="*/ 228281 w 1369659"/>
              <a:gd name="connsiteY8" fmla="*/ 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659" h="5120640">
                <a:moveTo>
                  <a:pt x="1369659" y="853458"/>
                </a:moveTo>
                <a:lnTo>
                  <a:pt x="1369659" y="4267182"/>
                </a:lnTo>
                <a:cubicBezTo>
                  <a:pt x="1369659" y="4738532"/>
                  <a:pt x="1342321" y="5120638"/>
                  <a:pt x="1308599" y="5120638"/>
                </a:cubicBezTo>
                <a:lnTo>
                  <a:pt x="0" y="5120638"/>
                </a:lnTo>
                <a:lnTo>
                  <a:pt x="0" y="5120638"/>
                </a:lnTo>
                <a:lnTo>
                  <a:pt x="0" y="2"/>
                </a:lnTo>
                <a:lnTo>
                  <a:pt x="0" y="2"/>
                </a:lnTo>
                <a:lnTo>
                  <a:pt x="1308599" y="2"/>
                </a:lnTo>
                <a:cubicBezTo>
                  <a:pt x="1342321" y="2"/>
                  <a:pt x="1369659" y="382108"/>
                  <a:pt x="1369659" y="85345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1" tIns="87816" rIns="108771" bIns="87817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kern="1200" dirty="0"/>
              <a:t>Visual Studio 2010 and .NET 4.0 support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kern="1200" dirty="0"/>
              <a:t>New and Improved Mapper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kern="1200" dirty="0"/>
              <a:t>WF 4.0 Integration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kern="1200" dirty="0"/>
              <a:t>RFID components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kern="1200" dirty="0"/>
              <a:t>ExplorerOM 64-bit</a:t>
            </a:r>
          </a:p>
        </p:txBody>
      </p:sp>
      <p:sp>
        <p:nvSpPr>
          <p:cNvPr id="7" name="Freeform 6"/>
          <p:cNvSpPr/>
          <p:nvPr/>
        </p:nvSpPr>
        <p:spPr>
          <a:xfrm>
            <a:off x="571500" y="1196752"/>
            <a:ext cx="2880360" cy="1712074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94067" tIns="138822" rIns="194067" bIns="138822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2900" kern="1200" dirty="0"/>
          </a:p>
        </p:txBody>
      </p:sp>
      <p:sp>
        <p:nvSpPr>
          <p:cNvPr id="8" name="Freeform 7"/>
          <p:cNvSpPr/>
          <p:nvPr/>
        </p:nvSpPr>
        <p:spPr>
          <a:xfrm>
            <a:off x="3451859" y="3165636"/>
            <a:ext cx="5120641" cy="1369660"/>
          </a:xfrm>
          <a:custGeom>
            <a:avLst/>
            <a:gdLst>
              <a:gd name="connsiteX0" fmla="*/ 228281 w 1369659"/>
              <a:gd name="connsiteY0" fmla="*/ 0 h 5120640"/>
              <a:gd name="connsiteX1" fmla="*/ 1141378 w 1369659"/>
              <a:gd name="connsiteY1" fmla="*/ 0 h 5120640"/>
              <a:gd name="connsiteX2" fmla="*/ 1369659 w 1369659"/>
              <a:gd name="connsiteY2" fmla="*/ 228281 h 5120640"/>
              <a:gd name="connsiteX3" fmla="*/ 1369659 w 1369659"/>
              <a:gd name="connsiteY3" fmla="*/ 5120640 h 5120640"/>
              <a:gd name="connsiteX4" fmla="*/ 1369659 w 1369659"/>
              <a:gd name="connsiteY4" fmla="*/ 5120640 h 5120640"/>
              <a:gd name="connsiteX5" fmla="*/ 0 w 1369659"/>
              <a:gd name="connsiteY5" fmla="*/ 5120640 h 5120640"/>
              <a:gd name="connsiteX6" fmla="*/ 0 w 1369659"/>
              <a:gd name="connsiteY6" fmla="*/ 5120640 h 5120640"/>
              <a:gd name="connsiteX7" fmla="*/ 0 w 1369659"/>
              <a:gd name="connsiteY7" fmla="*/ 228281 h 5120640"/>
              <a:gd name="connsiteX8" fmla="*/ 228281 w 1369659"/>
              <a:gd name="connsiteY8" fmla="*/ 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659" h="5120640">
                <a:moveTo>
                  <a:pt x="1369659" y="853458"/>
                </a:moveTo>
                <a:lnTo>
                  <a:pt x="1369659" y="4267182"/>
                </a:lnTo>
                <a:cubicBezTo>
                  <a:pt x="1369659" y="4738532"/>
                  <a:pt x="1342321" y="5120638"/>
                  <a:pt x="1308599" y="5120638"/>
                </a:cubicBezTo>
                <a:lnTo>
                  <a:pt x="0" y="5120638"/>
                </a:lnTo>
                <a:lnTo>
                  <a:pt x="0" y="5120638"/>
                </a:lnTo>
                <a:lnTo>
                  <a:pt x="0" y="2"/>
                </a:lnTo>
                <a:lnTo>
                  <a:pt x="0" y="2"/>
                </a:lnTo>
                <a:lnTo>
                  <a:pt x="1308599" y="2"/>
                </a:lnTo>
                <a:cubicBezTo>
                  <a:pt x="1342321" y="2"/>
                  <a:pt x="1369659" y="382108"/>
                  <a:pt x="1369659" y="85345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1" tIns="87816" rIns="108771" bIns="87817" numCol="1" spcCol="1270" anchor="ctr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Windows Server 2008R2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SQL Server 2008R2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New and Improved SCOM MP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Live Update &amp; Upgrade option from two previous versions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Improved Admin Console and Settings Dashboard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Backup compression and transparent data encryption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571500" y="2994429"/>
            <a:ext cx="2880360" cy="1712074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94067" tIns="138822" rIns="194067" bIns="138822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29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451859" y="4963314"/>
            <a:ext cx="5120641" cy="1369660"/>
          </a:xfrm>
          <a:custGeom>
            <a:avLst/>
            <a:gdLst>
              <a:gd name="connsiteX0" fmla="*/ 228281 w 1369659"/>
              <a:gd name="connsiteY0" fmla="*/ 0 h 5120640"/>
              <a:gd name="connsiteX1" fmla="*/ 1141378 w 1369659"/>
              <a:gd name="connsiteY1" fmla="*/ 0 h 5120640"/>
              <a:gd name="connsiteX2" fmla="*/ 1369659 w 1369659"/>
              <a:gd name="connsiteY2" fmla="*/ 228281 h 5120640"/>
              <a:gd name="connsiteX3" fmla="*/ 1369659 w 1369659"/>
              <a:gd name="connsiteY3" fmla="*/ 5120640 h 5120640"/>
              <a:gd name="connsiteX4" fmla="*/ 1369659 w 1369659"/>
              <a:gd name="connsiteY4" fmla="*/ 5120640 h 5120640"/>
              <a:gd name="connsiteX5" fmla="*/ 0 w 1369659"/>
              <a:gd name="connsiteY5" fmla="*/ 5120640 h 5120640"/>
              <a:gd name="connsiteX6" fmla="*/ 0 w 1369659"/>
              <a:gd name="connsiteY6" fmla="*/ 5120640 h 5120640"/>
              <a:gd name="connsiteX7" fmla="*/ 0 w 1369659"/>
              <a:gd name="connsiteY7" fmla="*/ 228281 h 5120640"/>
              <a:gd name="connsiteX8" fmla="*/ 228281 w 1369659"/>
              <a:gd name="connsiteY8" fmla="*/ 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659" h="5120640">
                <a:moveTo>
                  <a:pt x="1369659" y="853458"/>
                </a:moveTo>
                <a:lnTo>
                  <a:pt x="1369659" y="4267182"/>
                </a:lnTo>
                <a:cubicBezTo>
                  <a:pt x="1369659" y="4738532"/>
                  <a:pt x="1342321" y="5120638"/>
                  <a:pt x="1308599" y="5120638"/>
                </a:cubicBezTo>
                <a:lnTo>
                  <a:pt x="0" y="5120638"/>
                </a:lnTo>
                <a:lnTo>
                  <a:pt x="0" y="5120638"/>
                </a:lnTo>
                <a:lnTo>
                  <a:pt x="0" y="2"/>
                </a:lnTo>
                <a:lnTo>
                  <a:pt x="0" y="2"/>
                </a:lnTo>
                <a:lnTo>
                  <a:pt x="1308599" y="2"/>
                </a:lnTo>
                <a:cubicBezTo>
                  <a:pt x="1342321" y="2"/>
                  <a:pt x="1369659" y="382108"/>
                  <a:pt x="1369659" y="85345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1" tIns="87816" rIns="108771" bIns="87817" numCol="1" spcCol="1270" anchor="ctr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New and Improved Trading Partner Management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Secure FTP Adapter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Updated Adapters with support for new versions and settings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Updated Accelerators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Host Adapter updates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71500" y="4792107"/>
            <a:ext cx="2880360" cy="1712074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94067" tIns="138822" rIns="194067" bIns="138822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29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951726" y="1624770"/>
            <a:ext cx="2119908" cy="856037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Developer /</a:t>
            </a:r>
            <a:b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Productivity</a:t>
            </a:r>
          </a:p>
        </p:txBody>
      </p:sp>
      <p:sp>
        <p:nvSpPr>
          <p:cNvPr id="13" name="Freeform 12"/>
          <p:cNvSpPr/>
          <p:nvPr/>
        </p:nvSpPr>
        <p:spPr>
          <a:xfrm>
            <a:off x="951725" y="3428518"/>
            <a:ext cx="2119909" cy="843896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IT-Pro /</a:t>
            </a:r>
            <a:b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Manageability</a:t>
            </a:r>
          </a:p>
        </p:txBody>
      </p:sp>
      <p:sp>
        <p:nvSpPr>
          <p:cNvPr id="15" name="Freeform 14"/>
          <p:cNvSpPr/>
          <p:nvPr/>
        </p:nvSpPr>
        <p:spPr>
          <a:xfrm>
            <a:off x="951726" y="5226196"/>
            <a:ext cx="2119909" cy="843896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Business /</a:t>
            </a:r>
            <a:b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9045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lock Arc 28"/>
          <p:cNvSpPr/>
          <p:nvPr/>
        </p:nvSpPr>
        <p:spPr>
          <a:xfrm>
            <a:off x="435374" y="2348880"/>
            <a:ext cx="8457106" cy="2880320"/>
          </a:xfrm>
          <a:prstGeom prst="blockArc">
            <a:avLst>
              <a:gd name="adj1" fmla="val 0"/>
              <a:gd name="adj2" fmla="val 0"/>
              <a:gd name="adj3" fmla="val 25000"/>
            </a:avLst>
          </a:prstGeom>
          <a:gradFill>
            <a:gsLst>
              <a:gs pos="1250">
                <a:schemeClr val="accent5">
                  <a:lumMod val="60000"/>
                  <a:lumOff val="40000"/>
                </a:schemeClr>
              </a:gs>
              <a:gs pos="52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BizTalk Server 2013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98671" y="1007026"/>
            <a:ext cx="7618664" cy="5592951"/>
            <a:chOff x="798671" y="1007026"/>
            <a:chExt cx="7618664" cy="5592951"/>
          </a:xfrm>
        </p:grpSpPr>
        <p:sp>
          <p:nvSpPr>
            <p:cNvPr id="19" name="Freeform 18"/>
            <p:cNvSpPr/>
            <p:nvPr/>
          </p:nvSpPr>
          <p:spPr>
            <a:xfrm>
              <a:off x="5177327" y="4437112"/>
              <a:ext cx="3240008" cy="2160001"/>
            </a:xfrm>
            <a:custGeom>
              <a:avLst/>
              <a:gdLst>
                <a:gd name="connsiteX0" fmla="*/ 0 w 3240008"/>
                <a:gd name="connsiteY0" fmla="*/ 216000 h 2160001"/>
                <a:gd name="connsiteX1" fmla="*/ 216000 w 3240008"/>
                <a:gd name="connsiteY1" fmla="*/ 0 h 2160001"/>
                <a:gd name="connsiteX2" fmla="*/ 3024008 w 3240008"/>
                <a:gd name="connsiteY2" fmla="*/ 0 h 2160001"/>
                <a:gd name="connsiteX3" fmla="*/ 3240008 w 3240008"/>
                <a:gd name="connsiteY3" fmla="*/ 216000 h 2160001"/>
                <a:gd name="connsiteX4" fmla="*/ 3240008 w 3240008"/>
                <a:gd name="connsiteY4" fmla="*/ 1944001 h 2160001"/>
                <a:gd name="connsiteX5" fmla="*/ 3024008 w 3240008"/>
                <a:gd name="connsiteY5" fmla="*/ 2160001 h 2160001"/>
                <a:gd name="connsiteX6" fmla="*/ 216000 w 3240008"/>
                <a:gd name="connsiteY6" fmla="*/ 2160001 h 2160001"/>
                <a:gd name="connsiteX7" fmla="*/ 0 w 3240008"/>
                <a:gd name="connsiteY7" fmla="*/ 1944001 h 2160001"/>
                <a:gd name="connsiteX8" fmla="*/ 0 w 3240008"/>
                <a:gd name="connsiteY8" fmla="*/ 216000 h 216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0008" h="2160001">
                  <a:moveTo>
                    <a:pt x="0" y="216000"/>
                  </a:moveTo>
                  <a:cubicBezTo>
                    <a:pt x="0" y="96706"/>
                    <a:pt x="96706" y="0"/>
                    <a:pt x="216000" y="0"/>
                  </a:cubicBezTo>
                  <a:lnTo>
                    <a:pt x="3024008" y="0"/>
                  </a:lnTo>
                  <a:cubicBezTo>
                    <a:pt x="3143302" y="0"/>
                    <a:pt x="3240008" y="96706"/>
                    <a:pt x="3240008" y="216000"/>
                  </a:cubicBezTo>
                  <a:lnTo>
                    <a:pt x="3240008" y="1944001"/>
                  </a:lnTo>
                  <a:cubicBezTo>
                    <a:pt x="3240008" y="2063295"/>
                    <a:pt x="3143302" y="2160001"/>
                    <a:pt x="3024008" y="2160001"/>
                  </a:cubicBezTo>
                  <a:lnTo>
                    <a:pt x="216000" y="2160001"/>
                  </a:lnTo>
                  <a:cubicBezTo>
                    <a:pt x="96706" y="2160001"/>
                    <a:pt x="0" y="2063295"/>
                    <a:pt x="0" y="1944001"/>
                  </a:cubicBezTo>
                  <a:lnTo>
                    <a:pt x="0" y="2160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720000" rIns="360000" bIns="3600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Improved Dynamic send ports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Dependency tracking</a:t>
              </a:r>
              <a:endParaRPr lang="sv-SE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Improved mapping perf with XSLT Compiled Transform.</a:t>
              </a:r>
              <a:endParaRPr lang="sv-SE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sv-SE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31528" y="4437112"/>
              <a:ext cx="3243203" cy="2162865"/>
            </a:xfrm>
            <a:custGeom>
              <a:avLst/>
              <a:gdLst>
                <a:gd name="connsiteX0" fmla="*/ 0 w 3243203"/>
                <a:gd name="connsiteY0" fmla="*/ 216287 h 2162865"/>
                <a:gd name="connsiteX1" fmla="*/ 216287 w 3243203"/>
                <a:gd name="connsiteY1" fmla="*/ 0 h 2162865"/>
                <a:gd name="connsiteX2" fmla="*/ 3026917 w 3243203"/>
                <a:gd name="connsiteY2" fmla="*/ 0 h 2162865"/>
                <a:gd name="connsiteX3" fmla="*/ 3243204 w 3243203"/>
                <a:gd name="connsiteY3" fmla="*/ 216287 h 2162865"/>
                <a:gd name="connsiteX4" fmla="*/ 3243203 w 3243203"/>
                <a:gd name="connsiteY4" fmla="*/ 1946579 h 2162865"/>
                <a:gd name="connsiteX5" fmla="*/ 3026916 w 3243203"/>
                <a:gd name="connsiteY5" fmla="*/ 2162866 h 2162865"/>
                <a:gd name="connsiteX6" fmla="*/ 216287 w 3243203"/>
                <a:gd name="connsiteY6" fmla="*/ 2162865 h 2162865"/>
                <a:gd name="connsiteX7" fmla="*/ 0 w 3243203"/>
                <a:gd name="connsiteY7" fmla="*/ 1946578 h 2162865"/>
                <a:gd name="connsiteX8" fmla="*/ 0 w 3243203"/>
                <a:gd name="connsiteY8" fmla="*/ 216287 h 216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3203" h="2162865">
                  <a:moveTo>
                    <a:pt x="0" y="216287"/>
                  </a:moveTo>
                  <a:cubicBezTo>
                    <a:pt x="0" y="96835"/>
                    <a:pt x="96835" y="0"/>
                    <a:pt x="216287" y="0"/>
                  </a:cubicBezTo>
                  <a:lnTo>
                    <a:pt x="3026917" y="0"/>
                  </a:lnTo>
                  <a:cubicBezTo>
                    <a:pt x="3146369" y="0"/>
                    <a:pt x="3243204" y="96835"/>
                    <a:pt x="3243204" y="216287"/>
                  </a:cubicBezTo>
                  <a:cubicBezTo>
                    <a:pt x="3243204" y="793051"/>
                    <a:pt x="3243203" y="1369815"/>
                    <a:pt x="3243203" y="1946579"/>
                  </a:cubicBezTo>
                  <a:cubicBezTo>
                    <a:pt x="3243203" y="2066031"/>
                    <a:pt x="3146368" y="2162866"/>
                    <a:pt x="3026916" y="2162866"/>
                  </a:cubicBezTo>
                  <a:lnTo>
                    <a:pt x="216287" y="2162865"/>
                  </a:lnTo>
                  <a:cubicBezTo>
                    <a:pt x="96835" y="2162865"/>
                    <a:pt x="0" y="2066030"/>
                    <a:pt x="0" y="1946578"/>
                  </a:cubicBezTo>
                  <a:lnTo>
                    <a:pt x="0" y="21628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720000" rIns="360000" bIns="36000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Adapters: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sz="1400" dirty="0"/>
                <a:t>RESTful Services</a:t>
              </a:r>
              <a:endParaRPr lang="sv-SE" sz="1400" kern="1200" dirty="0"/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sz="1400" kern="1200" dirty="0"/>
                <a:t>Azure Service bus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sz="1400" kern="1200" dirty="0"/>
                <a:t>SFTP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sz="1400" dirty="0"/>
                <a:t>Enhanced Sharepoint</a:t>
              </a:r>
              <a:endParaRPr lang="sv-SE" sz="14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sv-SE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148416" y="1052974"/>
              <a:ext cx="3240008" cy="2160001"/>
            </a:xfrm>
            <a:custGeom>
              <a:avLst/>
              <a:gdLst>
                <a:gd name="connsiteX0" fmla="*/ 0 w 3240008"/>
                <a:gd name="connsiteY0" fmla="*/ 216000 h 2160001"/>
                <a:gd name="connsiteX1" fmla="*/ 216000 w 3240008"/>
                <a:gd name="connsiteY1" fmla="*/ 0 h 2160001"/>
                <a:gd name="connsiteX2" fmla="*/ 3024008 w 3240008"/>
                <a:gd name="connsiteY2" fmla="*/ 0 h 2160001"/>
                <a:gd name="connsiteX3" fmla="*/ 3240008 w 3240008"/>
                <a:gd name="connsiteY3" fmla="*/ 216000 h 2160001"/>
                <a:gd name="connsiteX4" fmla="*/ 3240008 w 3240008"/>
                <a:gd name="connsiteY4" fmla="*/ 1944001 h 2160001"/>
                <a:gd name="connsiteX5" fmla="*/ 3024008 w 3240008"/>
                <a:gd name="connsiteY5" fmla="*/ 2160001 h 2160001"/>
                <a:gd name="connsiteX6" fmla="*/ 216000 w 3240008"/>
                <a:gd name="connsiteY6" fmla="*/ 2160001 h 2160001"/>
                <a:gd name="connsiteX7" fmla="*/ 0 w 3240008"/>
                <a:gd name="connsiteY7" fmla="*/ 1944001 h 2160001"/>
                <a:gd name="connsiteX8" fmla="*/ 0 w 3240008"/>
                <a:gd name="connsiteY8" fmla="*/ 216000 h 216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0008" h="2160001">
                  <a:moveTo>
                    <a:pt x="0" y="216000"/>
                  </a:moveTo>
                  <a:cubicBezTo>
                    <a:pt x="0" y="96706"/>
                    <a:pt x="96706" y="0"/>
                    <a:pt x="216000" y="0"/>
                  </a:cubicBezTo>
                  <a:lnTo>
                    <a:pt x="3024008" y="0"/>
                  </a:lnTo>
                  <a:cubicBezTo>
                    <a:pt x="3143302" y="0"/>
                    <a:pt x="3240008" y="96706"/>
                    <a:pt x="3240008" y="216000"/>
                  </a:cubicBezTo>
                  <a:lnTo>
                    <a:pt x="3240008" y="1944001"/>
                  </a:lnTo>
                  <a:cubicBezTo>
                    <a:pt x="3240008" y="2063295"/>
                    <a:pt x="3143302" y="2160001"/>
                    <a:pt x="3024008" y="2160001"/>
                  </a:cubicBezTo>
                  <a:lnTo>
                    <a:pt x="216000" y="2160001"/>
                  </a:lnTo>
                  <a:cubicBezTo>
                    <a:pt x="96706" y="2160001"/>
                    <a:pt x="0" y="2063295"/>
                    <a:pt x="0" y="1944001"/>
                  </a:cubicBezTo>
                  <a:lnTo>
                    <a:pt x="0" y="2160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360000" rIns="360000" bIns="3600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ESB Toolkit integration.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kern="1200" dirty="0"/>
                <a:t>Integration with cloud services. 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sv-SE" dirty="0"/>
                <a:t>PaaS. </a:t>
              </a:r>
              <a:endParaRPr lang="sv-SE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8671" y="1007026"/>
              <a:ext cx="3308915" cy="2205949"/>
            </a:xfrm>
            <a:custGeom>
              <a:avLst/>
              <a:gdLst>
                <a:gd name="connsiteX0" fmla="*/ 0 w 3308915"/>
                <a:gd name="connsiteY0" fmla="*/ 220595 h 2205949"/>
                <a:gd name="connsiteX1" fmla="*/ 220595 w 3308915"/>
                <a:gd name="connsiteY1" fmla="*/ 0 h 2205949"/>
                <a:gd name="connsiteX2" fmla="*/ 3088320 w 3308915"/>
                <a:gd name="connsiteY2" fmla="*/ 0 h 2205949"/>
                <a:gd name="connsiteX3" fmla="*/ 3308915 w 3308915"/>
                <a:gd name="connsiteY3" fmla="*/ 220595 h 2205949"/>
                <a:gd name="connsiteX4" fmla="*/ 3308915 w 3308915"/>
                <a:gd name="connsiteY4" fmla="*/ 1985354 h 2205949"/>
                <a:gd name="connsiteX5" fmla="*/ 3088320 w 3308915"/>
                <a:gd name="connsiteY5" fmla="*/ 2205949 h 2205949"/>
                <a:gd name="connsiteX6" fmla="*/ 220595 w 3308915"/>
                <a:gd name="connsiteY6" fmla="*/ 2205949 h 2205949"/>
                <a:gd name="connsiteX7" fmla="*/ 0 w 3308915"/>
                <a:gd name="connsiteY7" fmla="*/ 1985354 h 2205949"/>
                <a:gd name="connsiteX8" fmla="*/ 0 w 3308915"/>
                <a:gd name="connsiteY8" fmla="*/ 220595 h 220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8915" h="2205949">
                  <a:moveTo>
                    <a:pt x="0" y="220595"/>
                  </a:moveTo>
                  <a:cubicBezTo>
                    <a:pt x="0" y="98764"/>
                    <a:pt x="98764" y="0"/>
                    <a:pt x="220595" y="0"/>
                  </a:cubicBezTo>
                  <a:lnTo>
                    <a:pt x="3088320" y="0"/>
                  </a:lnTo>
                  <a:cubicBezTo>
                    <a:pt x="3210151" y="0"/>
                    <a:pt x="3308915" y="98764"/>
                    <a:pt x="3308915" y="220595"/>
                  </a:cubicBezTo>
                  <a:lnTo>
                    <a:pt x="3308915" y="1985354"/>
                  </a:lnTo>
                  <a:cubicBezTo>
                    <a:pt x="3308915" y="2107185"/>
                    <a:pt x="3210151" y="2205949"/>
                    <a:pt x="3088320" y="2205949"/>
                  </a:cubicBezTo>
                  <a:lnTo>
                    <a:pt x="220595" y="2205949"/>
                  </a:lnTo>
                  <a:cubicBezTo>
                    <a:pt x="98764" y="2205949"/>
                    <a:pt x="0" y="2107185"/>
                    <a:pt x="0" y="1985354"/>
                  </a:cubicBezTo>
                  <a:lnTo>
                    <a:pt x="0" y="220595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0" tIns="360000" rIns="360000" bIns="360000" numCol="1" spcCol="1270" anchor="t" anchorCtr="0">
              <a:noAutofit/>
            </a:bodyPr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VS.NET 2012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.NET 4.5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Windows/SQL 2012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SQL Server 2012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sv-SE" dirty="0"/>
                <a:t>Windows Azure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sv-SE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061129" y="2278169"/>
              <a:ext cx="1510946" cy="1510946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0" y="1510946"/>
                  </a:moveTo>
                  <a:cubicBezTo>
                    <a:pt x="0" y="676474"/>
                    <a:pt x="676474" y="0"/>
                    <a:pt x="1510946" y="0"/>
                  </a:cubicBezTo>
                  <a:lnTo>
                    <a:pt x="1510946" y="1510946"/>
                  </a:lnTo>
                  <a:lnTo>
                    <a:pt x="0" y="151094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78" tIns="698578" rIns="256032" bIns="25603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36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642135" y="2278169"/>
              <a:ext cx="1510946" cy="1510946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0" y="0"/>
                  </a:moveTo>
                  <a:cubicBezTo>
                    <a:pt x="834472" y="0"/>
                    <a:pt x="1510946" y="676474"/>
                    <a:pt x="1510946" y="1510946"/>
                  </a:cubicBezTo>
                  <a:lnTo>
                    <a:pt x="0" y="15109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6032" tIns="698578" rIns="698578" bIns="25603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3600" kern="1200" dirty="0"/>
            </a:p>
          </p:txBody>
        </p:sp>
        <p:sp>
          <p:nvSpPr>
            <p:cNvPr id="25" name="Freeform 24"/>
            <p:cNvSpPr/>
            <p:nvPr/>
          </p:nvSpPr>
          <p:spPr>
            <a:xfrm rot="21600000">
              <a:off x="4642135" y="3860971"/>
              <a:ext cx="1510947" cy="1510947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1510946" y="0"/>
                  </a:moveTo>
                  <a:cubicBezTo>
                    <a:pt x="1510946" y="834472"/>
                    <a:pt x="834472" y="1510946"/>
                    <a:pt x="0" y="1510946"/>
                  </a:cubicBezTo>
                  <a:lnTo>
                    <a:pt x="0" y="0"/>
                  </a:lnTo>
                  <a:lnTo>
                    <a:pt x="1510946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1" rIns="584787" bIns="58478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2000" kern="1200" dirty="0"/>
            </a:p>
          </p:txBody>
        </p:sp>
        <p:sp>
          <p:nvSpPr>
            <p:cNvPr id="26" name="Freeform 25"/>
            <p:cNvSpPr/>
            <p:nvPr/>
          </p:nvSpPr>
          <p:spPr>
            <a:xfrm rot="21600000">
              <a:off x="3061129" y="3860972"/>
              <a:ext cx="1510946" cy="1510946"/>
            </a:xfrm>
            <a:custGeom>
              <a:avLst/>
              <a:gdLst>
                <a:gd name="connsiteX0" fmla="*/ 0 w 1510946"/>
                <a:gd name="connsiteY0" fmla="*/ 1510946 h 1510946"/>
                <a:gd name="connsiteX1" fmla="*/ 1510946 w 1510946"/>
                <a:gd name="connsiteY1" fmla="*/ 0 h 1510946"/>
                <a:gd name="connsiteX2" fmla="*/ 1510946 w 1510946"/>
                <a:gd name="connsiteY2" fmla="*/ 1510946 h 1510946"/>
                <a:gd name="connsiteX3" fmla="*/ 0 w 1510946"/>
                <a:gd name="connsiteY3" fmla="*/ 1510946 h 151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946" h="1510946">
                  <a:moveTo>
                    <a:pt x="1510946" y="1510946"/>
                  </a:moveTo>
                  <a:cubicBezTo>
                    <a:pt x="676474" y="1510946"/>
                    <a:pt x="0" y="834472"/>
                    <a:pt x="0" y="0"/>
                  </a:cubicBezTo>
                  <a:lnTo>
                    <a:pt x="1510946" y="0"/>
                  </a:lnTo>
                  <a:lnTo>
                    <a:pt x="1510946" y="151094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78" tIns="256032" rIns="256032" bIns="69857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sv-SE" sz="3600" kern="1200" dirty="0"/>
            </a:p>
          </p:txBody>
        </p:sp>
        <p:sp>
          <p:nvSpPr>
            <p:cNvPr id="27" name="Circular Arrow 26"/>
            <p:cNvSpPr/>
            <p:nvPr/>
          </p:nvSpPr>
          <p:spPr>
            <a:xfrm>
              <a:off x="4205114" y="3339959"/>
              <a:ext cx="805779" cy="700677"/>
            </a:xfrm>
            <a:prstGeom prst="circular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ircular Arrow 27"/>
            <p:cNvSpPr/>
            <p:nvPr/>
          </p:nvSpPr>
          <p:spPr>
            <a:xfrm rot="10800000">
              <a:off x="4205114" y="3609450"/>
              <a:ext cx="805779" cy="700677"/>
            </a:xfrm>
            <a:prstGeom prst="circular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Rounded Rectangle 12"/>
          <p:cNvSpPr/>
          <p:nvPr/>
        </p:nvSpPr>
        <p:spPr>
          <a:xfrm>
            <a:off x="5076056" y="429309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Productivity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3728" y="429309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B2B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23728" y="285293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Platform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76056" y="2852936"/>
            <a:ext cx="201622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ESB,SOA </a:t>
            </a:r>
          </a:p>
        </p:txBody>
      </p:sp>
    </p:spTree>
    <p:extLst>
      <p:ext uri="{BB962C8B-B14F-4D97-AF65-F5344CB8AC3E}">
        <p14:creationId xmlns:p14="http://schemas.microsoft.com/office/powerpoint/2010/main" val="35832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ck Arc 15"/>
          <p:cNvSpPr/>
          <p:nvPr/>
        </p:nvSpPr>
        <p:spPr>
          <a:xfrm>
            <a:off x="395536" y="1196752"/>
            <a:ext cx="8457106" cy="5472608"/>
          </a:xfrm>
          <a:prstGeom prst="blockArc">
            <a:avLst>
              <a:gd name="adj1" fmla="val 0"/>
              <a:gd name="adj2" fmla="val 0"/>
              <a:gd name="adj3" fmla="val 25000"/>
            </a:avLst>
          </a:prstGeom>
          <a:gradFill>
            <a:gsLst>
              <a:gs pos="1250">
                <a:schemeClr val="accent5">
                  <a:lumMod val="60000"/>
                  <a:lumOff val="40000"/>
                </a:schemeClr>
              </a:gs>
              <a:gs pos="52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BizTalk Server 2013</a:t>
            </a:r>
          </a:p>
        </p:txBody>
      </p:sp>
      <p:sp>
        <p:nvSpPr>
          <p:cNvPr id="6" name="Freeform 5"/>
          <p:cNvSpPr/>
          <p:nvPr/>
        </p:nvSpPr>
        <p:spPr>
          <a:xfrm>
            <a:off x="3451859" y="1367960"/>
            <a:ext cx="5120641" cy="1369660"/>
          </a:xfrm>
          <a:custGeom>
            <a:avLst/>
            <a:gdLst>
              <a:gd name="connsiteX0" fmla="*/ 228281 w 1369659"/>
              <a:gd name="connsiteY0" fmla="*/ 0 h 5120640"/>
              <a:gd name="connsiteX1" fmla="*/ 1141378 w 1369659"/>
              <a:gd name="connsiteY1" fmla="*/ 0 h 5120640"/>
              <a:gd name="connsiteX2" fmla="*/ 1369659 w 1369659"/>
              <a:gd name="connsiteY2" fmla="*/ 228281 h 5120640"/>
              <a:gd name="connsiteX3" fmla="*/ 1369659 w 1369659"/>
              <a:gd name="connsiteY3" fmla="*/ 5120640 h 5120640"/>
              <a:gd name="connsiteX4" fmla="*/ 1369659 w 1369659"/>
              <a:gd name="connsiteY4" fmla="*/ 5120640 h 5120640"/>
              <a:gd name="connsiteX5" fmla="*/ 0 w 1369659"/>
              <a:gd name="connsiteY5" fmla="*/ 5120640 h 5120640"/>
              <a:gd name="connsiteX6" fmla="*/ 0 w 1369659"/>
              <a:gd name="connsiteY6" fmla="*/ 5120640 h 5120640"/>
              <a:gd name="connsiteX7" fmla="*/ 0 w 1369659"/>
              <a:gd name="connsiteY7" fmla="*/ 228281 h 5120640"/>
              <a:gd name="connsiteX8" fmla="*/ 228281 w 1369659"/>
              <a:gd name="connsiteY8" fmla="*/ 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659" h="5120640">
                <a:moveTo>
                  <a:pt x="1369659" y="853458"/>
                </a:moveTo>
                <a:lnTo>
                  <a:pt x="1369659" y="4267182"/>
                </a:lnTo>
                <a:cubicBezTo>
                  <a:pt x="1369659" y="4738532"/>
                  <a:pt x="1342321" y="5120638"/>
                  <a:pt x="1308599" y="5120638"/>
                </a:cubicBezTo>
                <a:lnTo>
                  <a:pt x="0" y="5120638"/>
                </a:lnTo>
                <a:lnTo>
                  <a:pt x="0" y="5120638"/>
                </a:lnTo>
                <a:lnTo>
                  <a:pt x="0" y="2"/>
                </a:lnTo>
                <a:lnTo>
                  <a:pt x="0" y="2"/>
                </a:lnTo>
                <a:lnTo>
                  <a:pt x="1308599" y="2"/>
                </a:lnTo>
                <a:cubicBezTo>
                  <a:pt x="1342321" y="2"/>
                  <a:pt x="1369659" y="382108"/>
                  <a:pt x="1369659" y="85345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1" tIns="87816" rIns="108771" bIns="87817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kern="1200" dirty="0"/>
              <a:t>Visual Studio 2012 and .NET 4.5 support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kern="1200" dirty="0"/>
              <a:t>New and </a:t>
            </a:r>
            <a:r>
              <a:rPr lang="sv-SE" sz="1100" kern="1200" dirty="0" err="1"/>
              <a:t>Improved</a:t>
            </a:r>
            <a:r>
              <a:rPr lang="sv-SE" sz="1100" kern="1200" dirty="0"/>
              <a:t> </a:t>
            </a:r>
            <a:r>
              <a:rPr lang="sv-SE" sz="1100" kern="1200" dirty="0" err="1"/>
              <a:t>Mapper</a:t>
            </a:r>
            <a:r>
              <a:rPr lang="sv-SE" sz="1100" kern="1200" dirty="0"/>
              <a:t> (for BizTalk Services)</a:t>
            </a:r>
          </a:p>
        </p:txBody>
      </p:sp>
      <p:sp>
        <p:nvSpPr>
          <p:cNvPr id="7" name="Freeform 6"/>
          <p:cNvSpPr/>
          <p:nvPr/>
        </p:nvSpPr>
        <p:spPr>
          <a:xfrm>
            <a:off x="571500" y="1196752"/>
            <a:ext cx="2880360" cy="1712074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94067" tIns="138822" rIns="194067" bIns="138822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2900" kern="1200" dirty="0"/>
          </a:p>
        </p:txBody>
      </p:sp>
      <p:sp>
        <p:nvSpPr>
          <p:cNvPr id="8" name="Freeform 7"/>
          <p:cNvSpPr/>
          <p:nvPr/>
        </p:nvSpPr>
        <p:spPr>
          <a:xfrm>
            <a:off x="3451859" y="3165636"/>
            <a:ext cx="5120641" cy="1369660"/>
          </a:xfrm>
          <a:custGeom>
            <a:avLst/>
            <a:gdLst>
              <a:gd name="connsiteX0" fmla="*/ 228281 w 1369659"/>
              <a:gd name="connsiteY0" fmla="*/ 0 h 5120640"/>
              <a:gd name="connsiteX1" fmla="*/ 1141378 w 1369659"/>
              <a:gd name="connsiteY1" fmla="*/ 0 h 5120640"/>
              <a:gd name="connsiteX2" fmla="*/ 1369659 w 1369659"/>
              <a:gd name="connsiteY2" fmla="*/ 228281 h 5120640"/>
              <a:gd name="connsiteX3" fmla="*/ 1369659 w 1369659"/>
              <a:gd name="connsiteY3" fmla="*/ 5120640 h 5120640"/>
              <a:gd name="connsiteX4" fmla="*/ 1369659 w 1369659"/>
              <a:gd name="connsiteY4" fmla="*/ 5120640 h 5120640"/>
              <a:gd name="connsiteX5" fmla="*/ 0 w 1369659"/>
              <a:gd name="connsiteY5" fmla="*/ 5120640 h 5120640"/>
              <a:gd name="connsiteX6" fmla="*/ 0 w 1369659"/>
              <a:gd name="connsiteY6" fmla="*/ 5120640 h 5120640"/>
              <a:gd name="connsiteX7" fmla="*/ 0 w 1369659"/>
              <a:gd name="connsiteY7" fmla="*/ 228281 h 5120640"/>
              <a:gd name="connsiteX8" fmla="*/ 228281 w 1369659"/>
              <a:gd name="connsiteY8" fmla="*/ 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659" h="5120640">
                <a:moveTo>
                  <a:pt x="1369659" y="853458"/>
                </a:moveTo>
                <a:lnTo>
                  <a:pt x="1369659" y="4267182"/>
                </a:lnTo>
                <a:cubicBezTo>
                  <a:pt x="1369659" y="4738532"/>
                  <a:pt x="1342321" y="5120638"/>
                  <a:pt x="1308599" y="5120638"/>
                </a:cubicBezTo>
                <a:lnTo>
                  <a:pt x="0" y="5120638"/>
                </a:lnTo>
                <a:lnTo>
                  <a:pt x="0" y="5120638"/>
                </a:lnTo>
                <a:lnTo>
                  <a:pt x="0" y="2"/>
                </a:lnTo>
                <a:lnTo>
                  <a:pt x="0" y="2"/>
                </a:lnTo>
                <a:lnTo>
                  <a:pt x="1308599" y="2"/>
                </a:lnTo>
                <a:cubicBezTo>
                  <a:pt x="1342321" y="2"/>
                  <a:pt x="1369659" y="382108"/>
                  <a:pt x="1369659" y="85345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1" tIns="87816" rIns="108771" bIns="87817" numCol="1" spcCol="1270" anchor="ctr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Windows Server 2012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SQL Server 2012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/>
              <a:t>Windows Azure</a:t>
            </a:r>
            <a:endParaRPr lang="sv-SE" sz="1100" dirty="0">
              <a:solidFill>
                <a:schemeClr val="dk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71500" y="2994429"/>
            <a:ext cx="2880360" cy="1712074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94067" tIns="138822" rIns="194067" bIns="138822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29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451859" y="4963314"/>
            <a:ext cx="5120641" cy="1369660"/>
          </a:xfrm>
          <a:custGeom>
            <a:avLst/>
            <a:gdLst>
              <a:gd name="connsiteX0" fmla="*/ 228281 w 1369659"/>
              <a:gd name="connsiteY0" fmla="*/ 0 h 5120640"/>
              <a:gd name="connsiteX1" fmla="*/ 1141378 w 1369659"/>
              <a:gd name="connsiteY1" fmla="*/ 0 h 5120640"/>
              <a:gd name="connsiteX2" fmla="*/ 1369659 w 1369659"/>
              <a:gd name="connsiteY2" fmla="*/ 228281 h 5120640"/>
              <a:gd name="connsiteX3" fmla="*/ 1369659 w 1369659"/>
              <a:gd name="connsiteY3" fmla="*/ 5120640 h 5120640"/>
              <a:gd name="connsiteX4" fmla="*/ 1369659 w 1369659"/>
              <a:gd name="connsiteY4" fmla="*/ 5120640 h 5120640"/>
              <a:gd name="connsiteX5" fmla="*/ 0 w 1369659"/>
              <a:gd name="connsiteY5" fmla="*/ 5120640 h 5120640"/>
              <a:gd name="connsiteX6" fmla="*/ 0 w 1369659"/>
              <a:gd name="connsiteY6" fmla="*/ 5120640 h 5120640"/>
              <a:gd name="connsiteX7" fmla="*/ 0 w 1369659"/>
              <a:gd name="connsiteY7" fmla="*/ 228281 h 5120640"/>
              <a:gd name="connsiteX8" fmla="*/ 228281 w 1369659"/>
              <a:gd name="connsiteY8" fmla="*/ 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9659" h="5120640">
                <a:moveTo>
                  <a:pt x="1369659" y="853458"/>
                </a:moveTo>
                <a:lnTo>
                  <a:pt x="1369659" y="4267182"/>
                </a:lnTo>
                <a:cubicBezTo>
                  <a:pt x="1369659" y="4738532"/>
                  <a:pt x="1342321" y="5120638"/>
                  <a:pt x="1308599" y="5120638"/>
                </a:cubicBezTo>
                <a:lnTo>
                  <a:pt x="0" y="5120638"/>
                </a:lnTo>
                <a:lnTo>
                  <a:pt x="0" y="5120638"/>
                </a:lnTo>
                <a:lnTo>
                  <a:pt x="0" y="2"/>
                </a:lnTo>
                <a:lnTo>
                  <a:pt x="0" y="2"/>
                </a:lnTo>
                <a:lnTo>
                  <a:pt x="1308599" y="2"/>
                </a:lnTo>
                <a:cubicBezTo>
                  <a:pt x="1342321" y="2"/>
                  <a:pt x="1369659" y="382108"/>
                  <a:pt x="1369659" y="85345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1911" tIns="87816" rIns="108771" bIns="87817" numCol="1" spcCol="1270" anchor="ctr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SFTP Adapter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>
                <a:solidFill>
                  <a:schemeClr val="dk1"/>
                </a:solidFill>
              </a:rPr>
              <a:t>Updated Adapters with support for new versions and </a:t>
            </a:r>
            <a:r>
              <a:rPr lang="sv-SE" sz="1100" dirty="0" err="1">
                <a:solidFill>
                  <a:schemeClr val="dk1"/>
                </a:solidFill>
              </a:rPr>
              <a:t>settings</a:t>
            </a:r>
            <a:endParaRPr lang="sv-SE" sz="1100" dirty="0">
              <a:solidFill>
                <a:schemeClr val="dk1"/>
              </a:solidFill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sv-SE" sz="1100" dirty="0" err="1"/>
              <a:t>Updated</a:t>
            </a:r>
            <a:r>
              <a:rPr lang="sv-SE" sz="1100" dirty="0"/>
              <a:t> standards support</a:t>
            </a:r>
            <a:endParaRPr lang="sv-SE" sz="1100" dirty="0">
              <a:solidFill>
                <a:schemeClr val="dk1"/>
              </a:solidFill>
            </a:endParaRPr>
          </a:p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sv-SE" sz="1100" dirty="0">
              <a:solidFill>
                <a:schemeClr val="dk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71500" y="4792107"/>
            <a:ext cx="2880360" cy="1712074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94067" tIns="138822" rIns="194067" bIns="138822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29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951726" y="1624770"/>
            <a:ext cx="2119908" cy="856037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Developer /</a:t>
            </a:r>
            <a:b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Productivity</a:t>
            </a:r>
          </a:p>
        </p:txBody>
      </p:sp>
      <p:sp>
        <p:nvSpPr>
          <p:cNvPr id="13" name="Freeform 12"/>
          <p:cNvSpPr/>
          <p:nvPr/>
        </p:nvSpPr>
        <p:spPr>
          <a:xfrm>
            <a:off x="951725" y="3428518"/>
            <a:ext cx="2119909" cy="843896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IT-Pro /</a:t>
            </a:r>
            <a:b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Manageability</a:t>
            </a:r>
          </a:p>
        </p:txBody>
      </p:sp>
      <p:sp>
        <p:nvSpPr>
          <p:cNvPr id="15" name="Freeform 14"/>
          <p:cNvSpPr/>
          <p:nvPr/>
        </p:nvSpPr>
        <p:spPr>
          <a:xfrm>
            <a:off x="951726" y="5226196"/>
            <a:ext cx="2119909" cy="843896"/>
          </a:xfrm>
          <a:custGeom>
            <a:avLst/>
            <a:gdLst>
              <a:gd name="connsiteX0" fmla="*/ 0 w 2880360"/>
              <a:gd name="connsiteY0" fmla="*/ 285351 h 1712074"/>
              <a:gd name="connsiteX1" fmla="*/ 285351 w 2880360"/>
              <a:gd name="connsiteY1" fmla="*/ 0 h 1712074"/>
              <a:gd name="connsiteX2" fmla="*/ 2595009 w 2880360"/>
              <a:gd name="connsiteY2" fmla="*/ 0 h 1712074"/>
              <a:gd name="connsiteX3" fmla="*/ 2880360 w 2880360"/>
              <a:gd name="connsiteY3" fmla="*/ 285351 h 1712074"/>
              <a:gd name="connsiteX4" fmla="*/ 2880360 w 2880360"/>
              <a:gd name="connsiteY4" fmla="*/ 1426723 h 1712074"/>
              <a:gd name="connsiteX5" fmla="*/ 2595009 w 2880360"/>
              <a:gd name="connsiteY5" fmla="*/ 1712074 h 1712074"/>
              <a:gd name="connsiteX6" fmla="*/ 285351 w 2880360"/>
              <a:gd name="connsiteY6" fmla="*/ 1712074 h 1712074"/>
              <a:gd name="connsiteX7" fmla="*/ 0 w 2880360"/>
              <a:gd name="connsiteY7" fmla="*/ 1426723 h 1712074"/>
              <a:gd name="connsiteX8" fmla="*/ 0 w 2880360"/>
              <a:gd name="connsiteY8" fmla="*/ 285351 h 171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0360" h="1712074">
                <a:moveTo>
                  <a:pt x="0" y="285351"/>
                </a:moveTo>
                <a:cubicBezTo>
                  <a:pt x="0" y="127756"/>
                  <a:pt x="127756" y="0"/>
                  <a:pt x="285351" y="0"/>
                </a:cubicBezTo>
                <a:lnTo>
                  <a:pt x="2595009" y="0"/>
                </a:lnTo>
                <a:cubicBezTo>
                  <a:pt x="2752604" y="0"/>
                  <a:pt x="2880360" y="127756"/>
                  <a:pt x="2880360" y="285351"/>
                </a:cubicBezTo>
                <a:lnTo>
                  <a:pt x="2880360" y="1426723"/>
                </a:lnTo>
                <a:cubicBezTo>
                  <a:pt x="2880360" y="1584318"/>
                  <a:pt x="2752604" y="1712074"/>
                  <a:pt x="2595009" y="1712074"/>
                </a:cubicBezTo>
                <a:lnTo>
                  <a:pt x="285351" y="1712074"/>
                </a:lnTo>
                <a:cubicBezTo>
                  <a:pt x="127756" y="1712074"/>
                  <a:pt x="0" y="1584318"/>
                  <a:pt x="0" y="1426723"/>
                </a:cubicBezTo>
                <a:lnTo>
                  <a:pt x="0" y="28535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Business /</a:t>
            </a:r>
            <a:b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sv-SE" sz="2000" b="1" dirty="0"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17031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285750" y="954328"/>
            <a:ext cx="2743200" cy="17363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205592" y="954328"/>
            <a:ext cx="2743200" cy="17363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5676" y="2692139"/>
            <a:ext cx="2865706" cy="4209473"/>
          </a:xfrm>
          <a:prstGeom prst="rect">
            <a:avLst/>
          </a:prstGeom>
        </p:spPr>
        <p:txBody>
          <a:bodyPr wrap="square" lIns="76822" tIns="38411" rIns="76822" bIns="38411">
            <a:spAutoFit/>
          </a:bodyPr>
          <a:lstStyle/>
          <a:p>
            <a:pPr marL="4002" indent="-4002" algn="ctr">
              <a:lnSpc>
                <a:spcPts val="2450"/>
              </a:lnSpc>
            </a:pPr>
            <a:r>
              <a:rPr lang="en-US" sz="2200" dirty="0">
                <a:solidFill>
                  <a:schemeClr val="accent1">
                    <a:alpha val="99000"/>
                  </a:schemeClr>
                </a:solidFill>
                <a:ea typeface="Segoe UI" pitchFamily="34" charset="0"/>
                <a:cs typeface="Segoe UI" pitchFamily="34" charset="0"/>
              </a:rPr>
              <a:t>Ready for the Cloud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endParaRPr lang="en-US" sz="100" b="1" dirty="0">
              <a:solidFill>
                <a:schemeClr val="tx2"/>
              </a:solidFill>
            </a:endParaRP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BizTalk Server on Windows Azure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Enable running BizTalk Server on a Windows Azure virtual machine 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Enjoy the benefits of IaaS scale and elasticity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Leverage Windows Azure services, such as Service Bus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Extend on-premises solution to the cloud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Easily extend your on-premises BizTalk Server solution to the cloud in a secure manner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Tighter integration of on-premises BizTalk Server applications with Windows Azure Service Bus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Improved Licensing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Adjustments to licensing that are geared towards cloud hosting, including: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Purchase from a hoster on a monthly basis (SPLA)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Register your existing license with a hoster (License Mobility)</a:t>
            </a: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125676" y="954328"/>
            <a:ext cx="2743200" cy="1736300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008" tIns="32004" rIns="64008" bIns="32004"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343" y="2692139"/>
            <a:ext cx="2793245" cy="3696512"/>
          </a:xfrm>
          <a:prstGeom prst="rect">
            <a:avLst/>
          </a:prstGeom>
        </p:spPr>
        <p:txBody>
          <a:bodyPr wrap="square" lIns="76822" tIns="38411" rIns="76822" bIns="38411">
            <a:spAutoFit/>
          </a:bodyPr>
          <a:lstStyle/>
          <a:p>
            <a:pPr marL="4002" indent="-4002" algn="ctr">
              <a:lnSpc>
                <a:spcPts val="2450"/>
              </a:lnSpc>
            </a:pPr>
            <a:r>
              <a:rPr lang="en-US" sz="2200" dirty="0">
                <a:solidFill>
                  <a:schemeClr val="accent1">
                    <a:alpha val="99000"/>
                  </a:schemeClr>
                </a:solidFill>
                <a:ea typeface="Segoe UI" pitchFamily="34" charset="0"/>
                <a:cs typeface="Segoe UI" pitchFamily="34" charset="0"/>
              </a:rPr>
              <a:t>Platform Support</a:t>
            </a:r>
            <a:endParaRPr lang="en-US" sz="1000" dirty="0">
              <a:solidFill>
                <a:schemeClr val="tx2"/>
              </a:solidFill>
            </a:endParaRP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endParaRPr lang="en-US" sz="100" b="1" dirty="0">
              <a:solidFill>
                <a:schemeClr val="tx2"/>
              </a:solidFill>
            </a:endParaRP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New Platforms and Infrastructure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Windows Server 8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SQL Server 2012 (“Denali”)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Continued support for Windows Server 2008 R2, SQL Server 2008 R2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Increased Developer and IT Productivity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nl-NL" sz="1000" dirty="0"/>
              <a:t>Visual Studio 11 and Windows 8 to develop solutions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In-place migration from BizTalk Server 2010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Extended Platform Integration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DB2 client connectivity to SQL Server, </a:t>
            </a:r>
            <a:br>
              <a:rPr lang="en-US" sz="1000" dirty="0"/>
            </a:br>
            <a:r>
              <a:rPr lang="en-US" sz="1000" dirty="0"/>
              <a:t>conversion of commands to T-SQL, </a:t>
            </a:r>
            <a:br>
              <a:rPr lang="en-US" sz="1000" dirty="0"/>
            </a:br>
            <a:r>
              <a:rPr lang="en-US" sz="1000" dirty="0"/>
              <a:t>migration of packages to stored procedures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Adapter connectivity to new data sources, including IBM Informix V11 and IBM IMS/DB V11</a:t>
            </a:r>
          </a:p>
        </p:txBody>
      </p:sp>
      <p:pic>
        <p:nvPicPr>
          <p:cNvPr id="13" name="Picture 30" descr="ser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9688" y="1044988"/>
            <a:ext cx="1444625" cy="155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Program Files\Microsoft Resource DVD Artwork\DVD_ART\Artwork_Imagery\Shapes and Graphics\Internet Cloud\cloud intern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925284" y="1204461"/>
            <a:ext cx="1143984" cy="123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9" descr="agilit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496" y="1277393"/>
            <a:ext cx="1727709" cy="116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205592" y="2692139"/>
            <a:ext cx="2865706" cy="3645216"/>
          </a:xfrm>
          <a:prstGeom prst="rect">
            <a:avLst/>
          </a:prstGeom>
        </p:spPr>
        <p:txBody>
          <a:bodyPr wrap="square" lIns="76822" tIns="38411" rIns="76822" bIns="38411">
            <a:spAutoFit/>
          </a:bodyPr>
          <a:lstStyle/>
          <a:p>
            <a:pPr marL="4002" indent="-4002" algn="ctr">
              <a:lnSpc>
                <a:spcPts val="2450"/>
              </a:lnSpc>
            </a:pPr>
            <a:r>
              <a:rPr lang="en-US" sz="2200" dirty="0">
                <a:solidFill>
                  <a:schemeClr val="accent1">
                    <a:alpha val="99000"/>
                  </a:schemeClr>
                </a:solidFill>
                <a:ea typeface="Segoe UI" pitchFamily="34" charset="0"/>
                <a:cs typeface="Segoe UI" pitchFamily="34" charset="0"/>
              </a:rPr>
              <a:t>Improved B2B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endParaRPr lang="en-US" sz="100" b="1" dirty="0">
              <a:solidFill>
                <a:schemeClr val="tx2"/>
              </a:solidFill>
            </a:endParaRP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Agile Response to Industry Standards 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Regular updates to schemas, accelerators certifications and adapters. Highlights include: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Healthcare: HIPPA 5010 extensions: 2777CA, 999, HL7 2.5.1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Finance: SWIFT SRG 2011 support, SWIFT SRG 2012, </a:t>
            </a:r>
            <a:r>
              <a:rPr lang="en-US" sz="1000" dirty="0" err="1"/>
              <a:t>SWIFTNet</a:t>
            </a:r>
            <a:r>
              <a:rPr lang="en-US" sz="1000" dirty="0"/>
              <a:t> 7.0 (new messaging platform)</a:t>
            </a:r>
          </a:p>
          <a:p>
            <a:pPr marL="200025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b="1" dirty="0"/>
              <a:t>Improved Performance and Scalability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HL7 MLLP adapter performance improvements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Better performance with ordered send ports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Enhanced scale out configuration with multiple hosts</a:t>
            </a:r>
          </a:p>
          <a:p>
            <a:pPr marL="320040" lvl="1" indent="-200025">
              <a:spcAft>
                <a:spcPts val="420"/>
              </a:spcAft>
              <a:buFont typeface="Arial" pitchFamily="34" charset="0"/>
              <a:buChar char="•"/>
            </a:pPr>
            <a:r>
              <a:rPr lang="en-US" sz="1000" dirty="0"/>
              <a:t>Expanded adapter options for faster batch processing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BizTalk Server 2013</a:t>
            </a:r>
          </a:p>
        </p:txBody>
      </p:sp>
    </p:spTree>
    <p:extLst>
      <p:ext uri="{BB962C8B-B14F-4D97-AF65-F5344CB8AC3E}">
        <p14:creationId xmlns:p14="http://schemas.microsoft.com/office/powerpoint/2010/main" val="187201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Editions</a:t>
            </a:r>
            <a:endParaRPr lang="sv-S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1484313"/>
          <a:ext cx="2268538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15482"/>
              </p:ext>
            </p:extLst>
          </p:nvPr>
        </p:nvGraphicFramePr>
        <p:xfrm>
          <a:off x="2285984" y="1357298"/>
          <a:ext cx="221457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000246"/>
              </p:ext>
            </p:extLst>
          </p:nvPr>
        </p:nvGraphicFramePr>
        <p:xfrm>
          <a:off x="4572000" y="1357298"/>
          <a:ext cx="221457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136250"/>
              </p:ext>
            </p:extLst>
          </p:nvPr>
        </p:nvGraphicFramePr>
        <p:xfrm>
          <a:off x="6858016" y="1357298"/>
          <a:ext cx="220979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9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7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396750" y="3955952"/>
            <a:ext cx="1216706" cy="704850"/>
            <a:chOff x="5057517" y="1601458"/>
            <a:chExt cx="2056864" cy="704850"/>
          </a:xfrm>
        </p:grpSpPr>
        <p:sp>
          <p:nvSpPr>
            <p:cNvPr id="64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Text Box 33"/>
            <p:cNvSpPr txBox="1">
              <a:spLocks noChangeArrowheads="1"/>
            </p:cNvSpPr>
            <p:nvPr/>
          </p:nvSpPr>
          <p:spPr bwMode="auto">
            <a:xfrm>
              <a:off x="5165440" y="1664958"/>
              <a:ext cx="18410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UDDI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150014" y="2816644"/>
            <a:ext cx="1102773" cy="704850"/>
            <a:chOff x="5057517" y="1601458"/>
            <a:chExt cx="2056864" cy="704850"/>
          </a:xfrm>
        </p:grpSpPr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Text Box 33"/>
            <p:cNvSpPr txBox="1">
              <a:spLocks noChangeArrowheads="1"/>
            </p:cNvSpPr>
            <p:nvPr/>
          </p:nvSpPr>
          <p:spPr bwMode="auto">
            <a:xfrm>
              <a:off x="5165440" y="1664958"/>
              <a:ext cx="18410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Pipeline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71600" y="2745088"/>
            <a:ext cx="1075427" cy="704850"/>
            <a:chOff x="5057517" y="1601458"/>
            <a:chExt cx="2056864" cy="704850"/>
          </a:xfrm>
        </p:grpSpPr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Text Box 33"/>
            <p:cNvSpPr txBox="1">
              <a:spLocks noChangeArrowheads="1"/>
            </p:cNvSpPr>
            <p:nvPr/>
          </p:nvSpPr>
          <p:spPr bwMode="auto">
            <a:xfrm>
              <a:off x="5165440" y="1664958"/>
              <a:ext cx="18410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Pipeline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90999" y="74913"/>
            <a:ext cx="995553" cy="704850"/>
            <a:chOff x="5057517" y="1601458"/>
            <a:chExt cx="2056864" cy="704850"/>
          </a:xfrm>
        </p:grpSpPr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IWT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891410" y="421781"/>
            <a:ext cx="995553" cy="704850"/>
            <a:chOff x="5057517" y="1601458"/>
            <a:chExt cx="2056864" cy="704850"/>
          </a:xfrm>
        </p:grpSpPr>
        <p:sp>
          <p:nvSpPr>
            <p:cNvPr id="87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FlatFiles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314210" y="401938"/>
            <a:ext cx="995553" cy="704850"/>
            <a:chOff x="5057517" y="1601458"/>
            <a:chExt cx="2056864" cy="704850"/>
          </a:xfrm>
        </p:grpSpPr>
        <p:sp>
          <p:nvSpPr>
            <p:cNvPr id="84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HIS</a:t>
              </a:r>
            </a:p>
          </p:txBody>
        </p:sp>
      </p:grp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2619913" y="5100373"/>
            <a:ext cx="3963196" cy="900906"/>
          </a:xfrm>
          <a:prstGeom prst="roundRect">
            <a:avLst>
              <a:gd name="adj" fmla="val 5406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endParaRPr lang="en-US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19394031">
            <a:off x="2202677" y="4239560"/>
            <a:ext cx="314649" cy="166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710736" y="2534954"/>
            <a:ext cx="1781407" cy="2190750"/>
            <a:chOff x="4898809" y="2944288"/>
            <a:chExt cx="2374282" cy="2190750"/>
          </a:xfrm>
        </p:grpSpPr>
        <p:sp>
          <p:nvSpPr>
            <p:cNvPr id="45" name="AutoShape 14"/>
            <p:cNvSpPr>
              <a:spLocks noChangeArrowheads="1"/>
            </p:cNvSpPr>
            <p:nvPr/>
          </p:nvSpPr>
          <p:spPr bwMode="auto">
            <a:xfrm>
              <a:off x="4898809" y="2944288"/>
              <a:ext cx="2374282" cy="2190750"/>
            </a:xfrm>
            <a:prstGeom prst="roundRect">
              <a:avLst>
                <a:gd name="adj" fmla="val 4666"/>
              </a:avLst>
            </a:prstGeom>
            <a:solidFill>
              <a:schemeClr val="tx1">
                <a:alpha val="50000"/>
              </a:schemeClr>
            </a:soli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lnSpc>
                  <a:spcPct val="90000"/>
                </a:lnSpc>
                <a:spcBef>
                  <a:spcPct val="20000"/>
                </a:spcBef>
                <a:buClr>
                  <a:srgbClr val="777777"/>
                </a:buClr>
                <a:defRPr/>
              </a:pPr>
              <a:endParaRPr lang="en-US" sz="10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017311" y="3001438"/>
              <a:ext cx="2137277" cy="1801812"/>
            </a:xfrm>
            <a:prstGeom prst="roundRect">
              <a:avLst>
                <a:gd name="adj" fmla="val 5406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5144278" y="3077638"/>
              <a:ext cx="1881227" cy="339725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/>
                <a:t>Process Engine</a:t>
              </a:r>
            </a:p>
          </p:txBody>
        </p:sp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5597127" y="3584052"/>
              <a:ext cx="1015736" cy="1143002"/>
              <a:chOff x="1315" y="1152"/>
              <a:chExt cx="720" cy="1008"/>
            </a:xfrm>
          </p:grpSpPr>
          <p:pic>
            <p:nvPicPr>
              <p:cNvPr id="49" name="Picture 48" descr="GEL Diamond fuchsia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604" y="1344"/>
                <a:ext cx="1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" name="Picture 49" descr="GEL Rounded Rectangle fuchsi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1" y="1632"/>
                <a:ext cx="3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50" descr="GEL Rounded Rectangle fuchsi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18" y="1536"/>
                <a:ext cx="3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" name="Picture 51" descr="GEL Circle fuchsia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604" y="2016"/>
                <a:ext cx="1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3" name="AutoShape 40"/>
              <p:cNvCxnSpPr>
                <a:cxnSpLocks noChangeShapeType="1"/>
              </p:cNvCxnSpPr>
              <p:nvPr/>
            </p:nvCxnSpPr>
            <p:spPr bwMode="auto">
              <a:xfrm rot="16200000">
                <a:off x="1485" y="1417"/>
                <a:ext cx="120" cy="118"/>
              </a:xfrm>
              <a:prstGeom prst="bentConnector2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</p:cxnSp>
          <p:cxnSp>
            <p:nvCxnSpPr>
              <p:cNvPr id="54" name="AutoShape 41"/>
              <p:cNvCxnSpPr>
                <a:cxnSpLocks noChangeShapeType="1"/>
              </p:cNvCxnSpPr>
              <p:nvPr/>
            </p:nvCxnSpPr>
            <p:spPr bwMode="auto">
              <a:xfrm>
                <a:off x="1749" y="1416"/>
                <a:ext cx="119" cy="216"/>
              </a:xfrm>
              <a:prstGeom prst="bentConnector2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</p:cxnSp>
          <p:cxnSp>
            <p:nvCxnSpPr>
              <p:cNvPr id="55" name="AutoShape 42"/>
              <p:cNvCxnSpPr>
                <a:cxnSpLocks noChangeShapeType="1"/>
              </p:cNvCxnSpPr>
              <p:nvPr/>
            </p:nvCxnSpPr>
            <p:spPr bwMode="auto">
              <a:xfrm>
                <a:off x="1370" y="1718"/>
                <a:ext cx="0" cy="0"/>
              </a:xfrm>
              <a:prstGeom prst="straightConnector1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56" name="AutoShape 43"/>
              <p:cNvCxnSpPr>
                <a:cxnSpLocks noChangeShapeType="1"/>
              </p:cNvCxnSpPr>
              <p:nvPr/>
            </p:nvCxnSpPr>
            <p:spPr bwMode="auto">
              <a:xfrm>
                <a:off x="1370" y="1718"/>
                <a:ext cx="0" cy="0"/>
              </a:xfrm>
              <a:prstGeom prst="straightConnector1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57" name="AutoShape 44"/>
              <p:cNvCxnSpPr>
                <a:cxnSpLocks noChangeShapeType="1"/>
              </p:cNvCxnSpPr>
              <p:nvPr/>
            </p:nvCxnSpPr>
            <p:spPr bwMode="auto">
              <a:xfrm rot="16200000" flipH="1">
                <a:off x="1532" y="1871"/>
                <a:ext cx="96" cy="194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</p:cxnSp>
          <p:pic>
            <p:nvPicPr>
              <p:cNvPr id="58" name="Picture 57" descr="GEL Rounded Square fuchsia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604" y="1152"/>
                <a:ext cx="1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9" name="AutoShape 46"/>
              <p:cNvCxnSpPr>
                <a:cxnSpLocks noChangeShapeType="1"/>
              </p:cNvCxnSpPr>
              <p:nvPr/>
            </p:nvCxnSpPr>
            <p:spPr bwMode="auto">
              <a:xfrm>
                <a:off x="1677" y="1296"/>
                <a:ext cx="0" cy="48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</p:cxnSp>
          <p:pic>
            <p:nvPicPr>
              <p:cNvPr id="60" name="Picture 59" descr="GEL Rounded Rectangle fuchsi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15" y="1738"/>
                <a:ext cx="3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1" name="AutoShape 48"/>
              <p:cNvCxnSpPr>
                <a:cxnSpLocks noChangeShapeType="1"/>
                <a:stCxn id="51" idx="2"/>
                <a:endCxn id="60" idx="0"/>
              </p:cNvCxnSpPr>
              <p:nvPr/>
            </p:nvCxnSpPr>
            <p:spPr bwMode="auto">
              <a:xfrm flipH="1">
                <a:off x="1482" y="1718"/>
                <a:ext cx="3" cy="20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62" name="AutoShape 49"/>
              <p:cNvCxnSpPr>
                <a:cxnSpLocks noChangeShapeType="1"/>
              </p:cNvCxnSpPr>
              <p:nvPr/>
            </p:nvCxnSpPr>
            <p:spPr bwMode="auto">
              <a:xfrm flipV="1">
                <a:off x="1652" y="1814"/>
                <a:ext cx="216" cy="154"/>
              </a:xfrm>
              <a:prstGeom prst="bentConnector2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</p:cxnSp>
        </p:grpSp>
      </p:grpSp>
      <p:grpSp>
        <p:nvGrpSpPr>
          <p:cNvPr id="6" name="Group 5"/>
          <p:cNvGrpSpPr/>
          <p:nvPr/>
        </p:nvGrpSpPr>
        <p:grpSpPr>
          <a:xfrm>
            <a:off x="2339752" y="2133327"/>
            <a:ext cx="1320865" cy="704850"/>
            <a:chOff x="5057517" y="1601458"/>
            <a:chExt cx="2056864" cy="704850"/>
          </a:xfrm>
        </p:grpSpPr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Trading</a:t>
              </a:r>
            </a:p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Partner</a:t>
              </a:r>
            </a:p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Management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60001" y="2985577"/>
            <a:ext cx="1255466" cy="704850"/>
            <a:chOff x="5057517" y="1601458"/>
            <a:chExt cx="2056864" cy="704850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RFID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87555" y="2133327"/>
            <a:ext cx="1255833" cy="704850"/>
            <a:chOff x="5057517" y="1601458"/>
            <a:chExt cx="2056864" cy="704850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EDI/B2B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71600" y="1773538"/>
            <a:ext cx="1121694" cy="704850"/>
            <a:chOff x="5057517" y="1601458"/>
            <a:chExt cx="2056864" cy="704850"/>
          </a:xfrm>
        </p:grpSpPr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5165440" y="1664958"/>
              <a:ext cx="18410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Adapters &amp;</a:t>
              </a:r>
            </a:p>
            <a:p>
              <a:pPr algn="ctr"/>
              <a:r>
                <a:rPr lang="en-US" sz="1200" dirty="0"/>
                <a:t>Adapter SDK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87555" y="2965392"/>
            <a:ext cx="1255833" cy="704850"/>
            <a:chOff x="5057517" y="1601458"/>
            <a:chExt cx="2056864" cy="704850"/>
          </a:xfrm>
        </p:grpSpPr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2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Business</a:t>
              </a:r>
            </a:p>
            <a:p>
              <a:pPr algn="ctr"/>
              <a:r>
                <a:rPr lang="en-US" sz="1200" dirty="0"/>
                <a:t>Activity</a:t>
              </a:r>
            </a:p>
            <a:p>
              <a:pPr algn="ctr"/>
              <a:r>
                <a:rPr lang="en-US" sz="1200" dirty="0"/>
                <a:t>Monitoring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87555" y="3816468"/>
            <a:ext cx="1255833" cy="704850"/>
            <a:chOff x="5057517" y="1601458"/>
            <a:chExt cx="2056864" cy="704850"/>
          </a:xfrm>
        </p:grpSpPr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Accelerators</a:t>
              </a:r>
            </a:p>
          </p:txBody>
        </p:sp>
      </p:grp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2678639" y="5507343"/>
            <a:ext cx="3852236" cy="339725"/>
          </a:xfrm>
          <a:prstGeom prst="round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0" rIns="91436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Pub/Sub Message Engine</a:t>
            </a:r>
          </a:p>
        </p:txBody>
      </p:sp>
      <p:pic>
        <p:nvPicPr>
          <p:cNvPr id="13" name="Picture 12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11684696">
            <a:off x="4346315" y="4426673"/>
            <a:ext cx="163574" cy="86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21146161">
            <a:off x="4606333" y="4247174"/>
            <a:ext cx="175441" cy="92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971600" y="3909106"/>
            <a:ext cx="1069149" cy="704850"/>
            <a:chOff x="5057517" y="1601458"/>
            <a:chExt cx="2056864" cy="704850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5165441" y="1664958"/>
              <a:ext cx="1931755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Message</a:t>
              </a:r>
            </a:p>
            <a:p>
              <a:pPr algn="ctr"/>
              <a:r>
                <a:rPr lang="en-US" sz="1200" dirty="0"/>
                <a:t>Transform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56296" y="3985306"/>
            <a:ext cx="1096492" cy="704850"/>
            <a:chOff x="5057517" y="1601458"/>
            <a:chExt cx="2056864" cy="704850"/>
          </a:xfrm>
        </p:grpSpPr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5165441" y="1664958"/>
              <a:ext cx="1931755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Message</a:t>
              </a:r>
            </a:p>
            <a:p>
              <a:pPr algn="ctr"/>
              <a:r>
                <a:rPr lang="en-US" sz="1200" dirty="0"/>
                <a:t>Transform</a:t>
              </a:r>
            </a:p>
          </p:txBody>
        </p:sp>
      </p:grpSp>
      <p:pic>
        <p:nvPicPr>
          <p:cNvPr id="17" name="Picture 16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12874982">
            <a:off x="6673827" y="4508763"/>
            <a:ext cx="339124" cy="179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495073" y="2386496"/>
            <a:ext cx="314649" cy="166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10800000">
            <a:off x="7375085" y="2487567"/>
            <a:ext cx="339124" cy="179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3549594" y="1723774"/>
            <a:ext cx="973986" cy="704850"/>
            <a:chOff x="5057517" y="1601458"/>
            <a:chExt cx="2056864" cy="704850"/>
          </a:xfrm>
        </p:grpSpPr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5165438" y="1664958"/>
              <a:ext cx="18181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Business Rules 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8819" y="1723774"/>
            <a:ext cx="1107317" cy="704850"/>
            <a:chOff x="5057517" y="1601458"/>
            <a:chExt cx="2056864" cy="704850"/>
          </a:xfrm>
        </p:grpSpPr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5165438" y="1664958"/>
              <a:ext cx="18181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Enterprise Service Bus</a:t>
              </a: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2396749" y="4974427"/>
            <a:ext cx="4430418" cy="116488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3615467" y="2445271"/>
            <a:ext cx="1972090" cy="241321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267744" y="20943"/>
            <a:ext cx="4661549" cy="483754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103748" y="1853981"/>
            <a:ext cx="1212667" cy="704850"/>
            <a:chOff x="5057517" y="1601458"/>
            <a:chExt cx="2056864" cy="704850"/>
          </a:xfrm>
        </p:grpSpPr>
        <p:sp>
          <p:nvSpPr>
            <p:cNvPr id="70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5165440" y="1664958"/>
              <a:ext cx="18410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Adapters &amp;</a:t>
              </a:r>
            </a:p>
            <a:p>
              <a:pPr algn="ctr"/>
              <a:r>
                <a:rPr lang="en-US" sz="1200" dirty="0"/>
                <a:t>Adapter SDK</a:t>
              </a:r>
            </a:p>
          </p:txBody>
        </p:sp>
      </p:grpSp>
      <p:sp>
        <p:nvSpPr>
          <p:cNvPr id="72" name="Rounded Rectangle 71"/>
          <p:cNvSpPr/>
          <p:nvPr/>
        </p:nvSpPr>
        <p:spPr bwMode="auto">
          <a:xfrm>
            <a:off x="827584" y="1631419"/>
            <a:ext cx="1372521" cy="337946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7021550" y="1621138"/>
            <a:ext cx="1438882" cy="337946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631644" y="1068688"/>
            <a:ext cx="1220276" cy="704850"/>
            <a:chOff x="5057517" y="1601458"/>
            <a:chExt cx="2056864" cy="704850"/>
          </a:xfrm>
        </p:grpSpPr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Monitoring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90999" y="910731"/>
            <a:ext cx="995553" cy="704850"/>
            <a:chOff x="5057517" y="1601458"/>
            <a:chExt cx="2056864" cy="704850"/>
          </a:xfrm>
        </p:grpSpPr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Throttling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20308" y="1068688"/>
            <a:ext cx="995553" cy="704850"/>
            <a:chOff x="5057517" y="1601458"/>
            <a:chExt cx="2056864" cy="704850"/>
          </a:xfrm>
        </p:grpSpPr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SSO</a:t>
              </a:r>
            </a:p>
          </p:txBody>
        </p:sp>
      </p:grpSp>
      <p:pic>
        <p:nvPicPr>
          <p:cNvPr id="99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2585015" y="6347893"/>
            <a:ext cx="3998094" cy="292102"/>
          </a:xfrm>
          <a:prstGeom prst="roundRect">
            <a:avLst>
              <a:gd name="adj" fmla="val 5406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endParaRPr lang="en-US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Text Box 34"/>
          <p:cNvSpPr txBox="1">
            <a:spLocks noChangeArrowheads="1"/>
          </p:cNvSpPr>
          <p:nvPr/>
        </p:nvSpPr>
        <p:spPr bwMode="auto">
          <a:xfrm>
            <a:off x="2643741" y="6432213"/>
            <a:ext cx="3728459" cy="165850"/>
          </a:xfrm>
          <a:prstGeom prst="round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0" rIns="91436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Windows &amp; SQL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2398922" y="6256556"/>
            <a:ext cx="4444466" cy="47604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6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22" grpId="0" animBg="1"/>
      <p:bldP spid="23" grpId="0" animBg="1"/>
      <p:bldP spid="23" grpId="1" animBg="1"/>
      <p:bldP spid="24" grpId="0" animBg="1"/>
      <p:bldP spid="72" grpId="0" animBg="1"/>
      <p:bldP spid="73" grpId="0" animBg="1"/>
      <p:bldP spid="100" grpId="0" animBg="1"/>
      <p:bldP spid="101" grpId="0" animBg="1"/>
      <p:bldP spid="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347864" y="1717576"/>
            <a:ext cx="2592288" cy="4176464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infrastructure components make up BizTalk Servers runtime?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801590" y="2003896"/>
            <a:ext cx="1634505" cy="13698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NT-Services</a:t>
            </a:r>
          </a:p>
        </p:txBody>
      </p:sp>
      <p:pic>
        <p:nvPicPr>
          <p:cNvPr id="5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79" y="1789584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771911" y="4708848"/>
            <a:ext cx="1634505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SQL Server</a:t>
            </a:r>
            <a:br>
              <a:rPr lang="sv-SE" dirty="0">
                <a:latin typeface="+mn-lt"/>
                <a:cs typeface="+mn-cs"/>
              </a:rPr>
            </a:br>
            <a:r>
              <a:rPr lang="sv-SE" dirty="0">
                <a:latin typeface="+mn-lt"/>
                <a:cs typeface="+mn-cs"/>
              </a:rPr>
              <a:t>Agent jobs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801590" y="3608486"/>
            <a:ext cx="1634505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SQL Server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databases</a:t>
            </a:r>
          </a:p>
        </p:txBody>
      </p:sp>
      <p:pic>
        <p:nvPicPr>
          <p:cNvPr id="7" name="Picture 36" descr="Database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54" y="3517776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6" descr="Database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79" y="4666779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79" y="462471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18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340768"/>
            <a:ext cx="7715250" cy="1440160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 lvl="1"/>
            <a:r>
              <a:rPr lang="en-US" b="1" dirty="0"/>
              <a:t>Module 1: Introduction to BizTalk Server</a:t>
            </a:r>
          </a:p>
          <a:p>
            <a:pPr lvl="2"/>
            <a:r>
              <a:rPr lang="en-US" b="1" dirty="0"/>
              <a:t>Lesson 1: Core Architecture and Infrastructure</a:t>
            </a:r>
          </a:p>
          <a:p>
            <a:pPr lvl="2"/>
            <a:r>
              <a:rPr lang="en-US" b="1" dirty="0"/>
              <a:t>Lesson 2: BizTalk Server Development</a:t>
            </a:r>
          </a:p>
          <a:p>
            <a:pPr lvl="2"/>
            <a:r>
              <a:rPr lang="en-US" b="1" dirty="0"/>
              <a:t>Lesson 3: BizTalk Server Administration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2: Schemas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3: Maps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</a:p>
        </p:txBody>
      </p:sp>
    </p:spTree>
    <p:extLst>
      <p:ext uri="{BB962C8B-B14F-4D97-AF65-F5344CB8AC3E}">
        <p14:creationId xmlns:p14="http://schemas.microsoft.com/office/powerpoint/2010/main" val="124890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Server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What is it called?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What is it?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BizTalk Group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baseline="0" dirty="0"/>
                        <a:t>BizTalk Server central configuration and runtime databases (and the servers that are connected to them).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Server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Physical Server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Host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Logical container for</a:t>
                      </a:r>
                      <a:r>
                        <a:rPr lang="sv-SE" baseline="0" dirty="0"/>
                        <a:t> work execution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Host Instance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NTService</a:t>
                      </a:r>
                      <a:r>
                        <a:rPr lang="sv-SE" baseline="0" dirty="0"/>
                        <a:t> that executes the work of a Host on a Server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9631" y="4368527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Tips!</a:t>
            </a:r>
          </a:p>
        </p:txBody>
      </p:sp>
      <p:pic>
        <p:nvPicPr>
          <p:cNvPr id="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31" y="4297090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3768" y="4797152"/>
            <a:ext cx="3816424" cy="1569660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seperate work into Hosts for reasons such as work seperation (Receive, Send, Process, Tracking etc), thread, memory and other resources management, security, processing architecture (32/64 bit), etc.</a:t>
            </a:r>
          </a:p>
        </p:txBody>
      </p:sp>
    </p:spTree>
    <p:extLst>
      <p:ext uri="{BB962C8B-B14F-4D97-AF65-F5344CB8AC3E}">
        <p14:creationId xmlns:p14="http://schemas.microsoft.com/office/powerpoint/2010/main" val="365705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00063" y="1373286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705188" y="1874553"/>
            <a:ext cx="2131023" cy="4047517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Hosts and Host instances</a:t>
            </a: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984337" y="1484784"/>
            <a:ext cx="1460326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BizTalk Group</a:t>
            </a:r>
          </a:p>
        </p:txBody>
      </p:sp>
      <p:pic>
        <p:nvPicPr>
          <p:cNvPr id="23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22" y="2708920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3" y="3788036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3" y="4938095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827584" y="2010328"/>
            <a:ext cx="18354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BizTalk databases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277105" y="1327550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8" name="TextBox 18"/>
          <p:cNvSpPr txBox="1">
            <a:spLocks noChangeArrowheads="1"/>
          </p:cNvSpPr>
          <p:nvPr/>
        </p:nvSpPr>
        <p:spPr bwMode="auto">
          <a:xfrm>
            <a:off x="3759746" y="1484784"/>
            <a:ext cx="14141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Logical Hosts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3563888" y="1874553"/>
            <a:ext cx="1928813" cy="183200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669095" y="2204864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200" dirty="0" err="1">
                <a:latin typeface="+mn-lt"/>
                <a:cs typeface="+mn-cs"/>
              </a:rPr>
              <a:t>Work</a:t>
            </a:r>
            <a:r>
              <a:rPr lang="sv-SE" sz="1200" dirty="0">
                <a:latin typeface="+mn-lt"/>
                <a:cs typeface="+mn-cs"/>
              </a:rPr>
              <a:t> X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4067943" y="186631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Host1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6095881" y="1285667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45" name="TextBox 18"/>
          <p:cNvSpPr txBox="1">
            <a:spLocks noChangeArrowheads="1"/>
          </p:cNvSpPr>
          <p:nvPr/>
        </p:nvSpPr>
        <p:spPr bwMode="auto">
          <a:xfrm>
            <a:off x="6516216" y="1484784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Physical Servers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6459611" y="1901764"/>
            <a:ext cx="1928813" cy="180479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6675635" y="2401826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8" name="TextBox 18"/>
          <p:cNvSpPr txBox="1">
            <a:spLocks noChangeArrowheads="1"/>
          </p:cNvSpPr>
          <p:nvPr/>
        </p:nvSpPr>
        <p:spPr bwMode="auto">
          <a:xfrm>
            <a:off x="6963666" y="2031040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Server1</a:t>
            </a: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6703937" y="2473151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Host1 Instance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6660232" y="2962900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1" name="TextBox 22"/>
          <p:cNvSpPr txBox="1">
            <a:spLocks noChangeArrowheads="1"/>
          </p:cNvSpPr>
          <p:nvPr/>
        </p:nvSpPr>
        <p:spPr bwMode="auto">
          <a:xfrm>
            <a:off x="6688534" y="3034225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Host2 Instance</a:t>
            </a:r>
          </a:p>
        </p:txBody>
      </p:sp>
      <p:pic>
        <p:nvPicPr>
          <p:cNvPr id="52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096" y="1638133"/>
            <a:ext cx="512541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6444208" y="3928464"/>
            <a:ext cx="1928813" cy="180479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6660232" y="4428526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5" name="TextBox 18"/>
          <p:cNvSpPr txBox="1">
            <a:spLocks noChangeArrowheads="1"/>
          </p:cNvSpPr>
          <p:nvPr/>
        </p:nvSpPr>
        <p:spPr bwMode="auto">
          <a:xfrm>
            <a:off x="6948263" y="4057740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Server2</a:t>
            </a:r>
          </a:p>
        </p:txBody>
      </p:sp>
      <p:sp>
        <p:nvSpPr>
          <p:cNvPr id="56" name="TextBox 22"/>
          <p:cNvSpPr txBox="1">
            <a:spLocks noChangeArrowheads="1"/>
          </p:cNvSpPr>
          <p:nvPr/>
        </p:nvSpPr>
        <p:spPr bwMode="auto">
          <a:xfrm>
            <a:off x="6688534" y="4499851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Host1 Instance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6644829" y="4989600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8" name="TextBox 22"/>
          <p:cNvSpPr txBox="1">
            <a:spLocks noChangeArrowheads="1"/>
          </p:cNvSpPr>
          <p:nvPr/>
        </p:nvSpPr>
        <p:spPr bwMode="auto">
          <a:xfrm>
            <a:off x="6673131" y="5060925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Host2 Instance</a:t>
            </a:r>
          </a:p>
        </p:txBody>
      </p:sp>
      <p:pic>
        <p:nvPicPr>
          <p:cNvPr id="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93" y="3664833"/>
            <a:ext cx="512541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38"/>
          <p:cNvSpPr>
            <a:spLocks noChangeArrowheads="1"/>
          </p:cNvSpPr>
          <p:nvPr/>
        </p:nvSpPr>
        <p:spPr bwMode="auto">
          <a:xfrm>
            <a:off x="3563888" y="3941299"/>
            <a:ext cx="1928813" cy="1791957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4" name="TextBox 18"/>
          <p:cNvSpPr txBox="1">
            <a:spLocks noChangeArrowheads="1"/>
          </p:cNvSpPr>
          <p:nvPr/>
        </p:nvSpPr>
        <p:spPr bwMode="auto">
          <a:xfrm>
            <a:off x="4067943" y="393305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Host2</a:t>
            </a:r>
          </a:p>
        </p:txBody>
      </p:sp>
      <p:sp>
        <p:nvSpPr>
          <p:cNvPr id="67" name="Rounded Rectangle 39"/>
          <p:cNvSpPr>
            <a:spLocks noChangeArrowheads="1"/>
          </p:cNvSpPr>
          <p:nvPr/>
        </p:nvSpPr>
        <p:spPr bwMode="auto">
          <a:xfrm>
            <a:off x="3669094" y="2660677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200" dirty="0" err="1">
                <a:latin typeface="+mn-lt"/>
                <a:cs typeface="+mn-cs"/>
              </a:rPr>
              <a:t>Work</a:t>
            </a:r>
            <a:r>
              <a:rPr lang="sv-SE" sz="1200" dirty="0">
                <a:latin typeface="+mn-lt"/>
                <a:cs typeface="+mn-cs"/>
              </a:rPr>
              <a:t> Y</a:t>
            </a:r>
          </a:p>
        </p:txBody>
      </p:sp>
      <p:sp>
        <p:nvSpPr>
          <p:cNvPr id="70" name="Rounded Rectangle 39"/>
          <p:cNvSpPr>
            <a:spLocks noChangeArrowheads="1"/>
          </p:cNvSpPr>
          <p:nvPr/>
        </p:nvSpPr>
        <p:spPr bwMode="auto">
          <a:xfrm>
            <a:off x="3707905" y="4266360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200" dirty="0" err="1">
                <a:latin typeface="+mn-lt"/>
                <a:cs typeface="+mn-cs"/>
              </a:rPr>
              <a:t>Work</a:t>
            </a:r>
            <a:r>
              <a:rPr lang="sv-SE" sz="1200" dirty="0">
                <a:latin typeface="+mn-lt"/>
                <a:cs typeface="+mn-cs"/>
              </a:rPr>
              <a:t> Z</a:t>
            </a:r>
          </a:p>
        </p:txBody>
      </p:sp>
      <p:sp>
        <p:nvSpPr>
          <p:cNvPr id="71" name="Rounded Rectangle 39"/>
          <p:cNvSpPr>
            <a:spLocks noChangeArrowheads="1"/>
          </p:cNvSpPr>
          <p:nvPr/>
        </p:nvSpPr>
        <p:spPr bwMode="auto">
          <a:xfrm>
            <a:off x="3707904" y="4722173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200" dirty="0" err="1">
                <a:latin typeface="+mn-lt"/>
                <a:cs typeface="+mn-cs"/>
              </a:rPr>
              <a:t>Work</a:t>
            </a:r>
            <a:r>
              <a:rPr lang="sv-SE" sz="1200" dirty="0">
                <a:latin typeface="+mn-lt"/>
                <a:cs typeface="+mn-cs"/>
              </a:rPr>
              <a:t> U</a:t>
            </a:r>
          </a:p>
        </p:txBody>
      </p:sp>
      <p:sp>
        <p:nvSpPr>
          <p:cNvPr id="41" name="Rounded Rectangle 39"/>
          <p:cNvSpPr>
            <a:spLocks noChangeArrowheads="1"/>
          </p:cNvSpPr>
          <p:nvPr/>
        </p:nvSpPr>
        <p:spPr bwMode="auto">
          <a:xfrm>
            <a:off x="3707904" y="3139333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...</a:t>
            </a:r>
          </a:p>
        </p:txBody>
      </p:sp>
      <p:sp>
        <p:nvSpPr>
          <p:cNvPr id="43" name="Rounded Rectangle 39"/>
          <p:cNvSpPr>
            <a:spLocks noChangeArrowheads="1"/>
          </p:cNvSpPr>
          <p:nvPr/>
        </p:nvSpPr>
        <p:spPr bwMode="auto">
          <a:xfrm>
            <a:off x="3707904" y="5180957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...</a:t>
            </a:r>
          </a:p>
        </p:txBody>
      </p:sp>
      <p:cxnSp>
        <p:nvCxnSpPr>
          <p:cNvPr id="4" name="Straight Arrow Connector 3"/>
          <p:cNvCxnSpPr>
            <a:stCxn id="39" idx="3"/>
            <a:endCxn id="47" idx="1"/>
          </p:cNvCxnSpPr>
          <p:nvPr/>
        </p:nvCxnSpPr>
        <p:spPr bwMode="auto">
          <a:xfrm flipV="1">
            <a:off x="5492701" y="2627381"/>
            <a:ext cx="1182934" cy="16317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39" idx="3"/>
            <a:endCxn id="56" idx="1"/>
          </p:cNvCxnSpPr>
          <p:nvPr/>
        </p:nvCxnSpPr>
        <p:spPr bwMode="auto">
          <a:xfrm>
            <a:off x="5492701" y="2790554"/>
            <a:ext cx="1195833" cy="186318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702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928688" y="4071938"/>
            <a:ext cx="6929437" cy="2428875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Highly Available BizTalk Server Infrastructure Configuration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928688" y="1643063"/>
            <a:ext cx="6929437" cy="2286000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142875" y="1214438"/>
            <a:ext cx="1016000" cy="903287"/>
            <a:chOff x="4003669" y="1928802"/>
            <a:chExt cx="1016000" cy="903288"/>
          </a:xfrm>
        </p:grpSpPr>
        <p:pic>
          <p:nvPicPr>
            <p:cNvPr id="10297" name="Picture 19" descr="Application_Conso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669" y="1928802"/>
              <a:ext cx="1016000" cy="903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4214810" y="2143116"/>
              <a:ext cx="595035" cy="461665"/>
            </a:xfrm>
            <a:prstGeom prst="rect">
              <a:avLst/>
            </a:prstGeom>
            <a:scene3d>
              <a:camera prst="orthographicFront">
                <a:rot lat="900000" lon="24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BT</a:t>
              </a:r>
            </a:p>
          </p:txBody>
        </p:sp>
      </p:grpSp>
      <p:sp>
        <p:nvSpPr>
          <p:cNvPr id="10248" name="TextBox 18"/>
          <p:cNvSpPr txBox="1">
            <a:spLocks noChangeArrowheads="1"/>
          </p:cNvSpPr>
          <p:nvPr/>
        </p:nvSpPr>
        <p:spPr bwMode="auto">
          <a:xfrm>
            <a:off x="1428750" y="1643063"/>
            <a:ext cx="1460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/>
              <a:t>BizTalk Group</a:t>
            </a:r>
          </a:p>
        </p:txBody>
      </p:sp>
      <p:sp>
        <p:nvSpPr>
          <p:cNvPr id="10249" name="TextBox 25"/>
          <p:cNvSpPr txBox="1">
            <a:spLocks noChangeArrowheads="1"/>
          </p:cNvSpPr>
          <p:nvPr/>
        </p:nvSpPr>
        <p:spPr bwMode="auto">
          <a:xfrm>
            <a:off x="1428750" y="4071938"/>
            <a:ext cx="3014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SQL </a:t>
            </a:r>
            <a:r>
              <a:rPr lang="sv-SE"/>
              <a:t>Server</a:t>
            </a:r>
            <a:r>
              <a:rPr lang="sv-SE" sz="1400"/>
              <a:t> Active/Passive Cluster</a:t>
            </a:r>
            <a:endParaRPr lang="sv-SE"/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1214438" y="2286000"/>
            <a:ext cx="3143250" cy="1500188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51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000250"/>
            <a:ext cx="51276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1857375" y="2571750"/>
            <a:ext cx="1143000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53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3574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TextBox 22"/>
          <p:cNvSpPr txBox="1">
            <a:spLocks noChangeArrowheads="1"/>
          </p:cNvSpPr>
          <p:nvPr/>
        </p:nvSpPr>
        <p:spPr bwMode="auto">
          <a:xfrm>
            <a:off x="1857375" y="27860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200"/>
              <a:t>Isolated </a:t>
            </a:r>
          </a:p>
          <a:p>
            <a:pPr algn="ctr" eaLnBrk="1" hangingPunct="1"/>
            <a:r>
              <a:rPr lang="sv-SE" sz="1200"/>
              <a:t>Host instance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3143250" y="2571750"/>
            <a:ext cx="1143000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56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3574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TextBox 36"/>
          <p:cNvSpPr txBox="1">
            <a:spLocks noChangeArrowheads="1"/>
          </p:cNvSpPr>
          <p:nvPr/>
        </p:nvSpPr>
        <p:spPr bwMode="auto">
          <a:xfrm>
            <a:off x="3143250" y="27860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200"/>
              <a:t>In-process</a:t>
            </a:r>
          </a:p>
          <a:p>
            <a:pPr algn="ctr" eaLnBrk="1" hangingPunct="1"/>
            <a:r>
              <a:rPr lang="sv-SE" sz="1200"/>
              <a:t>Host instance</a:t>
            </a: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4572000" y="2286000"/>
            <a:ext cx="3143250" cy="1500188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5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000250"/>
            <a:ext cx="5127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5214938" y="2571750"/>
            <a:ext cx="1143000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61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3574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2" name="TextBox 49"/>
          <p:cNvSpPr txBox="1">
            <a:spLocks noChangeArrowheads="1"/>
          </p:cNvSpPr>
          <p:nvPr/>
        </p:nvSpPr>
        <p:spPr bwMode="auto">
          <a:xfrm>
            <a:off x="5214938" y="27860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200"/>
              <a:t>Isolated </a:t>
            </a:r>
          </a:p>
          <a:p>
            <a:pPr algn="ctr" eaLnBrk="1" hangingPunct="1"/>
            <a:r>
              <a:rPr lang="sv-SE" sz="1200"/>
              <a:t>Host instance</a:t>
            </a: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6500813" y="2571750"/>
            <a:ext cx="1143000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64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35743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5" name="TextBox 54"/>
          <p:cNvSpPr txBox="1">
            <a:spLocks noChangeArrowheads="1"/>
          </p:cNvSpPr>
          <p:nvPr/>
        </p:nvSpPr>
        <p:spPr bwMode="auto">
          <a:xfrm>
            <a:off x="6500813" y="27860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200"/>
              <a:t>In-process</a:t>
            </a:r>
          </a:p>
          <a:p>
            <a:pPr algn="ctr" eaLnBrk="1" hangingPunct="1"/>
            <a:r>
              <a:rPr lang="sv-SE" sz="1200"/>
              <a:t>Host instance</a:t>
            </a:r>
          </a:p>
        </p:txBody>
      </p:sp>
      <p:pic>
        <p:nvPicPr>
          <p:cNvPr id="10266" name="Picture 36" descr="Database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57625"/>
            <a:ext cx="91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1214438" y="4429125"/>
            <a:ext cx="3143250" cy="1978025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1285875" y="4500563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69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4537075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0" name="TextBox 10"/>
          <p:cNvSpPr txBox="1">
            <a:spLocks noChangeArrowheads="1"/>
          </p:cNvSpPr>
          <p:nvPr/>
        </p:nvSpPr>
        <p:spPr bwMode="auto">
          <a:xfrm>
            <a:off x="1643063" y="4572000"/>
            <a:ext cx="1946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Master Secret Service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1285875" y="4972050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1285875" y="5441950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1285875" y="5922963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74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049838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529263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6010275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TextBox 70"/>
          <p:cNvSpPr txBox="1">
            <a:spLocks noChangeArrowheads="1"/>
          </p:cNvSpPr>
          <p:nvPr/>
        </p:nvSpPr>
        <p:spPr bwMode="auto">
          <a:xfrm>
            <a:off x="1643063" y="5027613"/>
            <a:ext cx="203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MessageBox database</a:t>
            </a:r>
          </a:p>
        </p:txBody>
      </p:sp>
      <p:sp>
        <p:nvSpPr>
          <p:cNvPr id="10278" name="TextBox 71"/>
          <p:cNvSpPr txBox="1">
            <a:spLocks noChangeArrowheads="1"/>
          </p:cNvSpPr>
          <p:nvPr/>
        </p:nvSpPr>
        <p:spPr bwMode="auto">
          <a:xfrm>
            <a:off x="1643063" y="5483225"/>
            <a:ext cx="21637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Tracking database (DTA)</a:t>
            </a:r>
          </a:p>
        </p:txBody>
      </p:sp>
      <p:sp>
        <p:nvSpPr>
          <p:cNvPr id="10279" name="TextBox 72"/>
          <p:cNvSpPr txBox="1">
            <a:spLocks noChangeArrowheads="1"/>
          </p:cNvSpPr>
          <p:nvPr/>
        </p:nvSpPr>
        <p:spPr bwMode="auto">
          <a:xfrm>
            <a:off x="1643063" y="5937250"/>
            <a:ext cx="2125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Other BizTalk databases</a:t>
            </a:r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4572000" y="4429125"/>
            <a:ext cx="3143250" cy="1978025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5" name="Rounded Rectangle 74"/>
          <p:cNvSpPr>
            <a:spLocks noChangeArrowheads="1"/>
          </p:cNvSpPr>
          <p:nvPr/>
        </p:nvSpPr>
        <p:spPr bwMode="auto">
          <a:xfrm>
            <a:off x="4643438" y="4500563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625" y="4572000"/>
            <a:ext cx="1946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chemeClr val="bg1">
                    <a:lumMod val="65000"/>
                  </a:schemeClr>
                </a:solidFill>
              </a:rPr>
              <a:t>Master Secret Service</a:t>
            </a:r>
          </a:p>
        </p:txBody>
      </p:sp>
      <p:sp>
        <p:nvSpPr>
          <p:cNvPr id="77" name="Rounded Rectangle 76"/>
          <p:cNvSpPr>
            <a:spLocks noChangeArrowheads="1"/>
          </p:cNvSpPr>
          <p:nvPr/>
        </p:nvSpPr>
        <p:spPr bwMode="auto">
          <a:xfrm>
            <a:off x="4643438" y="4972050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8" name="Rounded Rectangle 77"/>
          <p:cNvSpPr>
            <a:spLocks noChangeArrowheads="1"/>
          </p:cNvSpPr>
          <p:nvPr/>
        </p:nvSpPr>
        <p:spPr bwMode="auto">
          <a:xfrm>
            <a:off x="4643438" y="5441950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4643438" y="5922963"/>
            <a:ext cx="3000375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pic>
        <p:nvPicPr>
          <p:cNvPr id="10286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5049838"/>
            <a:ext cx="3540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7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5529263"/>
            <a:ext cx="3540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8" name="Picture 36" descr="Database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6010275"/>
            <a:ext cx="3540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5000625" y="5027613"/>
            <a:ext cx="20367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chemeClr val="bg1">
                    <a:lumMod val="65000"/>
                  </a:schemeClr>
                </a:solidFill>
              </a:rPr>
              <a:t>MessageBox database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00625" y="5483225"/>
            <a:ext cx="2163763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chemeClr val="bg1">
                    <a:lumMod val="65000"/>
                  </a:schemeClr>
                </a:solidFill>
              </a:rPr>
              <a:t>Tracking database (DTA)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00625" y="5937250"/>
            <a:ext cx="21256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chemeClr val="bg1">
                    <a:lumMod val="65000"/>
                  </a:schemeClr>
                </a:solidFill>
              </a:rPr>
              <a:t>Other BizTalk databases</a:t>
            </a:r>
          </a:p>
        </p:txBody>
      </p:sp>
      <p:pic>
        <p:nvPicPr>
          <p:cNvPr id="10292" name="Picture 2" descr="C:\xxx\Ikoner\Ikoner\Application Basics\48x48\shadow\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549775"/>
            <a:ext cx="369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93" name="Elbow Connector 15"/>
          <p:cNvCxnSpPr>
            <a:cxnSpLocks noChangeShapeType="1"/>
            <a:stCxn id="22" idx="2"/>
            <a:endCxn id="10249" idx="2"/>
          </p:cNvCxnSpPr>
          <p:nvPr/>
        </p:nvCxnSpPr>
        <p:spPr bwMode="auto">
          <a:xfrm rot="16200000" flipH="1">
            <a:off x="2192337" y="3665538"/>
            <a:ext cx="981075" cy="508000"/>
          </a:xfrm>
          <a:prstGeom prst="bentConnector5">
            <a:avLst>
              <a:gd name="adj1" fmla="val 31458"/>
              <a:gd name="adj2" fmla="val 18361"/>
              <a:gd name="adj3" fmla="val 3115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4" name=" 57344"/>
          <p:cNvCxnSpPr>
            <a:cxnSpLocks noChangeShapeType="1"/>
            <a:stCxn id="31" idx="2"/>
            <a:endCxn id="10249" idx="2"/>
          </p:cNvCxnSpPr>
          <p:nvPr/>
        </p:nvCxnSpPr>
        <p:spPr bwMode="auto">
          <a:xfrm rot="5400000">
            <a:off x="2835275" y="3530600"/>
            <a:ext cx="981075" cy="777875"/>
          </a:xfrm>
          <a:prstGeom prst="bentConnector5">
            <a:avLst>
              <a:gd name="adj1" fmla="val 31458"/>
              <a:gd name="adj2" fmla="val 100079"/>
              <a:gd name="adj3" fmla="val 1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5" name="Elbow Connector 57350"/>
          <p:cNvCxnSpPr>
            <a:cxnSpLocks noChangeShapeType="1"/>
            <a:stCxn id="47" idx="2"/>
            <a:endCxn id="10249" idx="2"/>
          </p:cNvCxnSpPr>
          <p:nvPr/>
        </p:nvCxnSpPr>
        <p:spPr bwMode="auto">
          <a:xfrm rot="5400000">
            <a:off x="3871119" y="2494756"/>
            <a:ext cx="981075" cy="2849563"/>
          </a:xfrm>
          <a:prstGeom prst="bentConnector3">
            <a:avLst>
              <a:gd name="adj1" fmla="val 3142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6" name="Elbow Connector 57353"/>
          <p:cNvCxnSpPr>
            <a:cxnSpLocks noChangeShapeType="1"/>
            <a:stCxn id="53" idx="2"/>
            <a:endCxn id="10249" idx="2"/>
          </p:cNvCxnSpPr>
          <p:nvPr/>
        </p:nvCxnSpPr>
        <p:spPr bwMode="auto">
          <a:xfrm rot="5400000">
            <a:off x="4514056" y="1851819"/>
            <a:ext cx="981075" cy="4135438"/>
          </a:xfrm>
          <a:prstGeom prst="bentConnector3">
            <a:avLst>
              <a:gd name="adj1" fmla="val 3174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67" b="96875" l="1429" r="100000">
                        <a14:foregroundMark x1="60000" y1="5208" x2="77143" y2="12500"/>
                        <a14:foregroundMark x1="5714" y1="83333" x2="34286" y2="94792"/>
                        <a14:foregroundMark x1="62857" y1="96875" x2="71429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213235"/>
            <a:ext cx="378223" cy="5187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67" b="96875" l="1429" r="100000">
                        <a14:foregroundMark x1="60000" y1="5208" x2="77143" y2="12500"/>
                        <a14:foregroundMark x1="5714" y1="83333" x2="34286" y2="94792"/>
                        <a14:foregroundMark x1="62857" y1="96875" x2="71429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26" y="4213235"/>
            <a:ext cx="378223" cy="5187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67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Creating Hosts and Host Instances</a:t>
            </a:r>
            <a:endParaRPr lang="sv-SE" sz="2000" b="1" dirty="0"/>
          </a:p>
        </p:txBody>
      </p:sp>
      <p:pic>
        <p:nvPicPr>
          <p:cNvPr id="2048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686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Server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What is it called?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What is it?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Adapter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Standardized piece of BizTalk used</a:t>
                      </a:r>
                      <a:r>
                        <a:rPr lang="sv-SE" baseline="0" dirty="0"/>
                        <a:t> for all communication with endpoints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Adapter Receive or Send Handler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Connects</a:t>
                      </a:r>
                      <a:r>
                        <a:rPr lang="sv-SE" baseline="0" dirty="0"/>
                        <a:t> Adapter, a communication direction and a Host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5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Adapters and Accelerators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73621" y="1268761"/>
            <a:ext cx="8819908" cy="5040560"/>
          </a:xfrm>
          <a:prstGeom prst="roundRect">
            <a:avLst>
              <a:gd name="adj" fmla="val 3291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1620000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10800000">
            <a:off x="295869" y="1393057"/>
            <a:ext cx="2103120" cy="5014861"/>
          </a:xfrm>
          <a:prstGeom prst="roundRect">
            <a:avLst>
              <a:gd name="adj" fmla="val 6489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82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Text" lastClr="000000"/>
              </a:solidFill>
              <a:latin typeface="Segoe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rot="10800000">
            <a:off x="2452618" y="1393057"/>
            <a:ext cx="2103120" cy="5014861"/>
          </a:xfrm>
          <a:prstGeom prst="roundRect">
            <a:avLst>
              <a:gd name="adj" fmla="val 6489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82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ysClr val="windowText" lastClr="000000"/>
              </a:solidFill>
              <a:latin typeface="Segoe"/>
              <a:cs typeface="+mn-cs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rot="10800000">
            <a:off x="4609367" y="1393057"/>
            <a:ext cx="2103120" cy="5014861"/>
          </a:xfrm>
          <a:prstGeom prst="roundRect">
            <a:avLst>
              <a:gd name="adj" fmla="val 6489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82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ysClr val="windowText" lastClr="000000"/>
              </a:solidFill>
              <a:latin typeface="Segoe"/>
              <a:cs typeface="+mn-cs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10800000">
            <a:off x="6766117" y="1393057"/>
            <a:ext cx="2103120" cy="5014861"/>
          </a:xfrm>
          <a:prstGeom prst="roundRect">
            <a:avLst>
              <a:gd name="adj" fmla="val 6489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82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ysClr val="windowText" lastClr="000000"/>
              </a:solidFill>
              <a:latin typeface="Segoe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19295" y="1470617"/>
            <a:ext cx="1856269" cy="886163"/>
          </a:xfrm>
          <a:prstGeom prst="roundRect">
            <a:avLst>
              <a:gd name="adj" fmla="val 10250"/>
            </a:avLst>
          </a:pr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5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0498" y="1560539"/>
            <a:ext cx="1673862" cy="706318"/>
          </a:xfrm>
          <a:prstGeom prst="roundRect">
            <a:avLst>
              <a:gd name="adj" fmla="val 72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TECHNOLOGY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560612" y="1470617"/>
            <a:ext cx="1856269" cy="886163"/>
          </a:xfrm>
          <a:prstGeom prst="roundRect">
            <a:avLst>
              <a:gd name="adj" fmla="val 10250"/>
            </a:avLst>
          </a:pr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5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651815" y="1560539"/>
            <a:ext cx="1673862" cy="706318"/>
          </a:xfrm>
          <a:prstGeom prst="roundRect">
            <a:avLst>
              <a:gd name="adj" fmla="val 72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LOB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736652" y="1470617"/>
            <a:ext cx="1856269" cy="886163"/>
          </a:xfrm>
          <a:prstGeom prst="roundRect">
            <a:avLst>
              <a:gd name="adj" fmla="val 10250"/>
            </a:avLst>
          </a:pr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5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827855" y="1560539"/>
            <a:ext cx="1673862" cy="706318"/>
          </a:xfrm>
          <a:prstGeom prst="roundRect">
            <a:avLst>
              <a:gd name="adj" fmla="val 72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LEGACY (Host)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901118" y="1470617"/>
            <a:ext cx="1856269" cy="886163"/>
          </a:xfrm>
          <a:prstGeom prst="roundRect">
            <a:avLst>
              <a:gd name="adj" fmla="val 10250"/>
            </a:avLst>
          </a:pr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5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992321" y="1560539"/>
            <a:ext cx="1673862" cy="706318"/>
          </a:xfrm>
          <a:prstGeom prst="roundRect">
            <a:avLst>
              <a:gd name="adj" fmla="val 72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ADAPTER PACK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5980" y="2417547"/>
            <a:ext cx="1878957" cy="309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MQ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MSMQ</a:t>
            </a:r>
            <a:endParaRPr lang="en-US" sz="1200" dirty="0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atin typeface="Segoe UI" pitchFamily="34" charset="0"/>
              <a:cs typeface="Segoe UI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HTTP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SMTP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File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FTP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SFTP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POP3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SQL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WCF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(7 Bindings)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SOAP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SharePoint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69580" y="2417547"/>
            <a:ext cx="1886673" cy="309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PeopleSoft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JD Edwards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OneWorld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XE</a:t>
            </a:r>
            <a:endParaRPr lang="en-US" sz="1200" dirty="0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atin typeface="Segoe UI" pitchFamily="34" charset="0"/>
              <a:cs typeface="Segoe UI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JD Edwards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Enterprise1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Oracle ODBC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Siebel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TIBCO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Rendezvous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TIBCO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EMS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SAP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Microsoft Dynamics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Microsoft Commerce 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57195" y="2417547"/>
            <a:ext cx="1747777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Host Applications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IBM mainframe 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zSeries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(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CICS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and 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IMS</a:t>
            </a: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)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Midrange 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iSeries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(AS/400)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IBM DB2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Mainframe DB2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for z/OS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Midrange DB2/400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DB2 Universal Database for open platforms</a:t>
            </a:r>
            <a:b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</a:b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(AIX, Linux, Solaris, and Windows)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Host Files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b="1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Websphere</a:t>
            </a:r>
            <a:r>
              <a:rPr lang="en-US" sz="1200" b="1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 MQ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21660" y="2417547"/>
            <a:ext cx="174777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SAP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Oracle DB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Siebel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Oracle </a:t>
            </a: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EBS</a:t>
            </a:r>
            <a:endParaRPr lang="en-US" sz="1200" dirty="0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atin typeface="Segoe UI" pitchFamily="34" charset="0"/>
              <a:cs typeface="Segoe UI" pitchFamily="34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SQL Server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947658" y="3720231"/>
            <a:ext cx="1856269" cy="886163"/>
          </a:xfrm>
          <a:prstGeom prst="roundRect">
            <a:avLst>
              <a:gd name="adj" fmla="val 10250"/>
            </a:avLst>
          </a:prstGeom>
          <a:gradFill flip="none" rotWithShape="1">
            <a:gsLst>
              <a:gs pos="0">
                <a:schemeClr val="accent1">
                  <a:lumMod val="90000"/>
                  <a:lumOff val="10000"/>
                </a:schemeClr>
              </a:gs>
              <a:gs pos="50000">
                <a:schemeClr val="accent1">
                  <a:lumMod val="75000"/>
                  <a:lumOff val="25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038861" y="3810153"/>
            <a:ext cx="1673862" cy="706318"/>
          </a:xfrm>
          <a:prstGeom prst="roundRect">
            <a:avLst>
              <a:gd name="adj" fmla="val 72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Accelerators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91169" y="4717051"/>
            <a:ext cx="174777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EDI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SWIFT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HIPPA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HL7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 err="1">
                <a:gradFill flip="none" rotWithShape="1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  <a:tileRect/>
                </a:gradFill>
                <a:latin typeface="Segoe UI" pitchFamily="34" charset="0"/>
                <a:cs typeface="Segoe UI" pitchFamily="34" charset="0"/>
              </a:rPr>
              <a:t>RosettaNet</a:t>
            </a:r>
            <a:endParaRPr lang="en-US" sz="1200" dirty="0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1"/>
                <a:tileRect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Action Button: Document 27">
            <a:hlinkClick r:id="rId2" action="ppaction://program" highlightClick="1"/>
          </p:cNvPr>
          <p:cNvSpPr/>
          <p:nvPr/>
        </p:nvSpPr>
        <p:spPr bwMode="auto">
          <a:xfrm>
            <a:off x="8633489" y="6399104"/>
            <a:ext cx="360040" cy="360040"/>
          </a:xfrm>
          <a:prstGeom prst="actionButton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00063" y="1373286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705188" y="1874553"/>
            <a:ext cx="2131023" cy="4047517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Hosts, Host instances and Handlers</a:t>
            </a: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984337" y="1484784"/>
            <a:ext cx="1460326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BizTalk Group</a:t>
            </a:r>
          </a:p>
        </p:txBody>
      </p:sp>
      <p:pic>
        <p:nvPicPr>
          <p:cNvPr id="23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22" y="2708920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3" y="3788036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6" descr="Database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3" y="4938095"/>
            <a:ext cx="914394" cy="73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827584" y="2010328"/>
            <a:ext cx="18354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BizTalk databases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277105" y="1327550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8" name="TextBox 18"/>
          <p:cNvSpPr txBox="1">
            <a:spLocks noChangeArrowheads="1"/>
          </p:cNvSpPr>
          <p:nvPr/>
        </p:nvSpPr>
        <p:spPr bwMode="auto">
          <a:xfrm>
            <a:off x="3759746" y="1484784"/>
            <a:ext cx="14141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Logical Hosts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3563888" y="1874553"/>
            <a:ext cx="1928813" cy="183200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669095" y="2204864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WorkX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4067943" y="186631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Host1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6095881" y="1285667"/>
            <a:ext cx="2500313" cy="4841776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45" name="TextBox 18"/>
          <p:cNvSpPr txBox="1">
            <a:spLocks noChangeArrowheads="1"/>
          </p:cNvSpPr>
          <p:nvPr/>
        </p:nvSpPr>
        <p:spPr bwMode="auto">
          <a:xfrm>
            <a:off x="6516216" y="1484784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Physical Servers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6459611" y="1901764"/>
            <a:ext cx="1928813" cy="180479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6675635" y="2401826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8" name="TextBox 18"/>
          <p:cNvSpPr txBox="1">
            <a:spLocks noChangeArrowheads="1"/>
          </p:cNvSpPr>
          <p:nvPr/>
        </p:nvSpPr>
        <p:spPr bwMode="auto">
          <a:xfrm>
            <a:off x="6963666" y="2031040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Server1</a:t>
            </a: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6703937" y="2473151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Host1 Instance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6660232" y="2962900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1" name="TextBox 22"/>
          <p:cNvSpPr txBox="1">
            <a:spLocks noChangeArrowheads="1"/>
          </p:cNvSpPr>
          <p:nvPr/>
        </p:nvSpPr>
        <p:spPr bwMode="auto">
          <a:xfrm>
            <a:off x="6688534" y="3034225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Host2 Instance</a:t>
            </a:r>
          </a:p>
        </p:txBody>
      </p:sp>
      <p:pic>
        <p:nvPicPr>
          <p:cNvPr id="52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096" y="1638133"/>
            <a:ext cx="512541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6444208" y="3928464"/>
            <a:ext cx="1928813" cy="180479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6660232" y="4428526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5" name="TextBox 18"/>
          <p:cNvSpPr txBox="1">
            <a:spLocks noChangeArrowheads="1"/>
          </p:cNvSpPr>
          <p:nvPr/>
        </p:nvSpPr>
        <p:spPr bwMode="auto">
          <a:xfrm>
            <a:off x="6948263" y="4057740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Server2</a:t>
            </a:r>
          </a:p>
        </p:txBody>
      </p:sp>
      <p:sp>
        <p:nvSpPr>
          <p:cNvPr id="56" name="TextBox 22"/>
          <p:cNvSpPr txBox="1">
            <a:spLocks noChangeArrowheads="1"/>
          </p:cNvSpPr>
          <p:nvPr/>
        </p:nvSpPr>
        <p:spPr bwMode="auto">
          <a:xfrm>
            <a:off x="6688534" y="4499851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Host1 Instance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6644829" y="4989600"/>
            <a:ext cx="1440160" cy="451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8" name="TextBox 22"/>
          <p:cNvSpPr txBox="1">
            <a:spLocks noChangeArrowheads="1"/>
          </p:cNvSpPr>
          <p:nvPr/>
        </p:nvSpPr>
        <p:spPr bwMode="auto">
          <a:xfrm>
            <a:off x="6673131" y="5060925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Host2 Instance</a:t>
            </a:r>
          </a:p>
        </p:txBody>
      </p:sp>
      <p:pic>
        <p:nvPicPr>
          <p:cNvPr id="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93" y="3664833"/>
            <a:ext cx="512541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38"/>
          <p:cNvSpPr>
            <a:spLocks noChangeArrowheads="1"/>
          </p:cNvSpPr>
          <p:nvPr/>
        </p:nvSpPr>
        <p:spPr bwMode="auto">
          <a:xfrm>
            <a:off x="3563888" y="3941299"/>
            <a:ext cx="1928813" cy="1791957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4" name="TextBox 18"/>
          <p:cNvSpPr txBox="1">
            <a:spLocks noChangeArrowheads="1"/>
          </p:cNvSpPr>
          <p:nvPr/>
        </p:nvSpPr>
        <p:spPr bwMode="auto">
          <a:xfrm>
            <a:off x="4067943" y="393305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Host2</a:t>
            </a:r>
          </a:p>
        </p:txBody>
      </p:sp>
      <p:sp>
        <p:nvSpPr>
          <p:cNvPr id="67" name="Rounded Rectangle 39"/>
          <p:cNvSpPr>
            <a:spLocks noChangeArrowheads="1"/>
          </p:cNvSpPr>
          <p:nvPr/>
        </p:nvSpPr>
        <p:spPr bwMode="auto">
          <a:xfrm>
            <a:off x="3669094" y="2660677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WorkY</a:t>
            </a:r>
          </a:p>
        </p:txBody>
      </p:sp>
      <p:sp>
        <p:nvSpPr>
          <p:cNvPr id="70" name="Rounded Rectangle 39"/>
          <p:cNvSpPr>
            <a:spLocks noChangeArrowheads="1"/>
          </p:cNvSpPr>
          <p:nvPr/>
        </p:nvSpPr>
        <p:spPr bwMode="auto">
          <a:xfrm>
            <a:off x="3707905" y="4266360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WorkX</a:t>
            </a:r>
          </a:p>
        </p:txBody>
      </p:sp>
      <p:sp>
        <p:nvSpPr>
          <p:cNvPr id="71" name="Rounded Rectangle 39"/>
          <p:cNvSpPr>
            <a:spLocks noChangeArrowheads="1"/>
          </p:cNvSpPr>
          <p:nvPr/>
        </p:nvSpPr>
        <p:spPr bwMode="auto">
          <a:xfrm>
            <a:off x="3707904" y="4722173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WorkY</a:t>
            </a:r>
          </a:p>
        </p:txBody>
      </p:sp>
      <p:sp>
        <p:nvSpPr>
          <p:cNvPr id="41" name="Rounded Rectangle 39"/>
          <p:cNvSpPr>
            <a:spLocks noChangeArrowheads="1"/>
          </p:cNvSpPr>
          <p:nvPr/>
        </p:nvSpPr>
        <p:spPr bwMode="auto">
          <a:xfrm>
            <a:off x="3707904" y="3139333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...</a:t>
            </a:r>
          </a:p>
        </p:txBody>
      </p:sp>
      <p:sp>
        <p:nvSpPr>
          <p:cNvPr id="43" name="Rounded Rectangle 39"/>
          <p:cNvSpPr>
            <a:spLocks noChangeArrowheads="1"/>
          </p:cNvSpPr>
          <p:nvPr/>
        </p:nvSpPr>
        <p:spPr bwMode="auto">
          <a:xfrm>
            <a:off x="3707904" y="5180957"/>
            <a:ext cx="1713993" cy="336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...</a:t>
            </a: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3695205" y="2204864"/>
            <a:ext cx="1713993" cy="3362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 err="1">
                <a:solidFill>
                  <a:schemeClr val="tx1"/>
                </a:solidFill>
                <a:latin typeface="+mn-lt"/>
                <a:cs typeface="+mn-cs"/>
              </a:rPr>
              <a:t>Receive</a:t>
            </a:r>
            <a:r>
              <a:rPr lang="sv-SE" b="1" dirty="0">
                <a:solidFill>
                  <a:schemeClr val="tx1"/>
                </a:solidFill>
                <a:latin typeface="+mn-lt"/>
                <a:cs typeface="+mn-cs"/>
              </a:rPr>
              <a:t> FILE</a:t>
            </a:r>
          </a:p>
        </p:txBody>
      </p:sp>
      <p:sp>
        <p:nvSpPr>
          <p:cNvPr id="62" name="Rounded Rectangle 39"/>
          <p:cNvSpPr>
            <a:spLocks noChangeArrowheads="1"/>
          </p:cNvSpPr>
          <p:nvPr/>
        </p:nvSpPr>
        <p:spPr bwMode="auto">
          <a:xfrm>
            <a:off x="3695204" y="2660677"/>
            <a:ext cx="1713993" cy="3362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 err="1">
                <a:solidFill>
                  <a:schemeClr val="tx1"/>
                </a:solidFill>
                <a:latin typeface="+mn-lt"/>
                <a:cs typeface="+mn-cs"/>
              </a:rPr>
              <a:t>Receive</a:t>
            </a:r>
            <a:r>
              <a:rPr lang="sv-SE" b="1" dirty="0">
                <a:solidFill>
                  <a:schemeClr val="tx1"/>
                </a:solidFill>
                <a:latin typeface="+mn-lt"/>
                <a:cs typeface="+mn-cs"/>
              </a:rPr>
              <a:t> FTP</a:t>
            </a:r>
          </a:p>
        </p:txBody>
      </p:sp>
      <p:sp>
        <p:nvSpPr>
          <p:cNvPr id="63" name="Rounded Rectangle 39"/>
          <p:cNvSpPr>
            <a:spLocks noChangeArrowheads="1"/>
          </p:cNvSpPr>
          <p:nvPr/>
        </p:nvSpPr>
        <p:spPr bwMode="auto">
          <a:xfrm>
            <a:off x="3734015" y="4266360"/>
            <a:ext cx="1713993" cy="3362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 err="1">
                <a:solidFill>
                  <a:schemeClr val="tx1"/>
                </a:solidFill>
                <a:latin typeface="+mn-lt"/>
                <a:cs typeface="+mn-cs"/>
              </a:rPr>
              <a:t>Send</a:t>
            </a:r>
            <a:r>
              <a:rPr lang="sv-SE" b="1" dirty="0">
                <a:solidFill>
                  <a:schemeClr val="tx1"/>
                </a:solidFill>
                <a:latin typeface="+mn-lt"/>
                <a:cs typeface="+mn-cs"/>
              </a:rPr>
              <a:t> FILE</a:t>
            </a:r>
          </a:p>
        </p:txBody>
      </p:sp>
      <p:sp>
        <p:nvSpPr>
          <p:cNvPr id="65" name="Rounded Rectangle 39"/>
          <p:cNvSpPr>
            <a:spLocks noChangeArrowheads="1"/>
          </p:cNvSpPr>
          <p:nvPr/>
        </p:nvSpPr>
        <p:spPr bwMode="auto">
          <a:xfrm>
            <a:off x="3734014" y="4722173"/>
            <a:ext cx="1713993" cy="3362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 err="1">
                <a:solidFill>
                  <a:schemeClr val="tx1"/>
                </a:solidFill>
                <a:latin typeface="+mn-lt"/>
                <a:cs typeface="+mn-cs"/>
              </a:rPr>
              <a:t>Send</a:t>
            </a:r>
            <a:r>
              <a:rPr lang="sv-SE" b="1" dirty="0">
                <a:solidFill>
                  <a:schemeClr val="tx1"/>
                </a:solidFill>
                <a:latin typeface="+mn-lt"/>
                <a:cs typeface="+mn-cs"/>
              </a:rPr>
              <a:t> FTP</a:t>
            </a:r>
          </a:p>
        </p:txBody>
      </p:sp>
    </p:spTree>
    <p:extLst>
      <p:ext uri="{BB962C8B-B14F-4D97-AF65-F5344CB8AC3E}">
        <p14:creationId xmlns:p14="http://schemas.microsoft.com/office/powerpoint/2010/main" val="164055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70" grpId="0" animBg="1"/>
      <p:bldP spid="71" grpId="0" animBg="1"/>
      <p:bldP spid="60" grpId="0" animBg="1"/>
      <p:bldP spid="62" grpId="0" animBg="1"/>
      <p:bldP spid="63" grpId="0" animBg="1"/>
      <p:bldP spid="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Allow our Host to run adapters</a:t>
            </a:r>
          </a:p>
          <a:p>
            <a:r>
              <a:rPr lang="sv-SE" sz="2400" b="1" dirty="0"/>
              <a:t>Creating Adapter Handlers</a:t>
            </a:r>
            <a:endParaRPr lang="sv-SE" sz="2000" b="1" dirty="0"/>
          </a:p>
        </p:txBody>
      </p:sp>
      <p:pic>
        <p:nvPicPr>
          <p:cNvPr id="2048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266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Server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What is it called?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What is it?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Receive Port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Configuration container for receiving messages into BizTalk Server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Receive Location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Configuration container for receiving messages into BizTalk Server from a specific endpoint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Send Port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Configuration container</a:t>
                      </a:r>
                      <a:r>
                        <a:rPr lang="sv-SE" baseline="0" dirty="0"/>
                        <a:t> for sending messages out of BizTalk Server to s specific endpoint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trike="dblStrike" baseline="0" dirty="0"/>
                        <a:t>Send Location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Pipeline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Standardized piece of BizTalk meant for stream-based access to the message and context manipulation either after (receive) of before (send) adapter execution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66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Receive Ports and Receive Locations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3220" y="1456882"/>
            <a:ext cx="2714644" cy="4780430"/>
            <a:chOff x="489204" y="1363214"/>
            <a:chExt cx="2714644" cy="4780430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04" y="1363214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560642" y="1454324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Port</a:t>
              </a:r>
            </a:p>
          </p:txBody>
        </p:sp>
        <p:sp>
          <p:nvSpPr>
            <p:cNvPr id="5" name="Rounded Rectangle 9"/>
            <p:cNvSpPr/>
            <p:nvPr/>
          </p:nvSpPr>
          <p:spPr bwMode="blackWhite">
            <a:xfrm>
              <a:off x="656383" y="1571613"/>
              <a:ext cx="2357454" cy="2428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Location</a:t>
              </a:r>
            </a:p>
          </p:txBody>
        </p:sp>
        <p:sp>
          <p:nvSpPr>
            <p:cNvPr id="6" name="Rounded Rectangle 12"/>
            <p:cNvSpPr/>
            <p:nvPr/>
          </p:nvSpPr>
          <p:spPr bwMode="blackWhite">
            <a:xfrm>
              <a:off x="846394" y="414338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872537" y="2680890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8" name="Rounded Rectangle 15"/>
            <p:cNvSpPr/>
            <p:nvPr/>
          </p:nvSpPr>
          <p:spPr bwMode="blackWhite">
            <a:xfrm>
              <a:off x="869226" y="1817498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27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core architecture and infrastructure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Introduction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Evolution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Editions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Infrastructure Architecture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Artifacts and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91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Send</a:t>
            </a:r>
            <a:r>
              <a:rPr lang="sv-SE" dirty="0"/>
              <a:t> Ports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3220" y="1456882"/>
            <a:ext cx="2714644" cy="4780430"/>
            <a:chOff x="489204" y="1363214"/>
            <a:chExt cx="2714644" cy="4780430"/>
          </a:xfrm>
        </p:grpSpPr>
        <p:sp>
          <p:nvSpPr>
            <p:cNvPr id="3" name="Rounded Rectangle 7"/>
            <p:cNvSpPr/>
            <p:nvPr/>
          </p:nvSpPr>
          <p:spPr bwMode="blackWhite">
            <a:xfrm>
              <a:off x="489204" y="1363214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" name="Rounded Rectangle 9"/>
            <p:cNvSpPr/>
            <p:nvPr/>
          </p:nvSpPr>
          <p:spPr bwMode="blackWhite">
            <a:xfrm>
              <a:off x="560642" y="1454324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Port</a:t>
              </a:r>
            </a:p>
          </p:txBody>
        </p:sp>
        <p:sp>
          <p:nvSpPr>
            <p:cNvPr id="5" name="Rounded Rectangle 9"/>
            <p:cNvSpPr/>
            <p:nvPr/>
          </p:nvSpPr>
          <p:spPr bwMode="blackWhite">
            <a:xfrm>
              <a:off x="656383" y="1571613"/>
              <a:ext cx="2357454" cy="2428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Receive Location</a:t>
              </a:r>
            </a:p>
          </p:txBody>
        </p:sp>
        <p:sp>
          <p:nvSpPr>
            <p:cNvPr id="6" name="Rounded Rectangle 12"/>
            <p:cNvSpPr/>
            <p:nvPr/>
          </p:nvSpPr>
          <p:spPr bwMode="blackWhite">
            <a:xfrm>
              <a:off x="846394" y="4143380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7" name="Rounded Rectangle 15"/>
            <p:cNvSpPr/>
            <p:nvPr/>
          </p:nvSpPr>
          <p:spPr bwMode="blackWhite">
            <a:xfrm>
              <a:off x="872537" y="2680890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8" name="Rounded Rectangle 15"/>
            <p:cNvSpPr/>
            <p:nvPr/>
          </p:nvSpPr>
          <p:spPr bwMode="blackWhite">
            <a:xfrm>
              <a:off x="869226" y="1817498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86619" y="1456882"/>
            <a:ext cx="2753065" cy="4780430"/>
            <a:chOff x="4854101" y="843027"/>
            <a:chExt cx="2753065" cy="4780430"/>
          </a:xfrm>
        </p:grpSpPr>
        <p:sp>
          <p:nvSpPr>
            <p:cNvPr id="11" name="Rounded Rectangle 7"/>
            <p:cNvSpPr/>
            <p:nvPr/>
          </p:nvSpPr>
          <p:spPr bwMode="blackWhite">
            <a:xfrm>
              <a:off x="4892522" y="843027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12" name="Rounded Rectangle 9"/>
            <p:cNvSpPr/>
            <p:nvPr/>
          </p:nvSpPr>
          <p:spPr bwMode="blackWhite">
            <a:xfrm>
              <a:off x="4963960" y="934137"/>
              <a:ext cx="2571768" cy="411325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13" name="Rounded Rectangle 12"/>
            <p:cNvSpPr/>
            <p:nvPr/>
          </p:nvSpPr>
          <p:spPr bwMode="blackWhite">
            <a:xfrm>
              <a:off x="5296146" y="3509738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14" name="Rounded Rectangle 15"/>
            <p:cNvSpPr/>
            <p:nvPr/>
          </p:nvSpPr>
          <p:spPr bwMode="blackWhite">
            <a:xfrm>
              <a:off x="5291389" y="2160703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  <p:sp>
          <p:nvSpPr>
            <p:cNvPr id="16" name="Rounded Rectangle 15"/>
            <p:cNvSpPr/>
            <p:nvPr/>
          </p:nvSpPr>
          <p:spPr bwMode="blackWhite">
            <a:xfrm>
              <a:off x="5272544" y="1294751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pic>
          <p:nvPicPr>
            <p:cNvPr id="17" name="Picture 3" descr="C:\Users\hedbergjh\Pictures\Microsoft Clip Organizer\j043264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01" y="4401960"/>
              <a:ext cx="547689" cy="5476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 bwMode="auto">
          <a:xfrm>
            <a:off x="395288" y="1125538"/>
            <a:ext cx="3457393" cy="56158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44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Server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What is it called?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What is it?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MessageBox</a:t>
                      </a:r>
                      <a:endParaRPr lang="sv-SE" dirty="0"/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Central </a:t>
                      </a:r>
                      <a:r>
                        <a:rPr lang="sv-SE" dirty="0" err="1"/>
                        <a:t>Publish</a:t>
                      </a:r>
                      <a:r>
                        <a:rPr lang="sv-SE" dirty="0"/>
                        <a:t>/</a:t>
                      </a:r>
                      <a:r>
                        <a:rPr lang="sv-SE" dirty="0" err="1"/>
                        <a:t>Subscribe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database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Publish</a:t>
                      </a:r>
                      <a:r>
                        <a:rPr lang="sv-SE" dirty="0"/>
                        <a:t>/</a:t>
                      </a:r>
                      <a:r>
                        <a:rPr lang="sv-SE" dirty="0" err="1"/>
                        <a:t>Subscribe</a:t>
                      </a:r>
                      <a:endParaRPr lang="sv-SE" dirty="0"/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baseline="0" dirty="0" err="1"/>
                        <a:t>Architecture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pattern</a:t>
                      </a:r>
                      <a:r>
                        <a:rPr lang="sv-SE" baseline="0" dirty="0"/>
                        <a:t> central to BizTalk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ounded Rectangle 9"/>
          <p:cNvSpPr/>
          <p:nvPr/>
        </p:nvSpPr>
        <p:spPr bwMode="blackWhite">
          <a:xfrm>
            <a:off x="1115616" y="3760928"/>
            <a:ext cx="2120506" cy="1030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7" name="Rounded Rectangle 9"/>
          <p:cNvSpPr/>
          <p:nvPr/>
        </p:nvSpPr>
        <p:spPr bwMode="blackWhite">
          <a:xfrm>
            <a:off x="5580112" y="3760928"/>
            <a:ext cx="2120506" cy="103018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cxnSp>
        <p:nvCxnSpPr>
          <p:cNvPr id="8" name="Straight Arrow Connector 29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3236122" y="4276022"/>
            <a:ext cx="234399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&quot;No&quot; Symbol 9"/>
          <p:cNvSpPr/>
          <p:nvPr/>
        </p:nvSpPr>
        <p:spPr bwMode="auto">
          <a:xfrm>
            <a:off x="3472430" y="3663954"/>
            <a:ext cx="1728192" cy="1224136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3800898" y="4521299"/>
            <a:ext cx="1214438" cy="923925"/>
            <a:chOff x="3786182" y="3000372"/>
            <a:chExt cx="1214446" cy="923403"/>
          </a:xfrm>
        </p:grpSpPr>
        <p:pic>
          <p:nvPicPr>
            <p:cNvPr id="12" name="Rectangle 4792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4" name="Straight Arrow Connector 29"/>
          <p:cNvCxnSpPr>
            <a:cxnSpLocks noChangeShapeType="1"/>
            <a:stCxn id="6" idx="3"/>
            <a:endCxn id="12" idx="1"/>
          </p:cNvCxnSpPr>
          <p:nvPr/>
        </p:nvCxnSpPr>
        <p:spPr bwMode="auto">
          <a:xfrm>
            <a:off x="3236122" y="4276022"/>
            <a:ext cx="564776" cy="7072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29"/>
          <p:cNvCxnSpPr>
            <a:cxnSpLocks noChangeShapeType="1"/>
            <a:stCxn id="12" idx="3"/>
            <a:endCxn id="7" idx="1"/>
          </p:cNvCxnSpPr>
          <p:nvPr/>
        </p:nvCxnSpPr>
        <p:spPr bwMode="auto">
          <a:xfrm flipV="1">
            <a:off x="5015336" y="4276022"/>
            <a:ext cx="564776" cy="7072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Architecture and Publish/Subscribe</a:t>
            </a:r>
          </a:p>
        </p:txBody>
      </p:sp>
      <p:sp>
        <p:nvSpPr>
          <p:cNvPr id="34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5" name="Grupp 67"/>
          <p:cNvGrpSpPr/>
          <p:nvPr/>
        </p:nvGrpSpPr>
        <p:grpSpPr>
          <a:xfrm>
            <a:off x="5786446" y="1357298"/>
            <a:ext cx="2714644" cy="4780430"/>
            <a:chOff x="5500694" y="1357298"/>
            <a:chExt cx="2714644" cy="4780430"/>
          </a:xfrm>
        </p:grpSpPr>
        <p:sp>
          <p:nvSpPr>
            <p:cNvPr id="36" name="Rounded Rectangle 7"/>
            <p:cNvSpPr/>
            <p:nvPr/>
          </p:nvSpPr>
          <p:spPr bwMode="blackWhite">
            <a:xfrm>
              <a:off x="5500694" y="1357298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37" name="Rounded Rectangle 9"/>
            <p:cNvSpPr/>
            <p:nvPr/>
          </p:nvSpPr>
          <p:spPr bwMode="blackWhite">
            <a:xfrm>
              <a:off x="5572132" y="1448408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38" name="Rounded Rectangle 12"/>
            <p:cNvSpPr/>
            <p:nvPr/>
          </p:nvSpPr>
          <p:spPr bwMode="blackWhite">
            <a:xfrm>
              <a:off x="5942933" y="4143379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39" name="Rounded Rectangle 15"/>
            <p:cNvSpPr/>
            <p:nvPr/>
          </p:nvSpPr>
          <p:spPr bwMode="blackWhite">
            <a:xfrm>
              <a:off x="5880716" y="1811582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sp>
          <p:nvSpPr>
            <p:cNvPr id="40" name="Rounded Rectangle 15"/>
            <p:cNvSpPr/>
            <p:nvPr/>
          </p:nvSpPr>
          <p:spPr bwMode="blackWhite">
            <a:xfrm>
              <a:off x="5884027" y="2674974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</p:grpSp>
      <p:sp>
        <p:nvSpPr>
          <p:cNvPr id="41" name="Rounded Rectangle 7"/>
          <p:cNvSpPr/>
          <p:nvPr/>
        </p:nvSpPr>
        <p:spPr bwMode="blackWhite">
          <a:xfrm>
            <a:off x="571472" y="1363214"/>
            <a:ext cx="2714644" cy="47804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Host</a:t>
            </a:r>
          </a:p>
        </p:txBody>
      </p:sp>
      <p:sp>
        <p:nvSpPr>
          <p:cNvPr id="42" name="Rounded Rectangle 9"/>
          <p:cNvSpPr/>
          <p:nvPr/>
        </p:nvSpPr>
        <p:spPr bwMode="blackWhite">
          <a:xfrm>
            <a:off x="642910" y="1454324"/>
            <a:ext cx="2571768" cy="418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51" name="Grupp 50"/>
          <p:cNvGrpSpPr/>
          <p:nvPr/>
        </p:nvGrpSpPr>
        <p:grpSpPr>
          <a:xfrm>
            <a:off x="3500430" y="4429132"/>
            <a:ext cx="2071702" cy="1285884"/>
            <a:chOff x="3500430" y="4500570"/>
            <a:chExt cx="2071702" cy="1285884"/>
          </a:xfrm>
        </p:grpSpPr>
        <p:pic>
          <p:nvPicPr>
            <p:cNvPr id="52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53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56" name="Rounded Rectangle 9"/>
          <p:cNvSpPr/>
          <p:nvPr/>
        </p:nvSpPr>
        <p:spPr bwMode="blackWhite">
          <a:xfrm>
            <a:off x="738651" y="1571613"/>
            <a:ext cx="2357454" cy="24288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57" name="Rounded Rectangle 12"/>
          <p:cNvSpPr/>
          <p:nvPr/>
        </p:nvSpPr>
        <p:spPr bwMode="blackWhite">
          <a:xfrm>
            <a:off x="928662" y="4143380"/>
            <a:ext cx="1916909" cy="8466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58" name="Rounded Rectangle 15"/>
          <p:cNvSpPr/>
          <p:nvPr/>
        </p:nvSpPr>
        <p:spPr bwMode="blackWhite">
          <a:xfrm>
            <a:off x="951494" y="1817498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59" name="Rounded Rectangle 15"/>
          <p:cNvSpPr/>
          <p:nvPr/>
        </p:nvSpPr>
        <p:spPr bwMode="blackWhite">
          <a:xfrm>
            <a:off x="954805" y="2680890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pic>
        <p:nvPicPr>
          <p:cNvPr id="171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0446" y="1357298"/>
            <a:ext cx="913388" cy="913388"/>
          </a:xfrm>
          <a:prstGeom prst="rect">
            <a:avLst/>
          </a:prstGeom>
          <a:noFill/>
        </p:spPr>
      </p:pic>
      <p:pic>
        <p:nvPicPr>
          <p:cNvPr id="17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357298"/>
            <a:ext cx="913388" cy="913388"/>
          </a:xfrm>
          <a:prstGeom prst="rect">
            <a:avLst/>
          </a:prstGeom>
          <a:noFill/>
        </p:spPr>
      </p:pic>
      <p:pic>
        <p:nvPicPr>
          <p:cNvPr id="4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/>
          <p:nvPr/>
        </p:nvSpPr>
        <p:spPr bwMode="auto">
          <a:xfrm>
            <a:off x="539552" y="1307623"/>
            <a:ext cx="2890827" cy="4929689"/>
          </a:xfrm>
          <a:prstGeom prst="round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679996" y="1277230"/>
            <a:ext cx="2880175" cy="4929689"/>
          </a:xfrm>
          <a:prstGeom prst="round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Bent Arrow 27"/>
          <p:cNvSpPr/>
          <p:nvPr/>
        </p:nvSpPr>
        <p:spPr bwMode="ltGray">
          <a:xfrm rot="16200000" flipV="1">
            <a:off x="5129281" y="2557521"/>
            <a:ext cx="3360764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02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9" y="50958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9" y="52482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9" y="54006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2064"/>
          <p:cNvSpPr txBox="1">
            <a:spLocks noChangeArrowheads="1"/>
          </p:cNvSpPr>
          <p:nvPr/>
        </p:nvSpPr>
        <p:spPr bwMode="auto">
          <a:xfrm>
            <a:off x="4857752" y="5857892"/>
            <a:ext cx="1067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Subscriptions</a:t>
            </a:r>
          </a:p>
        </p:txBody>
      </p:sp>
      <p:sp>
        <p:nvSpPr>
          <p:cNvPr id="114" name="TextBox 2054"/>
          <p:cNvSpPr txBox="1">
            <a:spLocks noChangeArrowheads="1"/>
          </p:cNvSpPr>
          <p:nvPr/>
        </p:nvSpPr>
        <p:spPr bwMode="auto">
          <a:xfrm>
            <a:off x="3214678" y="5826137"/>
            <a:ext cx="88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Messages</a:t>
            </a:r>
          </a:p>
        </p:txBody>
      </p:sp>
      <p:pic>
        <p:nvPicPr>
          <p:cNvPr id="172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5000636"/>
            <a:ext cx="633418" cy="633418"/>
          </a:xfrm>
          <a:prstGeom prst="rect">
            <a:avLst/>
          </a:prstGeom>
          <a:noFill/>
        </p:spPr>
      </p:pic>
      <p:pic>
        <p:nvPicPr>
          <p:cNvPr id="173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8516" y="5153036"/>
            <a:ext cx="633418" cy="633418"/>
          </a:xfrm>
          <a:prstGeom prst="rect">
            <a:avLst/>
          </a:prstGeom>
          <a:noFill/>
        </p:spPr>
      </p:pic>
      <p:pic>
        <p:nvPicPr>
          <p:cNvPr id="174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0916" y="5305436"/>
            <a:ext cx="633418" cy="633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377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pros</a:t>
            </a:r>
            <a:r>
              <a:rPr lang="sv-SE" dirty="0"/>
              <a:t> and </a:t>
            </a:r>
            <a:r>
              <a:rPr lang="sv-SE" dirty="0" err="1"/>
              <a:t>cons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MessageBox</a:t>
            </a:r>
            <a:r>
              <a:rPr lang="sv-SE" dirty="0"/>
              <a:t> approach?</a:t>
            </a:r>
          </a:p>
        </p:txBody>
      </p:sp>
      <p:pic>
        <p:nvPicPr>
          <p:cNvPr id="23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354" y="1700808"/>
            <a:ext cx="4755292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3242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3068251" y="4401069"/>
            <a:ext cx="547660" cy="775263"/>
            <a:chOff x="72" y="2051"/>
            <a:chExt cx="702" cy="655"/>
          </a:xfrm>
        </p:grpSpPr>
        <p:pic>
          <p:nvPicPr>
            <p:cNvPr id="6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4376012" y="5153134"/>
            <a:ext cx="547661" cy="786012"/>
            <a:chOff x="1512" y="3483"/>
            <a:chExt cx="619" cy="585"/>
          </a:xfrm>
        </p:grpSpPr>
        <p:pic>
          <p:nvPicPr>
            <p:cNvPr id="9" name="Picture 8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512" y="3808"/>
              <a:ext cx="61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4" descr="Server Commerce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42" y="3483"/>
              <a:ext cx="34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3656606" y="2022381"/>
            <a:ext cx="552084" cy="775264"/>
            <a:chOff x="2598" y="2933"/>
            <a:chExt cx="624" cy="577"/>
          </a:xfrm>
        </p:grpSpPr>
        <p:grpSp>
          <p:nvGrpSpPr>
            <p:cNvPr id="12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14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3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72"/>
          <p:cNvGrpSpPr>
            <a:grpSpLocks/>
          </p:cNvGrpSpPr>
          <p:nvPr/>
        </p:nvGrpSpPr>
        <p:grpSpPr bwMode="auto">
          <a:xfrm>
            <a:off x="5841821" y="4827168"/>
            <a:ext cx="547660" cy="775263"/>
            <a:chOff x="72" y="2051"/>
            <a:chExt cx="702" cy="655"/>
          </a:xfrm>
        </p:grpSpPr>
        <p:pic>
          <p:nvPicPr>
            <p:cNvPr id="22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2570968" y="2887403"/>
            <a:ext cx="547660" cy="775263"/>
            <a:chOff x="72" y="2051"/>
            <a:chExt cx="702" cy="655"/>
          </a:xfrm>
        </p:grpSpPr>
        <p:pic>
          <p:nvPicPr>
            <p:cNvPr id="25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72"/>
          <p:cNvGrpSpPr>
            <a:grpSpLocks/>
          </p:cNvGrpSpPr>
          <p:nvPr/>
        </p:nvGrpSpPr>
        <p:grpSpPr bwMode="auto">
          <a:xfrm>
            <a:off x="6168480" y="3036171"/>
            <a:ext cx="547660" cy="775263"/>
            <a:chOff x="72" y="2051"/>
            <a:chExt cx="702" cy="655"/>
          </a:xfrm>
        </p:grpSpPr>
        <p:pic>
          <p:nvPicPr>
            <p:cNvPr id="28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3178250" y="3488084"/>
            <a:ext cx="1197762" cy="330761"/>
          </a:xfrm>
          <a:prstGeom prst="line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92075" tIns="46038" rIns="92075" bIns="46038" anchor="ctr">
            <a:spAutoFit/>
          </a:bodyPr>
          <a:lstStyle/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V="1">
            <a:off x="3615911" y="3971244"/>
            <a:ext cx="760101" cy="600756"/>
          </a:xfrm>
          <a:prstGeom prst="line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92075" tIns="46038" rIns="92075" bIns="46038" anchor="ctr">
            <a:spAutoFit/>
          </a:bodyPr>
          <a:lstStyle/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 flipH="1" flipV="1">
            <a:off x="4649840" y="4401067"/>
            <a:ext cx="1" cy="654536"/>
          </a:xfrm>
          <a:prstGeom prst="line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92075" tIns="46038" rIns="92075" bIns="46038" anchor="ctr">
            <a:spAutoFit/>
          </a:bodyPr>
          <a:lstStyle/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 flipH="1" flipV="1">
            <a:off x="5086551" y="4292331"/>
            <a:ext cx="865270" cy="534837"/>
          </a:xfrm>
          <a:prstGeom prst="line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92075" tIns="46038" rIns="92075" bIns="46038" anchor="ctr">
            <a:spAutoFit/>
          </a:bodyPr>
          <a:lstStyle/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 flipH="1">
            <a:off x="5086549" y="3541936"/>
            <a:ext cx="1023641" cy="131483"/>
          </a:xfrm>
          <a:prstGeom prst="line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92075" tIns="46038" rIns="92075" bIns="46038" anchor="ctr">
            <a:spAutoFit/>
          </a:bodyPr>
          <a:lstStyle/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H="1">
            <a:off x="4920889" y="2623063"/>
            <a:ext cx="251644" cy="657348"/>
          </a:xfrm>
          <a:prstGeom prst="line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92075" tIns="46038" rIns="92075" bIns="46038" anchor="ctr">
            <a:spAutoFit/>
          </a:bodyPr>
          <a:lstStyle/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4208690" y="2797645"/>
            <a:ext cx="435843" cy="515856"/>
          </a:xfrm>
          <a:prstGeom prst="line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92075" tIns="46038" rIns="92075" bIns="46038" anchor="ctr">
            <a:spAutoFit/>
          </a:bodyPr>
          <a:lstStyle/>
          <a:p>
            <a:endParaRPr lang="en-US" sz="1600" dirty="0">
              <a:solidFill>
                <a:schemeClr val="bg2"/>
              </a:solidFill>
            </a:endParaRPr>
          </a:p>
        </p:txBody>
      </p:sp>
      <p:grpSp>
        <p:nvGrpSpPr>
          <p:cNvPr id="62" name="Group 90"/>
          <p:cNvGrpSpPr>
            <a:grpSpLocks/>
          </p:cNvGrpSpPr>
          <p:nvPr/>
        </p:nvGrpSpPr>
        <p:grpSpPr bwMode="auto">
          <a:xfrm>
            <a:off x="2309514" y="4467789"/>
            <a:ext cx="609627" cy="828829"/>
            <a:chOff x="2598" y="2933"/>
            <a:chExt cx="624" cy="577"/>
          </a:xfrm>
        </p:grpSpPr>
        <p:grpSp>
          <p:nvGrpSpPr>
            <p:cNvPr id="63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65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6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4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7" name="Group 90"/>
          <p:cNvGrpSpPr>
            <a:grpSpLocks/>
          </p:cNvGrpSpPr>
          <p:nvPr/>
        </p:nvGrpSpPr>
        <p:grpSpPr bwMode="auto">
          <a:xfrm>
            <a:off x="2197316" y="2156247"/>
            <a:ext cx="545166" cy="637764"/>
            <a:chOff x="2598" y="2933"/>
            <a:chExt cx="624" cy="577"/>
          </a:xfrm>
        </p:grpSpPr>
        <p:grpSp>
          <p:nvGrpSpPr>
            <p:cNvPr id="68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70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2" name="Group 82"/>
          <p:cNvGrpSpPr>
            <a:grpSpLocks/>
          </p:cNvGrpSpPr>
          <p:nvPr/>
        </p:nvGrpSpPr>
        <p:grpSpPr bwMode="auto">
          <a:xfrm>
            <a:off x="2871273" y="1748950"/>
            <a:ext cx="362157" cy="501739"/>
            <a:chOff x="1512" y="3483"/>
            <a:chExt cx="619" cy="585"/>
          </a:xfrm>
        </p:grpSpPr>
        <p:pic>
          <p:nvPicPr>
            <p:cNvPr id="73" name="Picture 8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512" y="3808"/>
              <a:ext cx="61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84" descr="Server Commerce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42" y="3483"/>
              <a:ext cx="34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5" name="Group 90"/>
          <p:cNvGrpSpPr>
            <a:grpSpLocks/>
          </p:cNvGrpSpPr>
          <p:nvPr/>
        </p:nvGrpSpPr>
        <p:grpSpPr bwMode="auto">
          <a:xfrm>
            <a:off x="1881722" y="3742952"/>
            <a:ext cx="524302" cy="724836"/>
            <a:chOff x="2598" y="2933"/>
            <a:chExt cx="624" cy="577"/>
          </a:xfrm>
        </p:grpSpPr>
        <p:grpSp>
          <p:nvGrpSpPr>
            <p:cNvPr id="76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78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9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7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3" name="Group 72"/>
          <p:cNvGrpSpPr>
            <a:grpSpLocks/>
          </p:cNvGrpSpPr>
          <p:nvPr/>
        </p:nvGrpSpPr>
        <p:grpSpPr bwMode="auto">
          <a:xfrm>
            <a:off x="3150350" y="5548079"/>
            <a:ext cx="591908" cy="717640"/>
            <a:chOff x="72" y="2051"/>
            <a:chExt cx="702" cy="655"/>
          </a:xfrm>
        </p:grpSpPr>
        <p:pic>
          <p:nvPicPr>
            <p:cNvPr id="84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6" name="Group 72"/>
          <p:cNvGrpSpPr>
            <a:grpSpLocks/>
          </p:cNvGrpSpPr>
          <p:nvPr/>
        </p:nvGrpSpPr>
        <p:grpSpPr bwMode="auto">
          <a:xfrm>
            <a:off x="1852743" y="3120765"/>
            <a:ext cx="343034" cy="471972"/>
            <a:chOff x="72" y="2051"/>
            <a:chExt cx="702" cy="655"/>
          </a:xfrm>
        </p:grpSpPr>
        <p:pic>
          <p:nvPicPr>
            <p:cNvPr id="87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9" name="Group 82"/>
          <p:cNvGrpSpPr>
            <a:grpSpLocks/>
          </p:cNvGrpSpPr>
          <p:nvPr/>
        </p:nvGrpSpPr>
        <p:grpSpPr bwMode="auto">
          <a:xfrm>
            <a:off x="6308472" y="4048932"/>
            <a:ext cx="279077" cy="385412"/>
            <a:chOff x="1512" y="3483"/>
            <a:chExt cx="619" cy="585"/>
          </a:xfrm>
        </p:grpSpPr>
        <p:pic>
          <p:nvPicPr>
            <p:cNvPr id="90" name="Picture 8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512" y="3808"/>
              <a:ext cx="61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" name="Picture 84" descr="Server Commerce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42" y="3483"/>
              <a:ext cx="34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2" name="Group 90"/>
          <p:cNvGrpSpPr>
            <a:grpSpLocks/>
          </p:cNvGrpSpPr>
          <p:nvPr/>
        </p:nvGrpSpPr>
        <p:grpSpPr bwMode="auto">
          <a:xfrm>
            <a:off x="5405756" y="5866409"/>
            <a:ext cx="416717" cy="562697"/>
            <a:chOff x="2598" y="2933"/>
            <a:chExt cx="624" cy="577"/>
          </a:xfrm>
        </p:grpSpPr>
        <p:grpSp>
          <p:nvGrpSpPr>
            <p:cNvPr id="93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95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6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4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7" name="Group 82"/>
          <p:cNvGrpSpPr>
            <a:grpSpLocks/>
          </p:cNvGrpSpPr>
          <p:nvPr/>
        </p:nvGrpSpPr>
        <p:grpSpPr bwMode="auto">
          <a:xfrm>
            <a:off x="6463643" y="5615539"/>
            <a:ext cx="362157" cy="501739"/>
            <a:chOff x="1512" y="3483"/>
            <a:chExt cx="619" cy="585"/>
          </a:xfrm>
        </p:grpSpPr>
        <p:pic>
          <p:nvPicPr>
            <p:cNvPr id="98" name="Picture 8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512" y="3808"/>
              <a:ext cx="61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9" name="Picture 84" descr="Server Commerce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42" y="3483"/>
              <a:ext cx="34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0" name="Group 72"/>
          <p:cNvGrpSpPr>
            <a:grpSpLocks/>
          </p:cNvGrpSpPr>
          <p:nvPr/>
        </p:nvGrpSpPr>
        <p:grpSpPr bwMode="auto">
          <a:xfrm>
            <a:off x="6931592" y="2918082"/>
            <a:ext cx="343034" cy="471972"/>
            <a:chOff x="72" y="2051"/>
            <a:chExt cx="702" cy="655"/>
          </a:xfrm>
        </p:grpSpPr>
        <p:pic>
          <p:nvPicPr>
            <p:cNvPr id="101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3" name="Group 72"/>
          <p:cNvGrpSpPr>
            <a:grpSpLocks/>
          </p:cNvGrpSpPr>
          <p:nvPr/>
        </p:nvGrpSpPr>
        <p:grpSpPr bwMode="auto">
          <a:xfrm>
            <a:off x="6822378" y="4665798"/>
            <a:ext cx="543747" cy="621721"/>
            <a:chOff x="72" y="2051"/>
            <a:chExt cx="702" cy="655"/>
          </a:xfrm>
        </p:grpSpPr>
        <p:pic>
          <p:nvPicPr>
            <p:cNvPr id="104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6" name="Group 90"/>
          <p:cNvGrpSpPr>
            <a:grpSpLocks/>
          </p:cNvGrpSpPr>
          <p:nvPr/>
        </p:nvGrpSpPr>
        <p:grpSpPr bwMode="auto">
          <a:xfrm>
            <a:off x="4426611" y="1874899"/>
            <a:ext cx="416717" cy="562697"/>
            <a:chOff x="2598" y="2933"/>
            <a:chExt cx="624" cy="577"/>
          </a:xfrm>
        </p:grpSpPr>
        <p:grpSp>
          <p:nvGrpSpPr>
            <p:cNvPr id="107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109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0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08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1" name="Group 72"/>
          <p:cNvGrpSpPr>
            <a:grpSpLocks/>
          </p:cNvGrpSpPr>
          <p:nvPr/>
        </p:nvGrpSpPr>
        <p:grpSpPr bwMode="auto">
          <a:xfrm>
            <a:off x="6142285" y="1724802"/>
            <a:ext cx="547660" cy="775263"/>
            <a:chOff x="72" y="2051"/>
            <a:chExt cx="702" cy="655"/>
          </a:xfrm>
        </p:grpSpPr>
        <p:pic>
          <p:nvPicPr>
            <p:cNvPr id="112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4" name="Group 82"/>
          <p:cNvGrpSpPr>
            <a:grpSpLocks/>
          </p:cNvGrpSpPr>
          <p:nvPr/>
        </p:nvGrpSpPr>
        <p:grpSpPr bwMode="auto">
          <a:xfrm>
            <a:off x="5660743" y="2650393"/>
            <a:ext cx="362157" cy="501739"/>
            <a:chOff x="1512" y="3483"/>
            <a:chExt cx="619" cy="585"/>
          </a:xfrm>
        </p:grpSpPr>
        <p:pic>
          <p:nvPicPr>
            <p:cNvPr id="115" name="Picture 8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512" y="3808"/>
              <a:ext cx="61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6" name="Picture 84" descr="Server Commerce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42" y="3483"/>
              <a:ext cx="34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7" name="Group 72"/>
          <p:cNvGrpSpPr>
            <a:grpSpLocks/>
          </p:cNvGrpSpPr>
          <p:nvPr/>
        </p:nvGrpSpPr>
        <p:grpSpPr bwMode="auto">
          <a:xfrm>
            <a:off x="5172533" y="1863057"/>
            <a:ext cx="547660" cy="775263"/>
            <a:chOff x="72" y="2051"/>
            <a:chExt cx="702" cy="655"/>
          </a:xfrm>
        </p:grpSpPr>
        <p:pic>
          <p:nvPicPr>
            <p:cNvPr id="118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Where are BizTalk Servers infrastructure components installed?</a:t>
            </a:r>
          </a:p>
        </p:txBody>
      </p:sp>
      <p:pic>
        <p:nvPicPr>
          <p:cNvPr id="124" name="Picture 8" descr="BizTalkSvr_h_rgb.png"/>
          <p:cNvPicPr>
            <a:picLocks noChangeAspect="1"/>
          </p:cNvPicPr>
          <p:nvPr/>
        </p:nvPicPr>
        <p:blipFill rotWithShape="1">
          <a:blip r:embed="rId7" cstate="print"/>
          <a:srcRect l="-2754" t="-11170" r="79947" b="-7216"/>
          <a:stretch/>
        </p:blipFill>
        <p:spPr bwMode="auto">
          <a:xfrm>
            <a:off x="4371689" y="3390054"/>
            <a:ext cx="738926" cy="827403"/>
          </a:xfrm>
          <a:prstGeom prst="ellipse">
            <a:avLst/>
          </a:prstGeom>
          <a:solidFill>
            <a:srgbClr val="FFFFFF"/>
          </a:solidFill>
          <a:ln w="3175" cap="rnd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49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41866" y="4267200"/>
            <a:ext cx="5145510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770119" y="4619875"/>
            <a:ext cx="547660" cy="775263"/>
            <a:chOff x="72" y="2051"/>
            <a:chExt cx="702" cy="655"/>
          </a:xfrm>
        </p:grpSpPr>
        <p:pic>
          <p:nvPicPr>
            <p:cNvPr id="7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4376012" y="5153134"/>
            <a:ext cx="547661" cy="786012"/>
            <a:chOff x="1512" y="3483"/>
            <a:chExt cx="619" cy="585"/>
          </a:xfrm>
        </p:grpSpPr>
        <p:pic>
          <p:nvPicPr>
            <p:cNvPr id="10" name="Picture 8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512" y="3808"/>
              <a:ext cx="61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4" descr="Server Commerce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42" y="3483"/>
              <a:ext cx="34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3656606" y="2022381"/>
            <a:ext cx="552084" cy="775264"/>
            <a:chOff x="2598" y="2933"/>
            <a:chExt cx="624" cy="577"/>
          </a:xfrm>
        </p:grpSpPr>
        <p:grpSp>
          <p:nvGrpSpPr>
            <p:cNvPr id="13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15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5841821" y="4827168"/>
            <a:ext cx="547660" cy="775263"/>
            <a:chOff x="72" y="2051"/>
            <a:chExt cx="702" cy="655"/>
          </a:xfrm>
        </p:grpSpPr>
        <p:pic>
          <p:nvPicPr>
            <p:cNvPr id="19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72"/>
          <p:cNvGrpSpPr>
            <a:grpSpLocks/>
          </p:cNvGrpSpPr>
          <p:nvPr/>
        </p:nvGrpSpPr>
        <p:grpSpPr bwMode="auto">
          <a:xfrm>
            <a:off x="2570968" y="2887403"/>
            <a:ext cx="547660" cy="775263"/>
            <a:chOff x="72" y="2051"/>
            <a:chExt cx="702" cy="655"/>
          </a:xfrm>
        </p:grpSpPr>
        <p:pic>
          <p:nvPicPr>
            <p:cNvPr id="22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6168480" y="3036171"/>
            <a:ext cx="547660" cy="775263"/>
            <a:chOff x="72" y="2051"/>
            <a:chExt cx="702" cy="655"/>
          </a:xfrm>
        </p:grpSpPr>
        <p:pic>
          <p:nvPicPr>
            <p:cNvPr id="25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2309514" y="4467789"/>
            <a:ext cx="609627" cy="828829"/>
            <a:chOff x="2598" y="2933"/>
            <a:chExt cx="624" cy="577"/>
          </a:xfrm>
        </p:grpSpPr>
        <p:grpSp>
          <p:nvGrpSpPr>
            <p:cNvPr id="28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30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9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" name="Group 90"/>
          <p:cNvGrpSpPr>
            <a:grpSpLocks/>
          </p:cNvGrpSpPr>
          <p:nvPr/>
        </p:nvGrpSpPr>
        <p:grpSpPr bwMode="auto">
          <a:xfrm>
            <a:off x="2197316" y="2156247"/>
            <a:ext cx="545166" cy="637764"/>
            <a:chOff x="2598" y="2933"/>
            <a:chExt cx="624" cy="577"/>
          </a:xfrm>
        </p:grpSpPr>
        <p:grpSp>
          <p:nvGrpSpPr>
            <p:cNvPr id="33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35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4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Group 82"/>
          <p:cNvGrpSpPr>
            <a:grpSpLocks/>
          </p:cNvGrpSpPr>
          <p:nvPr/>
        </p:nvGrpSpPr>
        <p:grpSpPr bwMode="auto">
          <a:xfrm>
            <a:off x="2871273" y="1748950"/>
            <a:ext cx="362157" cy="501739"/>
            <a:chOff x="1512" y="3483"/>
            <a:chExt cx="619" cy="585"/>
          </a:xfrm>
        </p:grpSpPr>
        <p:pic>
          <p:nvPicPr>
            <p:cNvPr id="38" name="Picture 8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512" y="3808"/>
              <a:ext cx="61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84" descr="Server Commerce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42" y="3483"/>
              <a:ext cx="34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90"/>
          <p:cNvGrpSpPr>
            <a:grpSpLocks/>
          </p:cNvGrpSpPr>
          <p:nvPr/>
        </p:nvGrpSpPr>
        <p:grpSpPr bwMode="auto">
          <a:xfrm>
            <a:off x="3336619" y="2977980"/>
            <a:ext cx="524302" cy="724836"/>
            <a:chOff x="2598" y="2933"/>
            <a:chExt cx="624" cy="577"/>
          </a:xfrm>
        </p:grpSpPr>
        <p:grpSp>
          <p:nvGrpSpPr>
            <p:cNvPr id="41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43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2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5" name="Group 72"/>
          <p:cNvGrpSpPr>
            <a:grpSpLocks/>
          </p:cNvGrpSpPr>
          <p:nvPr/>
        </p:nvGrpSpPr>
        <p:grpSpPr bwMode="auto">
          <a:xfrm>
            <a:off x="3027688" y="5296617"/>
            <a:ext cx="591908" cy="717640"/>
            <a:chOff x="72" y="2051"/>
            <a:chExt cx="702" cy="655"/>
          </a:xfrm>
        </p:grpSpPr>
        <p:pic>
          <p:nvPicPr>
            <p:cNvPr id="46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8" name="Group 72"/>
          <p:cNvGrpSpPr>
            <a:grpSpLocks/>
          </p:cNvGrpSpPr>
          <p:nvPr/>
        </p:nvGrpSpPr>
        <p:grpSpPr bwMode="auto">
          <a:xfrm>
            <a:off x="1852743" y="3120765"/>
            <a:ext cx="343034" cy="471972"/>
            <a:chOff x="72" y="2051"/>
            <a:chExt cx="702" cy="655"/>
          </a:xfrm>
        </p:grpSpPr>
        <p:pic>
          <p:nvPicPr>
            <p:cNvPr id="49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1" name="Group 82"/>
          <p:cNvGrpSpPr>
            <a:grpSpLocks/>
          </p:cNvGrpSpPr>
          <p:nvPr/>
        </p:nvGrpSpPr>
        <p:grpSpPr bwMode="auto">
          <a:xfrm>
            <a:off x="4518961" y="3040633"/>
            <a:ext cx="279077" cy="385412"/>
            <a:chOff x="1512" y="3483"/>
            <a:chExt cx="619" cy="585"/>
          </a:xfrm>
        </p:grpSpPr>
        <p:pic>
          <p:nvPicPr>
            <p:cNvPr id="52" name="Picture 8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512" y="3808"/>
              <a:ext cx="61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84" descr="Server Commerce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42" y="3483"/>
              <a:ext cx="34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4" name="Group 90"/>
          <p:cNvGrpSpPr>
            <a:grpSpLocks/>
          </p:cNvGrpSpPr>
          <p:nvPr/>
        </p:nvGrpSpPr>
        <p:grpSpPr bwMode="auto">
          <a:xfrm>
            <a:off x="4995920" y="4628004"/>
            <a:ext cx="416717" cy="562697"/>
            <a:chOff x="2598" y="2933"/>
            <a:chExt cx="624" cy="577"/>
          </a:xfrm>
        </p:grpSpPr>
        <p:grpSp>
          <p:nvGrpSpPr>
            <p:cNvPr id="55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57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8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6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9" name="Group 82"/>
          <p:cNvGrpSpPr>
            <a:grpSpLocks/>
          </p:cNvGrpSpPr>
          <p:nvPr/>
        </p:nvGrpSpPr>
        <p:grpSpPr bwMode="auto">
          <a:xfrm>
            <a:off x="5555723" y="5882033"/>
            <a:ext cx="362157" cy="501739"/>
            <a:chOff x="1512" y="3483"/>
            <a:chExt cx="619" cy="585"/>
          </a:xfrm>
        </p:grpSpPr>
        <p:pic>
          <p:nvPicPr>
            <p:cNvPr id="60" name="Picture 8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512" y="3808"/>
              <a:ext cx="61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Picture 84" descr="Server Commerce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42" y="3483"/>
              <a:ext cx="34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2" name="Group 72"/>
          <p:cNvGrpSpPr>
            <a:grpSpLocks/>
          </p:cNvGrpSpPr>
          <p:nvPr/>
        </p:nvGrpSpPr>
        <p:grpSpPr bwMode="auto">
          <a:xfrm>
            <a:off x="1989827" y="5778271"/>
            <a:ext cx="343034" cy="471972"/>
            <a:chOff x="72" y="2051"/>
            <a:chExt cx="702" cy="655"/>
          </a:xfrm>
        </p:grpSpPr>
        <p:pic>
          <p:nvPicPr>
            <p:cNvPr id="63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72"/>
          <p:cNvGrpSpPr>
            <a:grpSpLocks/>
          </p:cNvGrpSpPr>
          <p:nvPr/>
        </p:nvGrpSpPr>
        <p:grpSpPr bwMode="auto">
          <a:xfrm>
            <a:off x="6595218" y="5380185"/>
            <a:ext cx="543747" cy="621721"/>
            <a:chOff x="72" y="2051"/>
            <a:chExt cx="702" cy="655"/>
          </a:xfrm>
        </p:grpSpPr>
        <p:pic>
          <p:nvPicPr>
            <p:cNvPr id="66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8" name="Group 90"/>
          <p:cNvGrpSpPr>
            <a:grpSpLocks/>
          </p:cNvGrpSpPr>
          <p:nvPr/>
        </p:nvGrpSpPr>
        <p:grpSpPr bwMode="auto">
          <a:xfrm>
            <a:off x="4426611" y="1874899"/>
            <a:ext cx="416717" cy="562697"/>
            <a:chOff x="2598" y="2933"/>
            <a:chExt cx="624" cy="577"/>
          </a:xfrm>
        </p:grpSpPr>
        <p:grpSp>
          <p:nvGrpSpPr>
            <p:cNvPr id="69" name="Group 91"/>
            <p:cNvGrpSpPr>
              <a:grpSpLocks/>
            </p:cNvGrpSpPr>
            <p:nvPr/>
          </p:nvGrpSpPr>
          <p:grpSpPr bwMode="auto">
            <a:xfrm>
              <a:off x="2598" y="2933"/>
              <a:ext cx="619" cy="577"/>
              <a:chOff x="72" y="2051"/>
              <a:chExt cx="702" cy="655"/>
            </a:xfrm>
          </p:grpSpPr>
          <p:pic>
            <p:nvPicPr>
              <p:cNvPr id="71" name="Picture 92" descr="pie-gray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72" y="2411"/>
                <a:ext cx="70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93" descr="Server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213" y="2051"/>
                <a:ext cx="406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0" name="Picture 95" descr="Shipping box with label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916" y="3175"/>
              <a:ext cx="3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6142285" y="1724802"/>
            <a:ext cx="547660" cy="775263"/>
            <a:chOff x="72" y="2051"/>
            <a:chExt cx="702" cy="655"/>
          </a:xfrm>
        </p:grpSpPr>
        <p:pic>
          <p:nvPicPr>
            <p:cNvPr id="74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6" name="Group 82"/>
          <p:cNvGrpSpPr>
            <a:grpSpLocks/>
          </p:cNvGrpSpPr>
          <p:nvPr/>
        </p:nvGrpSpPr>
        <p:grpSpPr bwMode="auto">
          <a:xfrm>
            <a:off x="5345809" y="3006667"/>
            <a:ext cx="362157" cy="501739"/>
            <a:chOff x="1512" y="3483"/>
            <a:chExt cx="619" cy="585"/>
          </a:xfrm>
        </p:grpSpPr>
        <p:pic>
          <p:nvPicPr>
            <p:cNvPr id="77" name="Picture 8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512" y="3808"/>
              <a:ext cx="61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84" descr="Server Commerce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42" y="3483"/>
              <a:ext cx="34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1" name="Group 72"/>
          <p:cNvGrpSpPr>
            <a:grpSpLocks/>
          </p:cNvGrpSpPr>
          <p:nvPr/>
        </p:nvGrpSpPr>
        <p:grpSpPr bwMode="auto">
          <a:xfrm>
            <a:off x="5172533" y="1863057"/>
            <a:ext cx="547660" cy="775263"/>
            <a:chOff x="72" y="2051"/>
            <a:chExt cx="702" cy="655"/>
          </a:xfrm>
        </p:grpSpPr>
        <p:pic>
          <p:nvPicPr>
            <p:cNvPr id="82" name="Picture 73" descr="pie-gray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72" y="2411"/>
              <a:ext cx="70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74" descr="Server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13" y="2051"/>
              <a:ext cx="406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5" name="Straight Connector 84"/>
          <p:cNvCxnSpPr>
            <a:stCxn id="35" idx="2"/>
          </p:cNvCxnSpPr>
          <p:nvPr/>
        </p:nvCxnSpPr>
        <p:spPr>
          <a:xfrm>
            <a:off x="2467716" y="2794011"/>
            <a:ext cx="7426" cy="1473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947026" y="2807376"/>
            <a:ext cx="7426" cy="1473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295713" y="2623063"/>
            <a:ext cx="14749" cy="1621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7" idx="0"/>
          </p:cNvCxnSpPr>
          <p:nvPr/>
        </p:nvCxnSpPr>
        <p:spPr>
          <a:xfrm>
            <a:off x="3317740" y="4280565"/>
            <a:ext cx="0" cy="1016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61" idx="0"/>
          </p:cNvCxnSpPr>
          <p:nvPr/>
        </p:nvCxnSpPr>
        <p:spPr>
          <a:xfrm>
            <a:off x="5720193" y="4280564"/>
            <a:ext cx="13098" cy="1601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1" idx="0"/>
          </p:cNvCxnSpPr>
          <p:nvPr/>
        </p:nvCxnSpPr>
        <p:spPr>
          <a:xfrm>
            <a:off x="4635477" y="4267724"/>
            <a:ext cx="9057" cy="885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64" idx="0"/>
          </p:cNvCxnSpPr>
          <p:nvPr/>
        </p:nvCxnSpPr>
        <p:spPr>
          <a:xfrm>
            <a:off x="2157923" y="4280565"/>
            <a:ext cx="1" cy="1497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Where are BizTalk Servers infrastructure components installed?</a:t>
            </a:r>
          </a:p>
        </p:txBody>
      </p:sp>
      <p:pic>
        <p:nvPicPr>
          <p:cNvPr id="95" name="Picture 8" descr="BizTalkSvr_h_rgb.png"/>
          <p:cNvPicPr>
            <a:picLocks noChangeAspect="1"/>
          </p:cNvPicPr>
          <p:nvPr/>
        </p:nvPicPr>
        <p:blipFill rotWithShape="1">
          <a:blip r:embed="rId7" cstate="print"/>
          <a:srcRect l="-2754" t="-11170" r="79947" b="-7216"/>
          <a:stretch/>
        </p:blipFill>
        <p:spPr bwMode="auto">
          <a:xfrm>
            <a:off x="6687376" y="3853498"/>
            <a:ext cx="738926" cy="827403"/>
          </a:xfrm>
          <a:prstGeom prst="ellipse">
            <a:avLst/>
          </a:prstGeom>
          <a:solidFill>
            <a:srgbClr val="FFFFFF"/>
          </a:solidFill>
          <a:ln w="3175" cap="rnd">
            <a:solidFill>
              <a:schemeClr val="bg1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0314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based Routing</a:t>
            </a:r>
            <a:endParaRPr lang="sv-SE" dirty="0"/>
          </a:p>
        </p:txBody>
      </p:sp>
      <p:pic>
        <p:nvPicPr>
          <p:cNvPr id="10245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353478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658614"/>
            <a:ext cx="14620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7" name="Group 18"/>
          <p:cNvGrpSpPr>
            <a:grpSpLocks/>
          </p:cNvGrpSpPr>
          <p:nvPr/>
        </p:nvGrpSpPr>
        <p:grpSpPr bwMode="auto">
          <a:xfrm>
            <a:off x="5857876" y="3668139"/>
            <a:ext cx="1838325" cy="500062"/>
            <a:chOff x="3205153" y="3857628"/>
            <a:chExt cx="4724433" cy="14668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pic>
        <p:nvPicPr>
          <p:cNvPr id="10248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351573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9" name="Group 27"/>
          <p:cNvGrpSpPr>
            <a:grpSpLocks/>
          </p:cNvGrpSpPr>
          <p:nvPr/>
        </p:nvGrpSpPr>
        <p:grpSpPr bwMode="auto">
          <a:xfrm>
            <a:off x="3643313" y="3425251"/>
            <a:ext cx="1214438" cy="923925"/>
            <a:chOff x="3786182" y="3000372"/>
            <a:chExt cx="1214446" cy="923403"/>
          </a:xfrm>
        </p:grpSpPr>
        <p:pic>
          <p:nvPicPr>
            <p:cNvPr id="10258" name="Rectangle 4792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0250" name="Straight Arrow Connector 29"/>
          <p:cNvCxnSpPr>
            <a:cxnSpLocks noChangeShapeType="1"/>
          </p:cNvCxnSpPr>
          <p:nvPr/>
        </p:nvCxnSpPr>
        <p:spPr bwMode="auto">
          <a:xfrm>
            <a:off x="4857751" y="3887214"/>
            <a:ext cx="1195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33"/>
          <p:cNvCxnSpPr>
            <a:cxnSpLocks noChangeShapeType="1"/>
          </p:cNvCxnSpPr>
          <p:nvPr/>
        </p:nvCxnSpPr>
        <p:spPr bwMode="auto">
          <a:xfrm>
            <a:off x="2962276" y="3885626"/>
            <a:ext cx="681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2357438" y="2067939"/>
            <a:ext cx="3571875" cy="571500"/>
          </a:xfrm>
          <a:prstGeom prst="wedgeRoundRectCallout">
            <a:avLst>
              <a:gd name="adj1" fmla="val 36759"/>
              <a:gd name="adj2" fmla="val 265833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BTS.ReceivePortName = ”RcvOrder”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1626" y="3282376"/>
            <a:ext cx="1285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00751" y="3334764"/>
            <a:ext cx="18573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</a:t>
            </a:r>
          </a:p>
        </p:txBody>
      </p:sp>
      <p:cxnSp>
        <p:nvCxnSpPr>
          <p:cNvPr id="10255" name="Straight Arrow Connector 42"/>
          <p:cNvCxnSpPr>
            <a:cxnSpLocks noChangeShapeType="1"/>
          </p:cNvCxnSpPr>
          <p:nvPr/>
        </p:nvCxnSpPr>
        <p:spPr bwMode="auto">
          <a:xfrm rot="10800000" flipH="1" flipV="1">
            <a:off x="7500938" y="3861814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48"/>
          <p:cNvCxnSpPr>
            <a:cxnSpLocks noChangeShapeType="1"/>
          </p:cNvCxnSpPr>
          <p:nvPr/>
        </p:nvCxnSpPr>
        <p:spPr bwMode="auto">
          <a:xfrm>
            <a:off x="1143001" y="3882451"/>
            <a:ext cx="3571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38207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Routing</a:t>
            </a:r>
            <a:endParaRPr lang="sv-SE" dirty="0"/>
          </a:p>
        </p:txBody>
      </p:sp>
      <p:pic>
        <p:nvPicPr>
          <p:cNvPr id="11269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3" y="352769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65" y="3651523"/>
            <a:ext cx="14620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Group 18"/>
          <p:cNvGrpSpPr>
            <a:grpSpLocks/>
          </p:cNvGrpSpPr>
          <p:nvPr/>
        </p:nvGrpSpPr>
        <p:grpSpPr bwMode="auto">
          <a:xfrm>
            <a:off x="5889253" y="2846660"/>
            <a:ext cx="1838325" cy="500063"/>
            <a:chOff x="3205153" y="3857628"/>
            <a:chExt cx="4724433" cy="14668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5" name="Rectangle 16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1296" name="Rectangle 17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grpSp>
        <p:nvGrpSpPr>
          <p:cNvPr id="11272" name="Group 19"/>
          <p:cNvGrpSpPr>
            <a:grpSpLocks/>
          </p:cNvGrpSpPr>
          <p:nvPr/>
        </p:nvGrpSpPr>
        <p:grpSpPr bwMode="auto">
          <a:xfrm>
            <a:off x="5889253" y="4561160"/>
            <a:ext cx="1838325" cy="500063"/>
            <a:chOff x="3205153" y="3857628"/>
            <a:chExt cx="4724433" cy="146685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2" name="Rectangle 21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1293" name="Rectangle 22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pic>
        <p:nvPicPr>
          <p:cNvPr id="11273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15" y="267044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78" y="438494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5" name="Group 27"/>
          <p:cNvGrpSpPr>
            <a:grpSpLocks/>
          </p:cNvGrpSpPr>
          <p:nvPr/>
        </p:nvGrpSpPr>
        <p:grpSpPr bwMode="auto">
          <a:xfrm>
            <a:off x="3674690" y="3418160"/>
            <a:ext cx="1214438" cy="923925"/>
            <a:chOff x="3786182" y="3000372"/>
            <a:chExt cx="1214446" cy="923403"/>
          </a:xfrm>
        </p:grpSpPr>
        <p:pic>
          <p:nvPicPr>
            <p:cNvPr id="11289" name="Rectangle 4792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1276" name="Straight Arrow Connector 29"/>
          <p:cNvCxnSpPr>
            <a:cxnSpLocks noChangeShapeType="1"/>
          </p:cNvCxnSpPr>
          <p:nvPr/>
        </p:nvCxnSpPr>
        <p:spPr bwMode="auto">
          <a:xfrm flipV="1">
            <a:off x="4889128" y="3065735"/>
            <a:ext cx="1195387" cy="814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Straight Arrow Connector 31"/>
          <p:cNvCxnSpPr>
            <a:cxnSpLocks noChangeShapeType="1"/>
          </p:cNvCxnSpPr>
          <p:nvPr/>
        </p:nvCxnSpPr>
        <p:spPr bwMode="auto">
          <a:xfrm>
            <a:off x="4889128" y="3880123"/>
            <a:ext cx="1195387" cy="900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Straight Arrow Connector 33"/>
          <p:cNvCxnSpPr>
            <a:cxnSpLocks noChangeShapeType="1"/>
          </p:cNvCxnSpPr>
          <p:nvPr/>
        </p:nvCxnSpPr>
        <p:spPr bwMode="auto">
          <a:xfrm>
            <a:off x="2993653" y="3878535"/>
            <a:ext cx="681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3031753" y="2060848"/>
            <a:ext cx="2286000" cy="571500"/>
          </a:xfrm>
          <a:prstGeom prst="wedgeRoundRectCallout">
            <a:avLst>
              <a:gd name="adj1" fmla="val 64583"/>
              <a:gd name="adj2" fmla="val 174167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CustomerType = ”VIP”</a:t>
            </a:r>
          </a:p>
        </p:txBody>
      </p: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3031753" y="5061223"/>
            <a:ext cx="2286000" cy="571500"/>
          </a:xfrm>
          <a:prstGeom prst="wedgeRoundRectCallout">
            <a:avLst>
              <a:gd name="adj1" fmla="val 62917"/>
              <a:gd name="adj2" fmla="val -160833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CustomerType != ”VIP”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03003" y="3275285"/>
            <a:ext cx="1285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32128" y="2489473"/>
            <a:ext cx="18573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SndOrder_VIP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2128" y="4203973"/>
            <a:ext cx="2000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SndOrder_Default</a:t>
            </a:r>
          </a:p>
        </p:txBody>
      </p:sp>
      <p:cxnSp>
        <p:nvCxnSpPr>
          <p:cNvPr id="11284" name="Straight Arrow Connector 42"/>
          <p:cNvCxnSpPr>
            <a:cxnSpLocks noChangeShapeType="1"/>
          </p:cNvCxnSpPr>
          <p:nvPr/>
        </p:nvCxnSpPr>
        <p:spPr bwMode="auto">
          <a:xfrm rot="10800000" flipH="1" flipV="1">
            <a:off x="7532315" y="3016523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Straight Arrow Connector 44"/>
          <p:cNvCxnSpPr>
            <a:cxnSpLocks noChangeShapeType="1"/>
          </p:cNvCxnSpPr>
          <p:nvPr/>
        </p:nvCxnSpPr>
        <p:spPr bwMode="auto">
          <a:xfrm rot="10800000" flipH="1" flipV="1">
            <a:off x="7532315" y="4731023"/>
            <a:ext cx="5000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Arrow Connector 48"/>
          <p:cNvCxnSpPr>
            <a:cxnSpLocks noChangeShapeType="1"/>
          </p:cNvCxnSpPr>
          <p:nvPr/>
        </p:nvCxnSpPr>
        <p:spPr bwMode="auto">
          <a:xfrm>
            <a:off x="1174378" y="3875360"/>
            <a:ext cx="3571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8" name="TextBox 1"/>
          <p:cNvSpPr txBox="1">
            <a:spLocks noChangeArrowheads="1"/>
          </p:cNvSpPr>
          <p:nvPr/>
        </p:nvSpPr>
        <p:spPr bwMode="auto">
          <a:xfrm>
            <a:off x="460003" y="4275410"/>
            <a:ext cx="1076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/>
              <a:t>Order.xml</a:t>
            </a:r>
          </a:p>
        </p:txBody>
      </p:sp>
    </p:spTree>
    <p:extLst>
      <p:ext uri="{BB962C8B-B14F-4D97-AF65-F5344CB8AC3E}">
        <p14:creationId xmlns:p14="http://schemas.microsoft.com/office/powerpoint/2010/main" val="1439171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Creating a passthrough messaging integration</a:t>
            </a:r>
            <a:endParaRPr lang="sv-SE" sz="2000" b="1" dirty="0"/>
          </a:p>
        </p:txBody>
      </p:sp>
      <p:pic>
        <p:nvPicPr>
          <p:cNvPr id="2048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37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Server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What is it called?</a:t>
                      </a:r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What is it?</a:t>
                      </a:r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Orchestrations</a:t>
                      </a:r>
                      <a:endParaRPr lang="sv-SE" dirty="0"/>
                    </a:p>
                  </a:txBody>
                  <a:tcPr marL="86331" marR="86331"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M</a:t>
                      </a:r>
                      <a:r>
                        <a:rPr lang="sv-SE" baseline="0" dirty="0" err="1"/>
                        <a:t>odel</a:t>
                      </a:r>
                      <a:r>
                        <a:rPr lang="sv-SE" baseline="0" dirty="0"/>
                        <a:t> driven </a:t>
                      </a:r>
                      <a:r>
                        <a:rPr lang="sv-SE" baseline="0" dirty="0" err="1"/>
                        <a:t>development</a:t>
                      </a:r>
                      <a:r>
                        <a:rPr lang="sv-SE" baseline="0" dirty="0"/>
                        <a:t> and </a:t>
                      </a:r>
                      <a:r>
                        <a:rPr lang="sv-SE" baseline="0" dirty="0" err="1"/>
                        <a:t>execution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unit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representing</a:t>
                      </a:r>
                      <a:r>
                        <a:rPr lang="sv-SE" baseline="0" dirty="0"/>
                        <a:t> a process</a:t>
                      </a:r>
                      <a:endParaRPr lang="sv-SE" dirty="0"/>
                    </a:p>
                  </a:txBody>
                  <a:tcPr marL="86331" marR="863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96" y="2636912"/>
            <a:ext cx="2373808" cy="29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14282" y="1357298"/>
            <a:ext cx="8102134" cy="13573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BizTalk?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“Microsoft BizTalk Server is used to simplify and automate the exchange of information between publishers and subscribers, to orchestrate business processes and to supply insight into processes”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7270" y="4483645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Server</a:t>
            </a:r>
          </a:p>
        </p:txBody>
      </p:sp>
      <p:pic>
        <p:nvPicPr>
          <p:cNvPr id="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3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 Architecture and Publish/Subscribe</a:t>
            </a:r>
          </a:p>
        </p:txBody>
      </p:sp>
      <p:sp>
        <p:nvSpPr>
          <p:cNvPr id="34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5" name="Grupp 67"/>
          <p:cNvGrpSpPr/>
          <p:nvPr/>
        </p:nvGrpSpPr>
        <p:grpSpPr>
          <a:xfrm>
            <a:off x="5786446" y="1357298"/>
            <a:ext cx="2714644" cy="4780430"/>
            <a:chOff x="5500694" y="1357298"/>
            <a:chExt cx="2714644" cy="4780430"/>
          </a:xfrm>
        </p:grpSpPr>
        <p:sp>
          <p:nvSpPr>
            <p:cNvPr id="36" name="Rounded Rectangle 7"/>
            <p:cNvSpPr/>
            <p:nvPr/>
          </p:nvSpPr>
          <p:spPr bwMode="blackWhite">
            <a:xfrm>
              <a:off x="5500694" y="1357298"/>
              <a:ext cx="2714644" cy="478043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37" name="Rounded Rectangle 9"/>
            <p:cNvSpPr/>
            <p:nvPr/>
          </p:nvSpPr>
          <p:spPr bwMode="blackWhite">
            <a:xfrm>
              <a:off x="5572132" y="1448408"/>
              <a:ext cx="2571768" cy="418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Send Port</a:t>
              </a:r>
            </a:p>
          </p:txBody>
        </p:sp>
        <p:sp>
          <p:nvSpPr>
            <p:cNvPr id="38" name="Rounded Rectangle 12"/>
            <p:cNvSpPr/>
            <p:nvPr/>
          </p:nvSpPr>
          <p:spPr bwMode="blackWhite">
            <a:xfrm>
              <a:off x="5942933" y="4143379"/>
              <a:ext cx="1916909" cy="84666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Map</a:t>
              </a:r>
            </a:p>
          </p:txBody>
        </p:sp>
        <p:sp>
          <p:nvSpPr>
            <p:cNvPr id="39" name="Rounded Rectangle 15"/>
            <p:cNvSpPr/>
            <p:nvPr/>
          </p:nvSpPr>
          <p:spPr bwMode="blackWhite">
            <a:xfrm>
              <a:off x="5880716" y="1811582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Adapter</a:t>
              </a:r>
            </a:p>
          </p:txBody>
        </p:sp>
        <p:sp>
          <p:nvSpPr>
            <p:cNvPr id="40" name="Rounded Rectangle 15"/>
            <p:cNvSpPr/>
            <p:nvPr/>
          </p:nvSpPr>
          <p:spPr bwMode="blackWhite">
            <a:xfrm>
              <a:off x="5884027" y="2674974"/>
              <a:ext cx="1916909" cy="832512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Pipeline</a:t>
              </a:r>
            </a:p>
          </p:txBody>
        </p:sp>
      </p:grpSp>
      <p:sp>
        <p:nvSpPr>
          <p:cNvPr id="41" name="Rounded Rectangle 7"/>
          <p:cNvSpPr/>
          <p:nvPr/>
        </p:nvSpPr>
        <p:spPr bwMode="blackWhite">
          <a:xfrm>
            <a:off x="571472" y="1363214"/>
            <a:ext cx="2714644" cy="47804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Host</a:t>
            </a:r>
          </a:p>
        </p:txBody>
      </p:sp>
      <p:sp>
        <p:nvSpPr>
          <p:cNvPr id="42" name="Rounded Rectangle 9"/>
          <p:cNvSpPr/>
          <p:nvPr/>
        </p:nvSpPr>
        <p:spPr bwMode="blackWhite">
          <a:xfrm>
            <a:off x="642910" y="1454324"/>
            <a:ext cx="2571768" cy="41892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43" name="Grupp 48"/>
          <p:cNvGrpSpPr/>
          <p:nvPr/>
        </p:nvGrpSpPr>
        <p:grpSpPr>
          <a:xfrm>
            <a:off x="3428992" y="1785925"/>
            <a:ext cx="2214579" cy="2500330"/>
            <a:chOff x="3428992" y="1836455"/>
            <a:chExt cx="2214579" cy="2378363"/>
          </a:xfrm>
        </p:grpSpPr>
        <p:sp>
          <p:nvSpPr>
            <p:cNvPr id="44" name="Rounded Rectangle 7"/>
            <p:cNvSpPr/>
            <p:nvPr/>
          </p:nvSpPr>
          <p:spPr bwMode="blackWhite">
            <a:xfrm>
              <a:off x="3428992" y="1836455"/>
              <a:ext cx="2214579" cy="237836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2">
                      <a:lumMod val="25000"/>
                    </a:schemeClr>
                  </a:solidFill>
                </a:rPr>
                <a:t>Host</a:t>
              </a:r>
            </a:p>
          </p:txBody>
        </p:sp>
        <p:sp>
          <p:nvSpPr>
            <p:cNvPr id="45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46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49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sp>
        <p:nvSpPr>
          <p:cNvPr id="50" name="Ned 45"/>
          <p:cNvSpPr/>
          <p:nvPr/>
        </p:nvSpPr>
        <p:spPr>
          <a:xfrm rot="10800000">
            <a:off x="3500430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51" name="Grupp 50"/>
          <p:cNvGrpSpPr/>
          <p:nvPr/>
        </p:nvGrpSpPr>
        <p:grpSpPr>
          <a:xfrm>
            <a:off x="3500430" y="4429132"/>
            <a:ext cx="2071702" cy="1285884"/>
            <a:chOff x="3500430" y="4500570"/>
            <a:chExt cx="2071702" cy="1285884"/>
          </a:xfrm>
        </p:grpSpPr>
        <p:pic>
          <p:nvPicPr>
            <p:cNvPr id="52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53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55" name="Ned 39"/>
          <p:cNvSpPr/>
          <p:nvPr/>
        </p:nvSpPr>
        <p:spPr>
          <a:xfrm>
            <a:off x="4643438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6" name="Rounded Rectangle 9"/>
          <p:cNvSpPr/>
          <p:nvPr/>
        </p:nvSpPr>
        <p:spPr bwMode="blackWhite">
          <a:xfrm>
            <a:off x="738651" y="1571613"/>
            <a:ext cx="2357454" cy="24288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57" name="Rounded Rectangle 12"/>
          <p:cNvSpPr/>
          <p:nvPr/>
        </p:nvSpPr>
        <p:spPr bwMode="blackWhite">
          <a:xfrm>
            <a:off x="928662" y="4143380"/>
            <a:ext cx="1916909" cy="8466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58" name="Rounded Rectangle 15"/>
          <p:cNvSpPr/>
          <p:nvPr/>
        </p:nvSpPr>
        <p:spPr bwMode="blackWhite">
          <a:xfrm>
            <a:off x="951494" y="1817498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  <p:sp>
        <p:nvSpPr>
          <p:cNvPr id="59" name="Rounded Rectangle 15"/>
          <p:cNvSpPr/>
          <p:nvPr/>
        </p:nvSpPr>
        <p:spPr bwMode="blackWhite">
          <a:xfrm>
            <a:off x="954805" y="2680890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6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4" name="TextBox 2054"/>
          <p:cNvSpPr txBox="1">
            <a:spLocks noChangeArrowheads="1"/>
          </p:cNvSpPr>
          <p:nvPr/>
        </p:nvSpPr>
        <p:spPr bwMode="auto">
          <a:xfrm>
            <a:off x="3214678" y="5826137"/>
            <a:ext cx="881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Messages</a:t>
            </a:r>
          </a:p>
        </p:txBody>
      </p:sp>
      <p:sp>
        <p:nvSpPr>
          <p:cNvPr id="169" name="TextBox 2064"/>
          <p:cNvSpPr txBox="1">
            <a:spLocks noChangeArrowheads="1"/>
          </p:cNvSpPr>
          <p:nvPr/>
        </p:nvSpPr>
        <p:spPr bwMode="auto">
          <a:xfrm>
            <a:off x="4857752" y="5857892"/>
            <a:ext cx="10679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 Narrow" pitchFamily="34" charset="0"/>
                <a:cs typeface="Arial" charset="0"/>
              </a:rPr>
              <a:t>Subscriptions</a:t>
            </a:r>
          </a:p>
        </p:txBody>
      </p:sp>
      <p:pic>
        <p:nvPicPr>
          <p:cNvPr id="171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0446" y="1357298"/>
            <a:ext cx="913388" cy="913388"/>
          </a:xfrm>
          <a:prstGeom prst="rect">
            <a:avLst/>
          </a:prstGeom>
          <a:noFill/>
        </p:spPr>
      </p:pic>
      <p:pic>
        <p:nvPicPr>
          <p:cNvPr id="17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357298"/>
            <a:ext cx="913388" cy="913388"/>
          </a:xfrm>
          <a:prstGeom prst="rect">
            <a:avLst/>
          </a:prstGeom>
          <a:noFill/>
        </p:spPr>
      </p:pic>
      <p:sp>
        <p:nvSpPr>
          <p:cNvPr id="54" name="Bent Arrow 27"/>
          <p:cNvSpPr/>
          <p:nvPr/>
        </p:nvSpPr>
        <p:spPr bwMode="ltGray">
          <a:xfrm rot="16200000" flipV="1">
            <a:off x="5129281" y="2557521"/>
            <a:ext cx="3360764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72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5000636"/>
            <a:ext cx="633418" cy="633418"/>
          </a:xfrm>
          <a:prstGeom prst="rect">
            <a:avLst/>
          </a:prstGeom>
          <a:noFill/>
        </p:spPr>
      </p:pic>
      <p:pic>
        <p:nvPicPr>
          <p:cNvPr id="173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8516" y="5153036"/>
            <a:ext cx="633418" cy="633418"/>
          </a:xfrm>
          <a:prstGeom prst="rect">
            <a:avLst/>
          </a:prstGeom>
          <a:noFill/>
        </p:spPr>
      </p:pic>
      <p:pic>
        <p:nvPicPr>
          <p:cNvPr id="174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0916" y="5305436"/>
            <a:ext cx="633418" cy="633418"/>
          </a:xfrm>
          <a:prstGeom prst="rect">
            <a:avLst/>
          </a:prstGeom>
          <a:noFill/>
        </p:spPr>
      </p:pic>
      <p:pic>
        <p:nvPicPr>
          <p:cNvPr id="102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9" y="50958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19" y="52482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9" y="5400689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95" y="4105052"/>
            <a:ext cx="547689" cy="547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14" grpId="0"/>
      <p:bldP spid="169" grpId="0"/>
      <p:bldP spid="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 err="1"/>
              <a:t>Configure</a:t>
            </a:r>
            <a:r>
              <a:rPr lang="sv-SE" b="1" dirty="0"/>
              <a:t> </a:t>
            </a:r>
            <a:r>
              <a:rPr lang="sv-SE" b="1" dirty="0" err="1"/>
              <a:t>your</a:t>
            </a:r>
            <a:r>
              <a:rPr lang="sv-SE" b="1" dirty="0"/>
              <a:t> </a:t>
            </a:r>
            <a:r>
              <a:rPr lang="sv-SE" b="1" dirty="0" err="1"/>
              <a:t>first</a:t>
            </a:r>
            <a:r>
              <a:rPr lang="sv-SE" b="1" dirty="0"/>
              <a:t> </a:t>
            </a:r>
            <a:r>
              <a:rPr lang="sv-SE" b="1" dirty="0" err="1"/>
              <a:t>file</a:t>
            </a:r>
            <a:r>
              <a:rPr lang="sv-SE" b="1" dirty="0"/>
              <a:t> integration </a:t>
            </a:r>
            <a:br>
              <a:rPr lang="sv-SE" b="1" dirty="0"/>
            </a:br>
            <a:r>
              <a:rPr lang="sv-SE" b="1" dirty="0" err="1"/>
              <a:t>with</a:t>
            </a:r>
            <a:r>
              <a:rPr lang="sv-SE" b="1" dirty="0"/>
              <a:t> BizTalk Server</a:t>
            </a:r>
          </a:p>
          <a:p>
            <a:pPr lvl="1"/>
            <a:r>
              <a:rPr lang="sv-SE" b="1" dirty="0" err="1"/>
              <a:t>Working</a:t>
            </a:r>
            <a:r>
              <a:rPr lang="sv-SE" b="1" dirty="0"/>
              <a:t> </a:t>
            </a:r>
            <a:r>
              <a:rPr lang="sv-SE" b="1" dirty="0" err="1"/>
              <a:t>with</a:t>
            </a:r>
            <a:r>
              <a:rPr lang="sv-SE" b="1" dirty="0"/>
              <a:t> the BizTalk Administration </a:t>
            </a:r>
            <a:r>
              <a:rPr lang="sv-SE" b="1" dirty="0" err="1"/>
              <a:t>Console</a:t>
            </a:r>
            <a:endParaRPr lang="sv-SE" b="1" dirty="0"/>
          </a:p>
          <a:p>
            <a:pPr lvl="1"/>
            <a:r>
              <a:rPr lang="sv-SE" b="1" dirty="0" err="1"/>
              <a:t>Create</a:t>
            </a:r>
            <a:r>
              <a:rPr lang="sv-SE" b="1" dirty="0"/>
              <a:t> a BizTalk </a:t>
            </a:r>
            <a:r>
              <a:rPr lang="sv-SE" b="1" dirty="0" err="1"/>
              <a:t>Application</a:t>
            </a:r>
            <a:endParaRPr lang="sv-SE" b="1" dirty="0"/>
          </a:p>
          <a:p>
            <a:pPr lvl="1"/>
            <a:r>
              <a:rPr lang="sv-SE" b="1" dirty="0" err="1"/>
              <a:t>Create</a:t>
            </a:r>
            <a:r>
              <a:rPr lang="sv-SE" b="1" dirty="0"/>
              <a:t> a </a:t>
            </a:r>
            <a:r>
              <a:rPr lang="sv-SE" b="1" dirty="0" err="1"/>
              <a:t>Receive</a:t>
            </a:r>
            <a:r>
              <a:rPr lang="sv-SE" b="1" dirty="0"/>
              <a:t> Port and </a:t>
            </a:r>
            <a:r>
              <a:rPr lang="sv-SE" b="1" dirty="0" err="1"/>
              <a:t>Receive</a:t>
            </a:r>
            <a:r>
              <a:rPr lang="sv-SE" b="1" dirty="0"/>
              <a:t>  </a:t>
            </a:r>
            <a:r>
              <a:rPr lang="sv-SE" b="1" dirty="0" err="1"/>
              <a:t>Location</a:t>
            </a:r>
            <a:endParaRPr lang="sv-SE" b="1" dirty="0"/>
          </a:p>
          <a:p>
            <a:pPr lvl="1"/>
            <a:r>
              <a:rPr lang="sv-SE" b="1" dirty="0" err="1"/>
              <a:t>Create</a:t>
            </a:r>
            <a:r>
              <a:rPr lang="sv-SE" b="1" dirty="0"/>
              <a:t> a </a:t>
            </a:r>
            <a:r>
              <a:rPr lang="sv-SE" b="1" dirty="0" err="1"/>
              <a:t>Send</a:t>
            </a:r>
            <a:r>
              <a:rPr lang="sv-SE" b="1" dirty="0"/>
              <a:t> Port </a:t>
            </a:r>
            <a:r>
              <a:rPr lang="sv-SE" b="1" dirty="0" err="1"/>
              <a:t>with</a:t>
            </a:r>
            <a:r>
              <a:rPr lang="sv-SE" b="1" dirty="0"/>
              <a:t> filters</a:t>
            </a:r>
          </a:p>
          <a:p>
            <a:pPr lvl="1"/>
            <a:r>
              <a:rPr lang="sv-SE" b="1" dirty="0" err="1"/>
              <a:t>Send</a:t>
            </a:r>
            <a:r>
              <a:rPr lang="sv-SE" b="1" dirty="0"/>
              <a:t> a </a:t>
            </a:r>
            <a:r>
              <a:rPr lang="sv-SE" b="1" dirty="0" err="1"/>
              <a:t>file</a:t>
            </a:r>
            <a:endParaRPr lang="sv-SE" b="1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12"/>
          <p:cNvSpPr>
            <a:spLocks noChangeArrowheads="1"/>
          </p:cNvSpPr>
          <p:nvPr/>
        </p:nvSpPr>
        <p:spPr bwMode="auto">
          <a:xfrm>
            <a:off x="4067944" y="4004708"/>
            <a:ext cx="1440160" cy="79244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3844513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8663" y="1819300"/>
            <a:ext cx="3333750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Message flow scenario</a:t>
            </a:r>
          </a:p>
        </p:txBody>
      </p:sp>
      <p:sp>
        <p:nvSpPr>
          <p:cNvPr id="2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Receive order, lookup data, send to subscriber</a:t>
            </a:r>
          </a:p>
          <a:p>
            <a:pPr lvl="3"/>
            <a:r>
              <a:rPr lang="en-GB"/>
              <a:t>Receive message through a receive port.</a:t>
            </a:r>
          </a:p>
          <a:p>
            <a:pPr lvl="3"/>
            <a:r>
              <a:rPr lang="en-GB"/>
              <a:t>An orchestration subscribes to the message to</a:t>
            </a:r>
            <a:br>
              <a:rPr lang="en-GB"/>
            </a:br>
            <a:r>
              <a:rPr lang="en-GB"/>
              <a:t>perform processing and enrichment.</a:t>
            </a:r>
          </a:p>
          <a:p>
            <a:pPr lvl="3"/>
            <a:r>
              <a:rPr lang="en-GB"/>
              <a:t>As part of the processing messages are sent to</a:t>
            </a:r>
            <a:br>
              <a:rPr lang="en-GB"/>
            </a:br>
            <a:r>
              <a:rPr lang="en-GB"/>
              <a:t>a solicit-response send port (Web service) to lookup data</a:t>
            </a:r>
          </a:p>
          <a:p>
            <a:pPr lvl="3"/>
            <a:r>
              <a:rPr lang="en-GB"/>
              <a:t>The message is enriched (mapped), </a:t>
            </a:r>
            <a:br>
              <a:rPr lang="en-GB"/>
            </a:br>
            <a:r>
              <a:rPr lang="en-GB"/>
              <a:t>to contain the sum of all parts.</a:t>
            </a:r>
          </a:p>
          <a:p>
            <a:pPr lvl="3"/>
            <a:r>
              <a:rPr lang="en-GB"/>
              <a:t>When processing is completed the message is sent to</a:t>
            </a:r>
            <a:br>
              <a:rPr lang="en-GB"/>
            </a:br>
            <a:r>
              <a:rPr lang="en-GB"/>
              <a:t>the final recipient through a send port.</a:t>
            </a:r>
            <a:endParaRPr lang="en-GB" dirty="0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4221088"/>
            <a:ext cx="556418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5060950"/>
            <a:ext cx="4778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8050" y="2105025"/>
            <a:ext cx="4778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5.92593E-6 L 0.0743 -5.92593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 -5.92593E-6 L 0.0743 0.12707 " pathEditMode="relative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1 0.12708 L 0.17188 0.12708 " pathEditMode="relative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0.127 L 0.17188 -0.01087 " pathEditMode="relative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04E-6 L -0.03993 0.29008 " pathEditMode="relative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3 0.29007 L -0.10938 0.51122 " pathEditMode="relative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8 -0.01087 C 0.1684 0.04025 0.16979 0.01319 0.16823 0.07079 C 0.1684 0.07333 0.16823 0.09808 0.17188 0.10525 C 0.17344 0.10826 0.17674 0.10849 0.17882 0.10988 C 0.18507 0.11404 0.19097 0.11636 0.19774 0.11936 C 0.2033 0.12191 0.20851 0.12283 0.21424 0.12399 C 0.21893 0.12491 0.2283 0.12723 0.2283 0.12723 C 0.23438 0.12584 0.23733 0.12538 0.24236 0.12098 C 0.24636 0.11289 0.25104 0.10641 0.25417 0.09739 C 0.25712 0.08883 0.25833 0.08027 0.2625 0.07241 C 0.26285 0.06986 0.26302 0.06708 0.26354 0.06454 C 0.26424 0.0613 0.26597 0.05506 0.26597 0.05506 C 0.26667 0.03424 0.26702 -0.02313 0.27778 -0.04372 C 0.27969 -0.05528 0.28212 -0.06523 0.28715 -0.07495 C 0.29045 -0.08142 0.29427 -0.08142 0.29896 -0.08281 C 0.3099 -0.08628 0.32066 -0.08836 0.33177 -0.09068 C 0.33872 -0.08906 0.34462 -0.08628 0.3507 -0.08142 C 0.35382 -0.07448 0.35816 -0.06824 0.3625 -0.06246 C 0.36389 -0.05667 0.3658 -0.05181 0.36823 -0.04673 C 0.36684 -0.04048 0.36511 -0.03423 0.36354 -0.02799 C 0.3632 -0.02637 0.36111 -0.02706 0.36007 -0.02637 C 0.35452 -0.02267 0.34861 -0.0192 0.34236 -0.01712 C 0.31945 -0.00995 0.29479 -0.01203 0.27413 0.00486 C 0.26719 0.01735 0.26163 0.0303 0.2566 0.04418 C 0.25538 0.04765 0.25295 0.06107 0.25295 0.0613 C 0.25018 0.07379 0.24514 0.09438 0.24011 0.10525 C 0.23715 0.12006 0.24097 0.10386 0.23646 0.11612 C 0.23594 0.11774 0.23646 0.12006 0.23542 0.12098 C 0.23299 0.12306 0.22708 0.12399 0.22708 0.12399 C 0.21702 0.12283 0.20833 0.12075 0.19896 0.11612 C 0.19323 0.11335 0.18837 0.10919 0.18247 0.10687 C 0.17309 0.09831 0.17552 0.09785 0.16945 0.08652 C 0.16563 0.07148 0.16163 0.05853 0.16007 0.04256 C 0.16077 0.01943 0.15781 0.01203 0.16476 -0.00301 C 0.16649 -0.0118 0.16441 -0.00879 0.17188 -0.01087 Z " pathEditMode="relative" ptsTypes="fffffffffffffffffffffffffffffffffff">
                                      <p:cBhvr>
                                        <p:cTn id="6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37 0.51122 L -0.03524 0.33102 " pathEditMode="relative" ptsTypes="AA"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0.3264 L -0.00017 0.4376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56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43766 C -0.00052 0.43974 -0.00139 0.44182 -0.00139 0.44413 C -0.00139 0.45038 -0.0007 0.45662 -0.00017 0.46287 C 0.00052 0.47097 0.00364 0.49387 0.0092 0.49896 C 0.0118 0.50127 0.02465 0.50428 0.02812 0.5052 C 0.04722 0.50404 0.05243 0.50474 0.06684 0.50058 C 0.07413 0.49572 0.07014 0.49872 0.07864 0.49109 C 0.08594 0.48438 0.09045 0.46356 0.09514 0.45339 C 0.0967 0.44298 0.1 0.43303 0.10347 0.42355 C 0.10555 0.41105 0.10781 0.39833 0.11285 0.38769 C 0.11389 0.37867 0.11545 0.37381 0.11753 0.36571 C 0.11788 0.36201 0.11823 0.35831 0.11875 0.35461 C 0.11944 0.34999 0.12101 0.3405 0.12101 0.3405 C 0.11962 0.31135 0.12048 0.27388 0.11285 0.24497 C 0.10798 0.20726 0.10035 0.16423 0.07639 0.13995 C 0.06962 0.13301 0.05868 0.13092 0.05052 0.12884 C 0.04618 0.12769 0.0375 0.12584 0.0375 0.12584 C 0.03646 0.12584 0.01805 0.1226 0.01285 0.13046 C 0.01059 0.13393 0.00885 0.13786 0.00694 0.14157 C 0.00608 0.14318 0.00451 0.14619 0.00451 0.14619 C 0.00191 0.15729 -0.0059 0.1677 -0.01077 0.17765 C -0.01493 0.18621 -0.01424 0.20078 -0.01545 0.2105 C -0.01476 0.29169 -0.01511 0.33541 -0.01198 0.4018 C -0.01077 0.4291 -0.01059 0.4786 -0.00365 0.5052 C -0.00243 0.51931 -0.00017 0.5362 0.00451 0.54915 C 0.00625 0.55401 0.00816 0.55586 0.00816 0.56164 " pathEditMode="relative" ptsTypes="fffffffffffffffffffffffffA">
                                      <p:cBhvr>
                                        <p:cTn id="8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0.56164 L 0.16111 0.56951 " pathEditMode="relative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7 -0.01087 C 0.17517 0.00208 0.17604 0.01666 0.17778 0.03007 C 0.17916 0.05459 0.17916 0.05089 0.18021 0.07865 C 0.18073 0.09299 0.17743 0.12792 0.1908 0.1381 C 0.19514 0.14134 0.20139 0.1418 0.20607 0.14273 C 0.23403 0.14157 0.26163 0.13856 0.28958 0.13648 C 0.33646 0.12723 0.38611 0.13 0.43316 0.12862 C 0.44392 0.12607 0.44201 0.12306 0.44722 0.1115 C 0.44861 0.10016 0.45104 0.08952 0.45312 0.07865 C 0.4559 0.04927 0.46111 0.02013 0.46371 -0.00925 C 0.46423 -0.01411 0.46614 -0.04626 0.47309 -0.04696 C 0.48906 -0.04834 0.50521 -0.04788 0.52135 -0.04834 C 0.52569 -0.0495 0.53003 -0.04996 0.5342 -0.05158 C 0.5401 -0.0539 0.54687 -0.05945 0.55312 -0.05945 " pathEditMode="relative" ptsTypes="fffffffffffffA">
                                      <p:cBhvr>
                                        <p:cTn id="10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BizTalk Server Development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Project Templates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Schemas and the Schema Editor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Transformations and the Mapper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Pipelines and the Pipeline Designer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Orchestrations and the Orchestration Designer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3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 bwMode="hidden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478" name="Group 477"/>
          <p:cNvGrpSpPr/>
          <p:nvPr/>
        </p:nvGrpSpPr>
        <p:grpSpPr>
          <a:xfrm>
            <a:off x="1142976" y="2857496"/>
            <a:ext cx="6650288" cy="2721909"/>
            <a:chOff x="1285852" y="4572008"/>
            <a:chExt cx="6650288" cy="2721909"/>
          </a:xfrm>
        </p:grpSpPr>
        <p:pic>
          <p:nvPicPr>
            <p:cNvPr id="5" name="Picture 4" descr="ring2.png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285852" y="4572008"/>
              <a:ext cx="6650288" cy="2721909"/>
            </a:xfrm>
            <a:prstGeom prst="rect">
              <a:avLst/>
            </a:prstGeom>
          </p:spPr>
        </p:pic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643570" y="5357826"/>
              <a:ext cx="1744532" cy="750405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 flipH="1">
              <a:off x="2000232" y="5357826"/>
              <a:ext cx="1654771" cy="73984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827618" y="5357826"/>
              <a:ext cx="3688540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65" name="Freeform 17"/>
            <p:cNvSpPr>
              <a:spLocks/>
            </p:cNvSpPr>
            <p:nvPr/>
          </p:nvSpPr>
          <p:spPr bwMode="auto">
            <a:xfrm>
              <a:off x="3357554" y="4714884"/>
              <a:ext cx="2286016" cy="14287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748" y="40"/>
                </a:cxn>
              </a:cxnLst>
              <a:rect l="0" t="0" r="r" b="b"/>
              <a:pathLst>
                <a:path w="748" h="46">
                  <a:moveTo>
                    <a:pt x="0" y="46"/>
                  </a:moveTo>
                  <a:cubicBezTo>
                    <a:pt x="0" y="46"/>
                    <a:pt x="366" y="0"/>
                    <a:pt x="748" y="40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7" name="Freeform 11"/>
            <p:cNvSpPr>
              <a:spLocks/>
            </p:cNvSpPr>
            <p:nvPr/>
          </p:nvSpPr>
          <p:spPr bwMode="auto">
            <a:xfrm flipH="1" flipV="1">
              <a:off x="2000232" y="4832298"/>
              <a:ext cx="1571636" cy="73984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8" name="Freeform 11"/>
            <p:cNvSpPr>
              <a:spLocks/>
            </p:cNvSpPr>
            <p:nvPr/>
          </p:nvSpPr>
          <p:spPr bwMode="auto">
            <a:xfrm flipV="1">
              <a:off x="5643892" y="4837212"/>
              <a:ext cx="1744532" cy="750405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0" y="312"/>
                </a:cxn>
              </a:cxnLst>
              <a:rect l="0" t="0" r="r" b="b"/>
              <a:pathLst>
                <a:path w="820" h="312">
                  <a:moveTo>
                    <a:pt x="656" y="0"/>
                  </a:moveTo>
                  <a:cubicBezTo>
                    <a:pt x="656" y="0"/>
                    <a:pt x="820" y="218"/>
                    <a:pt x="0" y="312"/>
                  </a:cubicBez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schemeClr val="accent4">
                  <a:lumMod val="7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defTabSz="914363" rtl="0"/>
              <a:endPara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428596" y="1305486"/>
            <a:ext cx="2690944" cy="2194952"/>
            <a:chOff x="571473" y="1234049"/>
            <a:chExt cx="2690944" cy="2194952"/>
          </a:xfrm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71473" y="1234049"/>
              <a:ext cx="2229332" cy="219495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Define Schemas</a:t>
              </a:r>
            </a:p>
          </p:txBody>
        </p:sp>
        <p:pic>
          <p:nvPicPr>
            <p:cNvPr id="470" name="Picture 469" descr="BizTalkEditor"/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1643050"/>
              <a:ext cx="185738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5" name="Rounded Rectangle 424"/>
            <p:cNvSpPr>
              <a:spLocks noChangeArrowheads="1"/>
            </p:cNvSpPr>
            <p:nvPr/>
          </p:nvSpPr>
          <p:spPr bwMode="auto">
            <a:xfrm>
              <a:off x="2214546" y="2214554"/>
              <a:ext cx="1047871" cy="477207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Editor</a:t>
              </a:r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6072198" y="4357694"/>
            <a:ext cx="2580101" cy="2043673"/>
            <a:chOff x="8492756" y="4429132"/>
            <a:chExt cx="2580101" cy="2043673"/>
          </a:xfrm>
        </p:grpSpPr>
        <p:sp>
          <p:nvSpPr>
            <p:cNvPr id="267" name="Rounded Rectangle 266"/>
            <p:cNvSpPr>
              <a:spLocks noChangeArrowheads="1"/>
            </p:cNvSpPr>
            <p:nvPr/>
          </p:nvSpPr>
          <p:spPr bwMode="auto">
            <a:xfrm>
              <a:off x="9227998" y="4429132"/>
              <a:ext cx="1844859" cy="2043673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Process Messages</a:t>
              </a:r>
            </a:p>
          </p:txBody>
        </p:sp>
        <p:pic>
          <p:nvPicPr>
            <p:cNvPr id="471" name="Picture 470" descr="PipelineDesginer"/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44000" y="4857760"/>
              <a:ext cx="1857388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6" name="Rounded Rectangle 425"/>
            <p:cNvSpPr>
              <a:spLocks noChangeArrowheads="1"/>
            </p:cNvSpPr>
            <p:nvPr/>
          </p:nvSpPr>
          <p:spPr bwMode="auto">
            <a:xfrm>
              <a:off x="8492756" y="5286388"/>
              <a:ext cx="1302488" cy="536318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Pipeline Designer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5785854" y="1357298"/>
            <a:ext cx="2429484" cy="2143140"/>
            <a:chOff x="5360611" y="1285860"/>
            <a:chExt cx="2429484" cy="2143140"/>
          </a:xfrm>
        </p:grpSpPr>
        <p:sp>
          <p:nvSpPr>
            <p:cNvPr id="14" name="Rounded Rectangle 13"/>
            <p:cNvSpPr>
              <a:spLocks noChangeArrowheads="1"/>
            </p:cNvSpPr>
            <p:nvPr/>
          </p:nvSpPr>
          <p:spPr bwMode="auto">
            <a:xfrm>
              <a:off x="5929322" y="1285860"/>
              <a:ext cx="1860773" cy="214314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Transform Data</a:t>
              </a:r>
            </a:p>
          </p:txBody>
        </p:sp>
        <p:pic>
          <p:nvPicPr>
            <p:cNvPr id="473" name="Picture 2" descr="Functoids"/>
            <p:cNvPicPr/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72198" y="1714488"/>
              <a:ext cx="1643074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27" name="Rounded Rectangle 426"/>
            <p:cNvSpPr>
              <a:spLocks noChangeArrowheads="1"/>
            </p:cNvSpPr>
            <p:nvPr/>
          </p:nvSpPr>
          <p:spPr bwMode="auto">
            <a:xfrm>
              <a:off x="5360611" y="2140390"/>
              <a:ext cx="1140215" cy="50279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BizTalk </a:t>
              </a:r>
              <a:r>
                <a:rPr lang="en-US" sz="1400" b="1" dirty="0" err="1">
                  <a:latin typeface="Arial Narrow" pitchFamily="34" charset="0"/>
                </a:rPr>
                <a:t>Mapper</a:t>
              </a:r>
              <a:endParaRPr lang="en-US" sz="1400" b="1" dirty="0">
                <a:latin typeface="Arial Narrow" pitchFamily="34" charset="0"/>
              </a:endParaRPr>
            </a:p>
          </p:txBody>
        </p:sp>
      </p:grpSp>
      <p:grpSp>
        <p:nvGrpSpPr>
          <p:cNvPr id="475" name="Group 474"/>
          <p:cNvGrpSpPr/>
          <p:nvPr/>
        </p:nvGrpSpPr>
        <p:grpSpPr>
          <a:xfrm>
            <a:off x="642910" y="4286256"/>
            <a:ext cx="2713428" cy="2143140"/>
            <a:chOff x="-857288" y="3643314"/>
            <a:chExt cx="2713428" cy="2143140"/>
          </a:xfrm>
        </p:grpSpPr>
        <p:sp>
          <p:nvSpPr>
            <p:cNvPr id="444" name="Rounded Rectangle 443"/>
            <p:cNvSpPr>
              <a:spLocks noChangeArrowheads="1"/>
            </p:cNvSpPr>
            <p:nvPr/>
          </p:nvSpPr>
          <p:spPr bwMode="auto">
            <a:xfrm>
              <a:off x="-857288" y="3643314"/>
              <a:ext cx="1785950" cy="214314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Design Business Processes</a:t>
              </a:r>
            </a:p>
          </p:txBody>
        </p:sp>
        <p:pic>
          <p:nvPicPr>
            <p:cNvPr id="474" name="Picture 4" descr="BizTalkOrch"/>
            <p:cNvPicPr/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857256" y="4286256"/>
              <a:ext cx="1714512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sp>
          <p:nvSpPr>
            <p:cNvPr id="445" name="Rounded Rectangle 444"/>
            <p:cNvSpPr>
              <a:spLocks noChangeArrowheads="1"/>
            </p:cNvSpPr>
            <p:nvPr/>
          </p:nvSpPr>
          <p:spPr bwMode="auto">
            <a:xfrm>
              <a:off x="176856" y="4233023"/>
              <a:ext cx="1679284" cy="55250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Orchestration Designer</a:t>
              </a:r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3571868" y="1357298"/>
            <a:ext cx="1857421" cy="1571636"/>
            <a:chOff x="-2428924" y="3143248"/>
            <a:chExt cx="1857421" cy="1571636"/>
          </a:xfrm>
        </p:grpSpPr>
        <p:sp>
          <p:nvSpPr>
            <p:cNvPr id="484" name="Rounded Rectangle 483"/>
            <p:cNvSpPr>
              <a:spLocks noChangeArrowheads="1"/>
            </p:cNvSpPr>
            <p:nvPr/>
          </p:nvSpPr>
          <p:spPr bwMode="auto">
            <a:xfrm>
              <a:off x="-2428924" y="3143248"/>
              <a:ext cx="1571636" cy="1571636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Rapid development</a:t>
              </a:r>
            </a:p>
          </p:txBody>
        </p:sp>
        <p:pic>
          <p:nvPicPr>
            <p:cNvPr id="487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9" t="29792" r="26149" b="28169"/>
            <a:stretch/>
          </p:blipFill>
          <p:spPr bwMode="auto">
            <a:xfrm>
              <a:off x="-2214610" y="3571876"/>
              <a:ext cx="1085269" cy="829638"/>
            </a:xfrm>
            <a:prstGeom prst="rect">
              <a:avLst/>
            </a:prstGeom>
            <a:effectLst>
              <a:outerShdw blurRad="63500" dist="35921" dir="2700000" algn="ctr" rotWithShape="0">
                <a:schemeClr val="bg2"/>
              </a:outerShdw>
              <a:reflection blurRad="6350" stA="50000" endA="300" endPos="38500" dist="50800" dir="5400000" sy="-100000" algn="bl" rotWithShape="0"/>
            </a:effectLst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" name="Rounded Rectangle 485"/>
            <p:cNvSpPr>
              <a:spLocks noChangeArrowheads="1"/>
            </p:cNvSpPr>
            <p:nvPr/>
          </p:nvSpPr>
          <p:spPr bwMode="auto">
            <a:xfrm>
              <a:off x="-1357354" y="3909439"/>
              <a:ext cx="785851" cy="305379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Wizards</a:t>
              </a:r>
            </a:p>
          </p:txBody>
        </p:sp>
      </p:grpSp>
      <p:pic>
        <p:nvPicPr>
          <p:cNvPr id="2050" name="Picture 2" descr="http://www.microsoft.com/visualstudio/_base_v1/images/chrome/visual_studio_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36" y="3820854"/>
            <a:ext cx="3639658" cy="5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159907" y="5794825"/>
            <a:ext cx="3071834" cy="104074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BizTalk Server 2006 – Visual Studio 2005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BizTalk Server 2009 – Visual Studio 2008</a:t>
            </a:r>
          </a:p>
          <a:p>
            <a:pPr algn="ctr" eaLnBrk="0" hangingPunct="0"/>
            <a:r>
              <a:rPr lang="en-US" sz="1400" b="1" dirty="0">
                <a:latin typeface="Arial Narrow" pitchFamily="34" charset="0"/>
              </a:rPr>
              <a:t>BizTalk Server 2010 – Visual Studio 2010</a:t>
            </a:r>
          </a:p>
          <a:p>
            <a:pPr algn="ctr" eaLnBrk="0" hangingPunct="0"/>
            <a:r>
              <a:rPr lang="en-US" sz="1400" b="1" dirty="0">
                <a:latin typeface="Arial Narrow" pitchFamily="34" charset="0"/>
              </a:rPr>
              <a:t>BizTalk Server 2013 – Visual Studio 2012</a:t>
            </a:r>
          </a:p>
        </p:txBody>
      </p:sp>
      <p:pic>
        <p:nvPicPr>
          <p:cNvPr id="38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2" y="5949280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699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Project Templates</a:t>
            </a:r>
            <a:endParaRPr lang="sv-SE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69212" y="4787339"/>
            <a:ext cx="1951053" cy="1460500"/>
            <a:chOff x="4906963" y="1396996"/>
            <a:chExt cx="1951053" cy="146050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953016" y="2270121"/>
              <a:ext cx="1905000" cy="5873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dirty="0"/>
                <a:t>Empty BizTalk Server Project</a:t>
              </a: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4906963" y="1396996"/>
              <a:ext cx="1376363" cy="903288"/>
              <a:chOff x="804" y="1290"/>
              <a:chExt cx="867" cy="569"/>
            </a:xfrm>
          </p:grpSpPr>
          <p:pic>
            <p:nvPicPr>
              <p:cNvPr id="17" name="Picture 13" descr="Application_Cons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" y="1290"/>
                <a:ext cx="640" cy="5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</p:pic>
          <p:grpSp>
            <p:nvGrpSpPr>
              <p:cNvPr id="18" name="Group 14"/>
              <p:cNvGrpSpPr>
                <a:grpSpLocks/>
              </p:cNvGrpSpPr>
              <p:nvPr/>
            </p:nvGrpSpPr>
            <p:grpSpPr bwMode="auto">
              <a:xfrm>
                <a:off x="804" y="1301"/>
                <a:ext cx="331" cy="511"/>
                <a:chOff x="855" y="2557"/>
                <a:chExt cx="334" cy="516"/>
              </a:xfrm>
            </p:grpSpPr>
            <p:pic>
              <p:nvPicPr>
                <p:cNvPr id="20" name="Picture 15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" y="2557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  <p:pic>
              <p:nvPicPr>
                <p:cNvPr id="21" name="Picture 16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9" y="2632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</p:grp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175" y="1447"/>
                <a:ext cx="352" cy="28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366CC"/>
                    </a:solidFill>
                    <a:latin typeface="Segoe" pitchFamily="34" charset="0"/>
                  </a:rPr>
                  <a:t>BT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542626" y="4850845"/>
            <a:ext cx="1571636" cy="1396611"/>
            <a:chOff x="4929190" y="4956196"/>
            <a:chExt cx="1571636" cy="1396611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960954" y="5817276"/>
              <a:ext cx="1539872" cy="5355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40000"/>
                </a:spcBef>
              </a:pPr>
              <a:r>
                <a:rPr lang="en-US" dirty="0"/>
                <a:t>BizTalk Server BPEL Import</a:t>
              </a:r>
            </a:p>
          </p:txBody>
        </p:sp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4929190" y="4956196"/>
              <a:ext cx="1376363" cy="903288"/>
              <a:chOff x="804" y="1290"/>
              <a:chExt cx="867" cy="569"/>
            </a:xfrm>
          </p:grpSpPr>
          <p:pic>
            <p:nvPicPr>
              <p:cNvPr id="23" name="Picture 19" descr="Application_Consol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" y="1290"/>
                <a:ext cx="640" cy="569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</p:pic>
          <p:grpSp>
            <p:nvGrpSpPr>
              <p:cNvPr id="24" name="Group 20"/>
              <p:cNvGrpSpPr>
                <a:grpSpLocks/>
              </p:cNvGrpSpPr>
              <p:nvPr/>
            </p:nvGrpSpPr>
            <p:grpSpPr bwMode="auto">
              <a:xfrm>
                <a:off x="804" y="1301"/>
                <a:ext cx="331" cy="511"/>
                <a:chOff x="855" y="2557"/>
                <a:chExt cx="334" cy="516"/>
              </a:xfrm>
            </p:grpSpPr>
            <p:pic>
              <p:nvPicPr>
                <p:cNvPr id="26" name="Picture 21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" y="2557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  <p:pic>
              <p:nvPicPr>
                <p:cNvPr id="27" name="Picture 22" descr="Documen_Writing0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9" y="2632"/>
                  <a:ext cx="270" cy="441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</p:pic>
          </p:grp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1175" y="1447"/>
                <a:ext cx="352" cy="28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3366CC"/>
                    </a:solidFill>
                    <a:latin typeface="Segoe" pitchFamily="34" charset="0"/>
                  </a:rPr>
                  <a:t>BT</a:t>
                </a:r>
              </a:p>
            </p:txBody>
          </p:sp>
        </p:grpSp>
      </p:grpSp>
      <p:pic>
        <p:nvPicPr>
          <p:cNvPr id="4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578" y="1484784"/>
            <a:ext cx="4926638" cy="3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68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Shape 4689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 and the Schema Editor</a:t>
            </a:r>
            <a:endParaRPr lang="en-US" dirty="0"/>
          </a:p>
        </p:txBody>
      </p:sp>
      <p:sp>
        <p:nvSpPr>
          <p:cNvPr id="469109" name="Shape 46910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Schemas represent the message data structure</a:t>
            </a:r>
          </a:p>
          <a:p>
            <a:r>
              <a:rPr lang="en-US"/>
              <a:t>Data is XML, delimited or positional</a:t>
            </a:r>
            <a:endParaRPr lang="en-US" dirty="0"/>
          </a:p>
        </p:txBody>
      </p:sp>
      <p:sp>
        <p:nvSpPr>
          <p:cNvPr id="469110" name="Rounded Rectangle 469109"/>
          <p:cNvSpPr>
            <a:spLocks noChangeArrowheads="1"/>
          </p:cNvSpPr>
          <p:nvPr/>
        </p:nvSpPr>
        <p:spPr bwMode="auto">
          <a:xfrm>
            <a:off x="3340554" y="2151529"/>
            <a:ext cx="4823732" cy="379879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0484" name="Rectangle 4691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2197" y="2344831"/>
            <a:ext cx="4649107" cy="343460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0485" name="Rounded Rectangle 469111"/>
          <p:cNvSpPr>
            <a:spLocks noChangeArrowheads="1"/>
          </p:cNvSpPr>
          <p:nvPr/>
        </p:nvSpPr>
        <p:spPr bwMode="auto">
          <a:xfrm>
            <a:off x="4891768" y="2630581"/>
            <a:ext cx="2970893" cy="2707622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71113" tIns="35556" rIns="71113" bIns="35556" anchor="ctr"/>
          <a:lstStyle/>
          <a:p>
            <a:pPr algn="l">
              <a:spcBef>
                <a:spcPct val="0"/>
              </a:spcBef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9113" name="Rounded Rectangle 469112"/>
          <p:cNvSpPr>
            <a:spLocks noChangeArrowheads="1"/>
          </p:cNvSpPr>
          <p:nvPr/>
        </p:nvSpPr>
        <p:spPr bwMode="auto">
          <a:xfrm>
            <a:off x="7007679" y="4731684"/>
            <a:ext cx="707571" cy="40341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XSD View</a:t>
            </a:r>
          </a:p>
        </p:txBody>
      </p:sp>
      <p:sp>
        <p:nvSpPr>
          <p:cNvPr id="20487" name="Rounded Rectangle 469113"/>
          <p:cNvSpPr>
            <a:spLocks noChangeArrowheads="1"/>
          </p:cNvSpPr>
          <p:nvPr/>
        </p:nvSpPr>
        <p:spPr bwMode="auto">
          <a:xfrm>
            <a:off x="3517447" y="2571750"/>
            <a:ext cx="1201964" cy="1505791"/>
          </a:xfrm>
          <a:prstGeom prst="roundRect">
            <a:avLst>
              <a:gd name="adj" fmla="val 8222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71113" tIns="35556" rIns="71113" bIns="35556" anchor="ctr"/>
          <a:lstStyle/>
          <a:p>
            <a:pPr algn="l">
              <a:spcBef>
                <a:spcPct val="0"/>
              </a:spcBef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9115" name="Rounded Rectangle 469114"/>
          <p:cNvSpPr>
            <a:spLocks noChangeArrowheads="1"/>
          </p:cNvSpPr>
          <p:nvPr/>
        </p:nvSpPr>
        <p:spPr bwMode="auto">
          <a:xfrm>
            <a:off x="2612571" y="2756647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 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Tree View</a:t>
            </a:r>
          </a:p>
        </p:txBody>
      </p:sp>
      <p:sp>
        <p:nvSpPr>
          <p:cNvPr id="469116" name="Rounded Rectangle 469115"/>
          <p:cNvSpPr>
            <a:spLocks noChangeArrowheads="1"/>
          </p:cNvSpPr>
          <p:nvPr/>
        </p:nvSpPr>
        <p:spPr bwMode="auto">
          <a:xfrm>
            <a:off x="707572" y="3563470"/>
            <a:ext cx="2394857" cy="268941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0490" name="Rectangle 4691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6947" y="3689537"/>
            <a:ext cx="1113518" cy="2221566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0491" name="Rectangle 4691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0465" y="3689537"/>
            <a:ext cx="1064759" cy="2435879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5720" y="4286256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Editor options</a:t>
            </a:r>
          </a:p>
        </p:txBody>
      </p:sp>
    </p:spTree>
    <p:extLst>
      <p:ext uri="{BB962C8B-B14F-4D97-AF65-F5344CB8AC3E}">
        <p14:creationId xmlns:p14="http://schemas.microsoft.com/office/powerpoint/2010/main" val="3115597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95" name="Rounded Rectangle 475294"/>
          <p:cNvSpPr>
            <a:spLocks noChangeArrowheads="1"/>
          </p:cNvSpPr>
          <p:nvPr/>
        </p:nvSpPr>
        <p:spPr bwMode="auto">
          <a:xfrm>
            <a:off x="1612566" y="2150278"/>
            <a:ext cx="5695738" cy="430305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pic>
        <p:nvPicPr>
          <p:cNvPr id="21" name="Picture 2" descr="Functoid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4070" y="2578906"/>
            <a:ext cx="4572000" cy="27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5138" name="Shape 475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and the Mapper</a:t>
            </a:r>
            <a:endParaRPr lang="en-US" dirty="0"/>
          </a:p>
        </p:txBody>
      </p:sp>
      <p:sp>
        <p:nvSpPr>
          <p:cNvPr id="475139" name="Shape 4751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BizTalk maps are used for data transformation and translation</a:t>
            </a:r>
          </a:p>
          <a:p>
            <a:r>
              <a:rPr lang="en-US"/>
              <a:t>They are based on XSLT</a:t>
            </a:r>
            <a:endParaRPr lang="en-US" dirty="0"/>
          </a:p>
        </p:txBody>
      </p:sp>
      <p:sp>
        <p:nvSpPr>
          <p:cNvPr id="21510" name="Straight Connector 475296"/>
          <p:cNvSpPr>
            <a:spLocks noChangeShapeType="1"/>
          </p:cNvSpPr>
          <p:nvPr/>
        </p:nvSpPr>
        <p:spPr bwMode="auto">
          <a:xfrm flipH="1" flipV="1">
            <a:off x="3022047" y="5213710"/>
            <a:ext cx="1134" cy="299757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21511" name="Straight Connector 475297"/>
          <p:cNvSpPr>
            <a:spLocks noChangeShapeType="1"/>
          </p:cNvSpPr>
          <p:nvPr/>
        </p:nvSpPr>
        <p:spPr bwMode="auto">
          <a:xfrm flipH="1" flipV="1">
            <a:off x="4555129" y="5188495"/>
            <a:ext cx="2268" cy="324971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21512" name="Straight Connector 475298"/>
          <p:cNvSpPr>
            <a:spLocks noChangeShapeType="1"/>
          </p:cNvSpPr>
          <p:nvPr/>
        </p:nvSpPr>
        <p:spPr bwMode="auto">
          <a:xfrm flipH="1" flipV="1">
            <a:off x="5980493" y="5205304"/>
            <a:ext cx="2268" cy="308162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475300" name="Rounded Rectangle 475299"/>
          <p:cNvSpPr>
            <a:spLocks noChangeArrowheads="1"/>
          </p:cNvSpPr>
          <p:nvPr/>
        </p:nvSpPr>
        <p:spPr bwMode="auto">
          <a:xfrm>
            <a:off x="2612698" y="5507864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Source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Schema</a:t>
            </a:r>
          </a:p>
        </p:txBody>
      </p:sp>
      <p:sp>
        <p:nvSpPr>
          <p:cNvPr id="475301" name="Rounded Rectangle 475300"/>
          <p:cNvSpPr>
            <a:spLocks noChangeArrowheads="1"/>
          </p:cNvSpPr>
          <p:nvPr/>
        </p:nvSpPr>
        <p:spPr bwMode="auto">
          <a:xfrm>
            <a:off x="4112896" y="5507864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Map Grid</a:t>
            </a:r>
          </a:p>
        </p:txBody>
      </p:sp>
      <p:sp>
        <p:nvSpPr>
          <p:cNvPr id="475302" name="Rounded Rectangle 475301"/>
          <p:cNvSpPr>
            <a:spLocks noChangeArrowheads="1"/>
          </p:cNvSpPr>
          <p:nvPr/>
        </p:nvSpPr>
        <p:spPr bwMode="auto">
          <a:xfrm>
            <a:off x="5504243" y="5507864"/>
            <a:ext cx="966107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Destination</a:t>
            </a:r>
            <a:br>
              <a:rPr lang="en-US" sz="1400" b="1" dirty="0">
                <a:latin typeface="Arial Narrow" pitchFamily="34" charset="0"/>
              </a:rPr>
            </a:br>
            <a:r>
              <a:rPr lang="en-US" sz="1400" b="1" dirty="0">
                <a:latin typeface="Arial Narrow" pitchFamily="34" charset="0"/>
              </a:rPr>
              <a:t>Schema</a:t>
            </a:r>
          </a:p>
        </p:txBody>
      </p:sp>
      <p:sp>
        <p:nvSpPr>
          <p:cNvPr id="581" name="Rounded Rectangle 580"/>
          <p:cNvSpPr>
            <a:spLocks noChangeArrowheads="1"/>
          </p:cNvSpPr>
          <p:nvPr/>
        </p:nvSpPr>
        <p:spPr bwMode="auto">
          <a:xfrm>
            <a:off x="4255772" y="1793088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 err="1">
                <a:latin typeface="Arial Narrow" pitchFamily="34" charset="0"/>
              </a:rPr>
              <a:t>Functoid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2" name="Straight Connector 475297"/>
          <p:cNvSpPr>
            <a:spLocks noChangeShapeType="1"/>
          </p:cNvSpPr>
          <p:nvPr/>
        </p:nvSpPr>
        <p:spPr bwMode="auto">
          <a:xfrm flipH="1">
            <a:off x="4682132" y="2364593"/>
            <a:ext cx="2268" cy="642942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24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ceive pipeline st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90" y="2428868"/>
            <a:ext cx="3886200" cy="790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ed Rectangle 76"/>
          <p:cNvSpPr>
            <a:spLocks noChangeArrowheads="1"/>
          </p:cNvSpPr>
          <p:nvPr/>
        </p:nvSpPr>
        <p:spPr bwMode="auto">
          <a:xfrm>
            <a:off x="5043518" y="3648072"/>
            <a:ext cx="3143272" cy="56198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 anchor="ctr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Pipeline Components</a:t>
            </a:r>
          </a:p>
        </p:txBody>
      </p:sp>
      <p:sp>
        <p:nvSpPr>
          <p:cNvPr id="479234" name="Shape 4792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Pipelines…</a:t>
            </a:r>
            <a:endParaRPr lang="en-US" dirty="0"/>
          </a:p>
        </p:txBody>
      </p:sp>
      <p:sp>
        <p:nvSpPr>
          <p:cNvPr id="479245" name="Rounded Rectangle 479244"/>
          <p:cNvSpPr>
            <a:spLocks noChangeArrowheads="1"/>
          </p:cNvSpPr>
          <p:nvPr/>
        </p:nvSpPr>
        <p:spPr bwMode="auto">
          <a:xfrm>
            <a:off x="285720" y="2643182"/>
            <a:ext cx="3890509" cy="224117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Use pipelines to: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Normalize data from various formats to XML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Serialize data from XML to various formats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Assemble and disassemble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Decode and encode messages 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Decrypt and encrypt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sz="1400" b="1" dirty="0">
                <a:latin typeface="Arial Narrow" pitchFamily="34" charset="0"/>
              </a:rPr>
              <a:t>Assign and verify digital signatures</a:t>
            </a:r>
          </a:p>
        </p:txBody>
      </p:sp>
      <p:sp>
        <p:nvSpPr>
          <p:cNvPr id="73" name="Straight Connector 475296"/>
          <p:cNvSpPr>
            <a:spLocks noChangeShapeType="1"/>
          </p:cNvSpPr>
          <p:nvPr/>
        </p:nvSpPr>
        <p:spPr bwMode="auto">
          <a:xfrm flipH="1" flipV="1">
            <a:off x="5543584" y="2862253"/>
            <a:ext cx="0" cy="785818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74" name="Straight Connector 475296"/>
          <p:cNvSpPr>
            <a:spLocks noChangeShapeType="1"/>
          </p:cNvSpPr>
          <p:nvPr/>
        </p:nvSpPr>
        <p:spPr bwMode="auto">
          <a:xfrm flipH="1" flipV="1">
            <a:off x="6257964" y="2862253"/>
            <a:ext cx="0" cy="785818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75" name="Straight Connector 475296"/>
          <p:cNvSpPr>
            <a:spLocks noChangeShapeType="1"/>
          </p:cNvSpPr>
          <p:nvPr/>
        </p:nvSpPr>
        <p:spPr bwMode="auto">
          <a:xfrm flipH="1" flipV="1">
            <a:off x="7043782" y="2862253"/>
            <a:ext cx="0" cy="785818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76" name="Straight Connector 475296"/>
          <p:cNvSpPr>
            <a:spLocks noChangeShapeType="1"/>
          </p:cNvSpPr>
          <p:nvPr/>
        </p:nvSpPr>
        <p:spPr bwMode="auto">
          <a:xfrm flipH="1" flipV="1">
            <a:off x="7757682" y="2862253"/>
            <a:ext cx="0" cy="785818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pic>
        <p:nvPicPr>
          <p:cNvPr id="1026" name="Picture 2" descr="Send pipeline st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94" y="4576766"/>
            <a:ext cx="3152775" cy="790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Straight Connector 475296"/>
          <p:cNvSpPr>
            <a:spLocks noChangeShapeType="1"/>
          </p:cNvSpPr>
          <p:nvPr/>
        </p:nvSpPr>
        <p:spPr bwMode="auto">
          <a:xfrm flipH="1">
            <a:off x="6115088" y="4219576"/>
            <a:ext cx="0" cy="35719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82" name="Straight Connector 475296"/>
          <p:cNvSpPr>
            <a:spLocks noChangeShapeType="1"/>
          </p:cNvSpPr>
          <p:nvPr/>
        </p:nvSpPr>
        <p:spPr bwMode="auto">
          <a:xfrm flipH="1">
            <a:off x="6778578" y="4219576"/>
            <a:ext cx="0" cy="35719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83" name="Straight Connector 475296"/>
          <p:cNvSpPr>
            <a:spLocks noChangeShapeType="1"/>
          </p:cNvSpPr>
          <p:nvPr/>
        </p:nvSpPr>
        <p:spPr bwMode="auto">
          <a:xfrm flipH="1">
            <a:off x="7472410" y="4229850"/>
            <a:ext cx="0" cy="35719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14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500298" y="1643050"/>
            <a:ext cx="5695738" cy="430305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...and the Pipeline Designer</a:t>
            </a:r>
            <a:endParaRPr lang="sv-SE" dirty="0"/>
          </a:p>
        </p:txBody>
      </p:sp>
      <p:pic>
        <p:nvPicPr>
          <p:cNvPr id="4" name="Picture 3" descr="PipelineDesgine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214554"/>
            <a:ext cx="4572000" cy="286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traight Connector 475296"/>
          <p:cNvSpPr>
            <a:spLocks noChangeShapeType="1"/>
          </p:cNvSpPr>
          <p:nvPr/>
        </p:nvSpPr>
        <p:spPr bwMode="auto">
          <a:xfrm flipH="1" flipV="1">
            <a:off x="3552589" y="4992234"/>
            <a:ext cx="1134" cy="299757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7" name="Straight Connector 475297"/>
          <p:cNvSpPr>
            <a:spLocks noChangeShapeType="1"/>
          </p:cNvSpPr>
          <p:nvPr/>
        </p:nvSpPr>
        <p:spPr bwMode="auto">
          <a:xfrm flipH="1" flipV="1">
            <a:off x="4728481" y="4967019"/>
            <a:ext cx="2268" cy="324971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8" name="Straight Connector 475298"/>
          <p:cNvSpPr>
            <a:spLocks noChangeShapeType="1"/>
          </p:cNvSpPr>
          <p:nvPr/>
        </p:nvSpPr>
        <p:spPr bwMode="auto">
          <a:xfrm flipH="1">
            <a:off x="6643702" y="3714752"/>
            <a:ext cx="523598" cy="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143240" y="5286388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Toolbox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286248" y="5286388"/>
            <a:ext cx="830036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Designer Surface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7143768" y="3500438"/>
            <a:ext cx="966107" cy="56309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Stages</a:t>
            </a:r>
          </a:p>
        </p:txBody>
      </p:sp>
      <p:sp>
        <p:nvSpPr>
          <p:cNvPr id="12" name="Straight Connector 475298"/>
          <p:cNvSpPr>
            <a:spLocks noChangeShapeType="1"/>
          </p:cNvSpPr>
          <p:nvPr/>
        </p:nvSpPr>
        <p:spPr bwMode="auto">
          <a:xfrm flipH="1" flipV="1">
            <a:off x="6572264" y="2928934"/>
            <a:ext cx="571504" cy="785818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13" name="Straight Connector 475298"/>
          <p:cNvSpPr>
            <a:spLocks noChangeShapeType="1"/>
          </p:cNvSpPr>
          <p:nvPr/>
        </p:nvSpPr>
        <p:spPr bwMode="auto">
          <a:xfrm flipH="1">
            <a:off x="6572264" y="3714752"/>
            <a:ext cx="571504" cy="928694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2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57158" y="1357298"/>
            <a:ext cx="8215370" cy="7858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57158" y="2428868"/>
            <a:ext cx="821537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BizTalk?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“We use WCF, WF and ASMX, together with other integration products and technologies from Microsoft, can’t we solve this without BizTalk?”</a:t>
            </a:r>
          </a:p>
          <a:p>
            <a:endParaRPr lang="en-US" dirty="0"/>
          </a:p>
          <a:p>
            <a:r>
              <a:rPr lang="en-US" dirty="0"/>
              <a:t>“Yes, but…”</a:t>
            </a:r>
          </a:p>
        </p:txBody>
      </p:sp>
    </p:spTree>
    <p:extLst>
      <p:ext uri="{BB962C8B-B14F-4D97-AF65-F5344CB8AC3E}">
        <p14:creationId xmlns:p14="http://schemas.microsoft.com/office/powerpoint/2010/main" val="4138070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76" y="1196752"/>
            <a:ext cx="150670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77" y="1196752"/>
            <a:ext cx="339853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96752"/>
            <a:ext cx="108012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70" name="Shape 4935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Orchestrations and the Orchestration Designer</a:t>
            </a:r>
            <a:endParaRPr lang="en-US" dirty="0"/>
          </a:p>
        </p:txBody>
      </p:sp>
      <p:sp>
        <p:nvSpPr>
          <p:cNvPr id="493571" name="Shape 4935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 Designer</a:t>
            </a:r>
            <a:endParaRPr lang="en-US" dirty="0"/>
          </a:p>
          <a:p>
            <a:r>
              <a:rPr lang="en-US" dirty="0"/>
              <a:t>Pre-defined shapes</a:t>
            </a:r>
          </a:p>
          <a:p>
            <a:pPr lvl="1"/>
            <a:r>
              <a:rPr lang="en-US" dirty="0"/>
              <a:t>Drag-drop-configure</a:t>
            </a:r>
          </a:p>
          <a:p>
            <a:pPr lvl="1"/>
            <a:r>
              <a:rPr lang="en-US" dirty="0"/>
              <a:t>Not extensible, </a:t>
            </a:r>
            <a:br>
              <a:rPr lang="en-US" dirty="0"/>
            </a:br>
            <a:r>
              <a:rPr lang="en-US" dirty="0"/>
              <a:t>but the Expression </a:t>
            </a:r>
            <a:br>
              <a:rPr lang="en-US" dirty="0"/>
            </a:br>
            <a:r>
              <a:rPr lang="en-US" dirty="0"/>
              <a:t>shape allows you to </a:t>
            </a:r>
            <a:br>
              <a:rPr lang="en-US" dirty="0"/>
            </a:br>
            <a:r>
              <a:rPr lang="en-US" dirty="0"/>
              <a:t>do basically anything.</a:t>
            </a:r>
          </a:p>
        </p:txBody>
      </p:sp>
      <p:sp>
        <p:nvSpPr>
          <p:cNvPr id="493573" name="Rounded Rectangle 493572"/>
          <p:cNvSpPr>
            <a:spLocks noChangeArrowheads="1"/>
          </p:cNvSpPr>
          <p:nvPr/>
        </p:nvSpPr>
        <p:spPr bwMode="auto">
          <a:xfrm>
            <a:off x="2143108" y="4214818"/>
            <a:ext cx="816429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Toolbox</a:t>
            </a:r>
          </a:p>
        </p:txBody>
      </p:sp>
      <p:sp>
        <p:nvSpPr>
          <p:cNvPr id="493582" name="Rounded Rectangle 493581"/>
          <p:cNvSpPr>
            <a:spLocks noChangeArrowheads="1"/>
          </p:cNvSpPr>
          <p:nvPr/>
        </p:nvSpPr>
        <p:spPr bwMode="auto">
          <a:xfrm>
            <a:off x="5857884" y="1772816"/>
            <a:ext cx="642942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Design Surface</a:t>
            </a:r>
          </a:p>
        </p:txBody>
      </p:sp>
      <p:sp>
        <p:nvSpPr>
          <p:cNvPr id="493583" name="Rounded Rectangle 493582"/>
          <p:cNvSpPr>
            <a:spLocks noChangeArrowheads="1"/>
          </p:cNvSpPr>
          <p:nvPr/>
        </p:nvSpPr>
        <p:spPr bwMode="auto">
          <a:xfrm>
            <a:off x="4139952" y="5072074"/>
            <a:ext cx="650877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Port Surface</a:t>
            </a:r>
          </a:p>
        </p:txBody>
      </p:sp>
      <p:sp>
        <p:nvSpPr>
          <p:cNvPr id="493585" name="Rounded Rectangle 493584"/>
          <p:cNvSpPr>
            <a:spLocks noChangeArrowheads="1"/>
          </p:cNvSpPr>
          <p:nvPr/>
        </p:nvSpPr>
        <p:spPr bwMode="auto">
          <a:xfrm>
            <a:off x="7929586" y="2357430"/>
            <a:ext cx="1142976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Orchestration view</a:t>
            </a:r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8215338" y="4929198"/>
            <a:ext cx="78581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Property Window</a:t>
            </a:r>
          </a:p>
        </p:txBody>
      </p:sp>
    </p:spTree>
    <p:extLst>
      <p:ext uri="{BB962C8B-B14F-4D97-AF65-F5344CB8AC3E}">
        <p14:creationId xmlns:p14="http://schemas.microsoft.com/office/powerpoint/2010/main" val="1625753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Creating a BizTalk project</a:t>
            </a:r>
          </a:p>
          <a:p>
            <a:r>
              <a:rPr lang="sv-SE" sz="2400" b="1" dirty="0"/>
              <a:t>Adding artifacts</a:t>
            </a:r>
            <a:endParaRPr lang="sv-SE" sz="2000" b="1" dirty="0"/>
          </a:p>
        </p:txBody>
      </p:sp>
      <p:pic>
        <p:nvPicPr>
          <p:cNvPr id="2048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213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Building your first BizTalk Server solution</a:t>
            </a:r>
          </a:p>
          <a:p>
            <a:pPr lvl="1"/>
            <a:r>
              <a:rPr lang="sv-SE" b="1" dirty="0"/>
              <a:t>Create a BizTalk project in Visual Studio 2010</a:t>
            </a:r>
          </a:p>
          <a:p>
            <a:pPr lvl="2"/>
            <a:r>
              <a:rPr lang="sv-SE" b="1" dirty="0" err="1"/>
              <a:t>Create</a:t>
            </a:r>
            <a:r>
              <a:rPr lang="sv-SE" b="1" dirty="0"/>
              <a:t> a schema</a:t>
            </a:r>
          </a:p>
          <a:p>
            <a:pPr lvl="2"/>
            <a:r>
              <a:rPr lang="sv-SE" b="1" dirty="0" err="1"/>
              <a:t>Create</a:t>
            </a:r>
            <a:r>
              <a:rPr lang="sv-SE" b="1" dirty="0"/>
              <a:t> a </a:t>
            </a:r>
            <a:r>
              <a:rPr lang="sv-SE" b="1" dirty="0" err="1"/>
              <a:t>map</a:t>
            </a:r>
            <a:endParaRPr lang="sv-SE" b="1" dirty="0"/>
          </a:p>
          <a:p>
            <a:pPr lvl="2"/>
            <a:r>
              <a:rPr lang="sv-SE" b="1" dirty="0" err="1"/>
              <a:t>Create</a:t>
            </a:r>
            <a:r>
              <a:rPr lang="sv-SE" b="1" dirty="0"/>
              <a:t> an </a:t>
            </a:r>
            <a:r>
              <a:rPr lang="sv-SE" b="1" dirty="0" err="1"/>
              <a:t>orchestration</a:t>
            </a:r>
            <a:endParaRPr lang="sv-SE" b="1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12"/>
          <p:cNvSpPr>
            <a:spLocks noChangeArrowheads="1"/>
          </p:cNvSpPr>
          <p:nvPr/>
        </p:nvSpPr>
        <p:spPr bwMode="auto">
          <a:xfrm>
            <a:off x="4067944" y="4004708"/>
            <a:ext cx="1440160" cy="79244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Exercise 2-4</a:t>
            </a:r>
          </a:p>
        </p:txBody>
      </p:sp>
    </p:spTree>
    <p:extLst>
      <p:ext uri="{BB962C8B-B14F-4D97-AF65-F5344CB8AC3E}">
        <p14:creationId xmlns:p14="http://schemas.microsoft.com/office/powerpoint/2010/main" val="3438935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396750" y="3955952"/>
            <a:ext cx="1216706" cy="704850"/>
            <a:chOff x="5057517" y="1601458"/>
            <a:chExt cx="2056864" cy="704850"/>
          </a:xfrm>
        </p:grpSpPr>
        <p:sp>
          <p:nvSpPr>
            <p:cNvPr id="64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Text Box 33"/>
            <p:cNvSpPr txBox="1">
              <a:spLocks noChangeArrowheads="1"/>
            </p:cNvSpPr>
            <p:nvPr/>
          </p:nvSpPr>
          <p:spPr bwMode="auto">
            <a:xfrm>
              <a:off x="5165440" y="1664958"/>
              <a:ext cx="18410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UDDI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150014" y="2816644"/>
            <a:ext cx="1102773" cy="704850"/>
            <a:chOff x="5057517" y="1601458"/>
            <a:chExt cx="2056864" cy="704850"/>
          </a:xfrm>
        </p:grpSpPr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Text Box 33"/>
            <p:cNvSpPr txBox="1">
              <a:spLocks noChangeArrowheads="1"/>
            </p:cNvSpPr>
            <p:nvPr/>
          </p:nvSpPr>
          <p:spPr bwMode="auto">
            <a:xfrm>
              <a:off x="5165440" y="1664958"/>
              <a:ext cx="18410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Pipeline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71600" y="2745088"/>
            <a:ext cx="1075427" cy="704850"/>
            <a:chOff x="5057517" y="1601458"/>
            <a:chExt cx="2056864" cy="704850"/>
          </a:xfrm>
        </p:grpSpPr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Text Box 33"/>
            <p:cNvSpPr txBox="1">
              <a:spLocks noChangeArrowheads="1"/>
            </p:cNvSpPr>
            <p:nvPr/>
          </p:nvSpPr>
          <p:spPr bwMode="auto">
            <a:xfrm>
              <a:off x="5165440" y="1664958"/>
              <a:ext cx="18410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Pipeline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90999" y="74913"/>
            <a:ext cx="995553" cy="704850"/>
            <a:chOff x="5057517" y="1601458"/>
            <a:chExt cx="2056864" cy="704850"/>
          </a:xfrm>
        </p:grpSpPr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IWT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891410" y="421781"/>
            <a:ext cx="995553" cy="704850"/>
            <a:chOff x="5057517" y="1601458"/>
            <a:chExt cx="2056864" cy="704850"/>
          </a:xfrm>
        </p:grpSpPr>
        <p:sp>
          <p:nvSpPr>
            <p:cNvPr id="87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FlatFiles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314210" y="401938"/>
            <a:ext cx="995553" cy="704850"/>
            <a:chOff x="5057517" y="1601458"/>
            <a:chExt cx="2056864" cy="704850"/>
          </a:xfrm>
        </p:grpSpPr>
        <p:sp>
          <p:nvSpPr>
            <p:cNvPr id="84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HIS</a:t>
              </a:r>
            </a:p>
          </p:txBody>
        </p:sp>
      </p:grp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2619913" y="5100373"/>
            <a:ext cx="3963196" cy="900906"/>
          </a:xfrm>
          <a:prstGeom prst="roundRect">
            <a:avLst>
              <a:gd name="adj" fmla="val 5406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endParaRPr lang="en-US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19394031">
            <a:off x="2202677" y="4239560"/>
            <a:ext cx="314649" cy="166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710736" y="2534954"/>
            <a:ext cx="1781407" cy="2190750"/>
            <a:chOff x="4898809" y="2944288"/>
            <a:chExt cx="2374282" cy="2190750"/>
          </a:xfrm>
        </p:grpSpPr>
        <p:sp>
          <p:nvSpPr>
            <p:cNvPr id="45" name="AutoShape 14"/>
            <p:cNvSpPr>
              <a:spLocks noChangeArrowheads="1"/>
            </p:cNvSpPr>
            <p:nvPr/>
          </p:nvSpPr>
          <p:spPr bwMode="auto">
            <a:xfrm>
              <a:off x="4898809" y="2944288"/>
              <a:ext cx="2374282" cy="2190750"/>
            </a:xfrm>
            <a:prstGeom prst="roundRect">
              <a:avLst>
                <a:gd name="adj" fmla="val 4666"/>
              </a:avLst>
            </a:prstGeom>
            <a:solidFill>
              <a:schemeClr val="tx1">
                <a:alpha val="50000"/>
              </a:schemeClr>
            </a:soli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lnSpc>
                  <a:spcPct val="90000"/>
                </a:lnSpc>
                <a:spcBef>
                  <a:spcPct val="20000"/>
                </a:spcBef>
                <a:buClr>
                  <a:srgbClr val="777777"/>
                </a:buClr>
                <a:defRPr/>
              </a:pPr>
              <a:endParaRPr lang="en-US" sz="10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</a:gra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017311" y="3001438"/>
              <a:ext cx="2137277" cy="1801812"/>
            </a:xfrm>
            <a:prstGeom prst="roundRect">
              <a:avLst>
                <a:gd name="adj" fmla="val 5406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5144278" y="3077638"/>
              <a:ext cx="1881227" cy="339725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/>
                <a:t>Process Engine</a:t>
              </a:r>
            </a:p>
          </p:txBody>
        </p:sp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5597127" y="3584052"/>
              <a:ext cx="1015736" cy="1143002"/>
              <a:chOff x="1315" y="1152"/>
              <a:chExt cx="720" cy="1008"/>
            </a:xfrm>
          </p:grpSpPr>
          <p:pic>
            <p:nvPicPr>
              <p:cNvPr id="49" name="Picture 48" descr="GEL Diamond fuchsia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604" y="1344"/>
                <a:ext cx="1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" name="Picture 49" descr="GEL Rounded Rectangle fuchsi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1" y="1632"/>
                <a:ext cx="3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50" descr="GEL Rounded Rectangle fuchsi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18" y="1536"/>
                <a:ext cx="3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" name="Picture 51" descr="GEL Circle fuchsia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604" y="2016"/>
                <a:ext cx="1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3" name="AutoShape 40"/>
              <p:cNvCxnSpPr>
                <a:cxnSpLocks noChangeShapeType="1"/>
              </p:cNvCxnSpPr>
              <p:nvPr/>
            </p:nvCxnSpPr>
            <p:spPr bwMode="auto">
              <a:xfrm rot="16200000">
                <a:off x="1485" y="1417"/>
                <a:ext cx="120" cy="118"/>
              </a:xfrm>
              <a:prstGeom prst="bentConnector2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</p:cxnSp>
          <p:cxnSp>
            <p:nvCxnSpPr>
              <p:cNvPr id="54" name="AutoShape 41"/>
              <p:cNvCxnSpPr>
                <a:cxnSpLocks noChangeShapeType="1"/>
              </p:cNvCxnSpPr>
              <p:nvPr/>
            </p:nvCxnSpPr>
            <p:spPr bwMode="auto">
              <a:xfrm>
                <a:off x="1749" y="1416"/>
                <a:ext cx="119" cy="216"/>
              </a:xfrm>
              <a:prstGeom prst="bentConnector2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</p:cxnSp>
          <p:cxnSp>
            <p:nvCxnSpPr>
              <p:cNvPr id="55" name="AutoShape 42"/>
              <p:cNvCxnSpPr>
                <a:cxnSpLocks noChangeShapeType="1"/>
              </p:cNvCxnSpPr>
              <p:nvPr/>
            </p:nvCxnSpPr>
            <p:spPr bwMode="auto">
              <a:xfrm>
                <a:off x="1370" y="1718"/>
                <a:ext cx="0" cy="0"/>
              </a:xfrm>
              <a:prstGeom prst="straightConnector1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56" name="AutoShape 43"/>
              <p:cNvCxnSpPr>
                <a:cxnSpLocks noChangeShapeType="1"/>
              </p:cNvCxnSpPr>
              <p:nvPr/>
            </p:nvCxnSpPr>
            <p:spPr bwMode="auto">
              <a:xfrm>
                <a:off x="1370" y="1718"/>
                <a:ext cx="0" cy="0"/>
              </a:xfrm>
              <a:prstGeom prst="straightConnector1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</p:cxnSp>
          <p:cxnSp>
            <p:nvCxnSpPr>
              <p:cNvPr id="57" name="AutoShape 44"/>
              <p:cNvCxnSpPr>
                <a:cxnSpLocks noChangeShapeType="1"/>
              </p:cNvCxnSpPr>
              <p:nvPr/>
            </p:nvCxnSpPr>
            <p:spPr bwMode="auto">
              <a:xfrm rot="16200000" flipH="1">
                <a:off x="1532" y="1871"/>
                <a:ext cx="96" cy="194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</p:cxnSp>
          <p:pic>
            <p:nvPicPr>
              <p:cNvPr id="58" name="Picture 57" descr="GEL Rounded Square fuchsia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604" y="1152"/>
                <a:ext cx="145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9" name="AutoShape 46"/>
              <p:cNvCxnSpPr>
                <a:cxnSpLocks noChangeShapeType="1"/>
              </p:cNvCxnSpPr>
              <p:nvPr/>
            </p:nvCxnSpPr>
            <p:spPr bwMode="auto">
              <a:xfrm>
                <a:off x="1677" y="1296"/>
                <a:ext cx="0" cy="48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</p:cxnSp>
          <p:pic>
            <p:nvPicPr>
              <p:cNvPr id="60" name="Picture 59" descr="GEL Rounded Rectangle fuchsi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15" y="1738"/>
                <a:ext cx="3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1" name="AutoShape 48"/>
              <p:cNvCxnSpPr>
                <a:cxnSpLocks noChangeShapeType="1"/>
                <a:stCxn id="51" idx="2"/>
                <a:endCxn id="60" idx="0"/>
              </p:cNvCxnSpPr>
              <p:nvPr/>
            </p:nvCxnSpPr>
            <p:spPr bwMode="auto">
              <a:xfrm flipH="1">
                <a:off x="1482" y="1718"/>
                <a:ext cx="3" cy="20"/>
              </a:xfrm>
              <a:prstGeom prst="straightConnector1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62" name="AutoShape 49"/>
              <p:cNvCxnSpPr>
                <a:cxnSpLocks noChangeShapeType="1"/>
              </p:cNvCxnSpPr>
              <p:nvPr/>
            </p:nvCxnSpPr>
            <p:spPr bwMode="auto">
              <a:xfrm flipV="1">
                <a:off x="1652" y="1814"/>
                <a:ext cx="216" cy="154"/>
              </a:xfrm>
              <a:prstGeom prst="bentConnector2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</p:cxnSp>
        </p:grpSp>
      </p:grpSp>
      <p:grpSp>
        <p:nvGrpSpPr>
          <p:cNvPr id="6" name="Group 5"/>
          <p:cNvGrpSpPr/>
          <p:nvPr/>
        </p:nvGrpSpPr>
        <p:grpSpPr>
          <a:xfrm>
            <a:off x="2339752" y="2133327"/>
            <a:ext cx="1320865" cy="704850"/>
            <a:chOff x="5057517" y="1601458"/>
            <a:chExt cx="2056864" cy="704850"/>
          </a:xfrm>
        </p:grpSpPr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Trading</a:t>
              </a:r>
            </a:p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Partner</a:t>
              </a:r>
            </a:p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Management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60001" y="2985577"/>
            <a:ext cx="1255466" cy="704850"/>
            <a:chOff x="5057517" y="1601458"/>
            <a:chExt cx="2056864" cy="704850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RFID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87555" y="2133327"/>
            <a:ext cx="1255833" cy="704850"/>
            <a:chOff x="5057517" y="1601458"/>
            <a:chExt cx="2056864" cy="704850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EDI/B2B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71600" y="1773538"/>
            <a:ext cx="1121694" cy="704850"/>
            <a:chOff x="5057517" y="1601458"/>
            <a:chExt cx="2056864" cy="704850"/>
          </a:xfrm>
        </p:grpSpPr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5165440" y="1664958"/>
              <a:ext cx="18410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Adapters &amp;</a:t>
              </a:r>
            </a:p>
            <a:p>
              <a:pPr algn="ctr"/>
              <a:r>
                <a:rPr lang="en-US" sz="1200" dirty="0"/>
                <a:t>Adapter SDK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87555" y="2965392"/>
            <a:ext cx="1255833" cy="704850"/>
            <a:chOff x="5057517" y="1601458"/>
            <a:chExt cx="2056864" cy="704850"/>
          </a:xfrm>
        </p:grpSpPr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2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Business</a:t>
              </a:r>
            </a:p>
            <a:p>
              <a:pPr algn="ctr"/>
              <a:r>
                <a:rPr lang="en-US" sz="1200" dirty="0"/>
                <a:t>Activity</a:t>
              </a:r>
            </a:p>
            <a:p>
              <a:pPr algn="ctr"/>
              <a:r>
                <a:rPr lang="en-US" sz="1200" dirty="0"/>
                <a:t>Monitoring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87555" y="3816468"/>
            <a:ext cx="1255833" cy="704850"/>
            <a:chOff x="5057517" y="1601458"/>
            <a:chExt cx="2056864" cy="704850"/>
          </a:xfrm>
        </p:grpSpPr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Accelerators</a:t>
              </a:r>
            </a:p>
          </p:txBody>
        </p:sp>
      </p:grp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2678639" y="5507343"/>
            <a:ext cx="3852236" cy="339725"/>
          </a:xfrm>
          <a:prstGeom prst="round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0" rIns="91436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Pub/Sub Message Engine</a:t>
            </a:r>
          </a:p>
        </p:txBody>
      </p:sp>
      <p:pic>
        <p:nvPicPr>
          <p:cNvPr id="13" name="Picture 12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11684696">
            <a:off x="4346315" y="4426673"/>
            <a:ext cx="163574" cy="86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21146161">
            <a:off x="4606333" y="4247174"/>
            <a:ext cx="175441" cy="92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971600" y="3909106"/>
            <a:ext cx="1069149" cy="704850"/>
            <a:chOff x="5057517" y="1601458"/>
            <a:chExt cx="2056864" cy="704850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5165441" y="1664958"/>
              <a:ext cx="1931755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Message</a:t>
              </a:r>
            </a:p>
            <a:p>
              <a:pPr algn="ctr"/>
              <a:r>
                <a:rPr lang="en-US" sz="1200" dirty="0"/>
                <a:t>Transform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56296" y="3985306"/>
            <a:ext cx="1096492" cy="704850"/>
            <a:chOff x="5057517" y="1601458"/>
            <a:chExt cx="2056864" cy="704850"/>
          </a:xfrm>
        </p:grpSpPr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5165441" y="1664958"/>
              <a:ext cx="1931755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Message</a:t>
              </a:r>
            </a:p>
            <a:p>
              <a:pPr algn="ctr"/>
              <a:r>
                <a:rPr lang="en-US" sz="1200" dirty="0"/>
                <a:t>Transform</a:t>
              </a:r>
            </a:p>
          </p:txBody>
        </p:sp>
      </p:grpSp>
      <p:pic>
        <p:nvPicPr>
          <p:cNvPr id="17" name="Picture 16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12874982">
            <a:off x="6673827" y="4508763"/>
            <a:ext cx="339124" cy="179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495073" y="2386496"/>
            <a:ext cx="314649" cy="166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sm yellow straight down arrow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10800000">
            <a:off x="7375085" y="2487567"/>
            <a:ext cx="339124" cy="179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3549594" y="1723774"/>
            <a:ext cx="973986" cy="704850"/>
            <a:chOff x="5057517" y="1601458"/>
            <a:chExt cx="2056864" cy="704850"/>
          </a:xfrm>
        </p:grpSpPr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5165438" y="1664958"/>
              <a:ext cx="18181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Business Rules 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8819" y="1723774"/>
            <a:ext cx="1107317" cy="704850"/>
            <a:chOff x="5057517" y="1601458"/>
            <a:chExt cx="2056864" cy="704850"/>
          </a:xfrm>
        </p:grpSpPr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5165438" y="1664958"/>
              <a:ext cx="18181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Enterprise Service Bus</a:t>
              </a: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2396749" y="4974427"/>
            <a:ext cx="4430418" cy="116488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3615467" y="2445271"/>
            <a:ext cx="1972090" cy="241321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267744" y="20943"/>
            <a:ext cx="4661549" cy="483754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103748" y="1853981"/>
            <a:ext cx="1212667" cy="704850"/>
            <a:chOff x="5057517" y="1601458"/>
            <a:chExt cx="2056864" cy="704850"/>
          </a:xfrm>
        </p:grpSpPr>
        <p:sp>
          <p:nvSpPr>
            <p:cNvPr id="70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5165440" y="1664958"/>
              <a:ext cx="1841020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Adapters &amp;</a:t>
              </a:r>
            </a:p>
            <a:p>
              <a:pPr algn="ctr"/>
              <a:r>
                <a:rPr lang="en-US" sz="1200" dirty="0"/>
                <a:t>Adapter SDK</a:t>
              </a:r>
            </a:p>
          </p:txBody>
        </p:sp>
      </p:grpSp>
      <p:sp>
        <p:nvSpPr>
          <p:cNvPr id="72" name="Rounded Rectangle 71"/>
          <p:cNvSpPr/>
          <p:nvPr/>
        </p:nvSpPr>
        <p:spPr bwMode="auto">
          <a:xfrm>
            <a:off x="827584" y="1631419"/>
            <a:ext cx="1372521" cy="337946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7021550" y="1621138"/>
            <a:ext cx="1438882" cy="337946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631644" y="1068688"/>
            <a:ext cx="1220276" cy="704850"/>
            <a:chOff x="5057517" y="1601458"/>
            <a:chExt cx="2056864" cy="704850"/>
          </a:xfrm>
        </p:grpSpPr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Monitoring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90999" y="910731"/>
            <a:ext cx="995553" cy="704850"/>
            <a:chOff x="5057517" y="1601458"/>
            <a:chExt cx="2056864" cy="704850"/>
          </a:xfrm>
        </p:grpSpPr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Throttling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20308" y="1068688"/>
            <a:ext cx="995553" cy="704850"/>
            <a:chOff x="5057517" y="1601458"/>
            <a:chExt cx="2056864" cy="704850"/>
          </a:xfrm>
        </p:grpSpPr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5057517" y="1601458"/>
              <a:ext cx="2056864" cy="704850"/>
            </a:xfrm>
            <a:prstGeom prst="roundRect">
              <a:avLst>
                <a:gd name="adj" fmla="val 8243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0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5165439" y="1664958"/>
              <a:ext cx="1841021" cy="56673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0" rIns="91436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96875" algn="ctr">
                <a:buClr>
                  <a:srgbClr val="777777"/>
                </a:buClr>
              </a:pPr>
              <a:r>
                <a:rPr lang="en-US" sz="1200" dirty="0">
                  <a:solidFill>
                    <a:schemeClr val="bg1"/>
                  </a:solidFill>
                  <a:cs typeface="Segoe UI" pitchFamily="34" charset="0"/>
                </a:rPr>
                <a:t>SSO</a:t>
              </a:r>
            </a:p>
          </p:txBody>
        </p:sp>
      </p:grpSp>
      <p:pic>
        <p:nvPicPr>
          <p:cNvPr id="99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2585015" y="6347893"/>
            <a:ext cx="3998094" cy="292102"/>
          </a:xfrm>
          <a:prstGeom prst="roundRect">
            <a:avLst>
              <a:gd name="adj" fmla="val 5406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endParaRPr lang="en-US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Text Box 34"/>
          <p:cNvSpPr txBox="1">
            <a:spLocks noChangeArrowheads="1"/>
          </p:cNvSpPr>
          <p:nvPr/>
        </p:nvSpPr>
        <p:spPr bwMode="auto">
          <a:xfrm>
            <a:off x="2643741" y="6432213"/>
            <a:ext cx="3728459" cy="165850"/>
          </a:xfrm>
          <a:prstGeom prst="round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0" rIns="91436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Windows &amp; SQL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2398922" y="6256556"/>
            <a:ext cx="4444466" cy="47604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6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22" grpId="0" animBg="1"/>
      <p:bldP spid="23" grpId="0" animBg="1"/>
      <p:bldP spid="23" grpId="1" animBg="1"/>
      <p:bldP spid="24" grpId="0" animBg="1"/>
      <p:bldP spid="72" grpId="0" animBg="1"/>
      <p:bldP spid="73" grpId="0" animBg="1"/>
      <p:bldP spid="100" grpId="0" animBg="1"/>
      <p:bldP spid="101" grpId="0" animBg="1"/>
      <p:bldP spid="10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BizTalk Server Administration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System requirements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BizTalk Server </a:t>
            </a:r>
            <a:r>
              <a:rPr lang="en-US" dirty="0">
                <a:solidFill>
                  <a:schemeClr val="bg1"/>
                </a:solidFill>
              </a:rPr>
              <a:t>Administration Console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BizTalk run-time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37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System requirements – BizTalk Server 2010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214282" y="1714488"/>
            <a:ext cx="4192175" cy="192882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/>
              <a:t>Minimum hardware requirements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92082" y="2149462"/>
            <a:ext cx="3894166" cy="127953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1 GHz Intel Pentium compatible CPU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32-bit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2 GB of RAM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10 GB of available hard disk space 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14282" y="3857628"/>
            <a:ext cx="4214842" cy="214314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/>
              <a:t>Recommended hardware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0019" y="4292602"/>
            <a:ext cx="3768979" cy="149385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1 Quad/</a:t>
            </a:r>
            <a:r>
              <a:rPr lang="en-US" dirty="0" err="1"/>
              <a:t>Hexa</a:t>
            </a:r>
            <a:r>
              <a:rPr lang="en-US" dirty="0"/>
              <a:t>/</a:t>
            </a:r>
            <a:r>
              <a:rPr lang="en-US" dirty="0" err="1"/>
              <a:t>Octo</a:t>
            </a:r>
            <a:r>
              <a:rPr lang="en-US" dirty="0"/>
              <a:t> core processor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64-bit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4 GB or more of RAM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45+15 GB or more available hard disk space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14876" y="1714488"/>
            <a:ext cx="4192175" cy="192882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Minimum software requirements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92676" y="2149462"/>
            <a:ext cx="3894166" cy="127953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Server 2008 </a:t>
            </a:r>
            <a:r>
              <a:rPr lang="en-US" dirty="0" err="1"/>
              <a:t>Std</a:t>
            </a:r>
            <a:r>
              <a:rPr lang="en-US" dirty="0"/>
              <a:t> SP1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XP SP3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SQL Server 2008 </a:t>
            </a:r>
            <a:r>
              <a:rPr lang="en-US" dirty="0" err="1"/>
              <a:t>Std</a:t>
            </a:r>
            <a:r>
              <a:rPr lang="en-US" dirty="0"/>
              <a:t> SP1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.NET 4.0 &amp; .NET 3.5 SP1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14876" y="3857628"/>
            <a:ext cx="4214842" cy="214314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Recommended software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00613" y="4292602"/>
            <a:ext cx="3768979" cy="149385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Server 2008 R2 </a:t>
            </a:r>
            <a:r>
              <a:rPr lang="en-US" dirty="0" err="1"/>
              <a:t>Ent</a:t>
            </a:r>
            <a:endParaRPr lang="en-US" dirty="0"/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7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SQL Server 2008 R2 </a:t>
            </a:r>
            <a:r>
              <a:rPr lang="en-US" dirty="0" err="1"/>
              <a:t>Std</a:t>
            </a:r>
            <a:endParaRPr lang="en-US" dirty="0"/>
          </a:p>
        </p:txBody>
      </p:sp>
      <p:sp>
        <p:nvSpPr>
          <p:cNvPr id="11" name="12-Point Star 10"/>
          <p:cNvSpPr/>
          <p:nvPr/>
        </p:nvSpPr>
        <p:spPr bwMode="auto">
          <a:xfrm>
            <a:off x="3635896" y="2780928"/>
            <a:ext cx="1800200" cy="1796210"/>
          </a:xfrm>
          <a:prstGeom prst="star1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131263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System requirements – BizTalk Server 2013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214282" y="1714488"/>
            <a:ext cx="4192175" cy="192882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/>
              <a:t>Minimum hardware requirements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92082" y="2149462"/>
            <a:ext cx="3894166" cy="127953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1 GHz Intel Pentium compatible CPU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32-bit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2 GB of RAM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10 GB of available hard disk space 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14282" y="3857628"/>
            <a:ext cx="4214842" cy="214314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/>
              <a:t>Recommended hardware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0019" y="4292602"/>
            <a:ext cx="3768979" cy="149385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1 Quad/</a:t>
            </a:r>
            <a:r>
              <a:rPr lang="en-US" dirty="0" err="1"/>
              <a:t>Hexa</a:t>
            </a:r>
            <a:r>
              <a:rPr lang="en-US" dirty="0"/>
              <a:t>/</a:t>
            </a:r>
            <a:r>
              <a:rPr lang="en-US" dirty="0" err="1"/>
              <a:t>Octo</a:t>
            </a:r>
            <a:r>
              <a:rPr lang="en-US" dirty="0"/>
              <a:t> core processor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64-bit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4 GB or more of RAM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45+15 GB or more available hard disk space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14876" y="1714488"/>
            <a:ext cx="4192175" cy="192882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Minimum software requirements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92676" y="2149462"/>
            <a:ext cx="3894166" cy="127953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Server 2008 R2 SP1 </a:t>
            </a:r>
            <a:r>
              <a:rPr lang="en-US" dirty="0" err="1"/>
              <a:t>Std</a:t>
            </a:r>
            <a:endParaRPr lang="en-US" dirty="0"/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7 SP1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SQL Server 2008 R2 SP1 </a:t>
            </a:r>
            <a:r>
              <a:rPr lang="en-US" dirty="0" err="1"/>
              <a:t>Std</a:t>
            </a:r>
            <a:endParaRPr lang="en-US" dirty="0"/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.NET 4.5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14876" y="3857628"/>
            <a:ext cx="4214842" cy="214314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Recommended software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00613" y="4292602"/>
            <a:ext cx="3768979" cy="149385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Server 2012 </a:t>
            </a:r>
            <a:r>
              <a:rPr lang="en-US" dirty="0" err="1"/>
              <a:t>Std</a:t>
            </a:r>
            <a:endParaRPr lang="en-US" dirty="0"/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Windows 8</a:t>
            </a:r>
          </a:p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r>
              <a:rPr lang="en-US" dirty="0"/>
              <a:t>SQL Server 2012 </a:t>
            </a:r>
            <a:r>
              <a:rPr lang="en-US" dirty="0" err="1"/>
              <a:t>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27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11116"/>
            <a:ext cx="7221379" cy="5214228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Administration Console</a:t>
            </a:r>
            <a:endParaRPr lang="en-GB" dirty="0"/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732240" y="3212976"/>
            <a:ext cx="2254250" cy="278686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Configuration and Management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Applications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Ports, Adapters, 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Start, Stop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Import, Export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Troubleshoot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Rounded Rectangle 524290"/>
          <p:cNvSpPr>
            <a:spLocks noChangeArrowheads="1"/>
          </p:cNvSpPr>
          <p:nvPr/>
        </p:nvSpPr>
        <p:spPr bwMode="auto">
          <a:xfrm>
            <a:off x="272143" y="4969217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MMC Console</a:t>
            </a:r>
          </a:p>
        </p:txBody>
      </p:sp>
    </p:spTree>
    <p:extLst>
      <p:ext uri="{BB962C8B-B14F-4D97-AF65-F5344CB8AC3E}">
        <p14:creationId xmlns:p14="http://schemas.microsoft.com/office/powerpoint/2010/main" val="28866208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24" y="1340768"/>
            <a:ext cx="7327925" cy="4779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Viewing </a:t>
            </a:r>
            <a:r>
              <a:rPr lang="sv-SE" dirty="0" err="1"/>
              <a:t>Tracking</a:t>
            </a:r>
            <a:r>
              <a:rPr lang="sv-SE" dirty="0"/>
              <a:t> Information</a:t>
            </a:r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11560" y="3867186"/>
            <a:ext cx="2428892" cy="42590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 anchor="ctr" anchorCtr="0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Health And Activity Tracking</a:t>
            </a:r>
          </a:p>
        </p:txBody>
      </p:sp>
    </p:spTree>
    <p:extLst>
      <p:ext uri="{BB962C8B-B14F-4D97-AF65-F5344CB8AC3E}">
        <p14:creationId xmlns:p14="http://schemas.microsoft.com/office/powerpoint/2010/main" val="4140404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20956"/>
            <a:ext cx="6182242" cy="4777488"/>
          </a:xfrm>
          <a:prstGeom prst="rect">
            <a:avLst/>
          </a:prstGeom>
          <a:effectLst>
            <a:softEdge rad="38100"/>
          </a:effectLst>
          <a:scene3d>
            <a:camera prst="perspectiveContrastingLeftFacing" fov="2700000">
              <a:rot lat="21588139" lon="2074461" rev="21389136"/>
            </a:camera>
            <a:lightRig rig="threePt" dir="t"/>
          </a:scene3d>
        </p:spPr>
      </p:pic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HAT - Orchestration Debugger</a:t>
            </a:r>
            <a:endParaRPr lang="en-GB" dirty="0"/>
          </a:p>
        </p:txBody>
      </p:sp>
      <p:sp>
        <p:nvSpPr>
          <p:cNvPr id="524291" name="Rounded Rectangle 524290"/>
          <p:cNvSpPr>
            <a:spLocks noChangeArrowheads="1"/>
          </p:cNvSpPr>
          <p:nvPr/>
        </p:nvSpPr>
        <p:spPr bwMode="auto">
          <a:xfrm>
            <a:off x="676937" y="3609700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Orchestration Debugger</a:t>
            </a:r>
          </a:p>
        </p:txBody>
      </p:sp>
      <p:sp>
        <p:nvSpPr>
          <p:cNvPr id="524293" name="Rounded Rectangle 524292"/>
          <p:cNvSpPr>
            <a:spLocks noChangeArrowheads="1"/>
          </p:cNvSpPr>
          <p:nvPr/>
        </p:nvSpPr>
        <p:spPr bwMode="auto">
          <a:xfrm>
            <a:off x="6454321" y="3429000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Debugging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Monitor orchestration instances and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Set breakpoints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Suspend, terminate, or resume processes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variables and data</a:t>
            </a:r>
          </a:p>
        </p:txBody>
      </p:sp>
    </p:spTree>
    <p:extLst>
      <p:ext uri="{BB962C8B-B14F-4D97-AF65-F5344CB8AC3E}">
        <p14:creationId xmlns:p14="http://schemas.microsoft.com/office/powerpoint/2010/main" val="23362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major pain points does BizTalk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Need to Integrate systems </a:t>
            </a:r>
          </a:p>
          <a:p>
            <a:pPr lvl="1"/>
            <a:r>
              <a:rPr lang="en-US"/>
              <a:t>Inconsistent information from disparate sources</a:t>
            </a:r>
          </a:p>
          <a:p>
            <a:pPr lvl="1"/>
            <a:r>
              <a:rPr lang="en-US"/>
              <a:t>Lack of competency and standards</a:t>
            </a:r>
          </a:p>
          <a:p>
            <a:r>
              <a:rPr lang="en-US"/>
              <a:t>Want to Automate processes</a:t>
            </a:r>
          </a:p>
          <a:p>
            <a:pPr lvl="1"/>
            <a:r>
              <a:rPr lang="en-US"/>
              <a:t>Inefficient manual processes</a:t>
            </a:r>
          </a:p>
          <a:p>
            <a:pPr lvl="1"/>
            <a:r>
              <a:rPr lang="en-US"/>
              <a:t>Time consuming and focus disturbing </a:t>
            </a:r>
          </a:p>
          <a:p>
            <a:r>
              <a:rPr lang="en-US"/>
              <a:t>Want insight in information flow</a:t>
            </a:r>
          </a:p>
          <a:p>
            <a:pPr lvl="1"/>
            <a:r>
              <a:rPr lang="en-US"/>
              <a:t>Lack of asset and process visibility</a:t>
            </a:r>
          </a:p>
          <a:p>
            <a:pPr lvl="1"/>
            <a:r>
              <a:rPr lang="en-US"/>
              <a:t>Missing control and re-usability </a:t>
            </a:r>
          </a:p>
          <a:p>
            <a:pPr lvl="1"/>
            <a:endParaRPr lang="en-US" dirty="0"/>
          </a:p>
        </p:txBody>
      </p:sp>
      <p:grpSp>
        <p:nvGrpSpPr>
          <p:cNvPr id="5" name="Group 9"/>
          <p:cNvGrpSpPr/>
          <p:nvPr/>
        </p:nvGrpSpPr>
        <p:grpSpPr>
          <a:xfrm>
            <a:off x="5572132" y="1785926"/>
            <a:ext cx="3143272" cy="2428892"/>
            <a:chOff x="5029200" y="3581396"/>
            <a:chExt cx="4451350" cy="3251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 flipH="1" flipV="1">
              <a:off x="5848709" y="4675516"/>
              <a:ext cx="1641545" cy="94660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6362271" y="4061570"/>
              <a:ext cx="64408" cy="19251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 flipH="1">
              <a:off x="6362269" y="4661782"/>
              <a:ext cx="1435614" cy="1080380"/>
            </a:xfrm>
            <a:prstGeom prst="line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6435307" y="4002655"/>
              <a:ext cx="1157490" cy="1619464"/>
            </a:xfrm>
            <a:prstGeom prst="line">
              <a:avLst/>
            </a:prstGeom>
            <a:noFill/>
            <a:ln w="38100" cmpd="dbl">
              <a:solidFill>
                <a:srgbClr val="FF0000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5638800" y="5521329"/>
              <a:ext cx="1100138" cy="1311276"/>
              <a:chOff x="726" y="2825"/>
              <a:chExt cx="693" cy="826"/>
            </a:xfrm>
          </p:grpSpPr>
          <p:grpSp>
            <p:nvGrpSpPr>
              <p:cNvPr id="35" name="Group 72"/>
              <p:cNvGrpSpPr>
                <a:grpSpLocks/>
              </p:cNvGrpSpPr>
              <p:nvPr/>
            </p:nvGrpSpPr>
            <p:grpSpPr bwMode="auto">
              <a:xfrm>
                <a:off x="726" y="2825"/>
                <a:ext cx="619" cy="577"/>
                <a:chOff x="72" y="2051"/>
                <a:chExt cx="702" cy="655"/>
              </a:xfrm>
            </p:grpSpPr>
            <p:pic>
              <p:nvPicPr>
                <p:cNvPr id="37" name="Picture 73" descr="pie-gray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auto">
                <a:xfrm>
                  <a:off x="72" y="2411"/>
                  <a:ext cx="702" cy="2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8" name="Picture 74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>
                  <a:off x="213" y="2051"/>
                  <a:ext cx="406" cy="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6" name="Text Box 75"/>
              <p:cNvSpPr txBox="1">
                <a:spLocks noChangeArrowheads="1"/>
              </p:cNvSpPr>
              <p:nvPr/>
            </p:nvSpPr>
            <p:spPr bwMode="auto">
              <a:xfrm>
                <a:off x="818" y="3376"/>
                <a:ext cx="601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 dirty="0">
                    <a:solidFill>
                      <a:schemeClr val="bg2"/>
                    </a:solidFill>
                  </a:rPr>
                  <a:t>CRM</a:t>
                </a:r>
              </a:p>
            </p:txBody>
          </p:sp>
        </p:grp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5029200" y="4256091"/>
              <a:ext cx="1066801" cy="1320801"/>
              <a:chOff x="48" y="2033"/>
              <a:chExt cx="672" cy="832"/>
            </a:xfrm>
          </p:grpSpPr>
          <p:grpSp>
            <p:nvGrpSpPr>
              <p:cNvPr id="31" name="Group 77"/>
              <p:cNvGrpSpPr>
                <a:grpSpLocks/>
              </p:cNvGrpSpPr>
              <p:nvPr/>
            </p:nvGrpSpPr>
            <p:grpSpPr bwMode="auto">
              <a:xfrm>
                <a:off x="72" y="2033"/>
                <a:ext cx="619" cy="577"/>
                <a:chOff x="72" y="2051"/>
                <a:chExt cx="702" cy="655"/>
              </a:xfrm>
            </p:grpSpPr>
            <p:pic>
              <p:nvPicPr>
                <p:cNvPr id="33" name="Picture 78" descr="pie-gray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auto">
                <a:xfrm>
                  <a:off x="72" y="2411"/>
                  <a:ext cx="702" cy="2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" name="Picture 79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>
                  <a:off x="213" y="2051"/>
                  <a:ext cx="406" cy="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2" name="Text Box 80"/>
              <p:cNvSpPr txBox="1">
                <a:spLocks noChangeArrowheads="1"/>
              </p:cNvSpPr>
              <p:nvPr/>
            </p:nvSpPr>
            <p:spPr bwMode="auto">
              <a:xfrm>
                <a:off x="48" y="2590"/>
                <a:ext cx="672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 dirty="0">
                    <a:solidFill>
                      <a:schemeClr val="bg2"/>
                    </a:solidFill>
                  </a:rPr>
                  <a:t>HR</a:t>
                </a:r>
              </a:p>
            </p:txBody>
          </p:sp>
        </p:grp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7372348" y="5195895"/>
              <a:ext cx="2108202" cy="1357314"/>
              <a:chOff x="1452" y="3387"/>
              <a:chExt cx="1328" cy="855"/>
            </a:xfrm>
          </p:grpSpPr>
          <p:grpSp>
            <p:nvGrpSpPr>
              <p:cNvPr id="27" name="Group 82"/>
              <p:cNvGrpSpPr>
                <a:grpSpLocks/>
              </p:cNvGrpSpPr>
              <p:nvPr/>
            </p:nvGrpSpPr>
            <p:grpSpPr bwMode="auto">
              <a:xfrm>
                <a:off x="1512" y="3387"/>
                <a:ext cx="619" cy="585"/>
                <a:chOff x="1512" y="3483"/>
                <a:chExt cx="619" cy="585"/>
              </a:xfrm>
            </p:grpSpPr>
            <p:pic>
              <p:nvPicPr>
                <p:cNvPr id="29" name="Picture 83" descr="pie-gray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auto">
                <a:xfrm>
                  <a:off x="1512" y="3808"/>
                  <a:ext cx="61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84" descr="Server Commerce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>
                  <a:off x="1642" y="3483"/>
                  <a:ext cx="347" cy="5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8" name="Text Box 85"/>
              <p:cNvSpPr txBox="1">
                <a:spLocks noChangeArrowheads="1"/>
              </p:cNvSpPr>
              <p:nvPr/>
            </p:nvSpPr>
            <p:spPr bwMode="auto">
              <a:xfrm>
                <a:off x="1452" y="3967"/>
                <a:ext cx="1328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 dirty="0">
                    <a:solidFill>
                      <a:schemeClr val="bg2"/>
                    </a:solidFill>
                  </a:rPr>
                  <a:t>E-Commerce</a:t>
                </a:r>
              </a:p>
            </p:txBody>
          </p:sp>
        </p:grp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6096000" y="3581396"/>
              <a:ext cx="781050" cy="623887"/>
              <a:chOff x="1905" y="1323"/>
              <a:chExt cx="666" cy="531"/>
            </a:xfrm>
          </p:grpSpPr>
          <p:pic>
            <p:nvPicPr>
              <p:cNvPr id="24" name="Picture 87" descr="XP icon my computer"/>
              <p:cNvPicPr>
                <a:picLocks noChangeAspect="1" noChangeArrowheads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 bwMode="auto">
              <a:xfrm flipH="1">
                <a:off x="2043" y="1323"/>
                <a:ext cx="396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88" descr="XP icon my documents"/>
              <p:cNvPicPr>
                <a:picLocks noChangeAspect="1" noChangeArrowheads="1"/>
              </p:cNvPicPr>
              <p:nvPr/>
            </p:nvPicPr>
            <p:blipFill>
              <a:blip r:embed="rId7" cstate="screen"/>
              <a:srcRect/>
              <a:stretch>
                <a:fillRect/>
              </a:stretch>
            </p:blipFill>
            <p:spPr bwMode="auto">
              <a:xfrm>
                <a:off x="2349" y="1580"/>
                <a:ext cx="22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89" descr="user business user woman"/>
              <p:cNvPicPr>
                <a:picLocks noChangeAspect="1" noChangeArrowheads="1"/>
              </p:cNvPicPr>
              <p:nvPr/>
            </p:nvPicPr>
            <p:blipFill>
              <a:blip r:embed="rId8" cstate="screen"/>
              <a:srcRect/>
              <a:stretch>
                <a:fillRect/>
              </a:stretch>
            </p:blipFill>
            <p:spPr bwMode="auto">
              <a:xfrm flipH="1">
                <a:off x="1905" y="1498"/>
                <a:ext cx="263" cy="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" name="Group 90"/>
            <p:cNvGrpSpPr>
              <a:grpSpLocks/>
            </p:cNvGrpSpPr>
            <p:nvPr/>
          </p:nvGrpSpPr>
          <p:grpSpPr bwMode="auto">
            <a:xfrm>
              <a:off x="7696205" y="3844933"/>
              <a:ext cx="1271589" cy="1335089"/>
              <a:chOff x="2598" y="2933"/>
              <a:chExt cx="801" cy="841"/>
            </a:xfrm>
          </p:grpSpPr>
          <p:grpSp>
            <p:nvGrpSpPr>
              <p:cNvPr id="19" name="Group 91"/>
              <p:cNvGrpSpPr>
                <a:grpSpLocks/>
              </p:cNvGrpSpPr>
              <p:nvPr/>
            </p:nvGrpSpPr>
            <p:grpSpPr bwMode="auto">
              <a:xfrm>
                <a:off x="2598" y="2933"/>
                <a:ext cx="619" cy="577"/>
                <a:chOff x="72" y="2051"/>
                <a:chExt cx="702" cy="655"/>
              </a:xfrm>
            </p:grpSpPr>
            <p:pic>
              <p:nvPicPr>
                <p:cNvPr id="22" name="Picture 92" descr="pie-gray"/>
                <p:cNvPicPr>
                  <a:picLocks noChangeAspect="1" noChangeArrowheads="1"/>
                </p:cNvPicPr>
                <p:nvPr/>
              </p:nvPicPr>
              <p:blipFill>
                <a:blip r:embed="rId3" cstate="screen"/>
                <a:srcRect/>
                <a:stretch>
                  <a:fillRect/>
                </a:stretch>
              </p:blipFill>
              <p:spPr bwMode="auto">
                <a:xfrm>
                  <a:off x="72" y="2411"/>
                  <a:ext cx="702" cy="2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3" name="Picture 93" descr="Server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>
                  <a:off x="213" y="2051"/>
                  <a:ext cx="406" cy="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0" name="Text Box 94"/>
              <p:cNvSpPr txBox="1">
                <a:spLocks noChangeArrowheads="1"/>
              </p:cNvSpPr>
              <p:nvPr/>
            </p:nvSpPr>
            <p:spPr bwMode="auto">
              <a:xfrm>
                <a:off x="2760" y="3499"/>
                <a:ext cx="639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200" dirty="0">
                    <a:solidFill>
                      <a:schemeClr val="bg2"/>
                    </a:solidFill>
                  </a:rPr>
                  <a:t>ERP</a:t>
                </a:r>
              </a:p>
            </p:txBody>
          </p:sp>
          <p:pic>
            <p:nvPicPr>
              <p:cNvPr id="21" name="Picture 95" descr="Shipping box with label"/>
              <p:cNvPicPr>
                <a:picLocks noChangeAspect="1" noChangeArrowheads="1"/>
              </p:cNvPicPr>
              <p:nvPr/>
            </p:nvPicPr>
            <p:blipFill>
              <a:blip r:embed="rId9" cstate="screen"/>
              <a:srcRect/>
              <a:stretch>
                <a:fillRect/>
              </a:stretch>
            </p:blipFill>
            <p:spPr bwMode="auto">
              <a:xfrm>
                <a:off x="2916" y="3175"/>
                <a:ext cx="306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>
              <a:off x="6567358" y="5693431"/>
              <a:ext cx="1092896" cy="168773"/>
            </a:xfrm>
            <a:prstGeom prst="line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H="1">
              <a:off x="5952094" y="4541741"/>
              <a:ext cx="1743245" cy="240085"/>
            </a:xfrm>
            <a:prstGeom prst="line">
              <a:avLst/>
            </a:prstGeom>
            <a:noFill/>
            <a:ln w="38100">
              <a:solidFill>
                <a:srgbClr val="92D050"/>
              </a:solidFill>
              <a:prstDash val="dash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 flipV="1">
              <a:off x="5747007" y="4781824"/>
              <a:ext cx="307632" cy="7202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5952095" y="5021907"/>
              <a:ext cx="1743246" cy="360129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prstDash val="dash"/>
              <a:round/>
              <a:headEnd type="stealth" w="lg" len="lg"/>
              <a:tailEnd type="stealth" w="lg" len="lg"/>
            </a:ln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 sz="12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026" name="Picture 2" descr="C:\Users\hedbergjh\Pictures\Microsoft Clip Organizer\j043382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2285992"/>
            <a:ext cx="1785950" cy="1785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Pictures\Microsoft Clip Organizer\j043392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06" y="2714620"/>
            <a:ext cx="642942" cy="6429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215338" y="2857496"/>
            <a:ext cx="517525" cy="361950"/>
            <a:chOff x="4344988" y="2058988"/>
            <a:chExt cx="517525" cy="361950"/>
          </a:xfrm>
        </p:grpSpPr>
        <p:pic>
          <p:nvPicPr>
            <p:cNvPr id="41" name="Rectangle 2100" descr="Volume01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532313" y="2058988"/>
              <a:ext cx="3302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Rectangle 2101" descr="ServerProcess0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344988" y="2132013"/>
              <a:ext cx="37623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0" name="Curved Connector 39"/>
          <p:cNvCxnSpPr>
            <a:endCxn id="1027" idx="0"/>
          </p:cNvCxnSpPr>
          <p:nvPr/>
        </p:nvCxnSpPr>
        <p:spPr bwMode="auto">
          <a:xfrm rot="16200000" flipH="1">
            <a:off x="8037684" y="2215528"/>
            <a:ext cx="444805" cy="553379"/>
          </a:xfrm>
          <a:prstGeom prst="curvedConnector3">
            <a:avLst>
              <a:gd name="adj1" fmla="val -9816"/>
            </a:avLst>
          </a:prstGeom>
          <a:solidFill>
            <a:schemeClr val="bg1"/>
          </a:solidFill>
          <a:ln w="25400" cap="flat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48" name="Curved Connector 47"/>
          <p:cNvCxnSpPr>
            <a:stCxn id="1027" idx="2"/>
          </p:cNvCxnSpPr>
          <p:nvPr/>
        </p:nvCxnSpPr>
        <p:spPr bwMode="auto">
          <a:xfrm rot="5400000">
            <a:off x="8092730" y="3235895"/>
            <a:ext cx="322381" cy="565715"/>
          </a:xfrm>
          <a:prstGeom prst="curvedConnector3">
            <a:avLst>
              <a:gd name="adj1" fmla="val 104179"/>
            </a:avLst>
          </a:prstGeom>
          <a:solidFill>
            <a:schemeClr val="bg1"/>
          </a:solidFill>
          <a:ln w="25400" cap="flat" cmpd="dbl" algn="ctr">
            <a:solidFill>
              <a:srgbClr val="7030A0"/>
            </a:solidFill>
            <a:prstDash val="lgDashDotDot"/>
            <a:round/>
            <a:headEnd type="arrow"/>
            <a:tailEnd type="arrow"/>
          </a:ln>
          <a:effectLst/>
        </p:spPr>
      </p:cxnSp>
      <p:pic>
        <p:nvPicPr>
          <p:cNvPr id="4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40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BizTalk Server is used to simplify and automate the exchange of information between publishers and subscribers, to orchestrate business processes and to supply insight into processes.</a:t>
            </a:r>
          </a:p>
          <a:p>
            <a:r>
              <a:rPr lang="sv-SE" dirty="0"/>
              <a:t> It builds on a very solid infrastructure.</a:t>
            </a:r>
          </a:p>
          <a:p>
            <a:r>
              <a:rPr lang="sv-SE" dirty="0"/>
              <a:t>And has a wide range of tools to support administration and development tasks.</a:t>
            </a:r>
          </a:p>
        </p:txBody>
      </p:sp>
    </p:spTree>
    <p:extLst>
      <p:ext uri="{BB962C8B-B14F-4D97-AF65-F5344CB8AC3E}">
        <p14:creationId xmlns:p14="http://schemas.microsoft.com/office/powerpoint/2010/main" val="14142517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Introduction to BizTalk </a:t>
            </a:r>
            <a:r>
              <a:rPr lang="sv-SE"/>
              <a:t>Server 2013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5170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 err="1"/>
              <a:t>Deploying</a:t>
            </a:r>
            <a:r>
              <a:rPr lang="sv-SE" b="1" dirty="0"/>
              <a:t> and </a:t>
            </a:r>
            <a:r>
              <a:rPr lang="sv-SE" b="1" dirty="0" err="1"/>
              <a:t>running</a:t>
            </a:r>
            <a:r>
              <a:rPr lang="sv-SE" b="1" dirty="0"/>
              <a:t> </a:t>
            </a:r>
            <a:r>
              <a:rPr lang="sv-SE" b="1" dirty="0" err="1"/>
              <a:t>your</a:t>
            </a:r>
            <a:r>
              <a:rPr lang="sv-SE" b="1" dirty="0"/>
              <a:t> solution</a:t>
            </a:r>
          </a:p>
          <a:p>
            <a:pPr lvl="1"/>
            <a:r>
              <a:rPr lang="sv-SE" b="1" dirty="0" err="1"/>
              <a:t>Deploy</a:t>
            </a:r>
            <a:r>
              <a:rPr lang="sv-SE" b="1" dirty="0"/>
              <a:t> a BizTalk solution and configure it</a:t>
            </a:r>
          </a:p>
          <a:p>
            <a:pPr lvl="1"/>
            <a:r>
              <a:rPr lang="sv-SE" b="1" dirty="0" err="1"/>
              <a:t>Create</a:t>
            </a:r>
            <a:r>
              <a:rPr lang="sv-SE" b="1" dirty="0"/>
              <a:t> ports to receive and </a:t>
            </a:r>
            <a:r>
              <a:rPr lang="sv-SE" b="1" dirty="0" err="1"/>
              <a:t>send</a:t>
            </a:r>
            <a:r>
              <a:rPr lang="sv-SE" b="1" dirty="0"/>
              <a:t> </a:t>
            </a:r>
            <a:r>
              <a:rPr lang="sv-SE" b="1" dirty="0" err="1"/>
              <a:t>messages</a:t>
            </a:r>
            <a:endParaRPr lang="sv-SE" b="1" dirty="0"/>
          </a:p>
          <a:p>
            <a:pPr lvl="1"/>
            <a:r>
              <a:rPr lang="sv-SE" b="1" dirty="0"/>
              <a:t>Test the integration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12"/>
          <p:cNvSpPr>
            <a:spLocks noChangeArrowheads="1"/>
          </p:cNvSpPr>
          <p:nvPr/>
        </p:nvSpPr>
        <p:spPr bwMode="auto">
          <a:xfrm>
            <a:off x="4067944" y="4004708"/>
            <a:ext cx="1440160" cy="79244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Exercise 5-6</a:t>
            </a:r>
          </a:p>
        </p:txBody>
      </p:sp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some of the scenarios where Microsoft BizTalk Server can be used?</a:t>
            </a:r>
          </a:p>
          <a:p>
            <a:r>
              <a:rPr lang="sv-SE" dirty="0"/>
              <a:t>What are some of the tools utilities used within BizTalk Server development and administration?</a:t>
            </a:r>
          </a:p>
          <a:p>
            <a:r>
              <a:rPr lang="sv-SE"/>
              <a:t>What would </a:t>
            </a:r>
            <a:r>
              <a:rPr lang="sv-SE" dirty="0"/>
              <a:t>be the appropriate version for a single box production machine?</a:t>
            </a:r>
          </a:p>
          <a:p>
            <a:r>
              <a:rPr lang="sv-SE" dirty="0"/>
              <a:t>What is the function of a port?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major pain points does BizTalk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Must Simplify change</a:t>
            </a:r>
          </a:p>
          <a:p>
            <a:pPr lvl="1"/>
            <a:r>
              <a:rPr lang="en-US"/>
              <a:t>Overwhelmed by frequent business changes</a:t>
            </a:r>
          </a:p>
          <a:p>
            <a:pPr lvl="1"/>
            <a:r>
              <a:rPr lang="en-US"/>
              <a:t>Find it hard to manage business rules and processes</a:t>
            </a:r>
          </a:p>
          <a:p>
            <a:r>
              <a:rPr lang="en-US"/>
              <a:t>Time consuming development, deployment and management</a:t>
            </a:r>
          </a:p>
          <a:p>
            <a:pPr lvl="1"/>
            <a:r>
              <a:rPr lang="en-US"/>
              <a:t>Need to empower developers to be productive</a:t>
            </a:r>
          </a:p>
          <a:p>
            <a:r>
              <a:rPr lang="en-US"/>
              <a:t>Many hours spent on building effective plumbing</a:t>
            </a:r>
          </a:p>
          <a:p>
            <a:pPr lvl="1"/>
            <a:r>
              <a:rPr lang="en-US"/>
              <a:t>Even if using plumbing enhanced frameworks like WCF</a:t>
            </a:r>
          </a:p>
          <a:p>
            <a:pPr lvl="1"/>
            <a:endParaRPr lang="en-US" dirty="0"/>
          </a:p>
        </p:txBody>
      </p:sp>
      <p:pic>
        <p:nvPicPr>
          <p:cNvPr id="38915" name="Picture 3" descr="C:\Users\ofera.REDMOND\AppData\Local\Microsoft\Windows\Temporary Internet Files\Content.IE5\BCUVK3G8\MCj028133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1285860"/>
            <a:ext cx="1371600" cy="1824361"/>
          </a:xfrm>
          <a:prstGeom prst="rect">
            <a:avLst/>
          </a:prstGeom>
          <a:noFill/>
        </p:spPr>
      </p:pic>
      <p:pic>
        <p:nvPicPr>
          <p:cNvPr id="1028" name="Picture 4" descr="C:\Users\hedbergjh\Pictures\Microsoft Clip Organizer\j04315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2714620"/>
            <a:ext cx="857256" cy="8572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57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ktangel med rundade hörn 78"/>
          <p:cNvSpPr/>
          <p:nvPr/>
        </p:nvSpPr>
        <p:spPr>
          <a:xfrm>
            <a:off x="857224" y="2449650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Management</a:t>
            </a:r>
          </a:p>
        </p:txBody>
      </p:sp>
      <p:sp>
        <p:nvSpPr>
          <p:cNvPr id="85" name="Rektangel med rundade hörn 84"/>
          <p:cNvSpPr/>
          <p:nvPr/>
        </p:nvSpPr>
        <p:spPr>
          <a:xfrm>
            <a:off x="5857884" y="4214818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Scripting &amp; </a:t>
            </a:r>
            <a:b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Programmability APIs</a:t>
            </a:r>
          </a:p>
        </p:txBody>
      </p:sp>
      <p:sp>
        <p:nvSpPr>
          <p:cNvPr id="86" name="Rektangel med rundade hörn 85"/>
          <p:cNvSpPr/>
          <p:nvPr/>
        </p:nvSpPr>
        <p:spPr>
          <a:xfrm>
            <a:off x="3357554" y="3622532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Regulatory Compliance</a:t>
            </a:r>
          </a:p>
        </p:txBody>
      </p:sp>
      <p:sp>
        <p:nvSpPr>
          <p:cNvPr id="87" name="Rektangel med rundade hörn 86"/>
          <p:cNvSpPr/>
          <p:nvPr/>
        </p:nvSpPr>
        <p:spPr>
          <a:xfrm>
            <a:off x="857224" y="5357826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Archiving &amp; Purging</a:t>
            </a:r>
          </a:p>
        </p:txBody>
      </p:sp>
      <p:sp>
        <p:nvSpPr>
          <p:cNvPr id="88" name="Rektangel med rundade hörn 87"/>
          <p:cNvSpPr/>
          <p:nvPr/>
        </p:nvSpPr>
        <p:spPr>
          <a:xfrm>
            <a:off x="857224" y="3622532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Disaster Recovery</a:t>
            </a:r>
          </a:p>
        </p:txBody>
      </p:sp>
      <p:sp>
        <p:nvSpPr>
          <p:cNvPr id="89" name="Rektangel med rundade hörn 88"/>
          <p:cNvSpPr/>
          <p:nvPr/>
        </p:nvSpPr>
        <p:spPr>
          <a:xfrm>
            <a:off x="5857884" y="4786322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Utilization/Performance Tracking</a:t>
            </a:r>
          </a:p>
        </p:txBody>
      </p:sp>
      <p:sp>
        <p:nvSpPr>
          <p:cNvPr id="90" name="Rektangel med rundade hörn 89"/>
          <p:cNvSpPr/>
          <p:nvPr/>
        </p:nvSpPr>
        <p:spPr>
          <a:xfrm>
            <a:off x="3357554" y="4214818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Monitoring</a:t>
            </a:r>
          </a:p>
        </p:txBody>
      </p:sp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Why wouldn’t you want this (and more) out of the box?</a:t>
            </a:r>
          </a:p>
        </p:txBody>
      </p:sp>
      <p:sp>
        <p:nvSpPr>
          <p:cNvPr id="91" name="Rektangel med rundade hörn 90"/>
          <p:cNvSpPr/>
          <p:nvPr/>
        </p:nvSpPr>
        <p:spPr>
          <a:xfrm>
            <a:off x="3357554" y="1885932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 Monitoring</a:t>
            </a:r>
          </a:p>
        </p:txBody>
      </p:sp>
      <p:sp>
        <p:nvSpPr>
          <p:cNvPr id="92" name="Rektangel med rundade hörn 91"/>
          <p:cNvSpPr/>
          <p:nvPr/>
        </p:nvSpPr>
        <p:spPr>
          <a:xfrm>
            <a:off x="3357554" y="2464581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Multi-environment Deployment Model</a:t>
            </a:r>
          </a:p>
        </p:txBody>
      </p:sp>
      <p:sp>
        <p:nvSpPr>
          <p:cNvPr id="93" name="Rektangel med rundade hörn 92"/>
          <p:cNvSpPr/>
          <p:nvPr/>
        </p:nvSpPr>
        <p:spPr>
          <a:xfrm>
            <a:off x="3357554" y="3043230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Management</a:t>
            </a:r>
          </a:p>
        </p:txBody>
      </p:sp>
      <p:sp>
        <p:nvSpPr>
          <p:cNvPr id="94" name="Rektangel med rundade hörn 93"/>
          <p:cNvSpPr/>
          <p:nvPr/>
        </p:nvSpPr>
        <p:spPr>
          <a:xfrm>
            <a:off x="5857884" y="1857364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&amp; Impersonation</a:t>
            </a:r>
          </a:p>
        </p:txBody>
      </p:sp>
      <p:sp>
        <p:nvSpPr>
          <p:cNvPr id="95" name="Rektangel med rundade hörn 94"/>
          <p:cNvSpPr/>
          <p:nvPr/>
        </p:nvSpPr>
        <p:spPr>
          <a:xfrm>
            <a:off x="857224" y="4786322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</a:p>
        </p:txBody>
      </p:sp>
      <p:sp>
        <p:nvSpPr>
          <p:cNvPr id="96" name="Rektangel med rundade hörn 95"/>
          <p:cNvSpPr/>
          <p:nvPr/>
        </p:nvSpPr>
        <p:spPr>
          <a:xfrm>
            <a:off x="3357554" y="4779177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Isolation</a:t>
            </a:r>
          </a:p>
        </p:txBody>
      </p:sp>
      <p:sp>
        <p:nvSpPr>
          <p:cNvPr id="97" name="Rektangel med rundade hörn 96"/>
          <p:cNvSpPr/>
          <p:nvPr/>
        </p:nvSpPr>
        <p:spPr>
          <a:xfrm>
            <a:off x="3357554" y="5357826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Configuration</a:t>
            </a:r>
          </a:p>
        </p:txBody>
      </p:sp>
      <p:sp>
        <p:nvSpPr>
          <p:cNvPr id="98" name="Rektangel med rundade hörn 97"/>
          <p:cNvSpPr/>
          <p:nvPr/>
        </p:nvSpPr>
        <p:spPr>
          <a:xfrm>
            <a:off x="857224" y="3031545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Failed Message Management</a:t>
            </a:r>
          </a:p>
        </p:txBody>
      </p:sp>
      <p:sp>
        <p:nvSpPr>
          <p:cNvPr id="99" name="Rektangel med rundade hörn 98"/>
          <p:cNvSpPr/>
          <p:nvPr/>
        </p:nvSpPr>
        <p:spPr>
          <a:xfrm>
            <a:off x="5857884" y="2464581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Tracking</a:t>
            </a:r>
          </a:p>
        </p:txBody>
      </p:sp>
      <p:sp>
        <p:nvSpPr>
          <p:cNvPr id="100" name="Rektangel med rundade hörn 99"/>
          <p:cNvSpPr/>
          <p:nvPr/>
        </p:nvSpPr>
        <p:spPr>
          <a:xfrm>
            <a:off x="5857884" y="3043230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Scale-out Configuration</a:t>
            </a:r>
          </a:p>
        </p:txBody>
      </p:sp>
      <p:sp>
        <p:nvSpPr>
          <p:cNvPr id="101" name="Rektangel med rundade hörn 100"/>
          <p:cNvSpPr/>
          <p:nvPr/>
        </p:nvSpPr>
        <p:spPr>
          <a:xfrm>
            <a:off x="5857884" y="3621879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State Management</a:t>
            </a:r>
          </a:p>
        </p:txBody>
      </p:sp>
      <p:sp>
        <p:nvSpPr>
          <p:cNvPr id="102" name="Rektangel med rundade hörn 101"/>
          <p:cNvSpPr/>
          <p:nvPr/>
        </p:nvSpPr>
        <p:spPr>
          <a:xfrm>
            <a:off x="857224" y="1857364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Balancing</a:t>
            </a:r>
          </a:p>
        </p:txBody>
      </p:sp>
      <p:sp>
        <p:nvSpPr>
          <p:cNvPr id="103" name="Rektangel med rundade hörn 102"/>
          <p:cNvSpPr/>
          <p:nvPr/>
        </p:nvSpPr>
        <p:spPr>
          <a:xfrm>
            <a:off x="857224" y="4204427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Fail-over</a:t>
            </a:r>
          </a:p>
        </p:txBody>
      </p:sp>
      <p:sp>
        <p:nvSpPr>
          <p:cNvPr id="104" name="Rektangel med rundade hörn 103"/>
          <p:cNvSpPr/>
          <p:nvPr/>
        </p:nvSpPr>
        <p:spPr>
          <a:xfrm>
            <a:off x="5857884" y="5357818"/>
            <a:ext cx="2357454" cy="500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9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Throttling</a:t>
            </a:r>
          </a:p>
        </p:txBody>
      </p:sp>
    </p:spTree>
    <p:extLst>
      <p:ext uri="{BB962C8B-B14F-4D97-AF65-F5344CB8AC3E}">
        <p14:creationId xmlns:p14="http://schemas.microsoft.com/office/powerpoint/2010/main" val="34309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in Integration?</a:t>
            </a:r>
          </a:p>
        </p:txBody>
      </p:sp>
      <p:pic>
        <p:nvPicPr>
          <p:cNvPr id="23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354" y="1700808"/>
            <a:ext cx="4755292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12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2009-11-13T19:07:44Z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12675</TotalTime>
  <Words>2803</Words>
  <Application>Microsoft Office PowerPoint</Application>
  <PresentationFormat>On-screen Show (4:3)</PresentationFormat>
  <Paragraphs>792</Paragraphs>
  <Slides>63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Narrow</vt:lpstr>
      <vt:lpstr>Calibri</vt:lpstr>
      <vt:lpstr>Calibri Light</vt:lpstr>
      <vt:lpstr>Segoe</vt:lpstr>
      <vt:lpstr>Segoe Light</vt:lpstr>
      <vt:lpstr>Segoe UI</vt:lpstr>
      <vt:lpstr>Wingdings</vt:lpstr>
      <vt:lpstr>Office Theme</vt:lpstr>
      <vt:lpstr>Developing Integration Solutions using Microsoft BizTalk Server 2013</vt:lpstr>
      <vt:lpstr>Course Outline</vt:lpstr>
      <vt:lpstr>Lesson 1: core architecture and infrastructure</vt:lpstr>
      <vt:lpstr>What is BizTalk?</vt:lpstr>
      <vt:lpstr>Why BizTalk?</vt:lpstr>
      <vt:lpstr>What major pain points does BizTalk solve?</vt:lpstr>
      <vt:lpstr>What major pain points does BizTalk solve?</vt:lpstr>
      <vt:lpstr>So… Why wouldn’t you want this (and more) out of the box?</vt:lpstr>
      <vt:lpstr>What functions do you need in Integration?</vt:lpstr>
      <vt:lpstr>What areas does BizTalk operate in?</vt:lpstr>
      <vt:lpstr>Evolution</vt:lpstr>
      <vt:lpstr>BizTalk Server 2010</vt:lpstr>
      <vt:lpstr>BizTalk Server 2010</vt:lpstr>
      <vt:lpstr>BizTalk Server 2013</vt:lpstr>
      <vt:lpstr>BizTalk Server 2013</vt:lpstr>
      <vt:lpstr>BizTalk Server 2013</vt:lpstr>
      <vt:lpstr>Editions</vt:lpstr>
      <vt:lpstr>PowerPoint Presentation</vt:lpstr>
      <vt:lpstr>What infrastructure components make up BizTalk Servers runtime?</vt:lpstr>
      <vt:lpstr>BizTalk Server Concepts</vt:lpstr>
      <vt:lpstr>Hosts and Host instances</vt:lpstr>
      <vt:lpstr>Basic Highly Available BizTalk Server Infrastructure Configuration</vt:lpstr>
      <vt:lpstr>Demo</vt:lpstr>
      <vt:lpstr>BizTalk Server Concepts</vt:lpstr>
      <vt:lpstr>BizTalk Adapters and Accelerators</vt:lpstr>
      <vt:lpstr>Hosts, Host instances and Handlers</vt:lpstr>
      <vt:lpstr>Demo</vt:lpstr>
      <vt:lpstr>BizTalk Server Concepts</vt:lpstr>
      <vt:lpstr>Receive Ports and Receive Locations</vt:lpstr>
      <vt:lpstr>Send Ports</vt:lpstr>
      <vt:lpstr>BizTalk Server Concepts</vt:lpstr>
      <vt:lpstr>BizTalk Architecture and Publish/Subscribe</vt:lpstr>
      <vt:lpstr>What pros and cons can you see with the MessageBox approach?</vt:lpstr>
      <vt:lpstr>Where are BizTalk Servers infrastructure components installed?</vt:lpstr>
      <vt:lpstr>Where are BizTalk Servers infrastructure components installed?</vt:lpstr>
      <vt:lpstr>Context based Routing</vt:lpstr>
      <vt:lpstr>Content based Routing</vt:lpstr>
      <vt:lpstr>Demo</vt:lpstr>
      <vt:lpstr>BizTalk Server Concepts</vt:lpstr>
      <vt:lpstr>BizTalk Architecture and Publish/Subscribe</vt:lpstr>
      <vt:lpstr>Hands-On-Labs</vt:lpstr>
      <vt:lpstr>Typical Message flow scenario</vt:lpstr>
      <vt:lpstr>Lesson 2: BizTalk Server Development</vt:lpstr>
      <vt:lpstr>PowerPoint Presentation</vt:lpstr>
      <vt:lpstr>Project Templates</vt:lpstr>
      <vt:lpstr>Schemas and the Schema Editor</vt:lpstr>
      <vt:lpstr>Maps and the Mapper</vt:lpstr>
      <vt:lpstr>Pipelines…</vt:lpstr>
      <vt:lpstr>...and the Pipeline Designer</vt:lpstr>
      <vt:lpstr>Orchestrations and the Orchestration Designer</vt:lpstr>
      <vt:lpstr>Demo</vt:lpstr>
      <vt:lpstr>Hands-On-Labs</vt:lpstr>
      <vt:lpstr>PowerPoint Presentation</vt:lpstr>
      <vt:lpstr>Lesson 3: BizTalk Server Administration</vt:lpstr>
      <vt:lpstr>System requirements – BizTalk Server 2010 </vt:lpstr>
      <vt:lpstr>System requirements – BizTalk Server 2013 </vt:lpstr>
      <vt:lpstr>Administration Console</vt:lpstr>
      <vt:lpstr>Viewing Tracking Information</vt:lpstr>
      <vt:lpstr>HAT - Orchestration Debugger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372</cp:revision>
  <dcterms:created xsi:type="dcterms:W3CDTF">2009-03-09T21:00:21Z</dcterms:created>
  <dcterms:modified xsi:type="dcterms:W3CDTF">2016-12-09T12:33:38Z</dcterms:modified>
  <cp:category>Sales &amp; Marketing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