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4" r:id="rId2"/>
  </p:sldMasterIdLst>
  <p:notesMasterIdLst>
    <p:notesMasterId r:id="rId28"/>
  </p:notesMasterIdLst>
  <p:handoutMasterIdLst>
    <p:handoutMasterId r:id="rId29"/>
  </p:handoutMasterIdLst>
  <p:sldIdLst>
    <p:sldId id="309" r:id="rId3"/>
    <p:sldId id="276" r:id="rId4"/>
    <p:sldId id="279" r:id="rId5"/>
    <p:sldId id="315" r:id="rId6"/>
    <p:sldId id="288" r:id="rId7"/>
    <p:sldId id="289" r:id="rId8"/>
    <p:sldId id="316" r:id="rId9"/>
    <p:sldId id="291" r:id="rId10"/>
    <p:sldId id="292" r:id="rId11"/>
    <p:sldId id="293" r:id="rId12"/>
    <p:sldId id="294" r:id="rId13"/>
    <p:sldId id="317" r:id="rId14"/>
    <p:sldId id="300" r:id="rId15"/>
    <p:sldId id="310" r:id="rId16"/>
    <p:sldId id="298" r:id="rId17"/>
    <p:sldId id="296" r:id="rId18"/>
    <p:sldId id="301" r:id="rId19"/>
    <p:sldId id="302" r:id="rId20"/>
    <p:sldId id="303" r:id="rId21"/>
    <p:sldId id="304" r:id="rId22"/>
    <p:sldId id="305" r:id="rId23"/>
    <p:sldId id="311" r:id="rId24"/>
    <p:sldId id="312" r:id="rId25"/>
    <p:sldId id="313" r:id="rId26"/>
    <p:sldId id="314" r:id="rId2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4141"/>
    <a:srgbClr val="292929"/>
    <a:srgbClr val="B2B2B2"/>
    <a:srgbClr val="CFD1B7"/>
    <a:srgbClr val="FFE575"/>
    <a:srgbClr val="FFF1B3"/>
    <a:srgbClr val="FFB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 autoAdjust="0"/>
    <p:restoredTop sz="88200" autoAdjust="0"/>
  </p:normalViewPr>
  <p:slideViewPr>
    <p:cSldViewPr>
      <p:cViewPr varScale="1">
        <p:scale>
          <a:sx n="115" d="100"/>
          <a:sy n="115" d="100"/>
        </p:scale>
        <p:origin x="15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78C9ACA-3136-4387-A87A-8681FDA492C6}" type="datetime4">
              <a:rPr lang="en-GB"/>
              <a:pPr>
                <a:defRPr/>
              </a:pPr>
              <a:t>09 December 2016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9058967-93C6-45D3-94D8-6F88F098A22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71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8DF4CCB-1B1B-44F9-BFBE-48C3F8F7F08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1168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20000"/>
      </a:spcBef>
      <a:spcAft>
        <a:spcPct val="0"/>
      </a:spcAft>
      <a:buClr>
        <a:schemeClr val="bg2"/>
      </a:buClr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SzPct val="120000"/>
      <a:buFont typeface="Arial" charset="0"/>
      <a:buChar char="◦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9538DF-4459-42A2-8ADF-487D44E93F96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449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144E35-40E7-4AAB-A5E9-3235710F6BE9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88096-720D-4455-BB96-AB0C9EDCD546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492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F4CCB-1B1B-44F9-BFBE-48C3F8F7F089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369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400" b="0" dirty="0"/>
              <a:t>■ </a:t>
            </a:r>
            <a:r>
              <a:rPr lang="en-US" sz="1400" b="0" i="1" dirty="0"/>
              <a:t>Namespace</a:t>
            </a:r>
            <a:r>
              <a:rPr lang="en-US" sz="1400" b="0" dirty="0"/>
              <a:t>. An XML namespace is a W3C standard for providing uniquely named</a:t>
            </a:r>
          </a:p>
          <a:p>
            <a:r>
              <a:rPr lang="en-US" sz="1400" b="0" dirty="0"/>
              <a:t>elements and attributes in an XML instance. An XML instance may contain</a:t>
            </a:r>
          </a:p>
          <a:p>
            <a:r>
              <a:rPr lang="en-US" sz="1400" b="0" dirty="0"/>
              <a:t>element or attribute names from more than one XML vocabulary. If each</a:t>
            </a:r>
          </a:p>
          <a:p>
            <a:r>
              <a:rPr lang="en-US" sz="1400" b="0" dirty="0"/>
              <a:t>vocabulary is given a namespace, the ambiguity between identically named</a:t>
            </a:r>
          </a:p>
          <a:p>
            <a:r>
              <a:rPr lang="en-US" sz="1400" b="0" dirty="0"/>
              <a:t>elements or attributes can be resolved.</a:t>
            </a:r>
          </a:p>
          <a:p>
            <a:r>
              <a:rPr lang="en-US" sz="1400" b="0" dirty="0"/>
              <a:t>■ </a:t>
            </a:r>
            <a:r>
              <a:rPr lang="en-US" sz="1400" b="0" i="1" dirty="0"/>
              <a:t>Element</a:t>
            </a:r>
            <a:r>
              <a:rPr lang="en-US" sz="1400" b="0" dirty="0"/>
              <a:t>. An XML element is a construct used to organize information in a</a:t>
            </a:r>
          </a:p>
          <a:p>
            <a:r>
              <a:rPr lang="en-US" sz="1400" b="0" dirty="0"/>
              <a:t>hierarchical manner. XML elements can either be simple data types (such as</a:t>
            </a:r>
          </a:p>
          <a:p>
            <a:r>
              <a:rPr lang="en-US" sz="1400" b="0" dirty="0"/>
              <a:t>strings, decimals, and unsigned bytes) as defined in W3C standards, or they may</a:t>
            </a:r>
          </a:p>
          <a:p>
            <a:r>
              <a:rPr lang="en-US" sz="1400" b="0" dirty="0"/>
              <a:t>be a complex type containing other elements and/or attributes. Elements and</a:t>
            </a:r>
          </a:p>
          <a:p>
            <a:r>
              <a:rPr lang="en-US" sz="1400" b="0" dirty="0"/>
              <a:t>attributes are case sensitive; that is, Customer is not the same element name as</a:t>
            </a:r>
          </a:p>
          <a:p>
            <a:r>
              <a:rPr lang="sv-SE" sz="1400" b="0" dirty="0"/>
              <a:t>customer or CUSTOMER.</a:t>
            </a:r>
          </a:p>
          <a:p>
            <a:r>
              <a:rPr lang="en-US" sz="1400" b="0" dirty="0"/>
              <a:t>■ </a:t>
            </a:r>
            <a:r>
              <a:rPr lang="en-US" sz="1400" b="0" i="1" dirty="0"/>
              <a:t>Attribute</a:t>
            </a:r>
            <a:r>
              <a:rPr lang="en-US" sz="1400" b="0" dirty="0"/>
              <a:t>. An XML attribute is a construct used to associate additional information</a:t>
            </a:r>
          </a:p>
          <a:p>
            <a:r>
              <a:rPr lang="en-US" sz="1400" b="0" dirty="0"/>
              <a:t>contained with an XML element. Unlike elements, attributes cannot be nested.</a:t>
            </a:r>
          </a:p>
          <a:p>
            <a:r>
              <a:rPr lang="en-US" sz="1400" b="0" dirty="0"/>
              <a:t>Attributes can be associated with any of the simple data types, but because they</a:t>
            </a:r>
          </a:p>
          <a:p>
            <a:r>
              <a:rPr lang="en-US" sz="1400" b="0" dirty="0"/>
              <a:t>cannot be nested, they cannot be a complex type.</a:t>
            </a:r>
          </a:p>
          <a:p>
            <a:r>
              <a:rPr lang="en-US" sz="1400" b="0" dirty="0"/>
              <a:t>■ In the following example, </a:t>
            </a:r>
            <a:r>
              <a:rPr lang="en-US" sz="1400" b="0" i="1" dirty="0"/>
              <a:t>Customer </a:t>
            </a:r>
            <a:r>
              <a:rPr lang="en-US" sz="1400" b="0" dirty="0"/>
              <a:t>is an element with a value of </a:t>
            </a:r>
            <a:r>
              <a:rPr lang="en-US" sz="1400" b="0" i="1" dirty="0" err="1"/>
              <a:t>Contoso</a:t>
            </a:r>
            <a:r>
              <a:rPr lang="en-US" sz="1400" b="0" dirty="0"/>
              <a:t>. </a:t>
            </a:r>
            <a:r>
              <a:rPr lang="en-US" sz="1400" b="0" i="1" dirty="0"/>
              <a:t>ID </a:t>
            </a:r>
            <a:r>
              <a:rPr lang="en-US" sz="1400" b="0" dirty="0"/>
              <a:t>is an</a:t>
            </a:r>
          </a:p>
          <a:p>
            <a:r>
              <a:rPr lang="en-US" sz="1400" b="0" dirty="0"/>
              <a:t>attribute of the </a:t>
            </a:r>
            <a:r>
              <a:rPr lang="en-US" sz="1400" b="0" i="1" dirty="0"/>
              <a:t>Customer </a:t>
            </a:r>
            <a:r>
              <a:rPr lang="en-US" sz="1400" b="0" dirty="0"/>
              <a:t>element and has a value of 12345.</a:t>
            </a:r>
          </a:p>
          <a:p>
            <a:r>
              <a:rPr lang="sv-SE" sz="1400" b="0" dirty="0"/>
              <a:t>&lt;Customer ID=“12345”&gt;Contoso&lt;/Customer&gt;</a:t>
            </a:r>
          </a:p>
          <a:p>
            <a:r>
              <a:rPr lang="sv-SE" sz="1400" b="0" i="1" dirty="0"/>
              <a:t>XML Schema Definition Language (XSDL). </a:t>
            </a:r>
            <a:r>
              <a:rPr lang="sv-SE" sz="1400" b="0" dirty="0"/>
              <a:t>The XML schema definition language is</a:t>
            </a:r>
          </a:p>
          <a:p>
            <a:r>
              <a:rPr lang="en-US" sz="1400" b="0" dirty="0"/>
              <a:t>used to create schemas that represent the message formats that BizTalk will</a:t>
            </a:r>
          </a:p>
          <a:p>
            <a:r>
              <a:rPr lang="en-US" sz="1400" b="0" dirty="0"/>
              <a:t>process. Schemas define nodes such as required and optional fields, recurring</a:t>
            </a:r>
          </a:p>
          <a:p>
            <a:r>
              <a:rPr lang="en-US" sz="1400" b="0" dirty="0"/>
              <a:t>fields, and order. An instance message can be validated against an XSD to verify</a:t>
            </a:r>
          </a:p>
          <a:p>
            <a:r>
              <a:rPr lang="en-US" sz="1400" b="0" dirty="0"/>
              <a:t>that the format is valid.</a:t>
            </a:r>
          </a:p>
          <a:p>
            <a:r>
              <a:rPr lang="en-US" sz="1400" b="0" dirty="0"/>
              <a:t>■ </a:t>
            </a:r>
            <a:r>
              <a:rPr lang="en-US" sz="1400" b="0" i="1" dirty="0"/>
              <a:t>XML Path Language (</a:t>
            </a:r>
            <a:r>
              <a:rPr lang="en-US" sz="1400" b="0" i="1" dirty="0" err="1"/>
              <a:t>XPath</a:t>
            </a:r>
            <a:r>
              <a:rPr lang="en-US" sz="1400" b="0" i="1" dirty="0"/>
              <a:t>). </a:t>
            </a:r>
            <a:r>
              <a:rPr lang="en-US" sz="1400" b="0" dirty="0"/>
              <a:t>A language used for navigating through the hierarchy</a:t>
            </a:r>
          </a:p>
          <a:p>
            <a:r>
              <a:rPr lang="en-US" sz="1400" b="0" dirty="0"/>
              <a:t>of an XML document. For example, </a:t>
            </a:r>
            <a:r>
              <a:rPr lang="en-US" sz="1400" b="0" dirty="0" err="1"/>
              <a:t>XPath</a:t>
            </a:r>
            <a:r>
              <a:rPr lang="en-US" sz="1400" b="0" dirty="0"/>
              <a:t> can be used to select data in an XML</a:t>
            </a:r>
          </a:p>
          <a:p>
            <a:r>
              <a:rPr lang="en-US" sz="1400" b="0" dirty="0"/>
              <a:t>document that matches a certain criterion or to perform comparisons on retrieved</a:t>
            </a:r>
          </a:p>
          <a:p>
            <a:r>
              <a:rPr lang="sv-SE" sz="1400" b="0" dirty="0"/>
              <a:t>data.</a:t>
            </a:r>
          </a:p>
          <a:p>
            <a:r>
              <a:rPr lang="sv-SE" sz="1400" b="0" dirty="0"/>
              <a:t>■ </a:t>
            </a:r>
            <a:r>
              <a:rPr lang="sv-SE" sz="1400" b="0" i="1" dirty="0"/>
              <a:t>Extensible Style Sheet Language Transformation (XSLT). </a:t>
            </a:r>
            <a:r>
              <a:rPr lang="sv-SE" sz="1400" b="0" dirty="0"/>
              <a:t>A language definition for</a:t>
            </a:r>
          </a:p>
          <a:p>
            <a:r>
              <a:rPr lang="en-US" sz="1400" b="0" dirty="0"/>
              <a:t>XML data presentation and data transformations. Data presentation refers to how</a:t>
            </a:r>
          </a:p>
          <a:p>
            <a:r>
              <a:rPr lang="en-US" sz="1400" b="0" dirty="0"/>
              <a:t>data is formatted for display purposes in a specific format or style. Data</a:t>
            </a:r>
          </a:p>
          <a:p>
            <a:r>
              <a:rPr lang="en-US" sz="1400" b="0" dirty="0"/>
              <a:t>transformation refers to how data is transformed and exchanged. For example, a</a:t>
            </a:r>
          </a:p>
          <a:p>
            <a:r>
              <a:rPr lang="en-US" sz="1400" b="0" dirty="0"/>
              <a:t>purchase order could be converted from the format submitted by a trading partner</a:t>
            </a:r>
          </a:p>
          <a:p>
            <a:r>
              <a:rPr lang="en-US" sz="1400" b="0" dirty="0"/>
              <a:t>to the format required for your internal processes.</a:t>
            </a:r>
          </a:p>
          <a:p>
            <a:r>
              <a:rPr lang="en-US" sz="1400" b="0" dirty="0"/>
              <a:t>■ </a:t>
            </a:r>
            <a:r>
              <a:rPr lang="en-US" sz="1400" b="0" i="1" dirty="0"/>
              <a:t>Document Object Model (DOM). </a:t>
            </a:r>
            <a:r>
              <a:rPr lang="en-US" sz="1400" b="0" dirty="0"/>
              <a:t>The DOM provides a mechanism for navigating</a:t>
            </a:r>
          </a:p>
          <a:p>
            <a:r>
              <a:rPr lang="en-US" sz="1400" b="0" dirty="0"/>
              <a:t>through a message. When working with XML documents, the DOM is often used</a:t>
            </a:r>
          </a:p>
          <a:p>
            <a:r>
              <a:rPr lang="en-US" sz="1400" b="0" dirty="0"/>
              <a:t>to manipulate and query XML data. In BizTalk, when references are made to the</a:t>
            </a:r>
          </a:p>
          <a:p>
            <a:r>
              <a:rPr lang="en-US" sz="1400" b="0" dirty="0"/>
              <a:t>XML DOM, it is usually presumed that the message is being loaded into memory,</a:t>
            </a:r>
          </a:p>
          <a:p>
            <a:r>
              <a:rPr lang="en-US" sz="1400" b="0" dirty="0"/>
              <a:t>which results in slower processing than would be experienced if the data were</a:t>
            </a:r>
          </a:p>
          <a:p>
            <a:r>
              <a:rPr lang="sv-SE" sz="1400" b="0" dirty="0"/>
              <a:t>simply being streamed.</a:t>
            </a:r>
          </a:p>
          <a:p>
            <a:r>
              <a:rPr lang="en-US" sz="1400" b="0" dirty="0"/>
              <a:t>■ </a:t>
            </a:r>
            <a:r>
              <a:rPr lang="en-US" sz="1400" b="0" i="1" dirty="0"/>
              <a:t>Web Services Description Language (WSDL). </a:t>
            </a:r>
            <a:r>
              <a:rPr lang="en-US" sz="1400" b="0" dirty="0"/>
              <a:t>An XML format that describes the</a:t>
            </a:r>
          </a:p>
          <a:p>
            <a:r>
              <a:rPr lang="en-US" sz="1400" b="0" dirty="0"/>
              <a:t>capabilities and characteristics of a Web service. BizTalk can both publish and</a:t>
            </a:r>
          </a:p>
          <a:p>
            <a:r>
              <a:rPr lang="en-US" sz="1400" b="0" dirty="0"/>
              <a:t>consume Web services. That will be discussed in module 12.</a:t>
            </a:r>
          </a:p>
          <a:p>
            <a:r>
              <a:rPr lang="en-US" sz="1400" b="0" dirty="0"/>
              <a:t>■ </a:t>
            </a:r>
            <a:r>
              <a:rPr lang="en-US" sz="1400" b="0" i="1" dirty="0"/>
              <a:t>Simple Object Access Protocol (SOAP). </a:t>
            </a:r>
            <a:r>
              <a:rPr lang="en-US" sz="1400" b="0" dirty="0"/>
              <a:t>Defines a simple way of sending XML</a:t>
            </a:r>
          </a:p>
          <a:p>
            <a:r>
              <a:rPr lang="en-US" sz="1400" b="0" dirty="0"/>
              <a:t>messages across the Internet. SOAP is used in BizTalk Server in conjunction with</a:t>
            </a:r>
          </a:p>
          <a:p>
            <a:r>
              <a:rPr lang="sv-SE" sz="1400" b="0" dirty="0"/>
              <a:t>Web services.</a:t>
            </a:r>
            <a:endParaRPr lang="sv-SE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1D4D2D-FFC1-43E0-9346-CE7F26335C7A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82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F4CCB-1B1B-44F9-BFBE-48C3F8F7F089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53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Explain</a:t>
            </a:r>
            <a:r>
              <a:rPr lang="sv-SE" dirty="0"/>
              <a:t> a </a:t>
            </a:r>
            <a:r>
              <a:rPr lang="sv-SE" dirty="0" err="1"/>
              <a:t>little</a:t>
            </a:r>
            <a:r>
              <a:rPr lang="sv-SE" dirty="0"/>
              <a:t> bit</a:t>
            </a:r>
            <a:r>
              <a:rPr lang="sv-SE" baseline="0" dirty="0"/>
              <a:t> </a:t>
            </a:r>
            <a:r>
              <a:rPr lang="sv-SE" baseline="0" dirty="0" err="1"/>
              <a:t>about</a:t>
            </a:r>
            <a:r>
              <a:rPr lang="sv-SE" baseline="0" dirty="0"/>
              <a:t> </a:t>
            </a:r>
            <a:r>
              <a:rPr lang="sv-SE" baseline="0" dirty="0" err="1"/>
              <a:t>how</a:t>
            </a:r>
            <a:r>
              <a:rPr lang="sv-SE" baseline="0" dirty="0"/>
              <a:t> a </a:t>
            </a:r>
            <a:r>
              <a:rPr lang="sv-SE" baseline="0" dirty="0" err="1"/>
              <a:t>MessageType</a:t>
            </a:r>
            <a:r>
              <a:rPr lang="sv-SE" baseline="0" dirty="0"/>
              <a:t> is vital in BizTalk and </a:t>
            </a:r>
            <a:r>
              <a:rPr lang="sv-SE" baseline="0" dirty="0" err="1"/>
              <a:t>examplify</a:t>
            </a:r>
            <a:r>
              <a:rPr lang="sv-SE" baseline="0" dirty="0"/>
              <a:t> </a:t>
            </a:r>
            <a:r>
              <a:rPr lang="sv-SE" baseline="0" dirty="0" err="1"/>
              <a:t>why</a:t>
            </a:r>
            <a:r>
              <a:rPr lang="sv-SE" baseline="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F4CCB-1B1B-44F9-BFBE-48C3F8F7F089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678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400" b="0" dirty="0"/>
              <a:t>It should be noted that BizTalk can process strictly binary data—for example, .bmp files</a:t>
            </a:r>
          </a:p>
          <a:p>
            <a:r>
              <a:rPr lang="en-US" sz="1400" b="0" dirty="0"/>
              <a:t>and .</a:t>
            </a:r>
            <a:r>
              <a:rPr lang="en-US" sz="1400" b="0" dirty="0" err="1"/>
              <a:t>pdf</a:t>
            </a:r>
            <a:r>
              <a:rPr lang="en-US" sz="1400" b="0" dirty="0"/>
              <a:t> files through its routing functionality—from one location to another, and, in this</a:t>
            </a:r>
          </a:p>
          <a:p>
            <a:r>
              <a:rPr lang="en-US" sz="1400" b="0" dirty="0"/>
              <a:t>case, an XML schema is not required. This special handling requires the use of a </a:t>
            </a:r>
            <a:r>
              <a:rPr lang="en-US" sz="1400" b="0" dirty="0" err="1"/>
              <a:t>passthrough</a:t>
            </a:r>
            <a:r>
              <a:rPr lang="en-US" sz="1400" b="0" dirty="0"/>
              <a:t> pipeline, which will be addressed in </a:t>
            </a:r>
            <a:r>
              <a:rPr lang="en-US" sz="1400" b="1" dirty="0"/>
              <a:t>Module 5</a:t>
            </a:r>
            <a:endParaRPr lang="sv-SE" sz="1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A74E72-993A-4989-B957-D450EC44146A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494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12B0FF-4DF8-44BA-A69F-ED5B25D8B369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946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</a:t>
            </a:r>
            <a:r>
              <a:rPr lang="en-US" baseline="0" dirty="0"/>
              <a:t> the definition of process is to map or to extract data from, alter data in or insert data into a message.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F4CCB-1B1B-44F9-BFBE-48C3F8F7F089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869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 18)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Open Visual Studio .NET 2008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Open the solution at: C:\Demos\Mod2\Start\Mod2Demo1.sln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Create a schema, name it Customers</a:t>
            </a:r>
          </a:p>
          <a:p>
            <a:pPr marL="328613" lvl="2" indent="-228600">
              <a:buFont typeface="+mj-lt"/>
              <a:buAutoNum type="arabicPeriod"/>
            </a:pPr>
            <a:r>
              <a:rPr lang="sv-SE" sz="1400" b="0" i="0" baseline="0" dirty="0"/>
              <a:t>Name the root </a:t>
            </a:r>
            <a:r>
              <a:rPr lang="sv-SE" sz="1400" b="1" i="0" baseline="0" dirty="0"/>
              <a:t>Customers</a:t>
            </a:r>
            <a:r>
              <a:rPr lang="sv-SE" sz="1400" b="0" i="0" baseline="0" dirty="0"/>
              <a:t>, insert a child record </a:t>
            </a:r>
            <a:r>
              <a:rPr lang="sv-SE" sz="1400" b="1" i="0" baseline="0" dirty="0"/>
              <a:t>Customer</a:t>
            </a:r>
          </a:p>
          <a:p>
            <a:pPr marL="328613" lvl="2" indent="-228600">
              <a:buFont typeface="+mj-lt"/>
              <a:buAutoNum type="arabicPeriod"/>
            </a:pPr>
            <a:r>
              <a:rPr lang="sv-SE" sz="1400" b="0" i="0" baseline="0" dirty="0"/>
              <a:t>Use 4 elements:</a:t>
            </a:r>
          </a:p>
          <a:p>
            <a:pPr marL="328613" lvl="2" indent="-228600">
              <a:buFont typeface="+mj-lt"/>
              <a:buAutoNum type="arabicPeriod"/>
            </a:pPr>
            <a:r>
              <a:rPr lang="sv-SE" sz="1400" b="1" i="0" baseline="0" dirty="0"/>
              <a:t>FirstName</a:t>
            </a:r>
            <a:r>
              <a:rPr lang="sv-SE" sz="1400" b="0" i="0" baseline="0" dirty="0"/>
              <a:t>, </a:t>
            </a:r>
            <a:r>
              <a:rPr lang="sv-SE" sz="1400" b="1" i="0" baseline="0" dirty="0"/>
              <a:t>MiddleName</a:t>
            </a:r>
            <a:r>
              <a:rPr lang="sv-SE" sz="1400" b="0" i="0" baseline="0" dirty="0"/>
              <a:t>, </a:t>
            </a:r>
            <a:r>
              <a:rPr lang="sv-SE" sz="1400" b="1" i="0" baseline="0" dirty="0"/>
              <a:t>LastName</a:t>
            </a:r>
            <a:r>
              <a:rPr lang="sv-SE" sz="1400" b="0" i="0" baseline="0" dirty="0"/>
              <a:t>, </a:t>
            </a:r>
            <a:r>
              <a:rPr lang="sv-SE" sz="1400" b="1" i="0" baseline="0" dirty="0"/>
              <a:t>ContactNo</a:t>
            </a:r>
            <a:r>
              <a:rPr lang="sv-SE" sz="1400" b="0" i="0" baseline="0" dirty="0"/>
              <a:t>.</a:t>
            </a:r>
          </a:p>
          <a:p>
            <a:pPr marL="328613" lvl="2" indent="-228600">
              <a:buFont typeface="+mj-lt"/>
              <a:buAutoNum type="arabicPeriod"/>
            </a:pPr>
            <a:r>
              <a:rPr lang="sv-SE" sz="1400" b="0" i="0" baseline="0" dirty="0"/>
              <a:t>Tell students about the context menu and using shortcuts </a:t>
            </a:r>
          </a:p>
          <a:p>
            <a:pPr marL="466725" lvl="3" indent="-228600">
              <a:buFont typeface="+mj-lt"/>
              <a:buAutoNum type="arabicPeriod"/>
            </a:pPr>
            <a:r>
              <a:rPr lang="sv-SE" sz="1400" b="0" i="0" baseline="0" dirty="0"/>
              <a:t>Menu i, e (insert child element)</a:t>
            </a:r>
          </a:p>
          <a:p>
            <a:pPr marL="466725" lvl="3" indent="-228600">
              <a:buFont typeface="+mj-lt"/>
              <a:buAutoNum type="arabicPeriod"/>
            </a:pPr>
            <a:r>
              <a:rPr lang="sv-SE" sz="1400" b="0" i="0" baseline="0" dirty="0"/>
              <a:t>Menu, i, l (insert sibling element) ... and so on ...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Open and show C:\Demos\Mod2\Start\Customers.xml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Use it to Validate Instance of the schema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F4CCB-1B1B-44F9-BFBE-48C3F8F7F089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572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 20)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dirty="0"/>
              <a:t>Select</a:t>
            </a:r>
            <a:r>
              <a:rPr lang="sv-SE" sz="1400" b="0" i="0" baseline="0" dirty="0"/>
              <a:t> the project. Add – New Item.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Flat File Schema Wizard.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Name the root node </a:t>
            </a:r>
            <a:r>
              <a:rPr lang="sv-SE" sz="1400" b="1" i="0" baseline="0" dirty="0"/>
              <a:t>Customers</a:t>
            </a:r>
            <a:r>
              <a:rPr lang="sv-SE" sz="1400" b="0" i="0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Select C:\Demos\Mod2\Start\Customers.txt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First pass: Select all. Delimiter CR LF. Customers. 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First row: Repeating Record, </a:t>
            </a:r>
            <a:r>
              <a:rPr lang="sv-SE" sz="1400" b="1" i="0" baseline="0" dirty="0"/>
              <a:t>Customer</a:t>
            </a:r>
            <a:r>
              <a:rPr lang="sv-SE" sz="1400" b="0" i="0" baseline="0" dirty="0"/>
              <a:t>, Second row: Ignore 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Second pass: Select first row without CR LF. Delimiter ”,” (comma)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Elements: </a:t>
            </a:r>
            <a:r>
              <a:rPr lang="sv-SE" sz="1400" b="1" i="0" baseline="0" dirty="0"/>
              <a:t>FirstName</a:t>
            </a:r>
            <a:r>
              <a:rPr lang="sv-SE" sz="1400" b="0" i="0" baseline="0" dirty="0"/>
              <a:t>, </a:t>
            </a:r>
            <a:r>
              <a:rPr lang="sv-SE" sz="1400" b="1" i="0" baseline="0" dirty="0"/>
              <a:t>MiddleName</a:t>
            </a:r>
            <a:r>
              <a:rPr lang="sv-SE" sz="1400" b="0" i="0" baseline="0" dirty="0"/>
              <a:t>, </a:t>
            </a:r>
            <a:r>
              <a:rPr lang="sv-SE" sz="1400" b="1" i="0" baseline="0" dirty="0"/>
              <a:t>LastName</a:t>
            </a:r>
            <a:r>
              <a:rPr lang="sv-SE" sz="1400" b="0" i="0" baseline="0" dirty="0"/>
              <a:t>, </a:t>
            </a:r>
            <a:r>
              <a:rPr lang="sv-SE" sz="1400" b="1" i="0" baseline="0" dirty="0"/>
              <a:t>ContactNo</a:t>
            </a:r>
            <a:r>
              <a:rPr lang="sv-SE" sz="1400" b="0" i="0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Validate instance will have been set to selected file.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Validate the instance.</a:t>
            </a:r>
            <a:endParaRPr lang="sv-SE" sz="1400" b="0" i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F4CCB-1B1B-44F9-BFBE-48C3F8F7F089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15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4389-E47D-4193-A0E7-4594578CEB51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E30F-D603-437F-9E9E-A8EA4C265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8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4389-E47D-4193-A0E7-4594578CEB51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E30F-D603-437F-9E9E-A8EA4C265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8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4389-E47D-4193-A0E7-4594578CEB51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E30F-D603-437F-9E9E-A8EA4C265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8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4389-E47D-4193-A0E7-4594578CEB51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E30F-D603-437F-9E9E-A8EA4C265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4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4389-E47D-4193-A0E7-4594578CEB51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E30F-D603-437F-9E9E-A8EA4C265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8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4389-E47D-4193-A0E7-4594578CEB51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E30F-D603-437F-9E9E-A8EA4C265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9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4389-E47D-4193-A0E7-4594578CEB51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E30F-D603-437F-9E9E-A8EA4C265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2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4389-E47D-4193-A0E7-4594578CEB51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E30F-D603-437F-9E9E-A8EA4C265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1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4389-E47D-4193-A0E7-4594578CEB51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E30F-D603-437F-9E9E-A8EA4C265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2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4389-E47D-4193-A0E7-4594578CEB51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E30F-D603-437F-9E9E-A8EA4C265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5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4389-E47D-4193-A0E7-4594578CEB51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E30F-D603-437F-9E9E-A8EA4C265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1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64389-E47D-4193-A0E7-4594578CEB51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E30F-D603-437F-9E9E-A8EA4C265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7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ical.se/wcf" TargetMode="External"/><Relationship Id="rId2" Type="http://schemas.openxmlformats.org/officeDocument/2006/relationships/hyperlink" Target="http://blogical.se/b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ical.se/azur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Integration Solutions using Microsoft BizTalk </a:t>
            </a:r>
            <a:r>
              <a:rPr lang="en-US"/>
              <a:t>Server 2013</a:t>
            </a:r>
            <a:endParaRPr lang="en-GB" dirty="0"/>
          </a:p>
        </p:txBody>
      </p:sp>
      <p:sp>
        <p:nvSpPr>
          <p:cNvPr id="4098" name="Underrubri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Schemas</a:t>
            </a:r>
          </a:p>
        </p:txBody>
      </p:sp>
      <p:sp>
        <p:nvSpPr>
          <p:cNvPr id="4101" name="Platshållare för datum 4"/>
          <p:cNvSpPr>
            <a:spLocks noGrp="1"/>
          </p:cNvSpPr>
          <p:nvPr>
            <p:ph type="dt" sz="half" idx="10"/>
          </p:nvPr>
        </p:nvSpPr>
        <p:spPr>
          <a:xfrm>
            <a:off x="790216" y="6350023"/>
            <a:ext cx="1117487" cy="365125"/>
          </a:xfrm>
        </p:spPr>
        <p:txBody>
          <a:bodyPr/>
          <a:lstStyle/>
          <a:p>
            <a:r>
              <a:rPr lang="sv-SE" dirty="0"/>
              <a:t>2010-01-11</a:t>
            </a:r>
            <a:endParaRPr lang="en-GB" dirty="0"/>
          </a:p>
        </p:txBody>
      </p:sp>
      <p:sp>
        <p:nvSpPr>
          <p:cNvPr id="4100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3310-FD83-4AA7-B24E-B918A77480D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658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Flat File Structures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50" y="1428750"/>
            <a:ext cx="7858125" cy="3478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Delimited flat files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000" dirty="0"/>
              <a:t>Fields separated by a specified delimiter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000" dirty="0"/>
              <a:t>Have a common end-of-record terminator</a:t>
            </a:r>
          </a:p>
          <a:p>
            <a:pPr>
              <a:defRPr/>
            </a:pPr>
            <a:endParaRPr lang="sv-SE" sz="2000" dirty="0"/>
          </a:p>
          <a:p>
            <a:pPr>
              <a:defRPr/>
            </a:pPr>
            <a:endParaRPr lang="sv-SE" sz="2000" dirty="0"/>
          </a:p>
          <a:p>
            <a:pPr>
              <a:defRPr/>
            </a:pPr>
            <a:endParaRPr lang="sv-SE" sz="2000" dirty="0"/>
          </a:p>
          <a:p>
            <a:pPr>
              <a:defRPr/>
            </a:pPr>
            <a:endParaRPr lang="sv-SE" sz="2000" dirty="0"/>
          </a:p>
          <a:p>
            <a:pPr>
              <a:defRPr/>
            </a:pPr>
            <a:endParaRPr lang="sv-SE" sz="2000" dirty="0"/>
          </a:p>
          <a:p>
            <a:pPr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Positional flat files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000" dirty="0"/>
              <a:t>Fields are fixed length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000" dirty="0"/>
              <a:t>Have a common end-of-record terminator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571500" y="2428875"/>
            <a:ext cx="8358188" cy="1071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8439" name="TextBox 6"/>
          <p:cNvSpPr txBox="1">
            <a:spLocks noChangeArrowheads="1"/>
          </p:cNvSpPr>
          <p:nvPr/>
        </p:nvSpPr>
        <p:spPr bwMode="auto">
          <a:xfrm>
            <a:off x="714375" y="2500313"/>
            <a:ext cx="6535738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/>
              <a:t>BizTalk Rocks!</a:t>
            </a:r>
            <a:r>
              <a:rPr lang="it-IT" b="1"/>
              <a:t>;</a:t>
            </a:r>
            <a:r>
              <a:rPr lang="it-IT"/>
              <a:t>http://bLogical.se/bts</a:t>
            </a:r>
            <a:r>
              <a:rPr lang="it-IT" b="1"/>
              <a:t>;</a:t>
            </a:r>
            <a:r>
              <a:rPr lang="it-IT"/>
              <a:t>Mikael;2010-05-31;bla bla bla</a:t>
            </a:r>
          </a:p>
          <a:p>
            <a:pPr eaLnBrk="1" hangingPunct="1"/>
            <a:r>
              <a:rPr lang="it-IT"/>
              <a:t>WCF Rulez!</a:t>
            </a:r>
            <a:r>
              <a:rPr lang="it-IT" b="1"/>
              <a:t>;</a:t>
            </a:r>
            <a:r>
              <a:rPr lang="it-IT"/>
              <a:t>http://bLogical.se/wcf</a:t>
            </a:r>
            <a:r>
              <a:rPr lang="it-IT" b="1"/>
              <a:t>;</a:t>
            </a:r>
            <a:r>
              <a:rPr lang="it-IT"/>
              <a:t>Mikael;2010-06-02;bla bla bla</a:t>
            </a:r>
            <a:endParaRPr lang="sv-SE"/>
          </a:p>
          <a:p>
            <a:pPr eaLnBrk="1" hangingPunct="1"/>
            <a:r>
              <a:rPr lang="it-IT"/>
              <a:t>Azure is LOVE!</a:t>
            </a:r>
            <a:r>
              <a:rPr lang="it-IT" b="1"/>
              <a:t>;</a:t>
            </a:r>
            <a:r>
              <a:rPr lang="it-IT"/>
              <a:t>http://bLogical.se/azure</a:t>
            </a:r>
            <a:r>
              <a:rPr lang="it-IT" b="1"/>
              <a:t>;</a:t>
            </a:r>
            <a:r>
              <a:rPr lang="it-IT"/>
              <a:t>Mikael;2010-06-02;bla bla bla</a:t>
            </a:r>
            <a:endParaRPr lang="sv-SE"/>
          </a:p>
          <a:p>
            <a:pPr eaLnBrk="1" hangingPunct="1"/>
            <a:endParaRPr lang="sv-SE"/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571500" y="4922838"/>
            <a:ext cx="8358188" cy="10715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8441" name="TextBox 9"/>
          <p:cNvSpPr txBox="1">
            <a:spLocks noChangeArrowheads="1"/>
          </p:cNvSpPr>
          <p:nvPr/>
        </p:nvSpPr>
        <p:spPr bwMode="auto">
          <a:xfrm>
            <a:off x="714375" y="4994275"/>
            <a:ext cx="822052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dirty="0"/>
              <a:t>BizTalk Rocks!</a:t>
            </a:r>
            <a:r>
              <a:rPr lang="it-IT" b="1" dirty="0"/>
              <a:t>	</a:t>
            </a:r>
            <a:r>
              <a:rPr lang="it-IT" dirty="0">
                <a:hlinkClick r:id="rId2"/>
              </a:rPr>
              <a:t>http://bLogical.se/bts</a:t>
            </a:r>
            <a:r>
              <a:rPr lang="it-IT" b="1" dirty="0"/>
              <a:t>	</a:t>
            </a:r>
            <a:r>
              <a:rPr lang="it-IT" dirty="0"/>
              <a:t>Mikael 	2010-05-31   bla bla bla</a:t>
            </a:r>
          </a:p>
          <a:p>
            <a:pPr eaLnBrk="1" hangingPunct="1"/>
            <a:r>
              <a:rPr lang="it-IT" dirty="0"/>
              <a:t>WCF Rulez!</a:t>
            </a:r>
            <a:r>
              <a:rPr lang="it-IT" b="1" dirty="0"/>
              <a:t>	</a:t>
            </a:r>
            <a:r>
              <a:rPr lang="it-IT" dirty="0">
                <a:hlinkClick r:id="rId3"/>
              </a:rPr>
              <a:t>http://bLogical.se/wcf</a:t>
            </a:r>
            <a:r>
              <a:rPr lang="it-IT" b="1" dirty="0"/>
              <a:t>	</a:t>
            </a:r>
            <a:r>
              <a:rPr lang="it-IT" dirty="0"/>
              <a:t>Mikael	2010-06-02   blaa bla bla</a:t>
            </a:r>
            <a:endParaRPr lang="sv-SE" dirty="0"/>
          </a:p>
          <a:p>
            <a:pPr eaLnBrk="1" hangingPunct="1"/>
            <a:r>
              <a:rPr lang="it-IT" dirty="0"/>
              <a:t>Azure is LOVE!</a:t>
            </a:r>
            <a:r>
              <a:rPr lang="it-IT" b="1" dirty="0"/>
              <a:t>	</a:t>
            </a:r>
            <a:r>
              <a:rPr lang="it-IT" dirty="0">
                <a:hlinkClick r:id="rId4"/>
              </a:rPr>
              <a:t>http://bLogical.se/azure</a:t>
            </a:r>
            <a:r>
              <a:rPr lang="it-IT" b="1" dirty="0"/>
              <a:t>	</a:t>
            </a:r>
            <a:r>
              <a:rPr lang="it-IT" dirty="0"/>
              <a:t>Mikael	2010-06-02   bla bla bla</a:t>
            </a:r>
            <a:endParaRPr lang="sv-SE" dirty="0"/>
          </a:p>
          <a:p>
            <a:pPr eaLnBrk="1" hangingPunct="1"/>
            <a:endParaRPr lang="sv-S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EDI File Structures</a:t>
            </a:r>
          </a:p>
        </p:txBody>
      </p:sp>
      <p:grpSp>
        <p:nvGrpSpPr>
          <p:cNvPr id="19459" name="Group 2"/>
          <p:cNvGrpSpPr>
            <a:grpSpLocks/>
          </p:cNvGrpSpPr>
          <p:nvPr/>
        </p:nvGrpSpPr>
        <p:grpSpPr bwMode="auto">
          <a:xfrm>
            <a:off x="571500" y="3071813"/>
            <a:ext cx="8358188" cy="3429000"/>
            <a:chOff x="571472" y="3000372"/>
            <a:chExt cx="8358246" cy="3429024"/>
          </a:xfrm>
        </p:grpSpPr>
        <p:sp>
          <p:nvSpPr>
            <p:cNvPr id="8" name="Rounded Rectangle 7"/>
            <p:cNvSpPr>
              <a:spLocks noChangeArrowheads="1"/>
            </p:cNvSpPr>
            <p:nvPr/>
          </p:nvSpPr>
          <p:spPr bwMode="auto">
            <a:xfrm>
              <a:off x="571472" y="3000372"/>
              <a:ext cx="8358246" cy="342902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19462" name="TextBox 6"/>
            <p:cNvSpPr txBox="1">
              <a:spLocks noChangeArrowheads="1"/>
            </p:cNvSpPr>
            <p:nvPr/>
          </p:nvSpPr>
          <p:spPr bwMode="auto">
            <a:xfrm>
              <a:off x="857224" y="3143248"/>
              <a:ext cx="5811206" cy="313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sv-SE" sz="1400" i="1" dirty="0"/>
                <a:t>UNA:+.? ' </a:t>
              </a:r>
              <a:br>
                <a:rPr lang="sv-SE" sz="1400" i="1" dirty="0"/>
              </a:br>
              <a:r>
                <a:rPr lang="sv-SE" sz="1400" i="1" dirty="0"/>
                <a:t>UNB+UNOC:3+123456789:ZZ+987654321:ZZ+090804:0758+491944' </a:t>
              </a:r>
              <a:br>
                <a:rPr lang="sv-SE" sz="1400" i="1" dirty="0"/>
              </a:br>
              <a:r>
                <a:rPr lang="sv-SE" sz="1400" i="1" dirty="0"/>
                <a:t>UNH+464009+APERAK:D:07B:UN:2.0b' </a:t>
              </a:r>
              <a:br>
                <a:rPr lang="sv-SE" sz="1400" i="1" dirty="0"/>
              </a:br>
              <a:r>
                <a:rPr lang="sv-SE" sz="1400" i="1" dirty="0"/>
                <a:t>BGM+313+464009' </a:t>
              </a:r>
              <a:br>
                <a:rPr lang="sv-SE" sz="1400" i="1" dirty="0"/>
              </a:br>
              <a:r>
                <a:rPr lang="sv-SE" sz="1400" i="1" dirty="0"/>
                <a:t>DTM+137:201008040758:203' </a:t>
              </a:r>
              <a:br>
                <a:rPr lang="sv-SE" sz="1400" i="1" dirty="0"/>
              </a:br>
              <a:r>
                <a:rPr lang="sv-SE" sz="1400" i="1" dirty="0"/>
                <a:t>RFF+ACE:100048193285' </a:t>
              </a:r>
              <a:br>
                <a:rPr lang="sv-SE" sz="1400" i="1" dirty="0"/>
              </a:br>
              <a:r>
                <a:rPr lang="sv-SE" sz="1400" i="1" dirty="0"/>
                <a:t>DTM+171:201008040606:203' </a:t>
              </a:r>
              <a:br>
                <a:rPr lang="sv-SE" sz="1400" i="1" dirty="0"/>
              </a:br>
              <a:r>
                <a:rPr lang="sv-SE" sz="1400" i="1" dirty="0"/>
                <a:t>NAD+MS+123456789::ZZ' </a:t>
              </a:r>
              <a:br>
                <a:rPr lang="sv-SE" sz="1400" i="1" dirty="0"/>
              </a:br>
              <a:r>
                <a:rPr lang="sv-SE" sz="1400" i="1" dirty="0"/>
                <a:t>NAD+MR+987654321::ZZ' </a:t>
              </a:r>
              <a:br>
                <a:rPr lang="sv-SE" sz="1400" i="1" dirty="0"/>
              </a:br>
              <a:r>
                <a:rPr lang="sv-SE" sz="1400" i="1" dirty="0"/>
                <a:t>ERC+Z06' </a:t>
              </a:r>
              <a:br>
                <a:rPr lang="sv-SE" sz="1400" i="1" dirty="0"/>
              </a:br>
              <a:r>
                <a:rPr lang="sv-SE" sz="1400" i="1" dirty="0"/>
                <a:t>FTX+ABO+++9904383000003' </a:t>
              </a:r>
              <a:br>
                <a:rPr lang="sv-SE" sz="1400" i="1" dirty="0"/>
              </a:br>
              <a:r>
                <a:rPr lang="sv-SE" sz="1400" i="1" dirty="0"/>
                <a:t>RFF+ACE:100048193285' </a:t>
              </a:r>
              <a:br>
                <a:rPr lang="sv-SE" sz="1400" i="1" dirty="0"/>
              </a:br>
              <a:r>
                <a:rPr lang="sv-SE" sz="1400" i="1" dirty="0"/>
                <a:t>UNT+11+464009' </a:t>
              </a:r>
              <a:br>
                <a:rPr lang="sv-SE" sz="1400" i="1" dirty="0"/>
              </a:br>
              <a:r>
                <a:rPr lang="sv-SE" sz="1400" i="1" dirty="0"/>
                <a:t>UNZ+1+491944</a:t>
              </a:r>
              <a:r>
                <a:rPr lang="sv-SE" i="1" dirty="0"/>
                <a:t>'</a:t>
              </a:r>
              <a:endParaRPr lang="sv-SE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57250" y="1428750"/>
            <a:ext cx="7858125" cy="2246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Delimitations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000" dirty="0" err="1"/>
              <a:t>ComponentDataElementSeparator</a:t>
            </a:r>
            <a:r>
              <a:rPr lang="en-US" sz="2000" dirty="0"/>
              <a:t>  = “</a:t>
            </a:r>
            <a:r>
              <a:rPr lang="en-US" sz="2000" b="1" dirty="0"/>
              <a:t>:</a:t>
            </a:r>
            <a:r>
              <a:rPr lang="en-US" sz="2000" dirty="0"/>
              <a:t>”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000" dirty="0" err="1"/>
              <a:t>ElementSeparator</a:t>
            </a:r>
            <a:r>
              <a:rPr lang="en-US" sz="2000" dirty="0"/>
              <a:t> = “</a:t>
            </a:r>
            <a:r>
              <a:rPr lang="en-US" sz="2000" b="1" dirty="0"/>
              <a:t>+</a:t>
            </a:r>
            <a:r>
              <a:rPr lang="en-US" sz="2000" dirty="0"/>
              <a:t>”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000" dirty="0" err="1"/>
              <a:t>RepetitionSeparator</a:t>
            </a:r>
            <a:r>
              <a:rPr lang="en-US" sz="2000" dirty="0"/>
              <a:t> = “</a:t>
            </a:r>
            <a:r>
              <a:rPr lang="en-US" sz="2000" b="1" dirty="0"/>
              <a:t>*</a:t>
            </a:r>
            <a:r>
              <a:rPr lang="en-US" sz="2000" dirty="0"/>
              <a:t>”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000" dirty="0" err="1"/>
              <a:t>SegmentTerminator</a:t>
            </a:r>
            <a:r>
              <a:rPr lang="en-US" sz="2000" dirty="0"/>
              <a:t> = “ </a:t>
            </a:r>
            <a:r>
              <a:rPr lang="en-US" sz="2000" b="1" dirty="0"/>
              <a:t>‘</a:t>
            </a:r>
            <a:r>
              <a:rPr lang="en-US" sz="2000" dirty="0"/>
              <a:t> “</a:t>
            </a:r>
          </a:p>
          <a:p>
            <a:pPr>
              <a:defRPr/>
            </a:pPr>
            <a:endParaRPr lang="sv-SE" sz="2000" dirty="0"/>
          </a:p>
          <a:p>
            <a:pPr>
              <a:defRPr/>
            </a:pPr>
            <a:endParaRPr lang="sv-SE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Processing</a:t>
            </a:r>
            <a:r>
              <a:rPr lang="sv-SE" dirty="0"/>
              <a:t> </a:t>
            </a:r>
            <a:r>
              <a:rPr lang="sv-SE" dirty="0" err="1"/>
              <a:t>Message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5129" y="2420888"/>
            <a:ext cx="8019921" cy="2387000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 bwMode="auto">
          <a:xfrm>
            <a:off x="2411760" y="1772816"/>
            <a:ext cx="4680520" cy="3600400"/>
          </a:xfrm>
          <a:prstGeom prst="roundRect">
            <a:avLst/>
          </a:prstGeom>
          <a:gradFill rotWithShape="1">
            <a:gsLst>
              <a:gs pos="0">
                <a:srgbClr val="FFFC78">
                  <a:alpha val="36000"/>
                </a:srgbClr>
              </a:gs>
              <a:gs pos="35001">
                <a:srgbClr val="FFFBA1">
                  <a:alpha val="69000"/>
                </a:srgbClr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</a:pPr>
            <a:r>
              <a:rPr lang="en-US" sz="2400" dirty="0">
                <a:latin typeface="+mn-lt"/>
                <a:cs typeface="+mn-cs"/>
              </a:rPr>
              <a:t>BizTalk can route any content!</a:t>
            </a:r>
          </a:p>
          <a:p>
            <a:pPr algn="ctr">
              <a:buClr>
                <a:schemeClr val="bg2"/>
              </a:buClr>
            </a:pPr>
            <a:r>
              <a:rPr lang="en-US" sz="2400" dirty="0">
                <a:latin typeface="+mn-lt"/>
                <a:cs typeface="+mn-cs"/>
              </a:rPr>
              <a:t>But…</a:t>
            </a:r>
          </a:p>
          <a:p>
            <a:pPr algn="ctr">
              <a:buClr>
                <a:schemeClr val="bg2"/>
              </a:buClr>
            </a:pPr>
            <a:endParaRPr lang="en-US" sz="2400" dirty="0">
              <a:latin typeface="+mn-lt"/>
              <a:cs typeface="+mn-cs"/>
            </a:endParaRPr>
          </a:p>
          <a:p>
            <a:pPr algn="ctr">
              <a:buClr>
                <a:schemeClr val="bg2"/>
              </a:buClr>
            </a:pPr>
            <a:r>
              <a:rPr lang="en-US" sz="2400" dirty="0">
                <a:latin typeface="+mn-lt"/>
                <a:cs typeface="+mn-cs"/>
              </a:rPr>
              <a:t>Only </a:t>
            </a:r>
            <a:r>
              <a:rPr lang="en-US" sz="2400" i="1" dirty="0">
                <a:latin typeface="+mn-lt"/>
                <a:cs typeface="+mn-cs"/>
              </a:rPr>
              <a:t>process</a:t>
            </a:r>
            <a:r>
              <a:rPr lang="en-US" sz="2400" dirty="0">
                <a:latin typeface="+mn-lt"/>
                <a:cs typeface="+mn-cs"/>
              </a:rPr>
              <a:t> XML!</a:t>
            </a:r>
          </a:p>
        </p:txBody>
      </p:sp>
    </p:spTree>
    <p:extLst>
      <p:ext uri="{BB962C8B-B14F-4D97-AF65-F5344CB8AC3E}">
        <p14:creationId xmlns:p14="http://schemas.microsoft.com/office/powerpoint/2010/main" val="2403077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Multiple Schemas</a:t>
            </a:r>
            <a:endParaRPr lang="sv-SE"/>
          </a:p>
        </p:txBody>
      </p:sp>
      <p:grpSp>
        <p:nvGrpSpPr>
          <p:cNvPr id="24581" name="Group 402"/>
          <p:cNvGrpSpPr>
            <a:grpSpLocks/>
          </p:cNvGrpSpPr>
          <p:nvPr/>
        </p:nvGrpSpPr>
        <p:grpSpPr bwMode="auto">
          <a:xfrm>
            <a:off x="4786313" y="1785938"/>
            <a:ext cx="4811712" cy="4214812"/>
            <a:chOff x="4786314" y="1785926"/>
            <a:chExt cx="4811746" cy="4214842"/>
          </a:xfrm>
        </p:grpSpPr>
        <p:grpSp>
          <p:nvGrpSpPr>
            <p:cNvPr id="24583" name="Group 188"/>
            <p:cNvGrpSpPr>
              <a:grpSpLocks/>
            </p:cNvGrpSpPr>
            <p:nvPr/>
          </p:nvGrpSpPr>
          <p:grpSpPr bwMode="auto">
            <a:xfrm>
              <a:off x="4786314" y="1785926"/>
              <a:ext cx="2246328" cy="1727369"/>
              <a:chOff x="5786446" y="2786058"/>
              <a:chExt cx="2246328" cy="1727369"/>
            </a:xfrm>
          </p:grpSpPr>
          <p:grpSp>
            <p:nvGrpSpPr>
              <p:cNvPr id="24720" name="Group 87"/>
              <p:cNvGrpSpPr>
                <a:grpSpLocks/>
              </p:cNvGrpSpPr>
              <p:nvPr/>
            </p:nvGrpSpPr>
            <p:grpSpPr bwMode="auto">
              <a:xfrm>
                <a:off x="5786446" y="2786058"/>
                <a:ext cx="154247" cy="212725"/>
                <a:chOff x="4786314" y="4143380"/>
                <a:chExt cx="154247" cy="212725"/>
              </a:xfrm>
            </p:grpSpPr>
            <p:sp>
              <p:nvSpPr>
                <p:cNvPr id="80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786314" y="4143380"/>
                  <a:ext cx="153988" cy="212726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24780" name="Group 86"/>
                <p:cNvGrpSpPr>
                  <a:grpSpLocks/>
                </p:cNvGrpSpPr>
                <p:nvPr/>
              </p:nvGrpSpPr>
              <p:grpSpPr bwMode="auto">
                <a:xfrm>
                  <a:off x="4804515" y="4205294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81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572006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82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3298" y="4594231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83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614869"/>
                    <a:ext cx="109538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84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637095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85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473" y="4657732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8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686307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92" name="Text Box 101"/>
              <p:cNvSpPr txBox="1">
                <a:spLocks noChangeArrowheads="1"/>
              </p:cNvSpPr>
              <p:nvPr/>
            </p:nvSpPr>
            <p:spPr bwMode="auto">
              <a:xfrm>
                <a:off x="6046798" y="2786058"/>
                <a:ext cx="1311284" cy="246064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Order</a:t>
                </a:r>
              </a:p>
            </p:txBody>
          </p:sp>
          <p:sp>
            <p:nvSpPr>
              <p:cNvPr id="96" name="Line 108"/>
              <p:cNvSpPr>
                <a:spLocks noChangeShapeType="1"/>
              </p:cNvSpPr>
              <p:nvPr/>
            </p:nvSpPr>
            <p:spPr bwMode="auto">
              <a:xfrm>
                <a:off x="5872172" y="3017835"/>
                <a:ext cx="3175" cy="1069982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grpSp>
            <p:nvGrpSpPr>
              <p:cNvPr id="24723" name="Group 97"/>
              <p:cNvGrpSpPr>
                <a:grpSpLocks/>
              </p:cNvGrpSpPr>
              <p:nvPr/>
            </p:nvGrpSpPr>
            <p:grpSpPr bwMode="auto">
              <a:xfrm>
                <a:off x="5871220" y="3071810"/>
                <a:ext cx="1928826" cy="256104"/>
                <a:chOff x="2928926" y="4786322"/>
                <a:chExt cx="1928826" cy="256104"/>
              </a:xfrm>
            </p:grpSpPr>
            <p:grpSp>
              <p:nvGrpSpPr>
                <p:cNvPr id="24770" name="Group 9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101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174" y="4213228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102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5625" y="4106864"/>
                    <a:ext cx="153989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774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104" name="TextBox 103"/>
                    <p:cNvSpPr txBox="1"/>
                    <p:nvPr/>
                  </p:nvSpPr>
                  <p:spPr>
                    <a:xfrm>
                      <a:off x="4595175" y="4086228"/>
                      <a:ext cx="71438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05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6613" y="4178304"/>
                      <a:ext cx="76200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4633275" y="4157666"/>
                      <a:ext cx="152401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0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6450" y="4249741"/>
                      <a:ext cx="7461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10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1518" y="4786322"/>
                  <a:ext cx="1525599" cy="24606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OrderID</a:t>
                  </a:r>
                  <a:endParaRPr lang="en-US" dirty="0"/>
                </a:p>
              </p:txBody>
            </p:sp>
          </p:grpSp>
          <p:grpSp>
            <p:nvGrpSpPr>
              <p:cNvPr id="24724" name="Group 107"/>
              <p:cNvGrpSpPr>
                <a:grpSpLocks/>
              </p:cNvGrpSpPr>
              <p:nvPr/>
            </p:nvGrpSpPr>
            <p:grpSpPr bwMode="auto">
              <a:xfrm>
                <a:off x="5873124" y="3374706"/>
                <a:ext cx="1928826" cy="256104"/>
                <a:chOff x="2928926" y="4786322"/>
                <a:chExt cx="1928826" cy="256104"/>
              </a:xfrm>
            </p:grpSpPr>
            <p:grpSp>
              <p:nvGrpSpPr>
                <p:cNvPr id="24761" name="Group 10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111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5445" y="4213546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112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6896" y="4107183"/>
                    <a:ext cx="153989" cy="211139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765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114" name="TextBox 113"/>
                    <p:cNvSpPr txBox="1"/>
                    <p:nvPr/>
                  </p:nvSpPr>
                  <p:spPr>
                    <a:xfrm>
                      <a:off x="4596446" y="4086546"/>
                      <a:ext cx="71438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15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7884" y="4178622"/>
                      <a:ext cx="76200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116" name="TextBox 115"/>
                    <p:cNvSpPr txBox="1"/>
                    <p:nvPr/>
                  </p:nvSpPr>
                  <p:spPr>
                    <a:xfrm>
                      <a:off x="4634546" y="4157985"/>
                      <a:ext cx="152401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1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7721" y="4250060"/>
                      <a:ext cx="7461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11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789" y="4786640"/>
                  <a:ext cx="1525599" cy="246065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OrderDate</a:t>
                  </a:r>
                  <a:endParaRPr lang="en-US" dirty="0"/>
                </a:p>
              </p:txBody>
            </p:sp>
          </p:grpSp>
          <p:grpSp>
            <p:nvGrpSpPr>
              <p:cNvPr id="24725" name="Group 151"/>
              <p:cNvGrpSpPr>
                <a:grpSpLocks/>
              </p:cNvGrpSpPr>
              <p:nvPr/>
            </p:nvGrpSpPr>
            <p:grpSpPr bwMode="auto">
              <a:xfrm>
                <a:off x="5857884" y="3663795"/>
                <a:ext cx="1928826" cy="246221"/>
                <a:chOff x="2928926" y="5143512"/>
                <a:chExt cx="1928826" cy="246221"/>
              </a:xfrm>
            </p:grpSpPr>
            <p:sp>
              <p:nvSpPr>
                <p:cNvPr id="14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154" y="5143668"/>
                  <a:ext cx="1525599" cy="246065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Customer</a:t>
                  </a:r>
                </a:p>
              </p:txBody>
            </p:sp>
            <p:sp>
              <p:nvSpPr>
                <p:cNvPr id="142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2928926" y="5261144"/>
                  <a:ext cx="147639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sp>
              <p:nvSpPr>
                <p:cNvPr id="144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3114665" y="5159543"/>
                  <a:ext cx="153988" cy="212727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24754" name="Group 144"/>
                <p:cNvGrpSpPr>
                  <a:grpSpLocks/>
                </p:cNvGrpSpPr>
                <p:nvPr/>
              </p:nvGrpSpPr>
              <p:grpSpPr bwMode="auto">
                <a:xfrm>
                  <a:off x="3133183" y="5220666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14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572799"/>
                    <a:ext cx="106364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147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569" y="4593436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148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15661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149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36300"/>
                    <a:ext cx="106364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150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58525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151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79162"/>
                    <a:ext cx="106364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grpSp>
            <p:nvGrpSpPr>
              <p:cNvPr id="24726" name="Group 152"/>
              <p:cNvGrpSpPr>
                <a:grpSpLocks/>
              </p:cNvGrpSpPr>
              <p:nvPr/>
            </p:nvGrpSpPr>
            <p:grpSpPr bwMode="auto">
              <a:xfrm>
                <a:off x="6103948" y="4267206"/>
                <a:ext cx="1928826" cy="246221"/>
                <a:chOff x="2928926" y="5143512"/>
                <a:chExt cx="1928826" cy="246221"/>
              </a:xfrm>
            </p:grpSpPr>
            <p:sp>
              <p:nvSpPr>
                <p:cNvPr id="154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154" y="5143511"/>
                  <a:ext cx="1525598" cy="246065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OrderRow</a:t>
                  </a:r>
                  <a:endParaRPr lang="en-US" dirty="0"/>
                </a:p>
              </p:txBody>
            </p:sp>
            <p:sp>
              <p:nvSpPr>
                <p:cNvPr id="155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2928926" y="5260987"/>
                  <a:ext cx="147638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sp>
              <p:nvSpPr>
                <p:cNvPr id="156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3114664" y="5159386"/>
                  <a:ext cx="153989" cy="212727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24744" name="Group 156"/>
                <p:cNvGrpSpPr>
                  <a:grpSpLocks/>
                </p:cNvGrpSpPr>
                <p:nvPr/>
              </p:nvGrpSpPr>
              <p:grpSpPr bwMode="auto">
                <a:xfrm>
                  <a:off x="3133183" y="5220666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158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572642"/>
                    <a:ext cx="106363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159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568" y="4593279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160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15504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161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36143"/>
                    <a:ext cx="106363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162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58368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163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79005"/>
                    <a:ext cx="106363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grpSp>
            <p:nvGrpSpPr>
              <p:cNvPr id="24727" name="Group 163"/>
              <p:cNvGrpSpPr>
                <a:grpSpLocks/>
              </p:cNvGrpSpPr>
              <p:nvPr/>
            </p:nvGrpSpPr>
            <p:grpSpPr bwMode="auto">
              <a:xfrm>
                <a:off x="5857884" y="3968597"/>
                <a:ext cx="1928826" cy="246221"/>
                <a:chOff x="3286116" y="5357826"/>
                <a:chExt cx="1928826" cy="246221"/>
              </a:xfrm>
            </p:grpSpPr>
            <p:sp>
              <p:nvSpPr>
                <p:cNvPr id="165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4" y="5357982"/>
                  <a:ext cx="1525599" cy="246065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Rows</a:t>
                  </a:r>
                </a:p>
              </p:txBody>
            </p:sp>
            <p:grpSp>
              <p:nvGrpSpPr>
                <p:cNvPr id="24730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066"/>
                  <a:ext cx="340303" cy="212725"/>
                  <a:chOff x="3286116" y="5373066"/>
                  <a:chExt cx="340303" cy="212725"/>
                </a:xfrm>
              </p:grpSpPr>
              <p:sp>
                <p:nvSpPr>
                  <p:cNvPr id="167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6" y="5477046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732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2172" y="5373066"/>
                    <a:ext cx="154247" cy="212725"/>
                    <a:chOff x="4786314" y="4143380"/>
                    <a:chExt cx="154247" cy="212725"/>
                  </a:xfrm>
                </p:grpSpPr>
                <p:sp>
                  <p:nvSpPr>
                    <p:cNvPr id="169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7" y="4144171"/>
                      <a:ext cx="153988" cy="212727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24734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4515" y="4205294"/>
                      <a:ext cx="110381" cy="107161"/>
                      <a:chOff x="4714037" y="4572008"/>
                      <a:chExt cx="110381" cy="107161"/>
                    </a:xfrm>
                  </p:grpSpPr>
                  <p:sp>
                    <p:nvSpPr>
                      <p:cNvPr id="17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579149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7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1" y="4601374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7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622011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7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644237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7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9806" y="4664875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7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687100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  <p:sp>
            <p:nvSpPr>
              <p:cNvPr id="177" name="Line 108"/>
              <p:cNvSpPr>
                <a:spLocks noChangeShapeType="1"/>
              </p:cNvSpPr>
              <p:nvPr/>
            </p:nvSpPr>
            <p:spPr bwMode="auto">
              <a:xfrm>
                <a:off x="6124585" y="4203705"/>
                <a:ext cx="3175" cy="179389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</p:grpSp>
        <p:grpSp>
          <p:nvGrpSpPr>
            <p:cNvPr id="24584" name="Group 294"/>
            <p:cNvGrpSpPr>
              <a:grpSpLocks/>
            </p:cNvGrpSpPr>
            <p:nvPr/>
          </p:nvGrpSpPr>
          <p:grpSpPr bwMode="auto">
            <a:xfrm>
              <a:off x="7358082" y="2714620"/>
              <a:ext cx="2239978" cy="2000264"/>
              <a:chOff x="5572132" y="4000504"/>
              <a:chExt cx="2239978" cy="2000264"/>
            </a:xfrm>
          </p:grpSpPr>
          <p:grpSp>
            <p:nvGrpSpPr>
              <p:cNvPr id="24639" name="Group 137"/>
              <p:cNvGrpSpPr>
                <a:grpSpLocks/>
              </p:cNvGrpSpPr>
              <p:nvPr/>
            </p:nvGrpSpPr>
            <p:grpSpPr bwMode="auto">
              <a:xfrm>
                <a:off x="5643570" y="4884591"/>
                <a:ext cx="1928826" cy="246221"/>
                <a:chOff x="3286116" y="5357826"/>
                <a:chExt cx="1928826" cy="246221"/>
              </a:xfrm>
            </p:grpSpPr>
            <p:sp>
              <p:nvSpPr>
                <p:cNvPr id="12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4" y="5357983"/>
                  <a:ext cx="1525599" cy="24606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Addresses</a:t>
                  </a:r>
                </a:p>
              </p:txBody>
            </p:sp>
            <p:grpSp>
              <p:nvGrpSpPr>
                <p:cNvPr id="24709" name="Group 136"/>
                <p:cNvGrpSpPr>
                  <a:grpSpLocks/>
                </p:cNvGrpSpPr>
                <p:nvPr/>
              </p:nvGrpSpPr>
              <p:grpSpPr bwMode="auto">
                <a:xfrm>
                  <a:off x="3286116" y="5373066"/>
                  <a:ext cx="340303" cy="212725"/>
                  <a:chOff x="3286116" y="5373066"/>
                  <a:chExt cx="340303" cy="212725"/>
                </a:xfrm>
              </p:grpSpPr>
              <p:sp>
                <p:nvSpPr>
                  <p:cNvPr id="121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6" y="5477046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711" name="Group 127"/>
                  <p:cNvGrpSpPr>
                    <a:grpSpLocks/>
                  </p:cNvGrpSpPr>
                  <p:nvPr/>
                </p:nvGrpSpPr>
                <p:grpSpPr bwMode="auto">
                  <a:xfrm>
                    <a:off x="3472172" y="5373066"/>
                    <a:ext cx="154247" cy="212725"/>
                    <a:chOff x="4786314" y="4143380"/>
                    <a:chExt cx="154247" cy="212725"/>
                  </a:xfrm>
                </p:grpSpPr>
                <p:sp>
                  <p:nvSpPr>
                    <p:cNvPr id="129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7" y="4144172"/>
                      <a:ext cx="153988" cy="214314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24713" name="Group 1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4515" y="4205294"/>
                      <a:ext cx="110381" cy="107161"/>
                      <a:chOff x="4714037" y="4572008"/>
                      <a:chExt cx="110381" cy="107161"/>
                    </a:xfrm>
                  </p:grpSpPr>
                  <p:sp>
                    <p:nvSpPr>
                      <p:cNvPr id="13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579149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3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1" y="4601374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3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622012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3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644238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3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9806" y="4664875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3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687100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  <p:grpSp>
            <p:nvGrpSpPr>
              <p:cNvPr id="24640" name="Group 190"/>
              <p:cNvGrpSpPr>
                <a:grpSpLocks/>
              </p:cNvGrpSpPr>
              <p:nvPr/>
            </p:nvGrpSpPr>
            <p:grpSpPr bwMode="auto">
              <a:xfrm>
                <a:off x="5572132" y="4000504"/>
                <a:ext cx="154247" cy="212725"/>
                <a:chOff x="4786314" y="4143380"/>
                <a:chExt cx="154247" cy="212725"/>
              </a:xfrm>
            </p:grpSpPr>
            <p:sp>
              <p:nvSpPr>
                <p:cNvPr id="250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786314" y="4143380"/>
                  <a:ext cx="153988" cy="212726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24701" name="Group 250"/>
                <p:cNvGrpSpPr>
                  <a:grpSpLocks/>
                </p:cNvGrpSpPr>
                <p:nvPr/>
              </p:nvGrpSpPr>
              <p:grpSpPr bwMode="auto">
                <a:xfrm>
                  <a:off x="4804515" y="4205294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252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572007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53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3298" y="4594232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54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614869"/>
                    <a:ext cx="109538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55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637095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5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473" y="4657733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57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686308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192" name="Text Box 101"/>
              <p:cNvSpPr txBox="1">
                <a:spLocks noChangeArrowheads="1"/>
              </p:cNvSpPr>
              <p:nvPr/>
            </p:nvSpPr>
            <p:spPr bwMode="auto">
              <a:xfrm>
                <a:off x="5832484" y="4000504"/>
                <a:ext cx="1311284" cy="246065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Customer</a:t>
                </a:r>
              </a:p>
            </p:txBody>
          </p:sp>
          <p:sp>
            <p:nvSpPr>
              <p:cNvPr id="193" name="Line 108"/>
              <p:cNvSpPr>
                <a:spLocks noChangeShapeType="1"/>
              </p:cNvSpPr>
              <p:nvPr/>
            </p:nvSpPr>
            <p:spPr bwMode="auto">
              <a:xfrm>
                <a:off x="5657858" y="4232281"/>
                <a:ext cx="3175" cy="1331922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grpSp>
            <p:nvGrpSpPr>
              <p:cNvPr id="24643" name="Group 193"/>
              <p:cNvGrpSpPr>
                <a:grpSpLocks/>
              </p:cNvGrpSpPr>
              <p:nvPr/>
            </p:nvGrpSpPr>
            <p:grpSpPr bwMode="auto">
              <a:xfrm>
                <a:off x="5656906" y="4286256"/>
                <a:ext cx="1928826" cy="256104"/>
                <a:chOff x="2928926" y="4786322"/>
                <a:chExt cx="1928826" cy="256104"/>
              </a:xfrm>
            </p:grpSpPr>
            <p:grpSp>
              <p:nvGrpSpPr>
                <p:cNvPr id="24691" name="Group 240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243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174" y="4213228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244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5625" y="4106865"/>
                    <a:ext cx="153989" cy="211139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695" name="Group 244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246" name="TextBox 245"/>
                    <p:cNvSpPr txBox="1"/>
                    <p:nvPr/>
                  </p:nvSpPr>
                  <p:spPr>
                    <a:xfrm>
                      <a:off x="4595175" y="4086228"/>
                      <a:ext cx="71438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4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6613" y="4178304"/>
                      <a:ext cx="76200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48" name="TextBox 247"/>
                    <p:cNvSpPr txBox="1"/>
                    <p:nvPr/>
                  </p:nvSpPr>
                  <p:spPr>
                    <a:xfrm>
                      <a:off x="4633275" y="4157667"/>
                      <a:ext cx="152401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49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6450" y="4249742"/>
                      <a:ext cx="7461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242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1518" y="4786322"/>
                  <a:ext cx="1525599" cy="246065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CustomerID</a:t>
                  </a:r>
                  <a:endParaRPr lang="en-US" dirty="0"/>
                </a:p>
              </p:txBody>
            </p:sp>
          </p:grpSp>
          <p:grpSp>
            <p:nvGrpSpPr>
              <p:cNvPr id="24644" name="Group 194"/>
              <p:cNvGrpSpPr>
                <a:grpSpLocks/>
              </p:cNvGrpSpPr>
              <p:nvPr/>
            </p:nvGrpSpPr>
            <p:grpSpPr bwMode="auto">
              <a:xfrm>
                <a:off x="5658810" y="4589152"/>
                <a:ext cx="1928826" cy="256104"/>
                <a:chOff x="2928926" y="4786322"/>
                <a:chExt cx="1928826" cy="256104"/>
              </a:xfrm>
            </p:grpSpPr>
            <p:grpSp>
              <p:nvGrpSpPr>
                <p:cNvPr id="24682" name="Group 231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234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5445" y="4213547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235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6896" y="4107183"/>
                    <a:ext cx="153989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686" name="Group 235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237" name="TextBox 236"/>
                    <p:cNvSpPr txBox="1"/>
                    <p:nvPr/>
                  </p:nvSpPr>
                  <p:spPr>
                    <a:xfrm>
                      <a:off x="4596446" y="4086547"/>
                      <a:ext cx="71438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38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7884" y="4178623"/>
                      <a:ext cx="76200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39" name="TextBox 238"/>
                    <p:cNvSpPr txBox="1"/>
                    <p:nvPr/>
                  </p:nvSpPr>
                  <p:spPr>
                    <a:xfrm>
                      <a:off x="4634546" y="4157985"/>
                      <a:ext cx="152401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40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7721" y="4250060"/>
                      <a:ext cx="7461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233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789" y="4786641"/>
                  <a:ext cx="1525599" cy="24606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Name</a:t>
                  </a:r>
                </a:p>
              </p:txBody>
            </p:sp>
          </p:grpSp>
          <p:grpSp>
            <p:nvGrpSpPr>
              <p:cNvPr id="24645" name="Group 257"/>
              <p:cNvGrpSpPr>
                <a:grpSpLocks/>
              </p:cNvGrpSpPr>
              <p:nvPr/>
            </p:nvGrpSpPr>
            <p:grpSpPr bwMode="auto">
              <a:xfrm>
                <a:off x="5883284" y="5195900"/>
                <a:ext cx="1928826" cy="246221"/>
                <a:chOff x="2928926" y="5143512"/>
                <a:chExt cx="1928826" cy="246221"/>
              </a:xfrm>
            </p:grpSpPr>
            <p:sp>
              <p:nvSpPr>
                <p:cNvPr id="259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154" y="5143512"/>
                  <a:ext cx="1525598" cy="24606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Address</a:t>
                  </a:r>
                </a:p>
              </p:txBody>
            </p:sp>
            <p:sp>
              <p:nvSpPr>
                <p:cNvPr id="260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2928926" y="5260988"/>
                  <a:ext cx="147638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sp>
              <p:nvSpPr>
                <p:cNvPr id="261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3114664" y="5159387"/>
                  <a:ext cx="153989" cy="212727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24675" name="Group 261"/>
                <p:cNvGrpSpPr>
                  <a:grpSpLocks/>
                </p:cNvGrpSpPr>
                <p:nvPr/>
              </p:nvGrpSpPr>
              <p:grpSpPr bwMode="auto">
                <a:xfrm>
                  <a:off x="3133183" y="5220666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263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572642"/>
                    <a:ext cx="106363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64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568" y="4593280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65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15505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6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36143"/>
                    <a:ext cx="106363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67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58368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68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79006"/>
                    <a:ext cx="106363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269" name="Line 108"/>
              <p:cNvSpPr>
                <a:spLocks noChangeShapeType="1"/>
              </p:cNvSpPr>
              <p:nvPr/>
            </p:nvSpPr>
            <p:spPr bwMode="auto">
              <a:xfrm>
                <a:off x="5903921" y="5132400"/>
                <a:ext cx="3175" cy="179388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grpSp>
            <p:nvGrpSpPr>
              <p:cNvPr id="24647" name="Group 269"/>
              <p:cNvGrpSpPr>
                <a:grpSpLocks/>
              </p:cNvGrpSpPr>
              <p:nvPr/>
            </p:nvGrpSpPr>
            <p:grpSpPr bwMode="auto">
              <a:xfrm>
                <a:off x="5643570" y="5443238"/>
                <a:ext cx="1928826" cy="246221"/>
                <a:chOff x="3286116" y="5357826"/>
                <a:chExt cx="1928826" cy="246221"/>
              </a:xfrm>
            </p:grpSpPr>
            <p:sp>
              <p:nvSpPr>
                <p:cNvPr id="271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4" y="5358140"/>
                  <a:ext cx="1525599" cy="24606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Contacts</a:t>
                  </a:r>
                </a:p>
              </p:txBody>
            </p:sp>
            <p:grpSp>
              <p:nvGrpSpPr>
                <p:cNvPr id="24661" name="Group 271"/>
                <p:cNvGrpSpPr>
                  <a:grpSpLocks/>
                </p:cNvGrpSpPr>
                <p:nvPr/>
              </p:nvGrpSpPr>
              <p:grpSpPr bwMode="auto">
                <a:xfrm>
                  <a:off x="3286116" y="5373066"/>
                  <a:ext cx="340303" cy="212725"/>
                  <a:chOff x="3286116" y="5373066"/>
                  <a:chExt cx="340303" cy="212725"/>
                </a:xfrm>
              </p:grpSpPr>
              <p:sp>
                <p:nvSpPr>
                  <p:cNvPr id="273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6" y="5483553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663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3472172" y="5373066"/>
                    <a:ext cx="154247" cy="212725"/>
                    <a:chOff x="4786314" y="4143380"/>
                    <a:chExt cx="154247" cy="212725"/>
                  </a:xfrm>
                </p:grpSpPr>
                <p:sp>
                  <p:nvSpPr>
                    <p:cNvPr id="275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7" y="4150679"/>
                      <a:ext cx="153988" cy="212727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24665" name="Group 27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4515" y="4205294"/>
                      <a:ext cx="110381" cy="107161"/>
                      <a:chOff x="4714037" y="4572008"/>
                      <a:chExt cx="110381" cy="107161"/>
                    </a:xfrm>
                  </p:grpSpPr>
                  <p:sp>
                    <p:nvSpPr>
                      <p:cNvPr id="27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579306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7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1" y="4601531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7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622169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8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644395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8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9806" y="4665032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8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687257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  <p:grpSp>
            <p:nvGrpSpPr>
              <p:cNvPr id="24648" name="Group 282"/>
              <p:cNvGrpSpPr>
                <a:grpSpLocks/>
              </p:cNvGrpSpPr>
              <p:nvPr/>
            </p:nvGrpSpPr>
            <p:grpSpPr bwMode="auto">
              <a:xfrm>
                <a:off x="5883284" y="5754547"/>
                <a:ext cx="1928826" cy="246221"/>
                <a:chOff x="2928926" y="5143512"/>
                <a:chExt cx="1928826" cy="246221"/>
              </a:xfrm>
            </p:grpSpPr>
            <p:sp>
              <p:nvSpPr>
                <p:cNvPr id="284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154" y="5143669"/>
                  <a:ext cx="1525598" cy="24606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Person</a:t>
                  </a:r>
                </a:p>
              </p:txBody>
            </p:sp>
            <p:sp>
              <p:nvSpPr>
                <p:cNvPr id="285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2928926" y="5261145"/>
                  <a:ext cx="147638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sp>
              <p:nvSpPr>
                <p:cNvPr id="286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3114664" y="5159544"/>
                  <a:ext cx="153989" cy="212727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24653" name="Group 286"/>
                <p:cNvGrpSpPr>
                  <a:grpSpLocks/>
                </p:cNvGrpSpPr>
                <p:nvPr/>
              </p:nvGrpSpPr>
              <p:grpSpPr bwMode="auto">
                <a:xfrm>
                  <a:off x="3133183" y="5220666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288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572799"/>
                    <a:ext cx="106363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89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568" y="4593437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90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15662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91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36300"/>
                    <a:ext cx="106363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92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58525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93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79163"/>
                    <a:ext cx="106363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294" name="Line 108"/>
              <p:cNvSpPr>
                <a:spLocks noChangeShapeType="1"/>
              </p:cNvSpPr>
              <p:nvPr/>
            </p:nvSpPr>
            <p:spPr bwMode="auto">
              <a:xfrm>
                <a:off x="5903921" y="5691204"/>
                <a:ext cx="3175" cy="179388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</p:grpSp>
        <p:grpSp>
          <p:nvGrpSpPr>
            <p:cNvPr id="24585" name="Group 397"/>
            <p:cNvGrpSpPr>
              <a:grpSpLocks/>
            </p:cNvGrpSpPr>
            <p:nvPr/>
          </p:nvGrpSpPr>
          <p:grpSpPr bwMode="auto">
            <a:xfrm>
              <a:off x="5771206" y="4565658"/>
              <a:ext cx="2015504" cy="1435110"/>
              <a:chOff x="4143372" y="3929066"/>
              <a:chExt cx="2015504" cy="1435110"/>
            </a:xfrm>
          </p:grpSpPr>
          <p:grpSp>
            <p:nvGrpSpPr>
              <p:cNvPr id="24588" name="Group 297"/>
              <p:cNvGrpSpPr>
                <a:grpSpLocks/>
              </p:cNvGrpSpPr>
              <p:nvPr/>
            </p:nvGrpSpPr>
            <p:grpSpPr bwMode="auto">
              <a:xfrm>
                <a:off x="4143372" y="3929066"/>
                <a:ext cx="154247" cy="212725"/>
                <a:chOff x="4786314" y="4143380"/>
                <a:chExt cx="154247" cy="212725"/>
              </a:xfrm>
            </p:grpSpPr>
            <p:sp>
              <p:nvSpPr>
                <p:cNvPr id="358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785679" y="4143380"/>
                  <a:ext cx="147638" cy="212726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24632" name="Group 358"/>
                <p:cNvGrpSpPr>
                  <a:grpSpLocks/>
                </p:cNvGrpSpPr>
                <p:nvPr/>
              </p:nvGrpSpPr>
              <p:grpSpPr bwMode="auto">
                <a:xfrm>
                  <a:off x="4804515" y="4205294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360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901" y="4572007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361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6313" y="4594232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362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901" y="4614869"/>
                    <a:ext cx="115888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363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901" y="4637095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364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9488" y="4657733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365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901" y="4686308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299" name="Text Box 101"/>
              <p:cNvSpPr txBox="1">
                <a:spLocks noChangeArrowheads="1"/>
              </p:cNvSpPr>
              <p:nvPr/>
            </p:nvSpPr>
            <p:spPr bwMode="auto">
              <a:xfrm>
                <a:off x="4403089" y="3929066"/>
                <a:ext cx="1311284" cy="246065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 err="1"/>
                  <a:t>OrderRow</a:t>
                </a:r>
                <a:endParaRPr lang="en-US" dirty="0"/>
              </a:p>
            </p:txBody>
          </p:sp>
          <p:sp>
            <p:nvSpPr>
              <p:cNvPr id="300" name="Line 108"/>
              <p:cNvSpPr>
                <a:spLocks noChangeShapeType="1"/>
              </p:cNvSpPr>
              <p:nvPr/>
            </p:nvSpPr>
            <p:spPr bwMode="auto">
              <a:xfrm>
                <a:off x="4228463" y="4160843"/>
                <a:ext cx="3175" cy="1081096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grpSp>
            <p:nvGrpSpPr>
              <p:cNvPr id="24591" name="Group 300"/>
              <p:cNvGrpSpPr>
                <a:grpSpLocks/>
              </p:cNvGrpSpPr>
              <p:nvPr/>
            </p:nvGrpSpPr>
            <p:grpSpPr bwMode="auto">
              <a:xfrm>
                <a:off x="4228146" y="4214818"/>
                <a:ext cx="1928826" cy="256104"/>
                <a:chOff x="2928926" y="4786322"/>
                <a:chExt cx="1928826" cy="256104"/>
              </a:xfrm>
            </p:grpSpPr>
            <p:grpSp>
              <p:nvGrpSpPr>
                <p:cNvPr id="24622" name="Group 34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351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07189" y="4213228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352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78640" y="4106865"/>
                    <a:ext cx="153989" cy="211139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626" name="Group 35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354" name="TextBox 353"/>
                    <p:cNvSpPr txBox="1"/>
                    <p:nvPr/>
                  </p:nvSpPr>
                  <p:spPr>
                    <a:xfrm>
                      <a:off x="4588190" y="4086228"/>
                      <a:ext cx="71438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55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59628" y="4178304"/>
                      <a:ext cx="76200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56" name="TextBox 355"/>
                    <p:cNvSpPr txBox="1"/>
                    <p:nvPr/>
                  </p:nvSpPr>
                  <p:spPr>
                    <a:xfrm>
                      <a:off x="4626290" y="4157667"/>
                      <a:ext cx="152401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5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29465" y="4249742"/>
                      <a:ext cx="7461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35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24533" y="4786322"/>
                  <a:ext cx="1533535" cy="246065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ProductID</a:t>
                  </a:r>
                  <a:endParaRPr lang="en-US" dirty="0"/>
                </a:p>
              </p:txBody>
            </p:sp>
          </p:grpSp>
          <p:grpSp>
            <p:nvGrpSpPr>
              <p:cNvPr id="24592" name="Group 301"/>
              <p:cNvGrpSpPr>
                <a:grpSpLocks/>
              </p:cNvGrpSpPr>
              <p:nvPr/>
            </p:nvGrpSpPr>
            <p:grpSpPr bwMode="auto">
              <a:xfrm>
                <a:off x="4230050" y="4517714"/>
                <a:ext cx="1928826" cy="256104"/>
                <a:chOff x="2928926" y="4786322"/>
                <a:chExt cx="1928826" cy="256104"/>
              </a:xfrm>
            </p:grpSpPr>
            <p:grpSp>
              <p:nvGrpSpPr>
                <p:cNvPr id="24613" name="Group 339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342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810" y="4213547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343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6261" y="4107183"/>
                    <a:ext cx="153989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617" name="Group 343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345" name="TextBox 344"/>
                    <p:cNvSpPr txBox="1"/>
                    <p:nvPr/>
                  </p:nvSpPr>
                  <p:spPr>
                    <a:xfrm>
                      <a:off x="4595811" y="4086547"/>
                      <a:ext cx="71438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46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7249" y="4178623"/>
                      <a:ext cx="76200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47" name="TextBox 346"/>
                    <p:cNvSpPr txBox="1"/>
                    <p:nvPr/>
                  </p:nvSpPr>
                  <p:spPr>
                    <a:xfrm>
                      <a:off x="4633911" y="4157985"/>
                      <a:ext cx="152401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48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7086" y="4250060"/>
                      <a:ext cx="7461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341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154" y="4786641"/>
                  <a:ext cx="1525598" cy="24606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Name</a:t>
                  </a:r>
                </a:p>
              </p:txBody>
            </p:sp>
          </p:grpSp>
          <p:grpSp>
            <p:nvGrpSpPr>
              <p:cNvPr id="24593" name="Group 377"/>
              <p:cNvGrpSpPr>
                <a:grpSpLocks/>
              </p:cNvGrpSpPr>
              <p:nvPr/>
            </p:nvGrpSpPr>
            <p:grpSpPr bwMode="auto">
              <a:xfrm>
                <a:off x="4227510" y="4815970"/>
                <a:ext cx="1928826" cy="256104"/>
                <a:chOff x="2928926" y="4786322"/>
                <a:chExt cx="1928826" cy="256104"/>
              </a:xfrm>
            </p:grpSpPr>
            <p:grpSp>
              <p:nvGrpSpPr>
                <p:cNvPr id="24604" name="Group 37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381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175" y="4213743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382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5626" y="4107379"/>
                    <a:ext cx="153989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608" name="Group 38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384" name="TextBox 383"/>
                    <p:cNvSpPr txBox="1"/>
                    <p:nvPr/>
                  </p:nvSpPr>
                  <p:spPr>
                    <a:xfrm>
                      <a:off x="4595176" y="4086743"/>
                      <a:ext cx="71438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85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6614" y="4178819"/>
                      <a:ext cx="76200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86" name="TextBox 385"/>
                    <p:cNvSpPr txBox="1"/>
                    <p:nvPr/>
                  </p:nvSpPr>
                  <p:spPr>
                    <a:xfrm>
                      <a:off x="4633276" y="4158181"/>
                      <a:ext cx="152401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8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6451" y="4250256"/>
                      <a:ext cx="7461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38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1519" y="4786837"/>
                  <a:ext cx="1525598" cy="24606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Qty</a:t>
                  </a:r>
                  <a:endParaRPr lang="en-US" dirty="0"/>
                </a:p>
              </p:txBody>
            </p:sp>
          </p:grpSp>
          <p:grpSp>
            <p:nvGrpSpPr>
              <p:cNvPr id="24594" name="Group 387"/>
              <p:cNvGrpSpPr>
                <a:grpSpLocks/>
              </p:cNvGrpSpPr>
              <p:nvPr/>
            </p:nvGrpSpPr>
            <p:grpSpPr bwMode="auto">
              <a:xfrm>
                <a:off x="4227510" y="5108072"/>
                <a:ext cx="1928826" cy="256104"/>
                <a:chOff x="2928926" y="4786322"/>
                <a:chExt cx="1928826" cy="256104"/>
              </a:xfrm>
            </p:grpSpPr>
            <p:grpSp>
              <p:nvGrpSpPr>
                <p:cNvPr id="24595" name="Group 38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391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175" y="4213743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392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5626" y="4107379"/>
                    <a:ext cx="153989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599" name="Group 39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394" name="TextBox 393"/>
                    <p:cNvSpPr txBox="1"/>
                    <p:nvPr/>
                  </p:nvSpPr>
                  <p:spPr>
                    <a:xfrm>
                      <a:off x="4595176" y="4086743"/>
                      <a:ext cx="71438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95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6614" y="4178819"/>
                      <a:ext cx="76200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96" name="TextBox 395"/>
                    <p:cNvSpPr txBox="1"/>
                    <p:nvPr/>
                  </p:nvSpPr>
                  <p:spPr>
                    <a:xfrm>
                      <a:off x="4633276" y="4158181"/>
                      <a:ext cx="152401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9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6451" y="4250256"/>
                      <a:ext cx="7461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39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1519" y="4786837"/>
                  <a:ext cx="1525598" cy="24606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Price</a:t>
                  </a:r>
                </a:p>
              </p:txBody>
            </p:sp>
          </p:grpSp>
        </p:grpSp>
        <p:sp>
          <p:nvSpPr>
            <p:cNvPr id="401" name="Notched Right Arrow 400"/>
            <p:cNvSpPr>
              <a:spLocks noChangeArrowheads="1"/>
            </p:cNvSpPr>
            <p:nvPr/>
          </p:nvSpPr>
          <p:spPr bwMode="auto">
            <a:xfrm flipH="1">
              <a:off x="6357950" y="2571744"/>
              <a:ext cx="928694" cy="428628"/>
            </a:xfrm>
            <a:prstGeom prst="notchedRightArrow">
              <a:avLst>
                <a:gd name="adj1" fmla="val 50000"/>
                <a:gd name="adj2" fmla="val 50004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402" name="Notched Right Arrow 401"/>
            <p:cNvSpPr>
              <a:spLocks noChangeArrowheads="1"/>
            </p:cNvSpPr>
            <p:nvPr/>
          </p:nvSpPr>
          <p:spPr bwMode="auto">
            <a:xfrm rot="5400000" flipH="1">
              <a:off x="5322099" y="3821909"/>
              <a:ext cx="928695" cy="428628"/>
            </a:xfrm>
            <a:prstGeom prst="notchedRightArrow">
              <a:avLst>
                <a:gd name="adj1" fmla="val 50000"/>
                <a:gd name="adj2" fmla="val 50004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</p:grpSp>
      <p:sp>
        <p:nvSpPr>
          <p:cNvPr id="404" name="TextBox 403"/>
          <p:cNvSpPr txBox="1"/>
          <p:nvPr/>
        </p:nvSpPr>
        <p:spPr>
          <a:xfrm>
            <a:off x="285750" y="1571625"/>
            <a:ext cx="4357688" cy="3540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/>
              <a:t>&lt;xs:import&gt;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allows you to use schema components from any schema</a:t>
            </a:r>
          </a:p>
          <a:p>
            <a:pPr>
              <a:defRPr/>
            </a:pPr>
            <a:endParaRPr lang="en-US" dirty="0">
              <a:latin typeface="Arial Narrow" pitchFamily="34" charset="0"/>
            </a:endParaRPr>
          </a:p>
          <a:p>
            <a:pPr>
              <a:defRPr/>
            </a:pPr>
            <a:r>
              <a:rPr lang="en-US" b="1" dirty="0">
                <a:latin typeface="+mj-lt"/>
              </a:rPr>
              <a:t>&lt;</a:t>
            </a:r>
            <a:r>
              <a:rPr lang="en-US" b="1" dirty="0" err="1">
                <a:latin typeface="+mj-lt"/>
              </a:rPr>
              <a:t>xs:include</a:t>
            </a:r>
            <a:r>
              <a:rPr lang="en-US" b="1" dirty="0">
                <a:latin typeface="+mj-lt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adds the schema components from other schema documents that have </a:t>
            </a:r>
            <a:r>
              <a:rPr lang="en-US" u="sng" dirty="0"/>
              <a:t>the same target namespace</a:t>
            </a:r>
            <a:r>
              <a:rPr lang="en-US" dirty="0"/>
              <a:t> (or no specified target namespace)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>
              <a:defRPr/>
            </a:pPr>
            <a:r>
              <a:rPr lang="en-US" b="1" dirty="0">
                <a:latin typeface="+mj-lt"/>
              </a:rPr>
              <a:t>&lt;</a:t>
            </a:r>
            <a:r>
              <a:rPr lang="en-US" b="1" dirty="0" err="1">
                <a:latin typeface="+mj-lt"/>
              </a:rPr>
              <a:t>xs:redefine</a:t>
            </a:r>
            <a:r>
              <a:rPr lang="en-US" b="1" dirty="0">
                <a:latin typeface="+mj-lt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the redefined components become part of the redefining schema's target namespace</a:t>
            </a:r>
            <a:endParaRPr lang="en-US" dirty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sv-S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/>
              <a:t>Lesson 2: Creating XML and Flat File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Methods for Creating BizTalk XML Schemas 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Testing and Validating Schemas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Demonstration: Creating and Testing a Schema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Using the Flat File Schema Wizard 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Demonstration: Creating and Testing a Flat File Schema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Building a BizTalk Project</a:t>
            </a:r>
          </a:p>
          <a:p>
            <a:pPr marL="0" indent="0">
              <a:buFontTx/>
              <a:buNone/>
              <a:defRPr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66004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for Creating BizTalk XML Schemas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Schema creation methods</a:t>
            </a:r>
          </a:p>
          <a:p>
            <a:pPr lvl="1">
              <a:defRPr/>
            </a:pPr>
            <a:r>
              <a:rPr lang="en-US" dirty="0"/>
              <a:t>Create from scratch using BizTalk Editor </a:t>
            </a:r>
          </a:p>
          <a:p>
            <a:pPr lvl="1">
              <a:defRPr/>
            </a:pPr>
            <a:r>
              <a:rPr lang="en-US" dirty="0"/>
              <a:t>Create from scratch using Flat-file wizard</a:t>
            </a:r>
          </a:p>
          <a:p>
            <a:pPr lvl="1">
              <a:defRPr/>
            </a:pPr>
            <a:r>
              <a:rPr lang="en-US" dirty="0"/>
              <a:t>Import or include existing types</a:t>
            </a:r>
          </a:p>
          <a:p>
            <a:pPr lvl="1">
              <a:defRPr/>
            </a:pPr>
            <a:r>
              <a:rPr lang="en-US" dirty="0"/>
              <a:t>Generate from adapter metadata</a:t>
            </a:r>
          </a:p>
          <a:p>
            <a:pPr lvl="1">
              <a:defRPr/>
            </a:pPr>
            <a:r>
              <a:rPr lang="en-US" dirty="0"/>
              <a:t>Generate from an instance message</a:t>
            </a:r>
            <a:endParaRPr lang="sv-S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1339850"/>
            <a:ext cx="5457825" cy="4752975"/>
          </a:xfrm>
          <a:prstGeom prst="rect">
            <a:avLst/>
          </a:prstGeom>
        </p:spPr>
      </p:pic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Schemas </a:t>
            </a:r>
            <a:r>
              <a:rPr lang="sv-SE"/>
              <a:t>– Add Generated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Schema generation methods</a:t>
            </a:r>
          </a:p>
          <a:p>
            <a:pPr lvl="1">
              <a:defRPr/>
            </a:pPr>
            <a:r>
              <a:rPr lang="en-US" dirty="0"/>
              <a:t>XDR schema (BizTalk 2002)</a:t>
            </a:r>
          </a:p>
          <a:p>
            <a:pPr lvl="1">
              <a:defRPr/>
            </a:pPr>
            <a:r>
              <a:rPr lang="en-US" dirty="0"/>
              <a:t>DTD</a:t>
            </a:r>
          </a:p>
          <a:p>
            <a:pPr lvl="1">
              <a:defRPr/>
            </a:pPr>
            <a:r>
              <a:rPr lang="en-US" dirty="0"/>
              <a:t>A well-formed XML instance message </a:t>
            </a:r>
          </a:p>
          <a:p>
            <a:pPr marL="0" indent="0">
              <a:buFontTx/>
              <a:buNone/>
              <a:defRPr/>
            </a:pPr>
            <a:endParaRPr lang="sv-S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Schema by Using the BizTalk Editor</a:t>
            </a:r>
            <a:endParaRPr lang="sv-SE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2214563"/>
            <a:ext cx="5414963" cy="32575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357188" y="1714500"/>
            <a:ext cx="1143000" cy="714375"/>
          </a:xfrm>
          <a:prstGeom prst="wedgeRoundRectCallout">
            <a:avLst>
              <a:gd name="adj1" fmla="val 122755"/>
              <a:gd name="adj2" fmla="val 123301"/>
              <a:gd name="adj3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Schema </a:t>
            </a:r>
          </a:p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tree view</a:t>
            </a: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7143750" y="1571625"/>
            <a:ext cx="1143000" cy="714375"/>
          </a:xfrm>
          <a:prstGeom prst="wedgeRoundRectCallout">
            <a:avLst>
              <a:gd name="adj1" fmla="val -117907"/>
              <a:gd name="adj2" fmla="val 205435"/>
              <a:gd name="adj3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XSD view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2143125"/>
            <a:ext cx="2700337" cy="3267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a Schema</a:t>
            </a:r>
            <a:endParaRPr lang="sv-SE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50" y="1500188"/>
            <a:ext cx="3783013" cy="1309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6188" y="4643438"/>
            <a:ext cx="3851275" cy="13573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14813" y="3071813"/>
            <a:ext cx="3786187" cy="13350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9" name="Rounded Rectangle 5"/>
          <p:cNvSpPr>
            <a:spLocks noChangeArrowheads="1"/>
          </p:cNvSpPr>
          <p:nvPr/>
        </p:nvSpPr>
        <p:spPr bwMode="auto">
          <a:xfrm>
            <a:off x="2120900" y="3841750"/>
            <a:ext cx="785813" cy="111125"/>
          </a:xfrm>
          <a:prstGeom prst="roundRect">
            <a:avLst>
              <a:gd name="adj" fmla="val 16667"/>
            </a:avLst>
          </a:prstGeom>
          <a:noFill/>
          <a:ln w="222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</a:pPr>
            <a:endParaRPr lang="sv-SE"/>
          </a:p>
        </p:txBody>
      </p:sp>
      <p:sp>
        <p:nvSpPr>
          <p:cNvPr id="25610" name="Rounded Rectangle 10"/>
          <p:cNvSpPr>
            <a:spLocks noChangeArrowheads="1"/>
          </p:cNvSpPr>
          <p:nvPr/>
        </p:nvSpPr>
        <p:spPr bwMode="auto">
          <a:xfrm>
            <a:off x="2120900" y="3979863"/>
            <a:ext cx="785813" cy="111125"/>
          </a:xfrm>
          <a:prstGeom prst="roundRect">
            <a:avLst>
              <a:gd name="adj" fmla="val 16667"/>
            </a:avLst>
          </a:prstGeom>
          <a:noFill/>
          <a:ln w="222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</a:pPr>
            <a:endParaRPr lang="sv-SE"/>
          </a:p>
        </p:txBody>
      </p:sp>
      <p:sp>
        <p:nvSpPr>
          <p:cNvPr id="25611" name="Rounded Rectangle 11"/>
          <p:cNvSpPr>
            <a:spLocks noChangeArrowheads="1"/>
          </p:cNvSpPr>
          <p:nvPr/>
        </p:nvSpPr>
        <p:spPr bwMode="auto">
          <a:xfrm>
            <a:off x="2120900" y="4119563"/>
            <a:ext cx="785813" cy="112712"/>
          </a:xfrm>
          <a:prstGeom prst="roundRect">
            <a:avLst>
              <a:gd name="adj" fmla="val 16667"/>
            </a:avLst>
          </a:prstGeom>
          <a:noFill/>
          <a:ln w="222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</a:pPr>
            <a:endParaRPr lang="sv-SE"/>
          </a:p>
        </p:txBody>
      </p:sp>
      <p:cxnSp>
        <p:nvCxnSpPr>
          <p:cNvPr id="25612" name="Straight Arrow Connector 7"/>
          <p:cNvCxnSpPr>
            <a:cxnSpLocks noChangeShapeType="1"/>
            <a:stCxn id="25609" idx="3"/>
          </p:cNvCxnSpPr>
          <p:nvPr/>
        </p:nvCxnSpPr>
        <p:spPr bwMode="auto">
          <a:xfrm flipV="1">
            <a:off x="2906713" y="2154238"/>
            <a:ext cx="808037" cy="1743075"/>
          </a:xfrm>
          <a:prstGeom prst="straightConnector1">
            <a:avLst/>
          </a:prstGeom>
          <a:noFill/>
          <a:ln w="1905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3" name="Straight Arrow Connector 14"/>
          <p:cNvCxnSpPr>
            <a:cxnSpLocks noChangeShapeType="1"/>
            <a:stCxn id="25610" idx="3"/>
          </p:cNvCxnSpPr>
          <p:nvPr/>
        </p:nvCxnSpPr>
        <p:spPr bwMode="auto">
          <a:xfrm flipV="1">
            <a:off x="2906713" y="3776663"/>
            <a:ext cx="1293812" cy="258762"/>
          </a:xfrm>
          <a:prstGeom prst="straightConnector1">
            <a:avLst/>
          </a:prstGeom>
          <a:noFill/>
          <a:ln w="1905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4" name="Straight Arrow Connector 17"/>
          <p:cNvCxnSpPr>
            <a:cxnSpLocks noChangeShapeType="1"/>
            <a:stCxn id="25611" idx="3"/>
          </p:cNvCxnSpPr>
          <p:nvPr/>
        </p:nvCxnSpPr>
        <p:spPr bwMode="auto">
          <a:xfrm>
            <a:off x="2906713" y="4175125"/>
            <a:ext cx="879475" cy="1147763"/>
          </a:xfrm>
          <a:prstGeom prst="straightConnector1">
            <a:avLst/>
          </a:prstGeom>
          <a:noFill/>
          <a:ln w="1905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6572250" y="2143125"/>
            <a:ext cx="1785938" cy="3571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Validate Structure</a:t>
            </a:r>
          </a:p>
        </p:txBody>
      </p:sp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7072313" y="3786188"/>
            <a:ext cx="1785937" cy="3571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Validate Data</a:t>
            </a:r>
          </a:p>
        </p:txBody>
      </p:sp>
      <p:sp>
        <p:nvSpPr>
          <p:cNvPr id="23" name="Rounded Rectangle 22"/>
          <p:cNvSpPr>
            <a:spLocks noChangeArrowheads="1"/>
          </p:cNvSpPr>
          <p:nvPr/>
        </p:nvSpPr>
        <p:spPr bwMode="auto">
          <a:xfrm>
            <a:off x="6643688" y="5429250"/>
            <a:ext cx="1785937" cy="3571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Generate Data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Demo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b="1"/>
              <a:t>Create a Schema using the BizTalk Schema Editor in Visual Studio</a:t>
            </a:r>
          </a:p>
          <a:p>
            <a:r>
              <a:rPr lang="sv-SE" sz="2400" b="1"/>
              <a:t>Validate and test schema</a:t>
            </a:r>
          </a:p>
        </p:txBody>
      </p:sp>
      <p:pic>
        <p:nvPicPr>
          <p:cNvPr id="26630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rrowheads="1"/>
          </p:cNvSpPr>
          <p:nvPr/>
        </p:nvSpPr>
        <p:spPr bwMode="auto">
          <a:xfrm>
            <a:off x="642938" y="1772816"/>
            <a:ext cx="7715250" cy="1008112"/>
          </a:xfrm>
          <a:prstGeom prst="roundRect">
            <a:avLst>
              <a:gd name="adj" fmla="val 628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054100" y="1465263"/>
            <a:ext cx="7023100" cy="4676775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1400" dirty="0"/>
              <a:t>Module 1: Introduction to BizTalk Server</a:t>
            </a:r>
          </a:p>
          <a:p>
            <a:pPr>
              <a:defRPr/>
            </a:pPr>
            <a:r>
              <a:rPr lang="en-US" b="1" dirty="0"/>
              <a:t>Module 2: Schemas</a:t>
            </a:r>
          </a:p>
          <a:p>
            <a:pPr lvl="1">
              <a:defRPr/>
            </a:pPr>
            <a:r>
              <a:rPr lang="en-US" b="1" dirty="0"/>
              <a:t>Lesson 1: Introduction to BizTalk Schemas</a:t>
            </a:r>
          </a:p>
          <a:p>
            <a:pPr lvl="1">
              <a:defRPr/>
            </a:pPr>
            <a:r>
              <a:rPr lang="en-US" b="1" dirty="0"/>
              <a:t>Lesson 2: Creating XML and Flat File Schemas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3: Maps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4: Testing and Deploying Projects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5: Pipelines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6: Routing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7: Adapters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8: Web Services and WCF 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9: Introduction to Orchestrations </a:t>
            </a:r>
          </a:p>
          <a:p>
            <a:pPr>
              <a:defRPr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Module 10: Applied Orchestration Techniques</a:t>
            </a:r>
          </a:p>
          <a:p>
            <a:pPr>
              <a:defRPr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Module 11: Business Activity Monitoring</a:t>
            </a:r>
          </a:p>
          <a:p>
            <a:pPr>
              <a:defRPr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Module 12: Integrating Business Rules</a:t>
            </a:r>
          </a:p>
          <a:p>
            <a:pPr>
              <a:defRPr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Module 13: Deploying and Managing Applications </a:t>
            </a:r>
          </a:p>
          <a:p>
            <a:pPr>
              <a:defRPr/>
            </a:pPr>
            <a:r>
              <a:rPr lang="en-US" sz="1500">
                <a:solidFill>
                  <a:schemeClr val="bg1">
                    <a:lumMod val="65000"/>
                  </a:schemeClr>
                </a:solidFill>
              </a:rPr>
              <a:t>Module 14: Windows Azure BizTalk Services</a:t>
            </a:r>
            <a:endParaRPr lang="en-US" sz="15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49" y="1340768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Flat File Schema Wizard 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84313"/>
            <a:ext cx="8353425" cy="130175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b="1" dirty="0"/>
              <a:t>Flat File Schema Wizard</a:t>
            </a:r>
          </a:p>
          <a:p>
            <a:pPr>
              <a:defRPr/>
            </a:pPr>
            <a:r>
              <a:rPr lang="en-US" dirty="0"/>
              <a:t>Graphical tool for defining flat file schemas</a:t>
            </a:r>
          </a:p>
          <a:p>
            <a:pPr>
              <a:defRPr/>
            </a:pPr>
            <a:r>
              <a:rPr lang="en-US" dirty="0"/>
              <a:t>Can define schemas for delimited or positional flat files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sv-SE" dirty="0"/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2673350"/>
            <a:ext cx="3217862" cy="25003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1675" y="2887663"/>
            <a:ext cx="3533775" cy="27447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3238" y="3101975"/>
            <a:ext cx="3757612" cy="2900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00550" y="3316288"/>
            <a:ext cx="3814763" cy="29702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Demo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/>
              <a:t>Create a schema by using the Flat File Schema Wizard</a:t>
            </a:r>
          </a:p>
          <a:p>
            <a:r>
              <a:rPr lang="sv-SE" sz="2400" b="1"/>
              <a:t>Validate and test schema</a:t>
            </a:r>
          </a:p>
        </p:txBody>
      </p:sp>
      <p:pic>
        <p:nvPicPr>
          <p:cNvPr id="28678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Summary</a:t>
            </a:r>
            <a:endParaRPr lang="sv-S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Schemas are used to describe XML Files.</a:t>
            </a:r>
          </a:p>
          <a:p>
            <a:r>
              <a:rPr lang="sv-SE" dirty="0"/>
              <a:t>BizTalk Server has annotations that describes flat files (text files).</a:t>
            </a:r>
          </a:p>
          <a:p>
            <a:r>
              <a:rPr lang="sv-SE" dirty="0"/>
              <a:t>Wizards can help you create schemas from flat files.</a:t>
            </a:r>
          </a:p>
          <a:p>
            <a:r>
              <a:rPr lang="sv-SE" dirty="0"/>
              <a:t>BizTalk allows you to use Visual Studio to  build </a:t>
            </a:r>
            <a:r>
              <a:rPr lang="sv-SE"/>
              <a:t>and validate </a:t>
            </a:r>
            <a:r>
              <a:rPr lang="sv-SE" dirty="0"/>
              <a:t>XML and flat files against their schemas, as well as create sample files conforming to the schema.</a:t>
            </a:r>
          </a:p>
        </p:txBody>
      </p:sp>
    </p:spTree>
    <p:extLst>
      <p:ext uri="{BB962C8B-B14F-4D97-AF65-F5344CB8AC3E}">
        <p14:creationId xmlns:p14="http://schemas.microsoft.com/office/powerpoint/2010/main" val="1414251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 &amp; A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Schemas</a:t>
            </a:r>
          </a:p>
        </p:txBody>
      </p:sp>
    </p:spTree>
    <p:extLst>
      <p:ext uri="{BB962C8B-B14F-4D97-AF65-F5344CB8AC3E}">
        <p14:creationId xmlns:p14="http://schemas.microsoft.com/office/powerpoint/2010/main" val="1135170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Hands-On-Labs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83768" y="1484313"/>
            <a:ext cx="6264945" cy="4608512"/>
          </a:xfr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v-SE" b="1" dirty="0"/>
              <a:t>Working with Schemas</a:t>
            </a:r>
          </a:p>
          <a:p>
            <a:pPr lvl="1"/>
            <a:r>
              <a:rPr lang="sv-SE" dirty="0"/>
              <a:t>Create a new BizTalk project</a:t>
            </a:r>
          </a:p>
          <a:p>
            <a:pPr lvl="1"/>
            <a:r>
              <a:rPr lang="sv-SE" dirty="0"/>
              <a:t>Create an XML schema using the BizTalk Editor</a:t>
            </a:r>
          </a:p>
          <a:p>
            <a:pPr lvl="1"/>
            <a:r>
              <a:rPr lang="en-US" dirty="0"/>
              <a:t>Promote a schema property.</a:t>
            </a:r>
          </a:p>
          <a:p>
            <a:pPr lvl="1"/>
            <a:r>
              <a:rPr lang="en-US" dirty="0"/>
              <a:t>Create a flat file schema by using the BizTalk Editor.</a:t>
            </a:r>
          </a:p>
          <a:p>
            <a:pPr lvl="1"/>
            <a:r>
              <a:rPr lang="en-US" dirty="0"/>
              <a:t>Validate a schema and generate a sample instance message.</a:t>
            </a:r>
          </a:p>
          <a:p>
            <a:pPr lvl="1"/>
            <a:r>
              <a:rPr lang="en-US" dirty="0"/>
              <a:t>Create a strong name and assign it to an assembly.</a:t>
            </a:r>
          </a:p>
          <a:p>
            <a:pPr lvl="1"/>
            <a:r>
              <a:rPr lang="en-US" dirty="0"/>
              <a:t>Build a schema project.</a:t>
            </a:r>
          </a:p>
          <a:p>
            <a:pPr lvl="1"/>
            <a:endParaRPr lang="sv-SE" dirty="0"/>
          </a:p>
        </p:txBody>
      </p:sp>
      <p:pic>
        <p:nvPicPr>
          <p:cNvPr id="8" name="Picture 2" descr="C:\Users\hedbergjh\AppData\Local\Microsoft\Windows\Temporary Internet Files\Content.IE5\J28LFE4J\MC90044128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908720"/>
            <a:ext cx="1656183" cy="16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edbergjh\AppData\Local\Microsoft\Windows\Temporary Internet Files\Content.IE5\5WVNV7T6\MP900316349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17"/>
          <a:stretch/>
        </p:blipFill>
        <p:spPr bwMode="auto">
          <a:xfrm>
            <a:off x="694857" y="1484784"/>
            <a:ext cx="1768112" cy="460851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898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What are the two main building blocks in schemas?</a:t>
            </a:r>
          </a:p>
          <a:p>
            <a:r>
              <a:rPr lang="sv-SE" dirty="0"/>
              <a:t>What two types of delimitation does BizTalk support in flat files?</a:t>
            </a:r>
          </a:p>
          <a:p>
            <a:r>
              <a:rPr lang="sv-SE" dirty="0"/>
              <a:t>How can you re-use schemas?</a:t>
            </a:r>
          </a:p>
          <a:p>
            <a:endParaRPr lang="sv-SE" dirty="0"/>
          </a:p>
        </p:txBody>
      </p:sp>
      <p:pic>
        <p:nvPicPr>
          <p:cNvPr id="9" name="Picture 2" descr="C:\Users\hedbergjh\AppData\Local\Microsoft\Windows\Temporary Internet Files\Content.IE5\I8B783MH\MC90043490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581128"/>
            <a:ext cx="1603871" cy="160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08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/>
              <a:t>Lesson 1: Introduction to BizTalk Schemas</a:t>
            </a:r>
            <a:endParaRPr lang="sv-SE"/>
          </a:p>
        </p:txBody>
      </p:sp>
      <p:sp>
        <p:nvSpPr>
          <p:cNvPr id="11267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sv-SE" b="1" dirty="0"/>
              <a:t>Reviewing XML </a:t>
            </a:r>
            <a:r>
              <a:rPr lang="sv-SE" b="1" dirty="0" err="1"/>
              <a:t>Terminology</a:t>
            </a:r>
            <a:endParaRPr lang="sv-SE" b="1" dirty="0"/>
          </a:p>
          <a:p>
            <a:pPr marL="342900" indent="-342900">
              <a:buFont typeface="Wingdings" pitchFamily="2" charset="2"/>
              <a:buChar char="§"/>
            </a:pPr>
            <a:r>
              <a:rPr lang="sv-SE" b="1" dirty="0" err="1"/>
              <a:t>What</a:t>
            </a:r>
            <a:r>
              <a:rPr lang="sv-SE" b="1" dirty="0"/>
              <a:t> </a:t>
            </a:r>
            <a:r>
              <a:rPr lang="sv-SE" b="1" dirty="0" err="1"/>
              <a:t>Are</a:t>
            </a:r>
            <a:r>
              <a:rPr lang="sv-SE" b="1" dirty="0"/>
              <a:t> XML </a:t>
            </a:r>
            <a:r>
              <a:rPr lang="sv-SE" b="1" dirty="0" err="1"/>
              <a:t>Namespaces</a:t>
            </a:r>
            <a:r>
              <a:rPr lang="sv-SE" b="1" dirty="0"/>
              <a:t>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What is a </a:t>
            </a:r>
            <a:r>
              <a:rPr lang="en-US" b="1" dirty="0" err="1"/>
              <a:t>MessageType</a:t>
            </a:r>
            <a:r>
              <a:rPr lang="en-US" b="1" dirty="0"/>
              <a:t> and how is it used?</a:t>
            </a:r>
            <a:endParaRPr lang="sv-SE" b="1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What Is a BizTalk XML Schema?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sv-SE" b="1" dirty="0"/>
              <a:t>Supported BizTalk Schema Types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sv-SE" b="1" dirty="0"/>
              <a:t>Flat </a:t>
            </a:r>
            <a:r>
              <a:rPr lang="sv-SE" b="1" dirty="0" err="1"/>
              <a:t>File</a:t>
            </a:r>
            <a:r>
              <a:rPr lang="sv-SE" b="1" dirty="0"/>
              <a:t> </a:t>
            </a:r>
            <a:r>
              <a:rPr lang="sv-SE" b="1" dirty="0" err="1"/>
              <a:t>Structures</a:t>
            </a:r>
            <a:endParaRPr lang="en-US" b="1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Schema re-use</a:t>
            </a:r>
            <a:endParaRPr lang="sv-SE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Reviewing XML Terminology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XML Syntax</a:t>
            </a:r>
          </a:p>
          <a:p>
            <a:pPr lvl="1"/>
            <a:r>
              <a:rPr lang="sv-SE" dirty="0"/>
              <a:t>Namespaces in XML (</a:t>
            </a:r>
            <a:r>
              <a:rPr lang="sv-SE" dirty="0" err="1"/>
              <a:t>xmlns</a:t>
            </a:r>
            <a:r>
              <a:rPr lang="sv-SE" dirty="0"/>
              <a:t>)</a:t>
            </a:r>
          </a:p>
          <a:p>
            <a:pPr lvl="1"/>
            <a:r>
              <a:rPr lang="sv-SE" dirty="0"/>
              <a:t>Elements </a:t>
            </a:r>
          </a:p>
          <a:p>
            <a:pPr lvl="2"/>
            <a:r>
              <a:rPr lang="sv-SE" dirty="0"/>
              <a:t>&lt;element1&gt;&lt;/element1&gt;</a:t>
            </a:r>
          </a:p>
          <a:p>
            <a:pPr lvl="1"/>
            <a:r>
              <a:rPr lang="sv-SE" dirty="0" err="1"/>
              <a:t>Attributes</a:t>
            </a:r>
            <a:r>
              <a:rPr lang="sv-SE" dirty="0"/>
              <a:t> </a:t>
            </a:r>
          </a:p>
          <a:p>
            <a:pPr lvl="2"/>
            <a:r>
              <a:rPr lang="sv-SE" dirty="0"/>
              <a:t>&lt;element1 attrbute1=”value1&gt;text1&lt;/element1&gt;</a:t>
            </a:r>
          </a:p>
          <a:p>
            <a:r>
              <a:rPr lang="sv-SE" dirty="0"/>
              <a:t>XML standards </a:t>
            </a:r>
            <a:r>
              <a:rPr lang="sv-SE" dirty="0" err="1"/>
              <a:t>used</a:t>
            </a:r>
            <a:r>
              <a:rPr lang="sv-SE" dirty="0"/>
              <a:t> in BizTalk</a:t>
            </a:r>
          </a:p>
          <a:p>
            <a:pPr lvl="1"/>
            <a:r>
              <a:rPr lang="sv-SE" dirty="0"/>
              <a:t>XML Schema (XSD) </a:t>
            </a:r>
          </a:p>
          <a:p>
            <a:pPr lvl="1"/>
            <a:r>
              <a:rPr lang="sv-SE" dirty="0"/>
              <a:t>Extensible Stylesheet Language Transformations (XSLT)</a:t>
            </a:r>
          </a:p>
          <a:p>
            <a:pPr lvl="1"/>
            <a:r>
              <a:rPr lang="sv-SE" dirty="0"/>
              <a:t>XML Path Language (XPath) </a:t>
            </a:r>
          </a:p>
          <a:p>
            <a:pPr lvl="1"/>
            <a:r>
              <a:rPr lang="sv-SE" dirty="0"/>
              <a:t>Web Services </a:t>
            </a:r>
            <a:r>
              <a:rPr lang="sv-SE" dirty="0" err="1"/>
              <a:t>Description</a:t>
            </a:r>
            <a:r>
              <a:rPr lang="sv-SE" dirty="0"/>
              <a:t> </a:t>
            </a:r>
            <a:r>
              <a:rPr lang="sv-SE" dirty="0" err="1"/>
              <a:t>Language</a:t>
            </a:r>
            <a:r>
              <a:rPr lang="sv-SE" dirty="0"/>
              <a:t> (WSDL)</a:t>
            </a:r>
          </a:p>
          <a:p>
            <a:pPr lvl="1"/>
            <a:r>
              <a:rPr lang="sv-SE" dirty="0"/>
              <a:t>Simple </a:t>
            </a:r>
            <a:r>
              <a:rPr lang="sv-SE" dirty="0" err="1"/>
              <a:t>Object</a:t>
            </a:r>
            <a:r>
              <a:rPr lang="sv-SE" dirty="0"/>
              <a:t> Access </a:t>
            </a:r>
            <a:r>
              <a:rPr lang="sv-SE" dirty="0" err="1"/>
              <a:t>Protocol</a:t>
            </a:r>
            <a:r>
              <a:rPr lang="sv-SE" dirty="0"/>
              <a:t> (SOAP)</a:t>
            </a:r>
          </a:p>
          <a:p>
            <a:pPr lvl="1"/>
            <a:endParaRPr lang="sv-SE" dirty="0"/>
          </a:p>
          <a:p>
            <a:endParaRPr lang="sv-SE" dirty="0"/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2374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142875" y="1214438"/>
            <a:ext cx="5000625" cy="35004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AB5"/>
              </a:gs>
              <a:gs pos="35001">
                <a:srgbClr val="FFFBCA"/>
              </a:gs>
              <a:gs pos="100000">
                <a:srgbClr val="FFFEE8"/>
              </a:gs>
            </a:gsLst>
            <a:lin ang="16200000" scaled="1"/>
          </a:gradFill>
          <a:ln w="9525" algn="ctr">
            <a:solidFill>
              <a:srgbClr val="FBDEA4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BizTalk XML Schema?</a:t>
            </a:r>
            <a:endParaRPr lang="sv-SE"/>
          </a:p>
        </p:txBody>
      </p:sp>
      <p:sp>
        <p:nvSpPr>
          <p:cNvPr id="13320" name="TextBox 7"/>
          <p:cNvSpPr txBox="1">
            <a:spLocks noChangeArrowheads="1"/>
          </p:cNvSpPr>
          <p:nvPr/>
        </p:nvSpPr>
        <p:spPr bwMode="auto">
          <a:xfrm>
            <a:off x="357188" y="1285875"/>
            <a:ext cx="4929187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1400">
                <a:solidFill>
                  <a:srgbClr val="0000FF"/>
                </a:solidFill>
              </a:rPr>
              <a:t>&lt;</a:t>
            </a:r>
            <a:r>
              <a:rPr lang="sv-SE" sz="1400">
                <a:solidFill>
                  <a:srgbClr val="A31515"/>
                </a:solidFill>
              </a:rPr>
              <a:t>xs:schema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xmlns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http://bLogical.RssFeed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     </a:t>
            </a:r>
            <a:r>
              <a:rPr lang="sv-SE" sz="1400">
                <a:solidFill>
                  <a:srgbClr val="FF0000"/>
                </a:solidFill>
              </a:rPr>
              <a:t>targetNamespace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http://bLogical.RssFeed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     </a:t>
            </a:r>
            <a:r>
              <a:rPr lang="sv-SE" sz="1400">
                <a:solidFill>
                  <a:srgbClr val="FF0000"/>
                </a:solidFill>
              </a:rPr>
              <a:t>xmlns:xs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http://www.w3.org/2001/XMLSchema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</a:t>
            </a:r>
            <a:r>
              <a:rPr lang="sv-SE" sz="1400">
                <a:solidFill>
                  <a:srgbClr val="A31515"/>
                </a:solidFill>
              </a:rPr>
              <a:t>xs:element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name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RssFeed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&lt;</a:t>
            </a:r>
            <a:r>
              <a:rPr lang="sv-SE" sz="1400">
                <a:solidFill>
                  <a:srgbClr val="A31515"/>
                </a:solidFill>
              </a:rPr>
              <a:t>xs:complexType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&lt;</a:t>
            </a:r>
            <a:r>
              <a:rPr lang="sv-SE" sz="1400">
                <a:solidFill>
                  <a:srgbClr val="A31515"/>
                </a:solidFill>
              </a:rPr>
              <a:t>xs:sequence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  &lt;</a:t>
            </a:r>
            <a:r>
              <a:rPr lang="sv-SE" sz="1400">
                <a:solidFill>
                  <a:srgbClr val="A31515"/>
                </a:solidFill>
              </a:rPr>
              <a:t>xs:element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name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Title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type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xs:string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/&gt;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  &lt;</a:t>
            </a:r>
            <a:r>
              <a:rPr lang="sv-SE" sz="1400">
                <a:solidFill>
                  <a:srgbClr val="A31515"/>
                </a:solidFill>
              </a:rPr>
              <a:t>xs:element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name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Link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type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xs:string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/&gt;</a:t>
            </a:r>
          </a:p>
          <a:p>
            <a:pPr eaLnBrk="1" hangingPunct="1"/>
            <a:r>
              <a:rPr lang="en-US" sz="1400">
                <a:solidFill>
                  <a:srgbClr val="0000FF"/>
                </a:solidFill>
              </a:rPr>
              <a:t>        &lt;</a:t>
            </a:r>
            <a:r>
              <a:rPr lang="en-US" sz="1400">
                <a:solidFill>
                  <a:srgbClr val="A31515"/>
                </a:solidFill>
              </a:rPr>
              <a:t>xs:element</a:t>
            </a:r>
            <a:r>
              <a:rPr lang="en-US" sz="1400">
                <a:solidFill>
                  <a:srgbClr val="0000FF"/>
                </a:solidFill>
              </a:rPr>
              <a:t> </a:t>
            </a:r>
            <a:r>
              <a:rPr lang="en-US" sz="1400">
                <a:solidFill>
                  <a:srgbClr val="FF0000"/>
                </a:solidFill>
              </a:rPr>
              <a:t>name</a:t>
            </a:r>
            <a:r>
              <a:rPr lang="en-US" sz="1400">
                <a:solidFill>
                  <a:srgbClr val="0000FF"/>
                </a:solidFill>
              </a:rPr>
              <a:t>=</a:t>
            </a:r>
            <a:r>
              <a:rPr lang="en-US" sz="1400">
                <a:solidFill>
                  <a:srgbClr val="000000"/>
                </a:solidFill>
              </a:rPr>
              <a:t>"</a:t>
            </a:r>
            <a:r>
              <a:rPr lang="en-US" sz="1400">
                <a:solidFill>
                  <a:srgbClr val="0000FF"/>
                </a:solidFill>
              </a:rPr>
              <a:t>Author</a:t>
            </a:r>
            <a:r>
              <a:rPr lang="en-US" sz="1400">
                <a:solidFill>
                  <a:srgbClr val="000000"/>
                </a:solidFill>
              </a:rPr>
              <a:t>"</a:t>
            </a:r>
            <a:r>
              <a:rPr lang="en-US" sz="1400">
                <a:solidFill>
                  <a:srgbClr val="0000FF"/>
                </a:solidFill>
              </a:rPr>
              <a:t> </a:t>
            </a:r>
            <a:r>
              <a:rPr lang="en-US" sz="1400">
                <a:solidFill>
                  <a:srgbClr val="FF0000"/>
                </a:solidFill>
              </a:rPr>
              <a:t>type</a:t>
            </a:r>
            <a:r>
              <a:rPr lang="en-US" sz="1400">
                <a:solidFill>
                  <a:srgbClr val="0000FF"/>
                </a:solidFill>
              </a:rPr>
              <a:t>=</a:t>
            </a:r>
            <a:r>
              <a:rPr lang="en-US" sz="1400">
                <a:solidFill>
                  <a:srgbClr val="000000"/>
                </a:solidFill>
              </a:rPr>
              <a:t>"</a:t>
            </a:r>
            <a:r>
              <a:rPr lang="en-US" sz="1400">
                <a:solidFill>
                  <a:srgbClr val="0000FF"/>
                </a:solidFill>
              </a:rPr>
              <a:t>xs:string</a:t>
            </a:r>
            <a:r>
              <a:rPr lang="en-US" sz="1400">
                <a:solidFill>
                  <a:srgbClr val="000000"/>
                </a:solidFill>
              </a:rPr>
              <a:t>"</a:t>
            </a:r>
            <a:r>
              <a:rPr lang="en-US" sz="1400">
                <a:solidFill>
                  <a:srgbClr val="0000FF"/>
                </a:solidFill>
              </a:rPr>
              <a:t> /&gt;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  &lt;</a:t>
            </a:r>
            <a:r>
              <a:rPr lang="sv-SE" sz="1400">
                <a:solidFill>
                  <a:srgbClr val="A31515"/>
                </a:solidFill>
              </a:rPr>
              <a:t>xs:element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name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PubDate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type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xs:dateTime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/&gt;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  &lt;</a:t>
            </a:r>
            <a:r>
              <a:rPr lang="sv-SE" sz="1400">
                <a:solidFill>
                  <a:srgbClr val="A31515"/>
                </a:solidFill>
              </a:rPr>
              <a:t>xs:element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name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Description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type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xs:string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/&gt;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&lt;/</a:t>
            </a:r>
            <a:r>
              <a:rPr lang="sv-SE" sz="1400">
                <a:solidFill>
                  <a:srgbClr val="A31515"/>
                </a:solidFill>
              </a:rPr>
              <a:t>xs:sequence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&lt;/</a:t>
            </a:r>
            <a:r>
              <a:rPr lang="sv-SE" sz="1400">
                <a:solidFill>
                  <a:srgbClr val="A31515"/>
                </a:solidFill>
              </a:rPr>
              <a:t>xs:complexType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&lt;/</a:t>
            </a:r>
            <a:r>
              <a:rPr lang="sv-SE" sz="1400">
                <a:solidFill>
                  <a:srgbClr val="A31515"/>
                </a:solidFill>
              </a:rPr>
              <a:t>xs:element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xs:schema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endParaRPr lang="sv-SE" sz="1400">
              <a:solidFill>
                <a:srgbClr val="0070C0"/>
              </a:solidFill>
            </a:endParaRP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3500438" y="4357688"/>
            <a:ext cx="5500687" cy="21431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AB5"/>
              </a:gs>
              <a:gs pos="35001">
                <a:srgbClr val="FFFBCA"/>
              </a:gs>
              <a:gs pos="100000">
                <a:srgbClr val="FFFEE8"/>
              </a:gs>
            </a:gsLst>
            <a:lin ang="16200000" scaled="1"/>
          </a:gradFill>
          <a:ln w="9525" algn="ctr">
            <a:solidFill>
              <a:srgbClr val="FBDEA4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3322" name="TextBox 9"/>
          <p:cNvSpPr txBox="1">
            <a:spLocks noChangeArrowheads="1"/>
          </p:cNvSpPr>
          <p:nvPr/>
        </p:nvSpPr>
        <p:spPr bwMode="auto">
          <a:xfrm>
            <a:off x="3571875" y="4643438"/>
            <a:ext cx="55673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1400">
                <a:solidFill>
                  <a:srgbClr val="0000FF"/>
                </a:solidFill>
              </a:rPr>
              <a:t>&lt;</a:t>
            </a:r>
            <a:r>
              <a:rPr lang="sv-SE" sz="1400">
                <a:solidFill>
                  <a:srgbClr val="A31515"/>
                </a:solidFill>
              </a:rPr>
              <a:t>ns0:RssFeed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xmlns:ns0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http://bLogical.RssFeed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</a:t>
            </a:r>
            <a:r>
              <a:rPr lang="sv-SE" sz="1400">
                <a:solidFill>
                  <a:srgbClr val="A31515"/>
                </a:solidFill>
              </a:rPr>
              <a:t>Title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r>
              <a:rPr lang="sv-SE" sz="1400">
                <a:solidFill>
                  <a:srgbClr val="000000"/>
                </a:solidFill>
              </a:rPr>
              <a:t>BizTalk Rocks!</a:t>
            </a:r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Title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</a:t>
            </a:r>
            <a:r>
              <a:rPr lang="sv-SE" sz="1400">
                <a:solidFill>
                  <a:srgbClr val="A31515"/>
                </a:solidFill>
              </a:rPr>
              <a:t>Link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r>
              <a:rPr lang="sv-SE" sz="1400">
                <a:solidFill>
                  <a:srgbClr val="000000"/>
                </a:solidFill>
              </a:rPr>
              <a:t>http://bLogical.se/blogs/wmmihaa/biztalk_rocks.aspx</a:t>
            </a:r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Link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</a:t>
            </a:r>
            <a:r>
              <a:rPr lang="sv-SE" sz="1400">
                <a:solidFill>
                  <a:srgbClr val="A31515"/>
                </a:solidFill>
              </a:rPr>
              <a:t>Author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r>
              <a:rPr lang="sv-SE" sz="1400">
                <a:solidFill>
                  <a:srgbClr val="000000"/>
                </a:solidFill>
              </a:rPr>
              <a:t>Mikael Håkansson</a:t>
            </a:r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Author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</a:t>
            </a:r>
            <a:r>
              <a:rPr lang="sv-SE" sz="1400">
                <a:solidFill>
                  <a:srgbClr val="A31515"/>
                </a:solidFill>
              </a:rPr>
              <a:t>PubDate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r>
              <a:rPr lang="sv-SE" sz="1400">
                <a:solidFill>
                  <a:srgbClr val="000000"/>
                </a:solidFill>
              </a:rPr>
              <a:t>2010-05-31T13:20:00.000-05:00</a:t>
            </a:r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PubDate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</a:t>
            </a:r>
            <a:r>
              <a:rPr lang="sv-SE" sz="1400">
                <a:solidFill>
                  <a:srgbClr val="A31515"/>
                </a:solidFill>
              </a:rPr>
              <a:t>Description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r>
              <a:rPr lang="sv-SE" sz="1400">
                <a:solidFill>
                  <a:srgbClr val="000000"/>
                </a:solidFill>
              </a:rPr>
              <a:t>bla bla bla</a:t>
            </a:r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Description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ns0:RssFeed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endParaRPr lang="sv-SE" sz="1400">
              <a:solidFill>
                <a:srgbClr val="0070C0"/>
              </a:solidFill>
            </a:endParaRPr>
          </a:p>
        </p:txBody>
      </p:sp>
      <p:sp>
        <p:nvSpPr>
          <p:cNvPr id="13323" name="TextBox 14"/>
          <p:cNvSpPr txBox="1">
            <a:spLocks noChangeArrowheads="1"/>
          </p:cNvSpPr>
          <p:nvPr/>
        </p:nvSpPr>
        <p:spPr bwMode="auto">
          <a:xfrm>
            <a:off x="5214938" y="1214438"/>
            <a:ext cx="378618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BizTalk uses the XML schema definition language (XSD)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XML schemas define the data structure for all XML business documents</a:t>
            </a:r>
          </a:p>
          <a:p>
            <a:pPr eaLnBrk="1" hangingPunct="1"/>
            <a:endParaRPr lang="en-US"/>
          </a:p>
          <a:p>
            <a:pPr eaLnBrk="1" hangingPunct="1"/>
            <a:r>
              <a:rPr lang="sv-SE"/>
              <a:t>BizTalk requires schema definitions to be deployed in order to recognize the Messge Type.</a:t>
            </a:r>
          </a:p>
        </p:txBody>
      </p:sp>
      <p:sp>
        <p:nvSpPr>
          <p:cNvPr id="16" name="Curved Down Arrow 15"/>
          <p:cNvSpPr>
            <a:spLocks noChangeArrowheads="1"/>
          </p:cNvSpPr>
          <p:nvPr/>
        </p:nvSpPr>
        <p:spPr bwMode="auto">
          <a:xfrm>
            <a:off x="3143250" y="4102100"/>
            <a:ext cx="1000125" cy="398463"/>
          </a:xfrm>
          <a:prstGeom prst="curvedDownArrow">
            <a:avLst>
              <a:gd name="adj1" fmla="val 25007"/>
              <a:gd name="adj2" fmla="val 116225"/>
              <a:gd name="adj3" fmla="val 25000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0" y="1143000"/>
            <a:ext cx="9144000" cy="5429250"/>
            <a:chOff x="0" y="1142984"/>
            <a:chExt cx="9144000" cy="5429288"/>
          </a:xfrm>
        </p:grpSpPr>
        <p:grpSp>
          <p:nvGrpSpPr>
            <p:cNvPr id="13326" name="Group 7"/>
            <p:cNvGrpSpPr>
              <a:grpSpLocks/>
            </p:cNvGrpSpPr>
            <p:nvPr/>
          </p:nvGrpSpPr>
          <p:grpSpPr bwMode="auto">
            <a:xfrm>
              <a:off x="0" y="1142984"/>
              <a:ext cx="9144000" cy="5429288"/>
              <a:chOff x="0" y="1142984"/>
              <a:chExt cx="9144000" cy="5429288"/>
            </a:xfrm>
          </p:grpSpPr>
          <p:sp>
            <p:nvSpPr>
              <p:cNvPr id="13330" name="Rectangle 6"/>
              <p:cNvSpPr>
                <a:spLocks noChangeArrowheads="1"/>
              </p:cNvSpPr>
              <p:nvPr/>
            </p:nvSpPr>
            <p:spPr bwMode="auto">
              <a:xfrm>
                <a:off x="0" y="1142984"/>
                <a:ext cx="9144000" cy="5429288"/>
              </a:xfrm>
              <a:prstGeom prst="rect">
                <a:avLst/>
              </a:prstGeom>
              <a:solidFill>
                <a:schemeClr val="bg1">
                  <a:alpha val="69019"/>
                </a:schemeClr>
              </a:solidFill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>
                  <a:buClr>
                    <a:schemeClr val="bg2"/>
                  </a:buClr>
                </a:pPr>
                <a:endParaRPr lang="sv-SE"/>
              </a:p>
            </p:txBody>
          </p:sp>
          <p:grpSp>
            <p:nvGrpSpPr>
              <p:cNvPr id="13331" name="Group 5"/>
              <p:cNvGrpSpPr>
                <a:grpSpLocks/>
              </p:cNvGrpSpPr>
              <p:nvPr/>
            </p:nvGrpSpPr>
            <p:grpSpPr bwMode="auto">
              <a:xfrm>
                <a:off x="2071670" y="2071678"/>
                <a:ext cx="4857784" cy="3071834"/>
                <a:chOff x="-2536049" y="3143248"/>
                <a:chExt cx="4857784" cy="3071834"/>
              </a:xfrm>
            </p:grpSpPr>
            <p:sp>
              <p:nvSpPr>
                <p:cNvPr id="2" name="Rounded Rectangle 1"/>
                <p:cNvSpPr>
                  <a:spLocks noChangeArrowheads="1"/>
                </p:cNvSpPr>
                <p:nvPr/>
              </p:nvSpPr>
              <p:spPr bwMode="auto">
                <a:xfrm>
                  <a:off x="-2536031" y="3143249"/>
                  <a:ext cx="4857750" cy="3071833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C78"/>
                    </a:gs>
                    <a:gs pos="35001">
                      <a:srgbClr val="FFFBA1"/>
                    </a:gs>
                    <a:gs pos="100000">
                      <a:srgbClr val="FFFDD7"/>
                    </a:gs>
                  </a:gsLst>
                  <a:lin ang="16200000" scaled="1"/>
                </a:gradFill>
                <a:ln w="9525" algn="ctr">
                  <a:solidFill>
                    <a:srgbClr val="FFCB00"/>
                  </a:solidFill>
                  <a:round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7999"/>
                    </a:srgbClr>
                  </a:outerShdw>
                </a:effectLst>
              </p:spPr>
              <p:txBody>
                <a:bodyPr wrap="none" lIns="0" tIns="0" rIns="0" bIns="0" anchor="ctr"/>
                <a:lstStyle/>
                <a:p>
                  <a:pPr algn="ctr">
                    <a:buClr>
                      <a:schemeClr val="bg2"/>
                    </a:buClr>
                    <a:defRPr/>
                  </a:pPr>
                  <a:endParaRPr lang="sv-SE">
                    <a:latin typeface="+mn-lt"/>
                    <a:cs typeface="+mn-cs"/>
                  </a:endParaRPr>
                </a:p>
              </p:txBody>
            </p:sp>
            <p:sp>
              <p:nvSpPr>
                <p:cNvPr id="13333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-2321735" y="3286124"/>
                  <a:ext cx="4028667" cy="28007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&lt;</a:t>
                  </a:r>
                  <a:r>
                    <a:rPr lang="sv-SE">
                      <a:solidFill>
                        <a:srgbClr val="A31515"/>
                      </a:solidFill>
                    </a:rPr>
                    <a:t>Invoice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&lt;</a:t>
                  </a:r>
                  <a:r>
                    <a:rPr lang="sv-SE">
                      <a:solidFill>
                        <a:srgbClr val="A31515"/>
                      </a:solidFill>
                    </a:rPr>
                    <a:t>Customer</a:t>
                  </a:r>
                  <a:r>
                    <a:rPr lang="sv-SE">
                      <a:solidFill>
                        <a:srgbClr val="0000FF"/>
                      </a:solidFill>
                    </a:rPr>
                    <a:t> </a:t>
                  </a:r>
                  <a:r>
                    <a:rPr lang="sv-SE">
                      <a:solidFill>
                        <a:srgbClr val="FF0000"/>
                      </a:solidFill>
                    </a:rPr>
                    <a:t>ID</a:t>
                  </a:r>
                  <a:r>
                    <a:rPr lang="sv-SE">
                      <a:solidFill>
                        <a:srgbClr val="0000FF"/>
                      </a:solidFill>
                    </a:rPr>
                    <a:t>=</a:t>
                  </a:r>
                  <a:r>
                    <a:rPr lang="sv-SE">
                      <a:solidFill>
                        <a:srgbClr val="000000"/>
                      </a:solidFill>
                    </a:rPr>
                    <a:t>"</a:t>
                  </a:r>
                  <a:r>
                    <a:rPr lang="sv-SE">
                      <a:solidFill>
                        <a:srgbClr val="0000FF"/>
                      </a:solidFill>
                    </a:rPr>
                    <a:t>1234</a:t>
                  </a:r>
                  <a:r>
                    <a:rPr lang="sv-SE">
                      <a:solidFill>
                        <a:srgbClr val="000000"/>
                      </a:solidFill>
                    </a:rPr>
                    <a:t>"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  &lt;</a:t>
                  </a:r>
                  <a:r>
                    <a:rPr lang="sv-SE">
                      <a:solidFill>
                        <a:srgbClr val="A31515"/>
                      </a:solidFill>
                    </a:rPr>
                    <a:t>Name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  <a:r>
                    <a:rPr lang="sv-SE">
                      <a:solidFill>
                        <a:srgbClr val="000000"/>
                      </a:solidFill>
                    </a:rPr>
                    <a:t>Kramerica Industries</a:t>
                  </a:r>
                  <a:r>
                    <a:rPr lang="sv-SE">
                      <a:solidFill>
                        <a:srgbClr val="0000FF"/>
                      </a:solidFill>
                    </a:rPr>
                    <a:t>&lt;/</a:t>
                  </a:r>
                  <a:r>
                    <a:rPr lang="sv-SE">
                      <a:solidFill>
                        <a:srgbClr val="A31515"/>
                      </a:solidFill>
                    </a:rPr>
                    <a:t>Name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00"/>
                      </a:solidFill>
                    </a:rPr>
                    <a:t>    ...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&lt;/</a:t>
                  </a:r>
                  <a:r>
                    <a:rPr lang="sv-SE">
                      <a:solidFill>
                        <a:srgbClr val="A31515"/>
                      </a:solidFill>
                    </a:rPr>
                    <a:t>Customer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&lt;</a:t>
                  </a:r>
                  <a:r>
                    <a:rPr lang="sv-SE">
                      <a:solidFill>
                        <a:srgbClr val="A31515"/>
                      </a:solidFill>
                    </a:rPr>
                    <a:t>InvoiceRows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  &lt;</a:t>
                  </a:r>
                  <a:r>
                    <a:rPr lang="sv-SE">
                      <a:solidFill>
                        <a:srgbClr val="A31515"/>
                      </a:solidFill>
                    </a:rPr>
                    <a:t>InvoiceRow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00"/>
                      </a:solidFill>
                    </a:rPr>
                    <a:t>      ...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  &lt;/</a:t>
                  </a:r>
                  <a:r>
                    <a:rPr lang="sv-SE">
                      <a:solidFill>
                        <a:srgbClr val="A31515"/>
                      </a:solidFill>
                    </a:rPr>
                    <a:t>InvoiceRow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&lt;/</a:t>
                  </a:r>
                  <a:r>
                    <a:rPr lang="sv-SE">
                      <a:solidFill>
                        <a:srgbClr val="A31515"/>
                      </a:solidFill>
                    </a:rPr>
                    <a:t>InvoiceRows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&lt;/</a:t>
                  </a:r>
                  <a:r>
                    <a:rPr lang="sv-SE">
                      <a:solidFill>
                        <a:srgbClr val="A31515"/>
                      </a:solidFill>
                    </a:rPr>
                    <a:t>Invoice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</p:txBody>
            </p:sp>
          </p:grpSp>
        </p:grpSp>
        <p:sp>
          <p:nvSpPr>
            <p:cNvPr id="9" name="Rounded Rectangular Callout 8"/>
            <p:cNvSpPr>
              <a:spLocks noChangeArrowheads="1"/>
            </p:cNvSpPr>
            <p:nvPr/>
          </p:nvSpPr>
          <p:spPr bwMode="auto">
            <a:xfrm>
              <a:off x="4643438" y="1500175"/>
              <a:ext cx="1500187" cy="642941"/>
            </a:xfrm>
            <a:prstGeom prst="wedgeRoundRectCallout">
              <a:avLst>
                <a:gd name="adj1" fmla="val -66801"/>
                <a:gd name="adj2" fmla="val 119370"/>
                <a:gd name="adj3" fmla="val 16667"/>
              </a:avLst>
            </a:pr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algn="ctr">
              <a:solidFill>
                <a:srgbClr val="899498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dirty="0">
                  <a:latin typeface="+mn-lt"/>
                  <a:cs typeface="+mn-cs"/>
                </a:rPr>
                <a:t>Attribute</a:t>
              </a:r>
            </a:p>
          </p:txBody>
        </p:sp>
        <p:sp>
          <p:nvSpPr>
            <p:cNvPr id="19" name="Rounded Rectangular Callout 18"/>
            <p:cNvSpPr>
              <a:spLocks noChangeArrowheads="1"/>
            </p:cNvSpPr>
            <p:nvPr/>
          </p:nvSpPr>
          <p:spPr bwMode="auto">
            <a:xfrm>
              <a:off x="285750" y="2214555"/>
              <a:ext cx="1500188" cy="642941"/>
            </a:xfrm>
            <a:prstGeom prst="wedgeRoundRectCallout">
              <a:avLst>
                <a:gd name="adj1" fmla="val 110449"/>
                <a:gd name="adj2" fmla="val 48042"/>
                <a:gd name="adj3" fmla="val 16667"/>
              </a:avLst>
            </a:pr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algn="ctr">
              <a:solidFill>
                <a:srgbClr val="899498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dirty="0">
                  <a:latin typeface="+mn-lt"/>
                  <a:cs typeface="+mn-cs"/>
                </a:rPr>
                <a:t>Element</a:t>
              </a:r>
            </a:p>
          </p:txBody>
        </p:sp>
        <p:sp>
          <p:nvSpPr>
            <p:cNvPr id="20" name="Rounded Rectangular Callout 19"/>
            <p:cNvSpPr>
              <a:spLocks noChangeArrowheads="1"/>
            </p:cNvSpPr>
            <p:nvPr/>
          </p:nvSpPr>
          <p:spPr bwMode="auto">
            <a:xfrm>
              <a:off x="285750" y="2214555"/>
              <a:ext cx="1500188" cy="642941"/>
            </a:xfrm>
            <a:prstGeom prst="wedgeRoundRectCallout">
              <a:avLst>
                <a:gd name="adj1" fmla="val 97051"/>
                <a:gd name="adj2" fmla="val 12097"/>
                <a:gd name="adj3" fmla="val 16667"/>
              </a:avLst>
            </a:pr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algn="ctr">
              <a:solidFill>
                <a:srgbClr val="899498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dirty="0">
                  <a:latin typeface="+mn-lt"/>
                  <a:cs typeface="+mn-cs"/>
                </a:rPr>
                <a:t>Elements</a:t>
              </a:r>
            </a:p>
          </p:txBody>
        </p:sp>
      </p:grpSp>
      <p:pic>
        <p:nvPicPr>
          <p:cNvPr id="21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142875" y="1285875"/>
            <a:ext cx="5000625" cy="43576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AB5"/>
              </a:gs>
              <a:gs pos="35001">
                <a:srgbClr val="FFFBCA"/>
              </a:gs>
              <a:gs pos="100000">
                <a:srgbClr val="FFFEE8"/>
              </a:gs>
            </a:gsLst>
            <a:lin ang="16200000" scaled="1"/>
          </a:gradFill>
          <a:ln w="9525" algn="ctr">
            <a:solidFill>
              <a:srgbClr val="FBDEA4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What Are XML Namespaces?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88" y="1357313"/>
            <a:ext cx="5143500" cy="41862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xs:schema</a:t>
            </a:r>
            <a:r>
              <a:rPr lang="sv-SE" sz="1400" dirty="0"/>
              <a:t> </a:t>
            </a:r>
            <a:r>
              <a:rPr lang="sv-SE" sz="1400" dirty="0">
                <a:solidFill>
                  <a:srgbClr val="FF0000"/>
                </a:solidFill>
              </a:rPr>
              <a:t>targetNamespace</a:t>
            </a:r>
            <a:r>
              <a:rPr lang="sv-SE" sz="1400" dirty="0"/>
              <a:t>=</a:t>
            </a:r>
            <a:r>
              <a:rPr lang="sv-SE" sz="1400" dirty="0">
                <a:solidFill>
                  <a:srgbClr val="0070C0"/>
                </a:solidFill>
              </a:rPr>
              <a:t>"http://bLogical.Order"</a:t>
            </a:r>
          </a:p>
          <a:p>
            <a:pPr>
              <a:defRPr/>
            </a:pPr>
            <a:r>
              <a:rPr lang="sv-SE" sz="1400" dirty="0"/>
              <a:t>           </a:t>
            </a:r>
            <a:r>
              <a:rPr lang="sv-SE" sz="1400" dirty="0">
                <a:solidFill>
                  <a:srgbClr val="FF0000"/>
                </a:solidFill>
              </a:rPr>
              <a:t>xmlns</a:t>
            </a:r>
            <a:r>
              <a:rPr lang="sv-SE" sz="1400" dirty="0"/>
              <a:t>=</a:t>
            </a:r>
            <a:r>
              <a:rPr lang="sv-SE" sz="1400" dirty="0">
                <a:solidFill>
                  <a:srgbClr val="0070C0"/>
                </a:solidFill>
              </a:rPr>
              <a:t>"http://bLogical.Order"</a:t>
            </a:r>
          </a:p>
          <a:p>
            <a:pPr>
              <a:defRPr/>
            </a:pPr>
            <a:r>
              <a:rPr lang="sv-SE" sz="1400" dirty="0"/>
              <a:t>           </a:t>
            </a:r>
            <a:r>
              <a:rPr lang="sv-SE" sz="1400" dirty="0">
                <a:solidFill>
                  <a:srgbClr val="FF0000"/>
                </a:solidFill>
              </a:rPr>
              <a:t>xmlns:xs</a:t>
            </a:r>
            <a:r>
              <a:rPr lang="sv-SE" sz="1400" dirty="0"/>
              <a:t>=</a:t>
            </a:r>
            <a:r>
              <a:rPr lang="sv-SE" sz="1400" dirty="0">
                <a:solidFill>
                  <a:srgbClr val="0070C0"/>
                </a:solidFill>
              </a:rPr>
              <a:t>"http://www.w3.org/2001/XMLSchema"</a:t>
            </a:r>
          </a:p>
          <a:p>
            <a:pPr>
              <a:defRPr/>
            </a:pPr>
            <a:r>
              <a:rPr lang="sv-SE" sz="1400" dirty="0"/>
              <a:t>           </a:t>
            </a:r>
            <a:r>
              <a:rPr lang="sv-SE" sz="1400" dirty="0">
                <a:solidFill>
                  <a:srgbClr val="FF0000"/>
                </a:solidFill>
              </a:rPr>
              <a:t>xmlns:nsCustomer</a:t>
            </a:r>
            <a:r>
              <a:rPr lang="sv-SE" sz="1400" dirty="0"/>
              <a:t>=</a:t>
            </a:r>
            <a:r>
              <a:rPr lang="sv-SE" sz="1400" dirty="0">
                <a:solidFill>
                  <a:srgbClr val="0070C0"/>
                </a:solidFill>
              </a:rPr>
              <a:t>"http://bLogical.Customer"&gt;</a:t>
            </a:r>
          </a:p>
          <a:p>
            <a:pPr>
              <a:defRPr/>
            </a:pPr>
            <a:r>
              <a:rPr lang="en-US" sz="1400" dirty="0">
                <a:solidFill>
                  <a:srgbClr val="0070C0"/>
                </a:solidFill>
              </a:rPr>
              <a:t>&lt;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xs:impor</a:t>
            </a:r>
            <a:r>
              <a:rPr lang="en-US" sz="1400" dirty="0" err="1"/>
              <a:t>t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FF0000"/>
                </a:solidFill>
              </a:rPr>
              <a:t>schemaLocation</a:t>
            </a:r>
            <a:r>
              <a:rPr lang="en-US" sz="1400" dirty="0"/>
              <a:t>=</a:t>
            </a:r>
            <a:r>
              <a:rPr lang="en-US" sz="1400" dirty="0">
                <a:solidFill>
                  <a:srgbClr val="0070C0"/>
                </a:solidFill>
              </a:rPr>
              <a:t>".\customer.xsd"</a:t>
            </a:r>
            <a:r>
              <a:rPr lang="en-US" sz="1400" dirty="0"/>
              <a:t> 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</a:rPr>
              <a:t>                  namespace</a:t>
            </a:r>
            <a:r>
              <a:rPr lang="en-US" sz="1400" dirty="0"/>
              <a:t>=</a:t>
            </a:r>
            <a:r>
              <a:rPr lang="en-US" sz="1400" dirty="0">
                <a:solidFill>
                  <a:srgbClr val="0070C0"/>
                </a:solidFill>
              </a:rPr>
              <a:t>"http://bLogical.Customer</a:t>
            </a:r>
            <a:r>
              <a:rPr lang="en-US" sz="1400" dirty="0"/>
              <a:t>" /</a:t>
            </a:r>
            <a:r>
              <a:rPr lang="en-US" sz="1400" dirty="0">
                <a:solidFill>
                  <a:srgbClr val="0070C0"/>
                </a:solidFill>
              </a:rPr>
              <a:t>&gt;</a:t>
            </a:r>
            <a:endParaRPr lang="sv-SE" sz="1400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xs:element</a:t>
            </a:r>
            <a:r>
              <a:rPr lang="sv-SE" sz="1400" dirty="0"/>
              <a:t> </a:t>
            </a:r>
            <a:r>
              <a:rPr lang="sv-SE" sz="1400" dirty="0">
                <a:solidFill>
                  <a:srgbClr val="FF0000"/>
                </a:solidFill>
              </a:rPr>
              <a:t>name</a:t>
            </a:r>
            <a:r>
              <a:rPr lang="sv-SE" sz="1400" dirty="0"/>
              <a:t>="</a:t>
            </a:r>
            <a:r>
              <a:rPr lang="sv-SE" sz="1400" dirty="0">
                <a:solidFill>
                  <a:srgbClr val="0070C0"/>
                </a:solidFill>
              </a:rPr>
              <a:t>Order</a:t>
            </a:r>
            <a:r>
              <a:rPr lang="sv-SE" sz="1400" dirty="0"/>
              <a:t>"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xs:complexType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xs:sequence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xs:element</a:t>
            </a:r>
            <a:r>
              <a:rPr lang="sv-SE" sz="1400" dirty="0"/>
              <a:t> </a:t>
            </a:r>
            <a:r>
              <a:rPr lang="sv-SE" sz="1400" dirty="0">
                <a:solidFill>
                  <a:srgbClr val="FF0000"/>
                </a:solidFill>
              </a:rPr>
              <a:t>name</a:t>
            </a:r>
            <a:r>
              <a:rPr lang="sv-SE" sz="1400" dirty="0"/>
              <a:t>="</a:t>
            </a:r>
            <a:r>
              <a:rPr lang="sv-SE" sz="1400" dirty="0">
                <a:solidFill>
                  <a:srgbClr val="0070C0"/>
                </a:solidFill>
              </a:rPr>
              <a:t>OrderID</a:t>
            </a:r>
            <a:r>
              <a:rPr lang="sv-SE" sz="1400" dirty="0"/>
              <a:t>" </a:t>
            </a:r>
            <a:r>
              <a:rPr lang="sv-SE" sz="1400" dirty="0">
                <a:solidFill>
                  <a:srgbClr val="FF0000"/>
                </a:solidFill>
              </a:rPr>
              <a:t>type</a:t>
            </a:r>
            <a:r>
              <a:rPr lang="sv-SE" sz="1400" dirty="0"/>
              <a:t>="</a:t>
            </a:r>
            <a:r>
              <a:rPr lang="sv-SE" sz="1400" dirty="0">
                <a:solidFill>
                  <a:srgbClr val="0070C0"/>
                </a:solidFill>
              </a:rPr>
              <a:t>xs:string</a:t>
            </a:r>
            <a:r>
              <a:rPr lang="sv-SE" sz="1400" dirty="0"/>
              <a:t>" /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xs:element</a:t>
            </a:r>
            <a:r>
              <a:rPr lang="sv-SE" sz="1400" dirty="0"/>
              <a:t> </a:t>
            </a:r>
            <a:r>
              <a:rPr lang="sv-SE" sz="1400" dirty="0">
                <a:solidFill>
                  <a:srgbClr val="FF0000"/>
                </a:solidFill>
              </a:rPr>
              <a:t>name</a:t>
            </a:r>
            <a:r>
              <a:rPr lang="sv-SE" sz="1400" dirty="0"/>
              <a:t>="</a:t>
            </a:r>
            <a:r>
              <a:rPr lang="sv-SE" sz="1400" dirty="0">
                <a:solidFill>
                  <a:srgbClr val="0070C0"/>
                </a:solidFill>
              </a:rPr>
              <a:t>OrderDate</a:t>
            </a:r>
            <a:r>
              <a:rPr lang="sv-SE" sz="1400" dirty="0"/>
              <a:t>" </a:t>
            </a:r>
            <a:r>
              <a:rPr lang="sv-SE" sz="1400" dirty="0">
                <a:solidFill>
                  <a:srgbClr val="FF0000"/>
                </a:solidFill>
              </a:rPr>
              <a:t>type</a:t>
            </a:r>
            <a:r>
              <a:rPr lang="sv-SE" sz="1400" dirty="0"/>
              <a:t>="</a:t>
            </a:r>
            <a:r>
              <a:rPr lang="sv-SE" sz="1400" dirty="0">
                <a:solidFill>
                  <a:srgbClr val="0070C0"/>
                </a:solidFill>
              </a:rPr>
              <a:t>xs:string</a:t>
            </a:r>
            <a:r>
              <a:rPr lang="sv-SE" sz="1400" dirty="0"/>
              <a:t>" /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xs:element</a:t>
            </a:r>
            <a:r>
              <a:rPr lang="sv-SE" sz="1400" dirty="0"/>
              <a:t> </a:t>
            </a:r>
            <a:r>
              <a:rPr lang="sv-SE" sz="1400" dirty="0">
                <a:solidFill>
                  <a:srgbClr val="FF0000"/>
                </a:solidFill>
              </a:rPr>
              <a:t>ref</a:t>
            </a:r>
            <a:r>
              <a:rPr lang="sv-SE" sz="1400" dirty="0"/>
              <a:t>="</a:t>
            </a:r>
            <a:r>
              <a:rPr lang="sv-SE" sz="1400" dirty="0">
                <a:solidFill>
                  <a:srgbClr val="0070C0"/>
                </a:solidFill>
              </a:rPr>
              <a:t>nsCustomer:Customer</a:t>
            </a:r>
            <a:r>
              <a:rPr lang="sv-SE" sz="1400" dirty="0"/>
              <a:t>" /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xs:element</a:t>
            </a:r>
            <a:r>
              <a:rPr lang="sv-SE" sz="1400" dirty="0"/>
              <a:t> </a:t>
            </a:r>
            <a:r>
              <a:rPr lang="sv-SE" sz="1400" dirty="0">
                <a:solidFill>
                  <a:srgbClr val="FF0000"/>
                </a:solidFill>
              </a:rPr>
              <a:t>name</a:t>
            </a:r>
            <a:r>
              <a:rPr lang="sv-SE" sz="1400" dirty="0"/>
              <a:t>="</a:t>
            </a:r>
            <a:r>
              <a:rPr lang="sv-SE" sz="1400" dirty="0">
                <a:solidFill>
                  <a:srgbClr val="0070C0"/>
                </a:solidFill>
              </a:rPr>
              <a:t>OrderRows</a:t>
            </a:r>
            <a:r>
              <a:rPr lang="sv-SE" sz="1400" dirty="0"/>
              <a:t>"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  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xs:complexType</a:t>
            </a:r>
            <a:r>
              <a:rPr lang="sv-SE" sz="1400" dirty="0"/>
              <a:t> /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xs:element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xs:sequence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xs:complexType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xs:element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xs:schema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4286250" y="4077072"/>
            <a:ext cx="4714875" cy="23574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AB5"/>
              </a:gs>
              <a:gs pos="35001">
                <a:srgbClr val="FFFBCA"/>
              </a:gs>
              <a:gs pos="100000">
                <a:srgbClr val="FFFEE8"/>
              </a:gs>
            </a:gsLst>
            <a:lin ang="16200000" scaled="1"/>
          </a:gradFill>
          <a:ln w="9525" algn="ctr">
            <a:solidFill>
              <a:srgbClr val="FBDEA4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38650" y="4286250"/>
            <a:ext cx="4633913" cy="2092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ns0:Orde</a:t>
            </a:r>
            <a:r>
              <a:rPr lang="sv-SE" sz="1400" dirty="0"/>
              <a:t>r </a:t>
            </a:r>
            <a:r>
              <a:rPr lang="sv-SE" sz="1400" dirty="0">
                <a:solidFill>
                  <a:srgbClr val="FF0000"/>
                </a:solidFill>
              </a:rPr>
              <a:t>xmlns:ns0</a:t>
            </a:r>
            <a:r>
              <a:rPr lang="sv-SE" sz="1400" dirty="0"/>
              <a:t>=</a:t>
            </a:r>
            <a:r>
              <a:rPr lang="sv-SE" sz="1400" dirty="0">
                <a:solidFill>
                  <a:srgbClr val="0070C0"/>
                </a:solidFill>
              </a:rPr>
              <a:t>"http://bLogical.Order"&gt;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OrderID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  <a:r>
              <a:rPr lang="sv-SE" sz="1400" dirty="0"/>
              <a:t>1234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OrderID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OrderDate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  <a:r>
              <a:rPr lang="sv-SE" sz="1400" dirty="0"/>
              <a:t>2010-01-01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OrderDate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ns1:Customer</a:t>
            </a:r>
            <a:r>
              <a:rPr lang="sv-SE" sz="1400" dirty="0"/>
              <a:t> </a:t>
            </a:r>
            <a:r>
              <a:rPr lang="sv-SE" sz="1400" dirty="0">
                <a:solidFill>
                  <a:srgbClr val="FF0000"/>
                </a:solidFill>
              </a:rPr>
              <a:t>xmlns:ns1</a:t>
            </a:r>
            <a:r>
              <a:rPr lang="sv-SE" sz="1400" dirty="0"/>
              <a:t>=</a:t>
            </a:r>
            <a:r>
              <a:rPr lang="sv-SE" sz="1400" dirty="0">
                <a:solidFill>
                  <a:srgbClr val="0070C0"/>
                </a:solidFill>
              </a:rPr>
              <a:t>"http://bLogical.Customer"&gt;</a:t>
            </a:r>
          </a:p>
          <a:p>
            <a:pPr>
              <a:defRPr/>
            </a:pPr>
            <a:r>
              <a:rPr lang="sv-SE" sz="1400" dirty="0"/>
              <a:t>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  <a:r>
              <a:rPr lang="sv-SE" sz="1400" dirty="0"/>
              <a:t>Logica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OrgNr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  <a:r>
              <a:rPr lang="sv-SE" sz="1400" dirty="0"/>
              <a:t>564783-2121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OrgNr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ns1:Custome</a:t>
            </a:r>
            <a:r>
              <a:rPr lang="sv-SE" sz="1400" dirty="0"/>
              <a:t>r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OrderRow</a:t>
            </a:r>
            <a:r>
              <a:rPr lang="sv-SE" sz="1400" dirty="0"/>
              <a:t>s /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ns0:Order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</p:txBody>
      </p:sp>
      <p:sp>
        <p:nvSpPr>
          <p:cNvPr id="15371" name="TextBox 14"/>
          <p:cNvSpPr txBox="1">
            <a:spLocks noChangeArrowheads="1"/>
          </p:cNvSpPr>
          <p:nvPr/>
        </p:nvSpPr>
        <p:spPr bwMode="auto">
          <a:xfrm>
            <a:off x="5214938" y="1214438"/>
            <a:ext cx="3786187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Provide unique names for elements and attributes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Prevent naming conflicts with other schemas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Use the </a:t>
            </a:r>
            <a:r>
              <a:rPr lang="en-US" dirty="0" err="1"/>
              <a:t>xmlns</a:t>
            </a:r>
            <a:r>
              <a:rPr lang="en-US" dirty="0"/>
              <a:t> attribute to declare the namespace the element belongs to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 prefix is added to the declaration to remove ambiguity</a:t>
            </a:r>
          </a:p>
        </p:txBody>
      </p:sp>
      <p:sp>
        <p:nvSpPr>
          <p:cNvPr id="16" name="Curved Down Arrow 15"/>
          <p:cNvSpPr>
            <a:spLocks noChangeArrowheads="1"/>
          </p:cNvSpPr>
          <p:nvPr/>
        </p:nvSpPr>
        <p:spPr bwMode="auto">
          <a:xfrm>
            <a:off x="3707904" y="4005064"/>
            <a:ext cx="1000125" cy="398462"/>
          </a:xfrm>
          <a:prstGeom prst="curvedDownArrow">
            <a:avLst>
              <a:gd name="adj1" fmla="val 25007"/>
              <a:gd name="adj2" fmla="val 116225"/>
              <a:gd name="adj3" fmla="val 25000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a BizTalk </a:t>
            </a:r>
            <a:r>
              <a:rPr lang="sv-SE" dirty="0" err="1"/>
              <a:t>MessageType</a:t>
            </a:r>
            <a:r>
              <a:rPr lang="sv-SE" dirty="0"/>
              <a:t>?</a:t>
            </a: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107504" y="1268760"/>
            <a:ext cx="4714875" cy="23574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AB5"/>
              </a:gs>
              <a:gs pos="35001">
                <a:srgbClr val="FFFBCA"/>
              </a:gs>
              <a:gs pos="100000">
                <a:srgbClr val="FFFEE8"/>
              </a:gs>
            </a:gsLst>
            <a:lin ang="16200000" scaled="1"/>
          </a:gradFill>
          <a:ln w="9525" algn="ctr">
            <a:solidFill>
              <a:srgbClr val="FBDEA4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904" y="1477938"/>
            <a:ext cx="4633913" cy="2092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ns0:Orde</a:t>
            </a:r>
            <a:r>
              <a:rPr lang="sv-SE" sz="1400" dirty="0"/>
              <a:t>r </a:t>
            </a:r>
            <a:r>
              <a:rPr lang="sv-SE" sz="1400" dirty="0">
                <a:solidFill>
                  <a:srgbClr val="FF0000"/>
                </a:solidFill>
              </a:rPr>
              <a:t>xmlns:ns0</a:t>
            </a:r>
            <a:r>
              <a:rPr lang="sv-SE" sz="1400" dirty="0"/>
              <a:t>=</a:t>
            </a:r>
            <a:r>
              <a:rPr lang="sv-SE" sz="1400" dirty="0">
                <a:solidFill>
                  <a:srgbClr val="0070C0"/>
                </a:solidFill>
              </a:rPr>
              <a:t>"http://bLogical.Order"&gt;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OrderID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  <a:r>
              <a:rPr lang="sv-SE" sz="1400" dirty="0"/>
              <a:t>1234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OrderID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OrderDate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  <a:r>
              <a:rPr lang="sv-SE" sz="1400" dirty="0"/>
              <a:t>2010-01-01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OrderDate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ns1:Customer</a:t>
            </a:r>
            <a:r>
              <a:rPr lang="sv-SE" sz="1400" dirty="0"/>
              <a:t> </a:t>
            </a:r>
            <a:r>
              <a:rPr lang="sv-SE" sz="1400" dirty="0">
                <a:solidFill>
                  <a:srgbClr val="FF0000"/>
                </a:solidFill>
              </a:rPr>
              <a:t>xmlns:ns1</a:t>
            </a:r>
            <a:r>
              <a:rPr lang="sv-SE" sz="1400" dirty="0"/>
              <a:t>=</a:t>
            </a:r>
            <a:r>
              <a:rPr lang="sv-SE" sz="1400" dirty="0">
                <a:solidFill>
                  <a:srgbClr val="0070C0"/>
                </a:solidFill>
              </a:rPr>
              <a:t>"http://bLogical.Customer"&gt;</a:t>
            </a:r>
          </a:p>
          <a:p>
            <a:pPr>
              <a:defRPr/>
            </a:pPr>
            <a:r>
              <a:rPr lang="sv-SE" sz="1400" dirty="0"/>
              <a:t>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  <a:r>
              <a:rPr lang="sv-SE" sz="1400" dirty="0"/>
              <a:t>Logica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OrgNr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  <a:r>
              <a:rPr lang="sv-SE" sz="1400" dirty="0"/>
              <a:t>564783-2121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OrgNr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ns1:Custome</a:t>
            </a:r>
            <a:r>
              <a:rPr lang="sv-SE" sz="1400" dirty="0"/>
              <a:t>r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OrderRow</a:t>
            </a:r>
            <a:r>
              <a:rPr lang="sv-SE" sz="1400" dirty="0"/>
              <a:t>s /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ns0:Order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</p:txBody>
      </p:sp>
      <p:sp>
        <p:nvSpPr>
          <p:cNvPr id="15371" name="TextBox 14"/>
          <p:cNvSpPr txBox="1">
            <a:spLocks noChangeArrowheads="1"/>
          </p:cNvSpPr>
          <p:nvPr/>
        </p:nvSpPr>
        <p:spPr bwMode="auto">
          <a:xfrm>
            <a:off x="5046217" y="1268760"/>
            <a:ext cx="37742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err="1"/>
              <a:t>MessageType</a:t>
            </a:r>
            <a:r>
              <a:rPr lang="en-US" dirty="0"/>
              <a:t> is the combination of </a:t>
            </a:r>
            <a:r>
              <a:rPr lang="en-US" b="1" dirty="0" err="1"/>
              <a:t>targetnamespace#rootnode</a:t>
            </a:r>
            <a:endParaRPr lang="en-US" b="1" dirty="0"/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2546925" y="3375267"/>
            <a:ext cx="4464745" cy="90841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AB5"/>
              </a:gs>
              <a:gs pos="35001">
                <a:srgbClr val="FFFBCA"/>
              </a:gs>
              <a:gs pos="100000">
                <a:srgbClr val="FFFEE8"/>
              </a:gs>
            </a:gsLst>
            <a:lin ang="16200000" scaled="1"/>
          </a:gradFill>
          <a:ln w="9525" algn="ctr">
            <a:solidFill>
              <a:srgbClr val="FBDEA4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b="1" dirty="0"/>
              <a:t>http://bLogical.Order#Order</a:t>
            </a:r>
          </a:p>
        </p:txBody>
      </p:sp>
      <p:sp>
        <p:nvSpPr>
          <p:cNvPr id="11" name="Curved Down Arrow 10"/>
          <p:cNvSpPr>
            <a:spLocks noChangeArrowheads="1"/>
          </p:cNvSpPr>
          <p:nvPr/>
        </p:nvSpPr>
        <p:spPr bwMode="auto">
          <a:xfrm rot="3562028">
            <a:off x="3696668" y="2379914"/>
            <a:ext cx="2475259" cy="398462"/>
          </a:xfrm>
          <a:prstGeom prst="curvedDownArrow">
            <a:avLst>
              <a:gd name="adj1" fmla="val 25007"/>
              <a:gd name="adj2" fmla="val 116225"/>
              <a:gd name="adj3" fmla="val 35724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121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reeform 19"/>
          <p:cNvSpPr>
            <a:spLocks/>
          </p:cNvSpPr>
          <p:nvPr/>
        </p:nvSpPr>
        <p:spPr bwMode="auto">
          <a:xfrm rot="3286430" flipH="1">
            <a:off x="4237037" y="4379913"/>
            <a:ext cx="766763" cy="452438"/>
          </a:xfrm>
          <a:custGeom>
            <a:avLst/>
            <a:gdLst>
              <a:gd name="T0" fmla="*/ 2147483647 w 671"/>
              <a:gd name="T1" fmla="*/ 2147483647 h 395"/>
              <a:gd name="T2" fmla="*/ 2147483647 w 671"/>
              <a:gd name="T3" fmla="*/ 2147483647 h 395"/>
              <a:gd name="T4" fmla="*/ 2147483647 w 671"/>
              <a:gd name="T5" fmla="*/ 2147483647 h 395"/>
              <a:gd name="T6" fmla="*/ 2147483647 w 671"/>
              <a:gd name="T7" fmla="*/ 2147483647 h 395"/>
              <a:gd name="T8" fmla="*/ 0 w 671"/>
              <a:gd name="T9" fmla="*/ 2147483647 h 395"/>
              <a:gd name="T10" fmla="*/ 2147483647 w 671"/>
              <a:gd name="T11" fmla="*/ 0 h 395"/>
              <a:gd name="T12" fmla="*/ 2147483647 w 671"/>
              <a:gd name="T13" fmla="*/ 2147483647 h 395"/>
              <a:gd name="T14" fmla="*/ 2147483647 w 671"/>
              <a:gd name="T15" fmla="*/ 2147483647 h 395"/>
              <a:gd name="T16" fmla="*/ 2147483647 w 671"/>
              <a:gd name="T17" fmla="*/ 2147483647 h 395"/>
              <a:gd name="T18" fmla="*/ 2147483647 w 671"/>
              <a:gd name="T19" fmla="*/ 2147483647 h 395"/>
              <a:gd name="T20" fmla="*/ 2147483647 w 671"/>
              <a:gd name="T21" fmla="*/ 2147483647 h 395"/>
              <a:gd name="T22" fmla="*/ 2147483647 w 671"/>
              <a:gd name="T23" fmla="*/ 2147483647 h 395"/>
              <a:gd name="T24" fmla="*/ 2147483647 w 671"/>
              <a:gd name="T25" fmla="*/ 2147483647 h 395"/>
              <a:gd name="T26" fmla="*/ 2147483647 w 671"/>
              <a:gd name="T27" fmla="*/ 2147483647 h 395"/>
              <a:gd name="T28" fmla="*/ 2147483647 w 671"/>
              <a:gd name="T29" fmla="*/ 2147483647 h 395"/>
              <a:gd name="T30" fmla="*/ 2147483647 w 671"/>
              <a:gd name="T31" fmla="*/ 2147483647 h 395"/>
              <a:gd name="T32" fmla="*/ 2147483647 w 671"/>
              <a:gd name="T33" fmla="*/ 2147483647 h 395"/>
              <a:gd name="T34" fmla="*/ 2147483647 w 671"/>
              <a:gd name="T35" fmla="*/ 2147483647 h 395"/>
              <a:gd name="T36" fmla="*/ 2147483647 w 671"/>
              <a:gd name="T37" fmla="*/ 2147483647 h 395"/>
              <a:gd name="T38" fmla="*/ 2147483647 w 671"/>
              <a:gd name="T39" fmla="*/ 2147483647 h 395"/>
              <a:gd name="T40" fmla="*/ 2147483647 w 671"/>
              <a:gd name="T41" fmla="*/ 2147483647 h 395"/>
              <a:gd name="T42" fmla="*/ 2147483647 w 671"/>
              <a:gd name="T43" fmla="*/ 2147483647 h 395"/>
              <a:gd name="T44" fmla="*/ 2147483647 w 671"/>
              <a:gd name="T45" fmla="*/ 2147483647 h 395"/>
              <a:gd name="T46" fmla="*/ 2147483647 w 671"/>
              <a:gd name="T47" fmla="*/ 2147483647 h 395"/>
              <a:gd name="T48" fmla="*/ 2147483647 w 671"/>
              <a:gd name="T49" fmla="*/ 2147483647 h 395"/>
              <a:gd name="T50" fmla="*/ 2147483647 w 671"/>
              <a:gd name="T51" fmla="*/ 2147483647 h 395"/>
              <a:gd name="T52" fmla="*/ 2147483647 w 671"/>
              <a:gd name="T53" fmla="*/ 2147483647 h 395"/>
              <a:gd name="T54" fmla="*/ 2147483647 w 671"/>
              <a:gd name="T55" fmla="*/ 2147483647 h 395"/>
              <a:gd name="T56" fmla="*/ 2147483647 w 671"/>
              <a:gd name="T57" fmla="*/ 2147483647 h 395"/>
              <a:gd name="T58" fmla="*/ 2147483647 w 671"/>
              <a:gd name="T59" fmla="*/ 2147483647 h 395"/>
              <a:gd name="T60" fmla="*/ 2147483647 w 671"/>
              <a:gd name="T61" fmla="*/ 2147483647 h 395"/>
              <a:gd name="T62" fmla="*/ 2147483647 w 671"/>
              <a:gd name="T63" fmla="*/ 2147483647 h 395"/>
              <a:gd name="T64" fmla="*/ 2147483647 w 671"/>
              <a:gd name="T65" fmla="*/ 2147483647 h 395"/>
              <a:gd name="T66" fmla="*/ 2147483647 w 671"/>
              <a:gd name="T67" fmla="*/ 2147483647 h 395"/>
              <a:gd name="T68" fmla="*/ 2147483647 w 671"/>
              <a:gd name="T69" fmla="*/ 2147483647 h 395"/>
              <a:gd name="T70" fmla="*/ 2147483647 w 671"/>
              <a:gd name="T71" fmla="*/ 2147483647 h 395"/>
              <a:gd name="T72" fmla="*/ 2147483647 w 671"/>
              <a:gd name="T73" fmla="*/ 2147483647 h 395"/>
              <a:gd name="T74" fmla="*/ 2147483647 w 671"/>
              <a:gd name="T75" fmla="*/ 2147483647 h 395"/>
              <a:gd name="T76" fmla="*/ 2147483647 w 671"/>
              <a:gd name="T77" fmla="*/ 2147483647 h 395"/>
              <a:gd name="T78" fmla="*/ 2147483647 w 671"/>
              <a:gd name="T79" fmla="*/ 2147483647 h 395"/>
              <a:gd name="T80" fmla="*/ 2147483647 w 671"/>
              <a:gd name="T81" fmla="*/ 2147483647 h 395"/>
              <a:gd name="T82" fmla="*/ 2147483647 w 671"/>
              <a:gd name="T83" fmla="*/ 2147483647 h 395"/>
              <a:gd name="T84" fmla="*/ 2147483647 w 671"/>
              <a:gd name="T85" fmla="*/ 2147483647 h 395"/>
              <a:gd name="T86" fmla="*/ 2147483647 w 671"/>
              <a:gd name="T87" fmla="*/ 2147483647 h 395"/>
              <a:gd name="T88" fmla="*/ 2147483647 w 671"/>
              <a:gd name="T89" fmla="*/ 2147483647 h 395"/>
              <a:gd name="T90" fmla="*/ 2147483647 w 671"/>
              <a:gd name="T91" fmla="*/ 2147483647 h 395"/>
              <a:gd name="T92" fmla="*/ 2147483647 w 671"/>
              <a:gd name="T93" fmla="*/ 2147483647 h 395"/>
              <a:gd name="T94" fmla="*/ 2147483647 w 671"/>
              <a:gd name="T95" fmla="*/ 2147483647 h 395"/>
              <a:gd name="T96" fmla="*/ 2147483647 w 671"/>
              <a:gd name="T97" fmla="*/ 2147483647 h 395"/>
              <a:gd name="T98" fmla="*/ 2147483647 w 671"/>
              <a:gd name="T99" fmla="*/ 2147483647 h 395"/>
              <a:gd name="T100" fmla="*/ 2147483647 w 671"/>
              <a:gd name="T101" fmla="*/ 2147483647 h 395"/>
              <a:gd name="T102" fmla="*/ 2147483647 w 671"/>
              <a:gd name="T103" fmla="*/ 2147483647 h 395"/>
              <a:gd name="T104" fmla="*/ 2147483647 w 671"/>
              <a:gd name="T105" fmla="*/ 2147483647 h 395"/>
              <a:gd name="T106" fmla="*/ 2147483647 w 671"/>
              <a:gd name="T107" fmla="*/ 2147483647 h 395"/>
              <a:gd name="T108" fmla="*/ 2147483647 w 671"/>
              <a:gd name="T109" fmla="*/ 2147483647 h 395"/>
              <a:gd name="T110" fmla="*/ 2147483647 w 671"/>
              <a:gd name="T111" fmla="*/ 2147483647 h 395"/>
              <a:gd name="T112" fmla="*/ 2147483647 w 671"/>
              <a:gd name="T113" fmla="*/ 2147483647 h 395"/>
              <a:gd name="T114" fmla="*/ 2147483647 w 671"/>
              <a:gd name="T115" fmla="*/ 2147483647 h 395"/>
              <a:gd name="T116" fmla="*/ 2147483647 w 671"/>
              <a:gd name="T117" fmla="*/ 2147483647 h 395"/>
              <a:gd name="T118" fmla="*/ 2147483647 w 671"/>
              <a:gd name="T119" fmla="*/ 2147483647 h 395"/>
              <a:gd name="T120" fmla="*/ 2147483647 w 671"/>
              <a:gd name="T121" fmla="*/ 2147483647 h 39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671"/>
              <a:gd name="T184" fmla="*/ 0 h 395"/>
              <a:gd name="T185" fmla="*/ 671 w 671"/>
              <a:gd name="T186" fmla="*/ 395 h 395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671" h="395">
                <a:moveTo>
                  <a:pt x="242" y="149"/>
                </a:moveTo>
                <a:lnTo>
                  <a:pt x="245" y="165"/>
                </a:lnTo>
                <a:lnTo>
                  <a:pt x="248" y="182"/>
                </a:lnTo>
                <a:lnTo>
                  <a:pt x="251" y="204"/>
                </a:lnTo>
                <a:lnTo>
                  <a:pt x="0" y="98"/>
                </a:lnTo>
                <a:lnTo>
                  <a:pt x="251" y="0"/>
                </a:lnTo>
                <a:lnTo>
                  <a:pt x="248" y="20"/>
                </a:lnTo>
                <a:lnTo>
                  <a:pt x="245" y="37"/>
                </a:lnTo>
                <a:lnTo>
                  <a:pt x="242" y="53"/>
                </a:lnTo>
                <a:lnTo>
                  <a:pt x="258" y="55"/>
                </a:lnTo>
                <a:lnTo>
                  <a:pt x="275" y="58"/>
                </a:lnTo>
                <a:lnTo>
                  <a:pt x="300" y="62"/>
                </a:lnTo>
                <a:lnTo>
                  <a:pt x="329" y="69"/>
                </a:lnTo>
                <a:lnTo>
                  <a:pt x="361" y="78"/>
                </a:lnTo>
                <a:lnTo>
                  <a:pt x="396" y="90"/>
                </a:lnTo>
                <a:lnTo>
                  <a:pt x="414" y="97"/>
                </a:lnTo>
                <a:lnTo>
                  <a:pt x="433" y="105"/>
                </a:lnTo>
                <a:lnTo>
                  <a:pt x="452" y="114"/>
                </a:lnTo>
                <a:lnTo>
                  <a:pt x="469" y="124"/>
                </a:lnTo>
                <a:lnTo>
                  <a:pt x="488" y="136"/>
                </a:lnTo>
                <a:lnTo>
                  <a:pt x="507" y="147"/>
                </a:lnTo>
                <a:lnTo>
                  <a:pt x="526" y="161"/>
                </a:lnTo>
                <a:lnTo>
                  <a:pt x="543" y="175"/>
                </a:lnTo>
                <a:lnTo>
                  <a:pt x="561" y="191"/>
                </a:lnTo>
                <a:lnTo>
                  <a:pt x="577" y="208"/>
                </a:lnTo>
                <a:lnTo>
                  <a:pt x="593" y="226"/>
                </a:lnTo>
                <a:lnTo>
                  <a:pt x="609" y="246"/>
                </a:lnTo>
                <a:lnTo>
                  <a:pt x="622" y="268"/>
                </a:lnTo>
                <a:lnTo>
                  <a:pt x="635" y="290"/>
                </a:lnTo>
                <a:lnTo>
                  <a:pt x="640" y="301"/>
                </a:lnTo>
                <a:lnTo>
                  <a:pt x="646" y="314"/>
                </a:lnTo>
                <a:lnTo>
                  <a:pt x="651" y="326"/>
                </a:lnTo>
                <a:lnTo>
                  <a:pt x="656" y="339"/>
                </a:lnTo>
                <a:lnTo>
                  <a:pt x="664" y="366"/>
                </a:lnTo>
                <a:lnTo>
                  <a:pt x="671" y="395"/>
                </a:lnTo>
                <a:lnTo>
                  <a:pt x="665" y="382"/>
                </a:lnTo>
                <a:lnTo>
                  <a:pt x="658" y="369"/>
                </a:lnTo>
                <a:lnTo>
                  <a:pt x="645" y="345"/>
                </a:lnTo>
                <a:lnTo>
                  <a:pt x="630" y="323"/>
                </a:lnTo>
                <a:lnTo>
                  <a:pt x="614" y="301"/>
                </a:lnTo>
                <a:lnTo>
                  <a:pt x="598" y="282"/>
                </a:lnTo>
                <a:lnTo>
                  <a:pt x="583" y="265"/>
                </a:lnTo>
                <a:lnTo>
                  <a:pt x="565" y="249"/>
                </a:lnTo>
                <a:lnTo>
                  <a:pt x="548" y="234"/>
                </a:lnTo>
                <a:lnTo>
                  <a:pt x="530" y="221"/>
                </a:lnTo>
                <a:lnTo>
                  <a:pt x="513" y="210"/>
                </a:lnTo>
                <a:lnTo>
                  <a:pt x="496" y="200"/>
                </a:lnTo>
                <a:lnTo>
                  <a:pt x="477" y="190"/>
                </a:lnTo>
                <a:lnTo>
                  <a:pt x="459" y="182"/>
                </a:lnTo>
                <a:lnTo>
                  <a:pt x="442" y="175"/>
                </a:lnTo>
                <a:lnTo>
                  <a:pt x="425" y="168"/>
                </a:lnTo>
                <a:lnTo>
                  <a:pt x="407" y="163"/>
                </a:lnTo>
                <a:lnTo>
                  <a:pt x="390" y="159"/>
                </a:lnTo>
                <a:lnTo>
                  <a:pt x="374" y="156"/>
                </a:lnTo>
                <a:lnTo>
                  <a:pt x="343" y="150"/>
                </a:lnTo>
                <a:lnTo>
                  <a:pt x="329" y="149"/>
                </a:lnTo>
                <a:lnTo>
                  <a:pt x="314" y="147"/>
                </a:lnTo>
                <a:lnTo>
                  <a:pt x="290" y="147"/>
                </a:lnTo>
                <a:lnTo>
                  <a:pt x="269" y="147"/>
                </a:lnTo>
                <a:lnTo>
                  <a:pt x="255" y="147"/>
                </a:lnTo>
                <a:lnTo>
                  <a:pt x="242" y="14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pic>
        <p:nvPicPr>
          <p:cNvPr id="16400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3038" y="4133850"/>
            <a:ext cx="3038475" cy="6667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BizTalk Use XML Namespaces and </a:t>
            </a:r>
            <a:r>
              <a:rPr lang="en-US" dirty="0" err="1"/>
              <a:t>MessageTypes</a:t>
            </a:r>
            <a:r>
              <a:rPr lang="en-US" dirty="0"/>
              <a:t>?</a:t>
            </a:r>
            <a:endParaRPr lang="sv-SE" dirty="0"/>
          </a:p>
        </p:txBody>
      </p:sp>
      <p:pic>
        <p:nvPicPr>
          <p:cNvPr id="16389" name="Picture 36" descr="Database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876800"/>
            <a:ext cx="914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24" descr="Schem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876550"/>
            <a:ext cx="4286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Freeform 15"/>
          <p:cNvSpPr>
            <a:spLocks/>
          </p:cNvSpPr>
          <p:nvPr/>
        </p:nvSpPr>
        <p:spPr bwMode="auto">
          <a:xfrm rot="75452" flipH="1">
            <a:off x="582613" y="3317875"/>
            <a:ext cx="1163637" cy="1076325"/>
          </a:xfrm>
          <a:custGeom>
            <a:avLst/>
            <a:gdLst>
              <a:gd name="T0" fmla="*/ 2147483647 w 1036"/>
              <a:gd name="T1" fmla="*/ 2147483647 h 959"/>
              <a:gd name="T2" fmla="*/ 2147483647 w 1036"/>
              <a:gd name="T3" fmla="*/ 2147483647 h 959"/>
              <a:gd name="T4" fmla="*/ 2147483647 w 1036"/>
              <a:gd name="T5" fmla="*/ 2147483647 h 959"/>
              <a:gd name="T6" fmla="*/ 2147483647 w 1036"/>
              <a:gd name="T7" fmla="*/ 2147483647 h 959"/>
              <a:gd name="T8" fmla="*/ 2147483647 w 1036"/>
              <a:gd name="T9" fmla="*/ 2147483647 h 959"/>
              <a:gd name="T10" fmla="*/ 2147483647 w 1036"/>
              <a:gd name="T11" fmla="*/ 2147483647 h 959"/>
              <a:gd name="T12" fmla="*/ 2147483647 w 1036"/>
              <a:gd name="T13" fmla="*/ 2147483647 h 959"/>
              <a:gd name="T14" fmla="*/ 2147483647 w 1036"/>
              <a:gd name="T15" fmla="*/ 2147483647 h 959"/>
              <a:gd name="T16" fmla="*/ 2147483647 w 1036"/>
              <a:gd name="T17" fmla="*/ 2147483647 h 959"/>
              <a:gd name="T18" fmla="*/ 2147483647 w 1036"/>
              <a:gd name="T19" fmla="*/ 2147483647 h 959"/>
              <a:gd name="T20" fmla="*/ 2147483647 w 1036"/>
              <a:gd name="T21" fmla="*/ 2147483647 h 959"/>
              <a:gd name="T22" fmla="*/ 2147483647 w 1036"/>
              <a:gd name="T23" fmla="*/ 2147483647 h 959"/>
              <a:gd name="T24" fmla="*/ 2147483647 w 1036"/>
              <a:gd name="T25" fmla="*/ 2147483647 h 959"/>
              <a:gd name="T26" fmla="*/ 2147483647 w 1036"/>
              <a:gd name="T27" fmla="*/ 2147483647 h 959"/>
              <a:gd name="T28" fmla="*/ 2147483647 w 1036"/>
              <a:gd name="T29" fmla="*/ 2147483647 h 959"/>
              <a:gd name="T30" fmla="*/ 2147483647 w 1036"/>
              <a:gd name="T31" fmla="*/ 2147483647 h 959"/>
              <a:gd name="T32" fmla="*/ 2147483647 w 1036"/>
              <a:gd name="T33" fmla="*/ 2147483647 h 959"/>
              <a:gd name="T34" fmla="*/ 2147483647 w 1036"/>
              <a:gd name="T35" fmla="*/ 2147483647 h 959"/>
              <a:gd name="T36" fmla="*/ 2147483647 w 1036"/>
              <a:gd name="T37" fmla="*/ 2147483647 h 959"/>
              <a:gd name="T38" fmla="*/ 2147483647 w 1036"/>
              <a:gd name="T39" fmla="*/ 2147483647 h 959"/>
              <a:gd name="T40" fmla="*/ 2147483647 w 1036"/>
              <a:gd name="T41" fmla="*/ 2147483647 h 959"/>
              <a:gd name="T42" fmla="*/ 2147483647 w 1036"/>
              <a:gd name="T43" fmla="*/ 2147483647 h 959"/>
              <a:gd name="T44" fmla="*/ 2147483647 w 1036"/>
              <a:gd name="T45" fmla="*/ 2147483647 h 959"/>
              <a:gd name="T46" fmla="*/ 2147483647 w 1036"/>
              <a:gd name="T47" fmla="*/ 2147483647 h 959"/>
              <a:gd name="T48" fmla="*/ 2147483647 w 1036"/>
              <a:gd name="T49" fmla="*/ 2147483647 h 959"/>
              <a:gd name="T50" fmla="*/ 2147483647 w 1036"/>
              <a:gd name="T51" fmla="*/ 2147483647 h 959"/>
              <a:gd name="T52" fmla="*/ 2147483647 w 1036"/>
              <a:gd name="T53" fmla="*/ 2147483647 h 959"/>
              <a:gd name="T54" fmla="*/ 0 w 1036"/>
              <a:gd name="T55" fmla="*/ 2147483647 h 959"/>
              <a:gd name="T56" fmla="*/ 2147483647 w 1036"/>
              <a:gd name="T57" fmla="*/ 2147483647 h 959"/>
              <a:gd name="T58" fmla="*/ 2147483647 w 1036"/>
              <a:gd name="T59" fmla="*/ 2147483647 h 959"/>
              <a:gd name="T60" fmla="*/ 2147483647 w 1036"/>
              <a:gd name="T61" fmla="*/ 2147483647 h 959"/>
              <a:gd name="T62" fmla="*/ 2147483647 w 1036"/>
              <a:gd name="T63" fmla="*/ 2147483647 h 959"/>
              <a:gd name="T64" fmla="*/ 2147483647 w 1036"/>
              <a:gd name="T65" fmla="*/ 2147483647 h 959"/>
              <a:gd name="T66" fmla="*/ 2147483647 w 1036"/>
              <a:gd name="T67" fmla="*/ 2147483647 h 959"/>
              <a:gd name="T68" fmla="*/ 2147483647 w 1036"/>
              <a:gd name="T69" fmla="*/ 2147483647 h 959"/>
              <a:gd name="T70" fmla="*/ 2147483647 w 1036"/>
              <a:gd name="T71" fmla="*/ 2147483647 h 959"/>
              <a:gd name="T72" fmla="*/ 2147483647 w 1036"/>
              <a:gd name="T73" fmla="*/ 2147483647 h 959"/>
              <a:gd name="T74" fmla="*/ 2147483647 w 1036"/>
              <a:gd name="T75" fmla="*/ 2147483647 h 959"/>
              <a:gd name="T76" fmla="*/ 2147483647 w 1036"/>
              <a:gd name="T77" fmla="*/ 2147483647 h 959"/>
              <a:gd name="T78" fmla="*/ 2147483647 w 1036"/>
              <a:gd name="T79" fmla="*/ 2147483647 h 959"/>
              <a:gd name="T80" fmla="*/ 2147483647 w 1036"/>
              <a:gd name="T81" fmla="*/ 2147483647 h 959"/>
              <a:gd name="T82" fmla="*/ 2147483647 w 1036"/>
              <a:gd name="T83" fmla="*/ 2147483647 h 959"/>
              <a:gd name="T84" fmla="*/ 2147483647 w 1036"/>
              <a:gd name="T85" fmla="*/ 2147483647 h 959"/>
              <a:gd name="T86" fmla="*/ 2147483647 w 1036"/>
              <a:gd name="T87" fmla="*/ 2147483647 h 959"/>
              <a:gd name="T88" fmla="*/ 2147483647 w 1036"/>
              <a:gd name="T89" fmla="*/ 2147483647 h 959"/>
              <a:gd name="T90" fmla="*/ 2147483647 w 1036"/>
              <a:gd name="T91" fmla="*/ 2147483647 h 959"/>
              <a:gd name="T92" fmla="*/ 2147483647 w 1036"/>
              <a:gd name="T93" fmla="*/ 2147483647 h 959"/>
              <a:gd name="T94" fmla="*/ 2147483647 w 1036"/>
              <a:gd name="T95" fmla="*/ 2147483647 h 959"/>
              <a:gd name="T96" fmla="*/ 2147483647 w 1036"/>
              <a:gd name="T97" fmla="*/ 2147483647 h 959"/>
              <a:gd name="T98" fmla="*/ 2147483647 w 1036"/>
              <a:gd name="T99" fmla="*/ 2147483647 h 959"/>
              <a:gd name="T100" fmla="*/ 2147483647 w 1036"/>
              <a:gd name="T101" fmla="*/ 2147483647 h 959"/>
              <a:gd name="T102" fmla="*/ 2147483647 w 1036"/>
              <a:gd name="T103" fmla="*/ 2147483647 h 959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036"/>
              <a:gd name="T157" fmla="*/ 0 h 959"/>
              <a:gd name="T158" fmla="*/ 1036 w 1036"/>
              <a:gd name="T159" fmla="*/ 959 h 959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036" h="959">
                <a:moveTo>
                  <a:pt x="1001" y="0"/>
                </a:moveTo>
                <a:lnTo>
                  <a:pt x="1008" y="25"/>
                </a:lnTo>
                <a:lnTo>
                  <a:pt x="1016" y="50"/>
                </a:lnTo>
                <a:lnTo>
                  <a:pt x="1022" y="74"/>
                </a:lnTo>
                <a:lnTo>
                  <a:pt x="1026" y="99"/>
                </a:lnTo>
                <a:lnTo>
                  <a:pt x="1030" y="122"/>
                </a:lnTo>
                <a:lnTo>
                  <a:pt x="1033" y="145"/>
                </a:lnTo>
                <a:lnTo>
                  <a:pt x="1035" y="169"/>
                </a:lnTo>
                <a:lnTo>
                  <a:pt x="1036" y="192"/>
                </a:lnTo>
                <a:lnTo>
                  <a:pt x="1036" y="214"/>
                </a:lnTo>
                <a:lnTo>
                  <a:pt x="1036" y="235"/>
                </a:lnTo>
                <a:lnTo>
                  <a:pt x="1035" y="256"/>
                </a:lnTo>
                <a:lnTo>
                  <a:pt x="1032" y="277"/>
                </a:lnTo>
                <a:lnTo>
                  <a:pt x="1029" y="298"/>
                </a:lnTo>
                <a:lnTo>
                  <a:pt x="1024" y="318"/>
                </a:lnTo>
                <a:lnTo>
                  <a:pt x="1020" y="338"/>
                </a:lnTo>
                <a:lnTo>
                  <a:pt x="1014" y="357"/>
                </a:lnTo>
                <a:lnTo>
                  <a:pt x="1008" y="376"/>
                </a:lnTo>
                <a:lnTo>
                  <a:pt x="1001" y="395"/>
                </a:lnTo>
                <a:lnTo>
                  <a:pt x="994" y="414"/>
                </a:lnTo>
                <a:lnTo>
                  <a:pt x="987" y="432"/>
                </a:lnTo>
                <a:lnTo>
                  <a:pt x="977" y="450"/>
                </a:lnTo>
                <a:lnTo>
                  <a:pt x="968" y="467"/>
                </a:lnTo>
                <a:lnTo>
                  <a:pt x="958" y="485"/>
                </a:lnTo>
                <a:lnTo>
                  <a:pt x="948" y="501"/>
                </a:lnTo>
                <a:lnTo>
                  <a:pt x="936" y="516"/>
                </a:lnTo>
                <a:lnTo>
                  <a:pt x="924" y="532"/>
                </a:lnTo>
                <a:lnTo>
                  <a:pt x="913" y="548"/>
                </a:lnTo>
                <a:lnTo>
                  <a:pt x="900" y="564"/>
                </a:lnTo>
                <a:lnTo>
                  <a:pt x="887" y="579"/>
                </a:lnTo>
                <a:lnTo>
                  <a:pt x="872" y="593"/>
                </a:lnTo>
                <a:lnTo>
                  <a:pt x="859" y="608"/>
                </a:lnTo>
                <a:lnTo>
                  <a:pt x="845" y="622"/>
                </a:lnTo>
                <a:lnTo>
                  <a:pt x="814" y="648"/>
                </a:lnTo>
                <a:lnTo>
                  <a:pt x="798" y="661"/>
                </a:lnTo>
                <a:lnTo>
                  <a:pt x="782" y="674"/>
                </a:lnTo>
                <a:lnTo>
                  <a:pt x="750" y="699"/>
                </a:lnTo>
                <a:lnTo>
                  <a:pt x="716" y="722"/>
                </a:lnTo>
                <a:lnTo>
                  <a:pt x="681" y="744"/>
                </a:lnTo>
                <a:lnTo>
                  <a:pt x="646" y="766"/>
                </a:lnTo>
                <a:lnTo>
                  <a:pt x="627" y="776"/>
                </a:lnTo>
                <a:lnTo>
                  <a:pt x="610" y="785"/>
                </a:lnTo>
                <a:lnTo>
                  <a:pt x="591" y="795"/>
                </a:lnTo>
                <a:lnTo>
                  <a:pt x="574" y="803"/>
                </a:lnTo>
                <a:lnTo>
                  <a:pt x="536" y="821"/>
                </a:lnTo>
                <a:lnTo>
                  <a:pt x="500" y="837"/>
                </a:lnTo>
                <a:lnTo>
                  <a:pt x="462" y="853"/>
                </a:lnTo>
                <a:lnTo>
                  <a:pt x="426" y="867"/>
                </a:lnTo>
                <a:lnTo>
                  <a:pt x="390" y="880"/>
                </a:lnTo>
                <a:lnTo>
                  <a:pt x="353" y="892"/>
                </a:lnTo>
                <a:lnTo>
                  <a:pt x="319" y="903"/>
                </a:lnTo>
                <a:lnTo>
                  <a:pt x="285" y="914"/>
                </a:lnTo>
                <a:lnTo>
                  <a:pt x="300" y="935"/>
                </a:lnTo>
                <a:lnTo>
                  <a:pt x="316" y="959"/>
                </a:lnTo>
                <a:lnTo>
                  <a:pt x="158" y="959"/>
                </a:lnTo>
                <a:lnTo>
                  <a:pt x="0" y="959"/>
                </a:lnTo>
                <a:lnTo>
                  <a:pt x="10" y="950"/>
                </a:lnTo>
                <a:lnTo>
                  <a:pt x="36" y="928"/>
                </a:lnTo>
                <a:lnTo>
                  <a:pt x="117" y="864"/>
                </a:lnTo>
                <a:lnTo>
                  <a:pt x="236" y="770"/>
                </a:lnTo>
                <a:lnTo>
                  <a:pt x="246" y="825"/>
                </a:lnTo>
                <a:lnTo>
                  <a:pt x="255" y="824"/>
                </a:lnTo>
                <a:lnTo>
                  <a:pt x="284" y="818"/>
                </a:lnTo>
                <a:lnTo>
                  <a:pt x="326" y="808"/>
                </a:lnTo>
                <a:lnTo>
                  <a:pt x="352" y="801"/>
                </a:lnTo>
                <a:lnTo>
                  <a:pt x="381" y="792"/>
                </a:lnTo>
                <a:lnTo>
                  <a:pt x="411" y="782"/>
                </a:lnTo>
                <a:lnTo>
                  <a:pt x="445" y="770"/>
                </a:lnTo>
                <a:lnTo>
                  <a:pt x="479" y="759"/>
                </a:lnTo>
                <a:lnTo>
                  <a:pt x="517" y="744"/>
                </a:lnTo>
                <a:lnTo>
                  <a:pt x="553" y="727"/>
                </a:lnTo>
                <a:lnTo>
                  <a:pt x="572" y="718"/>
                </a:lnTo>
                <a:lnTo>
                  <a:pt x="592" y="709"/>
                </a:lnTo>
                <a:lnTo>
                  <a:pt x="630" y="689"/>
                </a:lnTo>
                <a:lnTo>
                  <a:pt x="668" y="667"/>
                </a:lnTo>
                <a:lnTo>
                  <a:pt x="707" y="644"/>
                </a:lnTo>
                <a:lnTo>
                  <a:pt x="743" y="618"/>
                </a:lnTo>
                <a:lnTo>
                  <a:pt x="762" y="603"/>
                </a:lnTo>
                <a:lnTo>
                  <a:pt x="779" y="589"/>
                </a:lnTo>
                <a:lnTo>
                  <a:pt x="798" y="574"/>
                </a:lnTo>
                <a:lnTo>
                  <a:pt x="814" y="560"/>
                </a:lnTo>
                <a:lnTo>
                  <a:pt x="832" y="544"/>
                </a:lnTo>
                <a:lnTo>
                  <a:pt x="848" y="527"/>
                </a:lnTo>
                <a:lnTo>
                  <a:pt x="864" y="509"/>
                </a:lnTo>
                <a:lnTo>
                  <a:pt x="879" y="492"/>
                </a:lnTo>
                <a:lnTo>
                  <a:pt x="894" y="474"/>
                </a:lnTo>
                <a:lnTo>
                  <a:pt x="908" y="456"/>
                </a:lnTo>
                <a:lnTo>
                  <a:pt x="922" y="435"/>
                </a:lnTo>
                <a:lnTo>
                  <a:pt x="933" y="415"/>
                </a:lnTo>
                <a:lnTo>
                  <a:pt x="946" y="395"/>
                </a:lnTo>
                <a:lnTo>
                  <a:pt x="956" y="373"/>
                </a:lnTo>
                <a:lnTo>
                  <a:pt x="966" y="351"/>
                </a:lnTo>
                <a:lnTo>
                  <a:pt x="977" y="328"/>
                </a:lnTo>
                <a:lnTo>
                  <a:pt x="984" y="305"/>
                </a:lnTo>
                <a:lnTo>
                  <a:pt x="991" y="280"/>
                </a:lnTo>
                <a:lnTo>
                  <a:pt x="998" y="256"/>
                </a:lnTo>
                <a:lnTo>
                  <a:pt x="1003" y="231"/>
                </a:lnTo>
                <a:lnTo>
                  <a:pt x="1007" y="205"/>
                </a:lnTo>
                <a:lnTo>
                  <a:pt x="1010" y="177"/>
                </a:lnTo>
                <a:lnTo>
                  <a:pt x="1011" y="150"/>
                </a:lnTo>
                <a:lnTo>
                  <a:pt x="1013" y="121"/>
                </a:lnTo>
                <a:lnTo>
                  <a:pt x="1011" y="92"/>
                </a:lnTo>
                <a:lnTo>
                  <a:pt x="1008" y="63"/>
                </a:lnTo>
                <a:lnTo>
                  <a:pt x="1006" y="32"/>
                </a:lnTo>
                <a:lnTo>
                  <a:pt x="100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10" name="Line Callout 1 (Accent Bar) 9"/>
          <p:cNvSpPr/>
          <p:nvPr/>
        </p:nvSpPr>
        <p:spPr bwMode="auto">
          <a:xfrm>
            <a:off x="3571875" y="3162300"/>
            <a:ext cx="1928813" cy="642938"/>
          </a:xfrm>
          <a:prstGeom prst="accentCallout1">
            <a:avLst>
              <a:gd name="adj1" fmla="val 18750"/>
              <a:gd name="adj2" fmla="val -8333"/>
              <a:gd name="adj3" fmla="val 173241"/>
              <a:gd name="adj4" fmla="val -38333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Clr>
                <a:schemeClr val="bg2"/>
              </a:buClr>
              <a:defRPr/>
            </a:pP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Disassembler</a:t>
            </a:r>
          </a:p>
          <a:p>
            <a:pPr>
              <a:buClr>
                <a:schemeClr val="bg2"/>
              </a:buClr>
              <a:defRPr/>
            </a:pPr>
            <a:r>
              <a:rPr lang="sv-SE" dirty="0"/>
              <a:t>Söker efter namespace </a:t>
            </a:r>
          </a:p>
          <a:p>
            <a:pPr>
              <a:buClr>
                <a:schemeClr val="bg2"/>
              </a:buClr>
              <a:defRPr/>
            </a:pPr>
            <a:r>
              <a:rPr lang="sv-SE" dirty="0"/>
              <a:t>och sätter MessageType</a:t>
            </a:r>
          </a:p>
        </p:txBody>
      </p:sp>
      <p:sp>
        <p:nvSpPr>
          <p:cNvPr id="16393" name="TextBox 38"/>
          <p:cNvSpPr txBox="1">
            <a:spLocks noChangeArrowheads="1"/>
          </p:cNvSpPr>
          <p:nvPr/>
        </p:nvSpPr>
        <p:spPr bwMode="auto">
          <a:xfrm>
            <a:off x="4143375" y="5591175"/>
            <a:ext cx="1857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/>
              <a:t>MessageBox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4313" y="1214438"/>
            <a:ext cx="3683000" cy="1862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ns0:</a:t>
            </a:r>
            <a:r>
              <a:rPr lang="sv-SE" sz="1100" b="1" dirty="0">
                <a:solidFill>
                  <a:schemeClr val="accent1">
                    <a:lumMod val="50000"/>
                  </a:schemeClr>
                </a:solidFill>
              </a:rPr>
              <a:t>Orde</a:t>
            </a:r>
            <a:r>
              <a:rPr lang="sv-SE" sz="1100" b="1" dirty="0"/>
              <a:t>r</a:t>
            </a:r>
            <a:r>
              <a:rPr lang="sv-SE" sz="1100" dirty="0"/>
              <a:t> </a:t>
            </a:r>
            <a:r>
              <a:rPr lang="sv-SE" sz="1100" dirty="0">
                <a:solidFill>
                  <a:srgbClr val="FF0000"/>
                </a:solidFill>
              </a:rPr>
              <a:t>xmlns:ns0</a:t>
            </a:r>
            <a:r>
              <a:rPr lang="sv-SE" sz="1100" dirty="0"/>
              <a:t>=</a:t>
            </a:r>
            <a:r>
              <a:rPr lang="sv-SE" sz="1100" dirty="0">
                <a:solidFill>
                  <a:srgbClr val="0070C0"/>
                </a:solidFill>
              </a:rPr>
              <a:t>"</a:t>
            </a:r>
            <a:r>
              <a:rPr lang="sv-SE" sz="1100" b="1" dirty="0">
                <a:solidFill>
                  <a:srgbClr val="0070C0"/>
                </a:solidFill>
              </a:rPr>
              <a:t>http://bLogical.Order</a:t>
            </a:r>
            <a:r>
              <a:rPr lang="sv-SE" sz="1100" dirty="0">
                <a:solidFill>
                  <a:srgbClr val="0070C0"/>
                </a:solidFill>
              </a:rPr>
              <a:t>"&gt;</a:t>
            </a:r>
          </a:p>
          <a:p>
            <a:pPr>
              <a:defRPr/>
            </a:pPr>
            <a:r>
              <a:rPr lang="sv-SE" sz="1100" dirty="0"/>
              <a:t>  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OrderID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  <a:r>
              <a:rPr lang="sv-SE" sz="1100" dirty="0"/>
              <a:t>1234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/>
              <a:t>/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OrderID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100" dirty="0"/>
              <a:t>  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OrderDate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  <a:r>
              <a:rPr lang="sv-SE" sz="1100" dirty="0"/>
              <a:t>2010-01-01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/>
              <a:t>/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OrderDate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100" dirty="0"/>
              <a:t>  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ns1:Customer</a:t>
            </a:r>
            <a:r>
              <a:rPr lang="sv-SE" sz="1100" dirty="0"/>
              <a:t> </a:t>
            </a:r>
            <a:r>
              <a:rPr lang="sv-SE" sz="1100" dirty="0">
                <a:solidFill>
                  <a:srgbClr val="FF0000"/>
                </a:solidFill>
              </a:rPr>
              <a:t>xmlns:ns1</a:t>
            </a:r>
            <a:r>
              <a:rPr lang="sv-SE" sz="1100" dirty="0"/>
              <a:t>=</a:t>
            </a:r>
            <a:r>
              <a:rPr lang="sv-SE" sz="1100" dirty="0">
                <a:solidFill>
                  <a:srgbClr val="0070C0"/>
                </a:solidFill>
              </a:rPr>
              <a:t>"http://bLogical.Customer"&gt;</a:t>
            </a:r>
          </a:p>
          <a:p>
            <a:pPr>
              <a:defRPr/>
            </a:pPr>
            <a:r>
              <a:rPr lang="sv-SE" sz="1100" dirty="0"/>
              <a:t>    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  <a:r>
              <a:rPr lang="sv-SE" sz="1100" dirty="0"/>
              <a:t>Enfo Zystems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/>
              <a:t>/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100" dirty="0"/>
              <a:t>    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OrgNr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  <a:r>
              <a:rPr lang="sv-SE" sz="1100" dirty="0"/>
              <a:t>564783-2121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/>
              <a:t>/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OrgNr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100" dirty="0"/>
              <a:t>  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/>
              <a:t>/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ns1:Custome</a:t>
            </a:r>
            <a:r>
              <a:rPr lang="sv-SE" sz="1100" dirty="0"/>
              <a:t>r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100" dirty="0"/>
              <a:t>  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OrderRow</a:t>
            </a:r>
            <a:r>
              <a:rPr lang="sv-SE" sz="1100" dirty="0"/>
              <a:t>s /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/>
              <a:t>/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ns0:Order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endParaRPr lang="sv-SE" dirty="0"/>
          </a:p>
        </p:txBody>
      </p:sp>
      <p:sp>
        <p:nvSpPr>
          <p:cNvPr id="42" name="TextBox 41"/>
          <p:cNvSpPr txBox="1"/>
          <p:nvPr/>
        </p:nvSpPr>
        <p:spPr>
          <a:xfrm>
            <a:off x="5008563" y="4214813"/>
            <a:ext cx="424904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MessageType</a:t>
            </a:r>
            <a:r>
              <a:rPr lang="sv-SE"/>
              <a:t> </a:t>
            </a:r>
            <a:r>
              <a:rPr lang="sv-SE" dirty="0"/>
              <a:t>= http://bLogical.Order#Order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Supported BizTalk Schema Types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5750" y="1285875"/>
          <a:ext cx="8643938" cy="5049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127">
                <a:tc>
                  <a:txBody>
                    <a:bodyPr/>
                    <a:lstStyle/>
                    <a:p>
                      <a:r>
                        <a:rPr lang="sv-SE" sz="1800" dirty="0"/>
                        <a:t>Schema Type</a:t>
                      </a:r>
                    </a:p>
                  </a:txBody>
                  <a:tcPr marL="91439" marR="91439" marT="45726" marB="45726"/>
                </a:tc>
                <a:tc>
                  <a:txBody>
                    <a:bodyPr/>
                    <a:lstStyle/>
                    <a:p>
                      <a:r>
                        <a:rPr lang="sv-SE" sz="1800" dirty="0"/>
                        <a:t>Details</a:t>
                      </a:r>
                    </a:p>
                  </a:txBody>
                  <a:tcPr marL="91439" marR="91439"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723">
                <a:tc>
                  <a:txBody>
                    <a:bodyPr/>
                    <a:lstStyle/>
                    <a:p>
                      <a:endParaRPr lang="sv-SE" sz="1800" dirty="0"/>
                    </a:p>
                  </a:txBody>
                  <a:tcPr marL="91439" marR="91439" marT="45726" marB="4572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Supports native XML message types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Defined in XML Schema definition language (XSD)</a:t>
                      </a:r>
                    </a:p>
                    <a:p>
                      <a:endParaRPr lang="sv-SE" sz="1800" dirty="0"/>
                    </a:p>
                  </a:txBody>
                  <a:tcPr marL="91439" marR="91439"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931">
                <a:tc>
                  <a:txBody>
                    <a:bodyPr/>
                    <a:lstStyle/>
                    <a:p>
                      <a:endParaRPr lang="sv-SE" sz="1800" dirty="0"/>
                    </a:p>
                  </a:txBody>
                  <a:tcPr marL="91439" marR="91439" marT="45726" marB="4572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Supports delimited or positional file formats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XML tags used to represent values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Tag information stored using the annotation capabilities of XSD</a:t>
                      </a:r>
                    </a:p>
                  </a:txBody>
                  <a:tcPr marL="91439" marR="91439" marT="45726" marB="457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80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100" i="1" dirty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100" i="1" dirty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i="1" dirty="0">
                          <a:effectLst/>
                        </a:rPr>
                        <a:t>UNA:+.? ' </a:t>
                      </a:r>
                      <a:br>
                        <a:rPr lang="sv-SE" sz="1100" i="1" dirty="0">
                          <a:effectLst/>
                        </a:rPr>
                      </a:br>
                      <a:r>
                        <a:rPr lang="sv-SE" sz="1100" i="1" dirty="0">
                          <a:effectLst/>
                        </a:rPr>
                        <a:t>UNB+UNOC:3+123456789:ZZ+987654321:ZZ+090804:0758+491944' </a:t>
                      </a:r>
                      <a:br>
                        <a:rPr lang="sv-SE" sz="1100" i="1" dirty="0">
                          <a:effectLst/>
                        </a:rPr>
                      </a:br>
                      <a:r>
                        <a:rPr lang="sv-SE" sz="1100" i="1" dirty="0">
                          <a:effectLst/>
                        </a:rPr>
                        <a:t>UNH+464009+APERAK:D:07B:UN:2.0b' </a:t>
                      </a:r>
                      <a:br>
                        <a:rPr lang="sv-SE" sz="1100" i="1" dirty="0">
                          <a:effectLst/>
                        </a:rPr>
                      </a:br>
                      <a:r>
                        <a:rPr lang="sv-SE" sz="1100" i="1" dirty="0">
                          <a:effectLst/>
                        </a:rPr>
                        <a:t>BGM+313+464009' </a:t>
                      </a:r>
                      <a:br>
                        <a:rPr lang="sv-SE" sz="1100" i="1" dirty="0">
                          <a:effectLst/>
                        </a:rPr>
                      </a:br>
                      <a:r>
                        <a:rPr lang="sv-SE" sz="1100" i="1" dirty="0">
                          <a:effectLst/>
                        </a:rPr>
                        <a:t>DTM+137:201008040758:203' </a:t>
                      </a:r>
                      <a:br>
                        <a:rPr lang="sv-SE" sz="1100" i="1" dirty="0">
                          <a:effectLst/>
                        </a:rPr>
                      </a:br>
                      <a:r>
                        <a:rPr lang="sv-SE" sz="1100" i="1" dirty="0">
                          <a:effectLst/>
                        </a:rPr>
                        <a:t>RFF+ACE:100048193285' </a:t>
                      </a:r>
                      <a:br>
                        <a:rPr lang="sv-SE" sz="1100" i="1" dirty="0">
                          <a:effectLst/>
                        </a:rPr>
                      </a:br>
                      <a:r>
                        <a:rPr lang="sv-SE" sz="1100" i="1" dirty="0">
                          <a:effectLst/>
                        </a:rPr>
                        <a:t>DTM+171:201008040606:203' </a:t>
                      </a:r>
                      <a:endParaRPr lang="sv-SE" sz="1800" dirty="0"/>
                    </a:p>
                  </a:txBody>
                  <a:tcPr marL="91439" marR="91439" marT="45726" marB="4572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Specially formatted text message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BizTalk supports EDIFACT and X12 formats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XSD annotations used to define format </a:t>
                      </a:r>
                    </a:p>
                    <a:p>
                      <a:endParaRPr lang="sv-SE" sz="1800" dirty="0"/>
                    </a:p>
                  </a:txBody>
                  <a:tcPr marL="91439" marR="91439" marT="45726" marB="4572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7188" y="1857375"/>
            <a:ext cx="40005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sv-SE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</a:t>
            </a:r>
            <a:endParaRPr lang="sv-S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88" y="3500438"/>
            <a:ext cx="40005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sv-SE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Flat file</a:t>
            </a:r>
            <a:endParaRPr lang="sv-S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432" name="TextBox 7"/>
          <p:cNvSpPr txBox="1">
            <a:spLocks noChangeArrowheads="1"/>
          </p:cNvSpPr>
          <p:nvPr/>
        </p:nvSpPr>
        <p:spPr bwMode="auto">
          <a:xfrm>
            <a:off x="357188" y="2214563"/>
            <a:ext cx="3500437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1100">
                <a:solidFill>
                  <a:srgbClr val="0000FF"/>
                </a:solidFill>
              </a:rPr>
              <a:t>&lt;</a:t>
            </a:r>
            <a:r>
              <a:rPr lang="sv-SE" sz="1100">
                <a:solidFill>
                  <a:srgbClr val="A31515"/>
                </a:solidFill>
              </a:rPr>
              <a:t>ns0:RssFeed</a:t>
            </a:r>
            <a:r>
              <a:rPr lang="sv-SE" sz="1100">
                <a:solidFill>
                  <a:srgbClr val="0000FF"/>
                </a:solidFill>
              </a:rPr>
              <a:t> </a:t>
            </a:r>
            <a:r>
              <a:rPr lang="sv-SE" sz="1100">
                <a:solidFill>
                  <a:srgbClr val="FF0000"/>
                </a:solidFill>
              </a:rPr>
              <a:t>xmlns:ns0</a:t>
            </a:r>
            <a:r>
              <a:rPr lang="sv-SE" sz="1100">
                <a:solidFill>
                  <a:srgbClr val="0000FF"/>
                </a:solidFill>
              </a:rPr>
              <a:t>=</a:t>
            </a:r>
            <a:r>
              <a:rPr lang="sv-SE" sz="1100">
                <a:solidFill>
                  <a:srgbClr val="000000"/>
                </a:solidFill>
              </a:rPr>
              <a:t>"</a:t>
            </a:r>
            <a:r>
              <a:rPr lang="sv-SE" sz="1100">
                <a:solidFill>
                  <a:srgbClr val="0000FF"/>
                </a:solidFill>
              </a:rPr>
              <a:t>http://bLogical.RssFeed</a:t>
            </a:r>
            <a:r>
              <a:rPr lang="sv-SE" sz="1100">
                <a:solidFill>
                  <a:srgbClr val="000000"/>
                </a:solidFill>
              </a:rPr>
              <a:t>"</a:t>
            </a:r>
            <a:r>
              <a:rPr lang="sv-SE" sz="11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100">
                <a:solidFill>
                  <a:srgbClr val="0000FF"/>
                </a:solidFill>
              </a:rPr>
              <a:t>  &lt;</a:t>
            </a:r>
            <a:r>
              <a:rPr lang="sv-SE" sz="1100">
                <a:solidFill>
                  <a:srgbClr val="A31515"/>
                </a:solidFill>
              </a:rPr>
              <a:t>Title</a:t>
            </a:r>
            <a:r>
              <a:rPr lang="sv-SE" sz="1100">
                <a:solidFill>
                  <a:srgbClr val="0000FF"/>
                </a:solidFill>
              </a:rPr>
              <a:t>&gt;</a:t>
            </a:r>
            <a:r>
              <a:rPr lang="sv-SE" sz="1100">
                <a:solidFill>
                  <a:srgbClr val="000000"/>
                </a:solidFill>
              </a:rPr>
              <a:t>BizTalk Rocks!</a:t>
            </a:r>
            <a:r>
              <a:rPr lang="sv-SE" sz="1100">
                <a:solidFill>
                  <a:srgbClr val="0000FF"/>
                </a:solidFill>
              </a:rPr>
              <a:t>&lt;/</a:t>
            </a:r>
            <a:r>
              <a:rPr lang="sv-SE" sz="1100">
                <a:solidFill>
                  <a:srgbClr val="A31515"/>
                </a:solidFill>
              </a:rPr>
              <a:t>Title</a:t>
            </a:r>
            <a:r>
              <a:rPr lang="sv-SE" sz="11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100">
                <a:solidFill>
                  <a:srgbClr val="0000FF"/>
                </a:solidFill>
              </a:rPr>
              <a:t>  &lt;</a:t>
            </a:r>
            <a:r>
              <a:rPr lang="sv-SE" sz="1100">
                <a:solidFill>
                  <a:srgbClr val="A31515"/>
                </a:solidFill>
              </a:rPr>
              <a:t>Link</a:t>
            </a:r>
            <a:r>
              <a:rPr lang="sv-SE" sz="1100">
                <a:solidFill>
                  <a:srgbClr val="0000FF"/>
                </a:solidFill>
              </a:rPr>
              <a:t>&gt;</a:t>
            </a:r>
            <a:r>
              <a:rPr lang="sv-SE" sz="1100">
                <a:solidFill>
                  <a:srgbClr val="000000"/>
                </a:solidFill>
              </a:rPr>
              <a:t>http://bLogical.se/blogs/wmmihaa/</a:t>
            </a:r>
            <a:r>
              <a:rPr lang="sv-SE" sz="1100">
                <a:solidFill>
                  <a:srgbClr val="0000FF"/>
                </a:solidFill>
              </a:rPr>
              <a:t>&lt;/</a:t>
            </a:r>
            <a:r>
              <a:rPr lang="sv-SE" sz="1100">
                <a:solidFill>
                  <a:srgbClr val="A31515"/>
                </a:solidFill>
              </a:rPr>
              <a:t>Link</a:t>
            </a:r>
            <a:r>
              <a:rPr lang="sv-SE" sz="11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100">
                <a:solidFill>
                  <a:srgbClr val="0000FF"/>
                </a:solidFill>
              </a:rPr>
              <a:t>  &lt;</a:t>
            </a:r>
            <a:r>
              <a:rPr lang="sv-SE" sz="1100">
                <a:solidFill>
                  <a:srgbClr val="A31515"/>
                </a:solidFill>
              </a:rPr>
              <a:t>Author</a:t>
            </a:r>
            <a:r>
              <a:rPr lang="sv-SE" sz="1100">
                <a:solidFill>
                  <a:srgbClr val="0000FF"/>
                </a:solidFill>
              </a:rPr>
              <a:t>&gt;</a:t>
            </a:r>
            <a:r>
              <a:rPr lang="sv-SE" sz="1100">
                <a:solidFill>
                  <a:srgbClr val="000000"/>
                </a:solidFill>
              </a:rPr>
              <a:t>Mikael Håkansson</a:t>
            </a:r>
            <a:r>
              <a:rPr lang="sv-SE" sz="1100">
                <a:solidFill>
                  <a:srgbClr val="0000FF"/>
                </a:solidFill>
              </a:rPr>
              <a:t>&lt;/</a:t>
            </a:r>
            <a:r>
              <a:rPr lang="sv-SE" sz="1100">
                <a:solidFill>
                  <a:srgbClr val="A31515"/>
                </a:solidFill>
              </a:rPr>
              <a:t>Author</a:t>
            </a:r>
            <a:r>
              <a:rPr lang="sv-SE" sz="11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100">
                <a:solidFill>
                  <a:srgbClr val="0000FF"/>
                </a:solidFill>
              </a:rPr>
              <a:t>  &lt;</a:t>
            </a:r>
            <a:r>
              <a:rPr lang="sv-SE" sz="1100">
                <a:solidFill>
                  <a:srgbClr val="A31515"/>
                </a:solidFill>
              </a:rPr>
              <a:t>PubDate</a:t>
            </a:r>
            <a:r>
              <a:rPr lang="sv-SE" sz="1100">
                <a:solidFill>
                  <a:srgbClr val="0000FF"/>
                </a:solidFill>
              </a:rPr>
              <a:t>&gt;</a:t>
            </a:r>
            <a:r>
              <a:rPr lang="sv-SE" sz="1100">
                <a:solidFill>
                  <a:srgbClr val="000000"/>
                </a:solidFill>
              </a:rPr>
              <a:t>2010-05-31</a:t>
            </a:r>
            <a:r>
              <a:rPr lang="sv-SE" sz="1100">
                <a:solidFill>
                  <a:srgbClr val="0000FF"/>
                </a:solidFill>
              </a:rPr>
              <a:t>&lt;/</a:t>
            </a:r>
            <a:r>
              <a:rPr lang="sv-SE" sz="1100">
                <a:solidFill>
                  <a:srgbClr val="A31515"/>
                </a:solidFill>
              </a:rPr>
              <a:t>PubDate</a:t>
            </a:r>
            <a:r>
              <a:rPr lang="sv-SE" sz="11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100">
                <a:solidFill>
                  <a:srgbClr val="0000FF"/>
                </a:solidFill>
              </a:rPr>
              <a:t>  &lt;</a:t>
            </a:r>
            <a:r>
              <a:rPr lang="sv-SE" sz="1100">
                <a:solidFill>
                  <a:srgbClr val="A31515"/>
                </a:solidFill>
              </a:rPr>
              <a:t>Description</a:t>
            </a:r>
            <a:r>
              <a:rPr lang="sv-SE" sz="1100">
                <a:solidFill>
                  <a:srgbClr val="0000FF"/>
                </a:solidFill>
              </a:rPr>
              <a:t>&gt;</a:t>
            </a:r>
            <a:r>
              <a:rPr lang="sv-SE" sz="1100">
                <a:solidFill>
                  <a:srgbClr val="000000"/>
                </a:solidFill>
              </a:rPr>
              <a:t>bla bla bla</a:t>
            </a:r>
            <a:r>
              <a:rPr lang="sv-SE" sz="1100">
                <a:solidFill>
                  <a:srgbClr val="0000FF"/>
                </a:solidFill>
              </a:rPr>
              <a:t>&lt;/</a:t>
            </a:r>
            <a:r>
              <a:rPr lang="sv-SE" sz="1100">
                <a:solidFill>
                  <a:srgbClr val="A31515"/>
                </a:solidFill>
              </a:rPr>
              <a:t>Description</a:t>
            </a:r>
            <a:r>
              <a:rPr lang="sv-SE" sz="11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100">
                <a:solidFill>
                  <a:srgbClr val="0000FF"/>
                </a:solidFill>
              </a:rPr>
              <a:t>&lt;/</a:t>
            </a:r>
            <a:r>
              <a:rPr lang="sv-SE" sz="1100">
                <a:solidFill>
                  <a:srgbClr val="A31515"/>
                </a:solidFill>
              </a:rPr>
              <a:t>ns0:RssFeed</a:t>
            </a:r>
            <a:r>
              <a:rPr lang="sv-SE" sz="1100">
                <a:solidFill>
                  <a:srgbClr val="0000FF"/>
                </a:solidFill>
              </a:rPr>
              <a:t>&gt;&gt;</a:t>
            </a:r>
            <a:endParaRPr lang="sv-SE" sz="1100">
              <a:solidFill>
                <a:srgbClr val="0070C0"/>
              </a:solidFill>
            </a:endParaRPr>
          </a:p>
          <a:p>
            <a:pPr eaLnBrk="1" hangingPunct="1"/>
            <a:endParaRPr lang="sv-SE"/>
          </a:p>
        </p:txBody>
      </p:sp>
      <p:sp>
        <p:nvSpPr>
          <p:cNvPr id="17433" name="TextBox 9"/>
          <p:cNvSpPr txBox="1">
            <a:spLocks noChangeArrowheads="1"/>
          </p:cNvSpPr>
          <p:nvPr/>
        </p:nvSpPr>
        <p:spPr bwMode="auto">
          <a:xfrm>
            <a:off x="285750" y="4000500"/>
            <a:ext cx="41433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1100"/>
              <a:t>BizTalk Rocks!;http://bLogical.se/;Mikael;2010-05-31;bla bla bla</a:t>
            </a:r>
            <a:endParaRPr lang="sv-SE"/>
          </a:p>
        </p:txBody>
      </p:sp>
      <p:sp>
        <p:nvSpPr>
          <p:cNvPr id="12" name="TextBox 11"/>
          <p:cNvSpPr txBox="1"/>
          <p:nvPr/>
        </p:nvSpPr>
        <p:spPr>
          <a:xfrm>
            <a:off x="357188" y="4572000"/>
            <a:ext cx="40719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sv-SE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</a:t>
            </a:r>
            <a:endParaRPr lang="sv-S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2009-11-09T12:25:07Z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Håkansson, Mikael (Integration and Application Cente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13327</TotalTime>
  <Words>2695</Words>
  <Application>Microsoft Office PowerPoint</Application>
  <PresentationFormat>On-screen Show (4:3)</PresentationFormat>
  <Paragraphs>401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Narrow</vt:lpstr>
      <vt:lpstr>Calibri</vt:lpstr>
      <vt:lpstr>Calibri Light</vt:lpstr>
      <vt:lpstr>Wingdings</vt:lpstr>
      <vt:lpstr>Office Theme</vt:lpstr>
      <vt:lpstr>Developing Integration Solutions using Microsoft BizTalk Server 2013</vt:lpstr>
      <vt:lpstr>Course Outline</vt:lpstr>
      <vt:lpstr>Lesson 1: Introduction to BizTalk Schemas</vt:lpstr>
      <vt:lpstr>Reviewing XML Terminology</vt:lpstr>
      <vt:lpstr>What Is a BizTalk XML Schema?</vt:lpstr>
      <vt:lpstr>What Are XML Namespaces?</vt:lpstr>
      <vt:lpstr>What is a BizTalk MessageType?</vt:lpstr>
      <vt:lpstr>How Does BizTalk Use XML Namespaces and MessageTypes?</vt:lpstr>
      <vt:lpstr>Supported BizTalk Schema Types</vt:lpstr>
      <vt:lpstr>Flat File Structures</vt:lpstr>
      <vt:lpstr>EDI File Structures</vt:lpstr>
      <vt:lpstr>Processing Message</vt:lpstr>
      <vt:lpstr>Using Multiple Schemas</vt:lpstr>
      <vt:lpstr>Lesson 2: Creating XML and Flat File Schemas</vt:lpstr>
      <vt:lpstr>Methods for Creating BizTalk XML Schemas</vt:lpstr>
      <vt:lpstr>Generating Schemas – Add Generated Items</vt:lpstr>
      <vt:lpstr>Creating a Schema by Using the BizTalk Editor</vt:lpstr>
      <vt:lpstr>Testing a Schema</vt:lpstr>
      <vt:lpstr>Demo</vt:lpstr>
      <vt:lpstr>Using the Flat File Schema Wizard </vt:lpstr>
      <vt:lpstr>Demo</vt:lpstr>
      <vt:lpstr>Summary</vt:lpstr>
      <vt:lpstr>Q &amp; A</vt:lpstr>
      <vt:lpstr>Hands-On-Labs</vt:lpstr>
      <vt:lpstr>Quiz</vt:lpstr>
    </vt:vector>
  </TitlesOfParts>
  <Company>WM-Data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Mikael Håkansson</cp:lastModifiedBy>
  <cp:revision>257</cp:revision>
  <dcterms:created xsi:type="dcterms:W3CDTF">2009-03-09T21:00:21Z</dcterms:created>
  <dcterms:modified xsi:type="dcterms:W3CDTF">2016-12-09T12:34:02Z</dcterms:modified>
  <cp:category>Sales &amp; Marketing</cp:category>
</cp:coreProperties>
</file>