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2"/>
  </p:sldMasterIdLst>
  <p:notesMasterIdLst>
    <p:notesMasterId r:id="rId29"/>
  </p:notesMasterIdLst>
  <p:handoutMasterIdLst>
    <p:handoutMasterId r:id="rId30"/>
  </p:handoutMasterIdLst>
  <p:sldIdLst>
    <p:sldId id="466" r:id="rId3"/>
    <p:sldId id="276" r:id="rId4"/>
    <p:sldId id="279" r:id="rId5"/>
    <p:sldId id="359" r:id="rId6"/>
    <p:sldId id="362" r:id="rId7"/>
    <p:sldId id="434" r:id="rId8"/>
    <p:sldId id="360" r:id="rId9"/>
    <p:sldId id="437" r:id="rId10"/>
    <p:sldId id="368" r:id="rId11"/>
    <p:sldId id="357" r:id="rId12"/>
    <p:sldId id="474" r:id="rId13"/>
    <p:sldId id="451" r:id="rId14"/>
    <p:sldId id="363" r:id="rId15"/>
    <p:sldId id="452" r:id="rId16"/>
    <p:sldId id="467" r:id="rId17"/>
    <p:sldId id="447" r:id="rId18"/>
    <p:sldId id="470" r:id="rId19"/>
    <p:sldId id="471" r:id="rId20"/>
    <p:sldId id="446" r:id="rId21"/>
    <p:sldId id="354" r:id="rId22"/>
    <p:sldId id="476" r:id="rId23"/>
    <p:sldId id="477" r:id="rId24"/>
    <p:sldId id="478" r:id="rId25"/>
    <p:sldId id="479" r:id="rId26"/>
    <p:sldId id="472" r:id="rId27"/>
    <p:sldId id="473" r:id="rId28"/>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B2B2B2"/>
    <a:srgbClr val="FF6600"/>
    <a:srgbClr val="007616"/>
    <a:srgbClr val="5BFF5B"/>
    <a:srgbClr val="00C025"/>
    <a:srgbClr val="00A20F"/>
    <a:srgbClr val="01FF07"/>
    <a:srgbClr val="FF414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5464" autoAdjust="0"/>
  </p:normalViewPr>
  <p:slideViewPr>
    <p:cSldViewPr>
      <p:cViewPr varScale="1">
        <p:scale>
          <a:sx n="125" d="100"/>
          <a:sy n="125" d="100"/>
        </p:scale>
        <p:origin x="11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09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010EBBE-0065-4B80-9E8C-E59B998CB957}" type="slidenum">
              <a:rPr lang="de-DE" smtClean="0"/>
              <a:pPr>
                <a:defRPr/>
              </a:pPr>
              <a:t>2</a:t>
            </a:fld>
            <a:endParaRPr lang="de-DE"/>
          </a:p>
        </p:txBody>
      </p:sp>
    </p:spTree>
    <p:extLst>
      <p:ext uri="{BB962C8B-B14F-4D97-AF65-F5344CB8AC3E}">
        <p14:creationId xmlns:p14="http://schemas.microsoft.com/office/powerpoint/2010/main" val="154178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97327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buFont typeface="Arial" pitchFamily="34" charset="0"/>
              <a:buNone/>
            </a:pPr>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pPr>
              <a:defRPr/>
            </a:pPr>
            <a:fld id="{0F1BBA4F-922E-4054-B879-7A09F6F5CFDB}" type="datetimeFigureOut">
              <a:rPr lang="en-US" smtClean="0"/>
              <a:pPr>
                <a:defRPr/>
              </a:pPr>
              <a:t>12/9/2016</a:t>
            </a:fld>
            <a:endParaRPr lang="en-US" dirty="0"/>
          </a:p>
        </p:txBody>
      </p:sp>
      <p:sp>
        <p:nvSpPr>
          <p:cNvPr id="6" name="Slide Number Placeholder 5"/>
          <p:cNvSpPr>
            <a:spLocks noGrp="1"/>
          </p:cNvSpPr>
          <p:nvPr>
            <p:ph type="sldNum" sz="quarter" idx="11"/>
          </p:nvPr>
        </p:nvSpPr>
        <p:spPr/>
        <p:txBody>
          <a:bodyPr/>
          <a:lstStyle/>
          <a:p>
            <a:pPr>
              <a:defRPr/>
            </a:pPr>
            <a:fld id="{0B428B36-6815-4683-8EF4-AD499A39A4B0}" type="slidenum">
              <a:rPr lang="en-US" smtClean="0"/>
              <a:pPr>
                <a:defRPr/>
              </a:pPr>
              <a:t>4</a:t>
            </a:fld>
            <a:endParaRPr lang="en-US" dirty="0"/>
          </a:p>
        </p:txBody>
      </p:sp>
      <p:sp>
        <p:nvSpPr>
          <p:cNvPr id="7" name="Footer Placeholder 6"/>
          <p:cNvSpPr>
            <a:spLocks noGrp="1"/>
          </p:cNvSpPr>
          <p:nvPr>
            <p:ph type="ftr" sz="quarter" idx="12"/>
          </p:nvPr>
        </p:nvSpPr>
        <p:spPr/>
        <p:txBody>
          <a:bodyPr/>
          <a:lstStyle/>
          <a:p>
            <a:pPr>
              <a:defRPr/>
            </a:pPr>
            <a:r>
              <a:rPr lang="en-US" dirty="0">
                <a:latin typeface="Calibri" pitchFamily="34" charset="0"/>
              </a:rPr>
              <a:t>© 2010 Microsoft Corporation. All rights reserved. Microsoft, Windows, Windows Vista and other product names are or may be registered trademarks and/or trademarks in the U.S. and/or other countries.</a:t>
            </a:r>
          </a:p>
          <a:p>
            <a:pPr>
              <a:defRPr/>
            </a:pPr>
            <a:r>
              <a:rPr lang="en-US" dirty="0">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Calibri" pitchFamily="34" charset="0"/>
              </a:rPr>
            </a:br>
            <a:r>
              <a:rPr lang="en-US" dirty="0">
                <a:latin typeface="Calibri" pitchFamily="34" charset="0"/>
              </a:rPr>
              <a:t>MICROSOFT MAKES NO WARRANTIES, EXPRESS, IMPLIED OR STATUTORY, AS TO THE INFORMATION IN THIS PRESENTATION.</a:t>
            </a:r>
          </a:p>
        </p:txBody>
      </p:sp>
      <p:sp>
        <p:nvSpPr>
          <p:cNvPr id="8" name="Header Placeholder 7"/>
          <p:cNvSpPr>
            <a:spLocks noGrp="1"/>
          </p:cNvSpPr>
          <p:nvPr>
            <p:ph type="hdr" sz="quarter" idx="13"/>
          </p:nvPr>
        </p:nvSpPr>
        <p:spPr>
          <a:xfrm>
            <a:off x="0" y="0"/>
            <a:ext cx="2971800" cy="457200"/>
          </a:xfrm>
          <a:prstGeom prst="rect">
            <a:avLst/>
          </a:prstGeom>
        </p:spPr>
        <p:txBody>
          <a:bodyPr/>
          <a:lstStyle/>
          <a:p>
            <a:pPr>
              <a:defRPr/>
            </a:pPr>
            <a:r>
              <a:rPr lang="en-US" dirty="0">
                <a:latin typeface="Calibri" pitchFamily="34" charset="0"/>
              </a:rPr>
              <a:t>TechReady7 Breakout Chalktalk Template</a:t>
            </a:r>
          </a:p>
        </p:txBody>
      </p:sp>
    </p:spTree>
    <p:extLst>
      <p:ext uri="{BB962C8B-B14F-4D97-AF65-F5344CB8AC3E}">
        <p14:creationId xmlns:p14="http://schemas.microsoft.com/office/powerpoint/2010/main" val="75111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477DDA1C-CB64-4E11-9BFA-D2871054D492}" type="slidenum">
              <a:rPr lang="en-US"/>
              <a:pPr/>
              <a:t>10</a:t>
            </a:fld>
            <a:endParaRPr lang="en-US"/>
          </a:p>
        </p:txBody>
      </p:sp>
      <p:sp>
        <p:nvSpPr>
          <p:cNvPr id="79874" name="Rectangle 48640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9875" name="Rectangle 48640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598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13)</a:t>
            </a:r>
          </a:p>
          <a:p>
            <a:pPr marL="0" indent="0">
              <a:buNone/>
            </a:pPr>
            <a:r>
              <a:rPr lang="sv-SE" sz="1400" b="1" dirty="0"/>
              <a:t>Prepare</a:t>
            </a:r>
          </a:p>
          <a:p>
            <a:pPr lvl="2"/>
            <a:r>
              <a:rPr lang="sv-SE" sz="1400" b="0" baseline="0" dirty="0"/>
              <a:t>Create a new FTP site named Mod7, point to C:\Demos\Mod7\FTP</a:t>
            </a:r>
          </a:p>
          <a:p>
            <a:pPr lvl="2"/>
            <a:r>
              <a:rPr lang="sv-SE" sz="1400" b="0" baseline="0" dirty="0"/>
              <a:t>Allow Read and Write.</a:t>
            </a:r>
          </a:p>
          <a:p>
            <a:pPr marL="0" indent="0">
              <a:buNone/>
            </a:pPr>
            <a:r>
              <a:rPr lang="sv-SE" sz="1400" b="1" dirty="0"/>
              <a:t>Demo</a:t>
            </a:r>
          </a:p>
          <a:p>
            <a:r>
              <a:rPr lang="sv-SE" sz="1400" b="0" dirty="0"/>
              <a:t>FILE</a:t>
            </a:r>
          </a:p>
          <a:p>
            <a:pPr lvl="2"/>
            <a:r>
              <a:rPr lang="sv-SE" sz="1400" b="0" dirty="0"/>
              <a:t>Show</a:t>
            </a:r>
            <a:r>
              <a:rPr lang="sv-SE" sz="1400" b="0" baseline="0" dirty="0"/>
              <a:t> how to download the chm help file.</a:t>
            </a:r>
          </a:p>
          <a:p>
            <a:pPr lvl="2"/>
            <a:r>
              <a:rPr lang="sv-SE" sz="1400" b="0" baseline="0" dirty="0"/>
              <a:t>Show the FILE Adapter Macros, Import Mod7Bindings.xml</a:t>
            </a:r>
          </a:p>
          <a:p>
            <a:pPr lvl="2"/>
            <a:r>
              <a:rPr lang="sv-SE" sz="1400" b="0" baseline="0" dirty="0"/>
              <a:t>Use the %SourceFileName% macro, use the %datetime% macro.</a:t>
            </a:r>
          </a:p>
          <a:p>
            <a:pPr lvl="2"/>
            <a:r>
              <a:rPr lang="sv-SE" sz="1400" b="0" baseline="0" dirty="0"/>
              <a:t>Set receive mask as Copy of*</a:t>
            </a:r>
          </a:p>
          <a:p>
            <a:pPr lvl="2"/>
            <a:r>
              <a:rPr lang="sv-SE" sz="1400" b="0" baseline="0" dirty="0"/>
              <a:t>Set send mask as OUT_%macro%.xml</a:t>
            </a:r>
          </a:p>
          <a:p>
            <a:pPr lvl="0"/>
            <a:r>
              <a:rPr lang="sv-SE" sz="1400" b="0" baseline="0" dirty="0"/>
              <a:t>FTP</a:t>
            </a:r>
          </a:p>
          <a:p>
            <a:pPr lvl="2"/>
            <a:r>
              <a:rPr lang="sv-SE" sz="1400" b="0" baseline="0" dirty="0"/>
              <a:t>Create FTP Receive and Send ports.</a:t>
            </a:r>
          </a:p>
          <a:p>
            <a:pPr lvl="2"/>
            <a:r>
              <a:rPr lang="sv-SE" sz="1400" b="0" baseline="0" dirty="0"/>
              <a:t>Fill in File mask/Target file name, Server, Folder, User Name, Password</a:t>
            </a:r>
          </a:p>
          <a:p>
            <a:pPr lvl="2"/>
            <a:r>
              <a:rPr lang="sv-SE" sz="1400" b="0" baseline="0" dirty="0"/>
              <a:t>Highlight other commands, After and Before commands, polling options.</a:t>
            </a:r>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355511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34422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16)</a:t>
            </a:r>
          </a:p>
          <a:p>
            <a:pPr marL="0" indent="0">
              <a:buNone/>
            </a:pPr>
            <a:r>
              <a:rPr lang="sv-SE" sz="1400" b="1" i="0" dirty="0"/>
              <a:t>Prepare</a:t>
            </a:r>
          </a:p>
          <a:p>
            <a:pPr marL="228600" indent="-228600">
              <a:buFont typeface="+mj-lt"/>
              <a:buAutoNum type="arabicPeriod"/>
            </a:pPr>
            <a:r>
              <a:rPr lang="sv-SE" sz="1400" b="0" dirty="0"/>
              <a:t>Open</a:t>
            </a:r>
            <a:r>
              <a:rPr lang="sv-SE" sz="1400" b="0" baseline="0" dirty="0"/>
              <a:t> http://localhost/</a:t>
            </a:r>
          </a:p>
          <a:p>
            <a:pPr marL="228600" indent="-228600">
              <a:buFont typeface="+mj-lt"/>
              <a:buAutoNum type="arabicPeriod"/>
            </a:pPr>
            <a:r>
              <a:rPr lang="sv-SE" sz="1400" b="0" baseline="0" dirty="0"/>
              <a:t>Click Documents, Create, New Document Library, Name it Mod7 and, at the bottom, select None as Document Template.</a:t>
            </a:r>
          </a:p>
          <a:p>
            <a:pPr marL="0" indent="0">
              <a:buFont typeface="+mj-lt"/>
              <a:buNone/>
            </a:pPr>
            <a:r>
              <a:rPr lang="sv-SE" sz="1400" b="1" baseline="0" dirty="0"/>
              <a:t>Demo</a:t>
            </a:r>
          </a:p>
          <a:p>
            <a:pPr marL="228600" indent="-228600">
              <a:buFont typeface="+mj-lt"/>
              <a:buAutoNum type="arabicPeriod"/>
            </a:pPr>
            <a:r>
              <a:rPr lang="sv-SE" sz="1400" b="0" dirty="0"/>
              <a:t>Open</a:t>
            </a:r>
            <a:r>
              <a:rPr lang="sv-SE" sz="1400" b="0" baseline="0" dirty="0"/>
              <a:t> http://localhost/</a:t>
            </a:r>
          </a:p>
          <a:p>
            <a:pPr marL="228600" indent="-228600">
              <a:buFont typeface="+mj-lt"/>
              <a:buAutoNum type="arabicPeriod"/>
            </a:pPr>
            <a:r>
              <a:rPr lang="sv-SE" sz="1400" b="0" baseline="0" dirty="0"/>
              <a:t>In the Mod7 document library, select Upload</a:t>
            </a:r>
          </a:p>
          <a:p>
            <a:pPr marL="228600" indent="-228600">
              <a:buFont typeface="+mj-lt"/>
              <a:buAutoNum type="arabicPeriod"/>
            </a:pPr>
            <a:r>
              <a:rPr lang="sv-SE" sz="1400" b="0" baseline="0" dirty="0"/>
              <a:t>Browse to and select C:\Demos\Mod7\FILE\Customers.xml</a:t>
            </a:r>
          </a:p>
          <a:p>
            <a:pPr marL="228600" indent="-228600">
              <a:buFont typeface="+mj-lt"/>
              <a:buAutoNum type="arabicPeriod"/>
            </a:pPr>
            <a:r>
              <a:rPr lang="sv-SE" sz="1400" b="0" baseline="0" dirty="0"/>
              <a:t>Set SharePoint Site URL </a:t>
            </a:r>
            <a:r>
              <a:rPr lang="sv-SE" sz="1400" b="0" baseline="0"/>
              <a:t>to http://biztalk2013v/</a:t>
            </a:r>
          </a:p>
          <a:p>
            <a:pPr marL="228600" indent="-228600">
              <a:buFont typeface="+mj-lt"/>
              <a:buAutoNum type="arabicPeriod"/>
            </a:pPr>
            <a:r>
              <a:rPr lang="sv-SE" sz="1400" b="0" baseline="0"/>
              <a:t>Set </a:t>
            </a:r>
            <a:r>
              <a:rPr lang="sv-SE" sz="1400" b="0" baseline="0" dirty="0"/>
              <a:t>Source Document Library URL to Mod7</a:t>
            </a:r>
          </a:p>
          <a:p>
            <a:pPr marL="228600" indent="-228600">
              <a:buFont typeface="+mj-lt"/>
              <a:buAutoNum type="arabicPeriod"/>
            </a:pPr>
            <a:r>
              <a:rPr lang="sv-SE" sz="1400" b="0" baseline="0" dirty="0"/>
              <a:t>Set Adapter Web Service Port to 80</a:t>
            </a:r>
          </a:p>
          <a:p>
            <a:pPr marL="228600" indent="-228600">
              <a:buFont typeface="+mj-lt"/>
              <a:buAutoNum type="arabicPeriod"/>
            </a:pPr>
            <a:r>
              <a:rPr lang="sv-SE" sz="1400" b="0" baseline="0" dirty="0"/>
              <a:t>Set the polling interval to 10</a:t>
            </a:r>
          </a:p>
          <a:p>
            <a:pPr marL="228600" indent="-228600">
              <a:buFont typeface="+mj-lt"/>
              <a:buAutoNum type="arabicPeriod"/>
            </a:pPr>
            <a:r>
              <a:rPr lang="sv-SE" sz="1400" b="0" baseline="0" dirty="0"/>
              <a:t>Verify that the file has been picked up.</a:t>
            </a:r>
          </a:p>
          <a:p>
            <a:pPr marL="228600" indent="-228600">
              <a:buFont typeface="+mj-lt"/>
              <a:buAutoNum type="arabicPeriod"/>
            </a:pPr>
            <a:endParaRPr lang="sv-SE" sz="1400" b="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54591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17</a:t>
            </a:fld>
            <a:endParaRPr lang="de-DE"/>
          </a:p>
        </p:txBody>
      </p:sp>
    </p:spTree>
    <p:extLst>
      <p:ext uri="{BB962C8B-B14F-4D97-AF65-F5344CB8AC3E}">
        <p14:creationId xmlns:p14="http://schemas.microsoft.com/office/powerpoint/2010/main" val="20264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20</a:t>
            </a:fld>
            <a:endParaRPr lang="de-DE"/>
          </a:p>
        </p:txBody>
      </p:sp>
    </p:spTree>
    <p:extLst>
      <p:ext uri="{BB962C8B-B14F-4D97-AF65-F5344CB8AC3E}">
        <p14:creationId xmlns:p14="http://schemas.microsoft.com/office/powerpoint/2010/main" val="240738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A187A68-229F-417C-9E23-A9AD3F41E637}"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3625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A187A68-229F-417C-9E23-A9AD3F41E637}"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7210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A187A68-229F-417C-9E23-A9AD3F41E637}"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005420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296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A187A68-229F-417C-9E23-A9AD3F41E637}"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70475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187A68-229F-417C-9E23-A9AD3F41E637}"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300800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7A187A68-229F-417C-9E23-A9AD3F41E637}"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422998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7A187A68-229F-417C-9E23-A9AD3F41E637}"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61933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A187A68-229F-417C-9E23-A9AD3F41E637}"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19539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87A68-229F-417C-9E23-A9AD3F41E637}"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83621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187A68-229F-417C-9E23-A9AD3F41E637}"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4262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187A68-229F-417C-9E23-A9AD3F41E637}"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376805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187A68-229F-417C-9E23-A9AD3F41E637}" type="datetimeFigureOut">
              <a:rPr lang="en-US" smtClean="0"/>
              <a:t>12/9/2016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4EA60-6390-459F-9BAD-F2F57F77009C}" type="slidenum">
              <a:rPr lang="en-US" smtClean="0"/>
              <a:t>‹#›</a:t>
            </a:fld>
            <a:endParaRPr lang="en-US"/>
          </a:p>
        </p:txBody>
      </p:sp>
    </p:spTree>
    <p:extLst>
      <p:ext uri="{BB962C8B-B14F-4D97-AF65-F5344CB8AC3E}">
        <p14:creationId xmlns:p14="http://schemas.microsoft.com/office/powerpoint/2010/main" val="64525310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wmf"/><Relationship Id="rId18" Type="http://schemas.openxmlformats.org/officeDocument/2006/relationships/image" Target="../media/image16.png"/><Relationship Id="rId3" Type="http://schemas.openxmlformats.org/officeDocument/2006/relationships/notesSlide" Target="../notesSlides/notesSlide3.xml"/><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slideLayout" Target="../slideLayouts/slideLayout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a:t>
            </a:r>
            <a:r>
              <a:rPr lang="en-US"/>
              <a:t>Server 2013</a:t>
            </a:r>
            <a:endParaRPr lang="en-GB" dirty="0"/>
          </a:p>
        </p:txBody>
      </p:sp>
      <p:sp>
        <p:nvSpPr>
          <p:cNvPr id="4098" name="Underrubrik 6"/>
          <p:cNvSpPr>
            <a:spLocks noGrp="1"/>
          </p:cNvSpPr>
          <p:nvPr>
            <p:ph type="subTitle" idx="1"/>
          </p:nvPr>
        </p:nvSpPr>
        <p:spPr/>
        <p:txBody>
          <a:bodyPr/>
          <a:lstStyle/>
          <a:p>
            <a:r>
              <a:rPr lang="en-GB" dirty="0"/>
              <a:t>Adapters</a:t>
            </a:r>
          </a:p>
        </p:txBody>
      </p:sp>
      <p:sp>
        <p:nvSpPr>
          <p:cNvPr id="4101" name="Platshållare för datum 4"/>
          <p:cNvSpPr>
            <a:spLocks noGrp="1"/>
          </p:cNvSpPr>
          <p:nvPr>
            <p:ph type="dt" sz="half" idx="10"/>
          </p:nvPr>
        </p:nvSpPr>
        <p:spPr>
          <a:xfrm>
            <a:off x="790216" y="6350023"/>
            <a:ext cx="1117487" cy="365125"/>
          </a:xfrm>
        </p:spPr>
        <p:txBody>
          <a:bodyPr/>
          <a:lstStyle/>
          <a:p>
            <a:r>
              <a:rPr lang="sv-SE" dirty="0"/>
              <a:t>2010-01-11</a:t>
            </a:r>
            <a:endParaRPr lang="en-GB" dirty="0"/>
          </a:p>
        </p:txBody>
      </p:sp>
      <p:sp>
        <p:nvSpPr>
          <p:cNvPr id="4100" name="Platshållare för bildnummer 3"/>
          <p:cNvSpPr>
            <a:spLocks noGrp="1"/>
          </p:cNvSpPr>
          <p:nvPr>
            <p:ph type="sldNum" sz="quarter" idx="12"/>
          </p:nvPr>
        </p:nvSpPr>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167056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hape 485377"/>
          <p:cNvSpPr>
            <a:spLocks noGrp="1" noChangeArrowheads="1"/>
          </p:cNvSpPr>
          <p:nvPr>
            <p:ph type="title"/>
          </p:nvPr>
        </p:nvSpPr>
        <p:spPr/>
        <p:txBody>
          <a:bodyPr/>
          <a:lstStyle/>
          <a:p>
            <a:r>
              <a:rPr lang="en-US"/>
              <a:t>Different kinds of adapters</a:t>
            </a:r>
            <a:endParaRPr lang="en-US" dirty="0"/>
          </a:p>
        </p:txBody>
      </p:sp>
      <p:sp>
        <p:nvSpPr>
          <p:cNvPr id="485447" name="Shape 485446"/>
          <p:cNvSpPr>
            <a:spLocks noGrp="1" noChangeArrowheads="1"/>
          </p:cNvSpPr>
          <p:nvPr>
            <p:ph type="body" idx="1"/>
          </p:nvPr>
        </p:nvSpPr>
        <p:spPr/>
        <p:txBody>
          <a:bodyPr/>
          <a:lstStyle/>
          <a:p>
            <a:r>
              <a:rPr lang="en-US" dirty="0"/>
              <a:t>Adapters are what enables BizTalk to communicate with applications through a multitude of protocols and methods without effort</a:t>
            </a:r>
          </a:p>
        </p:txBody>
      </p:sp>
      <p:graphicFrame>
        <p:nvGraphicFramePr>
          <p:cNvPr id="26" name="Table 25"/>
          <p:cNvGraphicFramePr>
            <a:graphicFrameLocks noGrp="1"/>
          </p:cNvGraphicFramePr>
          <p:nvPr>
            <p:extLst>
              <p:ext uri="{D42A27DB-BD31-4B8C-83A1-F6EECF244321}">
                <p14:modId xmlns:p14="http://schemas.microsoft.com/office/powerpoint/2010/main" val="3991283156"/>
              </p:ext>
            </p:extLst>
          </p:nvPr>
        </p:nvGraphicFramePr>
        <p:xfrm>
          <a:off x="1000100" y="2357430"/>
          <a:ext cx="7072362" cy="375128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4557762">
                  <a:extLst>
                    <a:ext uri="{9D8B030D-6E8A-4147-A177-3AD203B41FA5}">
                      <a16:colId xmlns:a16="http://schemas.microsoft.com/office/drawing/2014/main" val="20001"/>
                    </a:ext>
                  </a:extLst>
                </a:gridCol>
              </a:tblGrid>
              <a:tr h="3713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Adapter Type</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Description</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extLst>
                  <a:ext uri="{0D108BD9-81ED-4DB2-BD59-A6C34878D82A}">
                    <a16:rowId xmlns:a16="http://schemas.microsoft.com/office/drawing/2014/main" val="10000"/>
                  </a:ext>
                </a:extLst>
              </a:tr>
              <a:tr h="651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Protocol Adapters</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bridge heterogeneous technologies and protocols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HTTP, FTP, SMTP, SOAP/WCF, and MSMQ</a:t>
                      </a:r>
                    </a:p>
                  </a:txBody>
                  <a:tcPr marL="65314" marR="65314" marT="40341" marB="40341" anchor="ctr" horzOverflow="overflow"/>
                </a:tc>
                <a:extLst>
                  <a:ext uri="{0D108BD9-81ED-4DB2-BD59-A6C34878D82A}">
                    <a16:rowId xmlns:a16="http://schemas.microsoft.com/office/drawing/2014/main" val="10001"/>
                  </a:ext>
                </a:extLst>
              </a:tr>
              <a:tr h="931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Data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specific databases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SQL Server, Oracle, and DB2</a:t>
                      </a:r>
                    </a:p>
                  </a:txBody>
                  <a:tcPr marL="65314" marR="65314" marT="40341" marB="40341" anchor="ctr" horzOverflow="overflow"/>
                </a:tc>
                <a:extLst>
                  <a:ext uri="{0D108BD9-81ED-4DB2-BD59-A6C34878D82A}">
                    <a16:rowId xmlns:a16="http://schemas.microsoft.com/office/drawing/2014/main" val="10002"/>
                  </a:ext>
                </a:extLst>
              </a:tr>
              <a:tr h="121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Application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packaged and proprietary applications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SharePoint, SAP, JDE, PeopleSoft, and Siebel</a:t>
                      </a:r>
                    </a:p>
                  </a:txBody>
                  <a:tcPr marL="65314" marR="65314" marT="40341" marB="40341"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098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3099310"/>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WCF</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9456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2665" y="1739799"/>
            <a:ext cx="2925374" cy="3280395"/>
          </a:xfrm>
          <a:prstGeom prst="rect">
            <a:avLst/>
          </a:prstGeom>
        </p:spPr>
      </p:pic>
      <p:pic>
        <p:nvPicPr>
          <p:cNvPr id="3" name="Picture 2"/>
          <p:cNvPicPr>
            <a:picLocks noChangeAspect="1"/>
          </p:cNvPicPr>
          <p:nvPr/>
        </p:nvPicPr>
        <p:blipFill>
          <a:blip r:embed="rId3"/>
          <a:stretch>
            <a:fillRect/>
          </a:stretch>
        </p:blipFill>
        <p:spPr>
          <a:xfrm>
            <a:off x="2434354" y="3295932"/>
            <a:ext cx="3094166" cy="3445436"/>
          </a:xfrm>
          <a:prstGeom prst="rect">
            <a:avLst/>
          </a:prstGeom>
        </p:spPr>
      </p:pic>
      <p:sp>
        <p:nvSpPr>
          <p:cNvPr id="2" name="Title 1"/>
          <p:cNvSpPr>
            <a:spLocks noGrp="1"/>
          </p:cNvSpPr>
          <p:nvPr>
            <p:ph type="title"/>
          </p:nvPr>
        </p:nvSpPr>
        <p:spPr/>
        <p:txBody>
          <a:bodyPr/>
          <a:lstStyle/>
          <a:p>
            <a:r>
              <a:rPr lang="sv-SE"/>
              <a:t>Protocol adapters</a:t>
            </a:r>
            <a:endParaRPr lang="sv-SE" dirty="0"/>
          </a:p>
        </p:txBody>
      </p:sp>
      <p:sp>
        <p:nvSpPr>
          <p:cNvPr id="7" name="Content Placeholder 6"/>
          <p:cNvSpPr>
            <a:spLocks noGrp="1"/>
          </p:cNvSpPr>
          <p:nvPr>
            <p:ph idx="1"/>
          </p:nvPr>
        </p:nvSpPr>
        <p:spPr/>
        <p:txBody>
          <a:bodyPr/>
          <a:lstStyle/>
          <a:p>
            <a:r>
              <a:rPr lang="sv-SE" dirty="0"/>
              <a:t>Protocol adapters included in BizTalk Server 2013:</a:t>
            </a:r>
          </a:p>
          <a:p>
            <a:pPr lvl="1"/>
            <a:r>
              <a:rPr lang="sv-SE" dirty="0"/>
              <a:t>FILE</a:t>
            </a:r>
          </a:p>
          <a:p>
            <a:pPr lvl="1"/>
            <a:r>
              <a:rPr lang="sv-SE" dirty="0"/>
              <a:t>FTP</a:t>
            </a:r>
          </a:p>
          <a:p>
            <a:pPr lvl="1"/>
            <a:r>
              <a:rPr lang="sv-SE" dirty="0"/>
              <a:t>HTTP</a:t>
            </a:r>
          </a:p>
          <a:p>
            <a:pPr lvl="1"/>
            <a:r>
              <a:rPr lang="sv-SE" dirty="0"/>
              <a:t>POP3</a:t>
            </a:r>
          </a:p>
          <a:p>
            <a:pPr lvl="1"/>
            <a:r>
              <a:rPr lang="sv-SE" dirty="0"/>
              <a:t>SMTP</a:t>
            </a:r>
          </a:p>
          <a:p>
            <a:pPr lvl="1"/>
            <a:r>
              <a:rPr lang="sv-SE" dirty="0"/>
              <a:t>SOAP</a:t>
            </a:r>
          </a:p>
          <a:p>
            <a:pPr lvl="1"/>
            <a:r>
              <a:rPr lang="sv-SE" dirty="0"/>
              <a:t>WCF</a:t>
            </a:r>
          </a:p>
          <a:p>
            <a:pPr lvl="1"/>
            <a:r>
              <a:rPr lang="sv-SE" dirty="0"/>
              <a:t>SFTP</a:t>
            </a:r>
          </a:p>
          <a:p>
            <a:pPr lvl="1"/>
            <a:r>
              <a:rPr lang="sv-SE" dirty="0"/>
              <a:t>FTPS</a:t>
            </a:r>
          </a:p>
          <a:p>
            <a:pPr lvl="1"/>
            <a:endParaRPr lang="sv-SE" dirty="0"/>
          </a:p>
        </p:txBody>
      </p:sp>
      <p:sp>
        <p:nvSpPr>
          <p:cNvPr id="10" name="Rectangle 45"/>
          <p:cNvSpPr>
            <a:spLocks noChangeArrowheads="1"/>
          </p:cNvSpPr>
          <p:nvPr/>
        </p:nvSpPr>
        <p:spPr bwMode="auto">
          <a:xfrm>
            <a:off x="2071670" y="5265960"/>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FILE</a:t>
            </a:r>
          </a:p>
        </p:txBody>
      </p:sp>
      <p:sp>
        <p:nvSpPr>
          <p:cNvPr id="11" name="Rectangle 45"/>
          <p:cNvSpPr>
            <a:spLocks noChangeArrowheads="1"/>
          </p:cNvSpPr>
          <p:nvPr/>
        </p:nvSpPr>
        <p:spPr bwMode="auto">
          <a:xfrm>
            <a:off x="5072066" y="2713461"/>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FTP</a:t>
            </a:r>
          </a:p>
        </p:txBody>
      </p:sp>
    </p:spTree>
    <p:extLst>
      <p:ext uri="{BB962C8B-B14F-4D97-AF65-F5344CB8AC3E}">
        <p14:creationId xmlns:p14="http://schemas.microsoft.com/office/powerpoint/2010/main" val="16110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a:t>Using protocol adapters</a:t>
            </a:r>
          </a:p>
          <a:p>
            <a:pPr lvl="1"/>
            <a:r>
              <a:rPr lang="sv-SE"/>
              <a:t>File adapter</a:t>
            </a:r>
          </a:p>
          <a:p>
            <a:pPr lvl="2"/>
            <a:r>
              <a:rPr lang="sv-SE"/>
              <a:t>Using macros</a:t>
            </a:r>
          </a:p>
          <a:p>
            <a:pPr lvl="1"/>
            <a:r>
              <a:rPr lang="sv-SE"/>
              <a:t>FTP adapter</a:t>
            </a:r>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63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94677" y="1988840"/>
            <a:ext cx="2928421" cy="3268770"/>
          </a:xfrm>
          <a:prstGeom prst="rect">
            <a:avLst/>
          </a:prstGeom>
        </p:spPr>
      </p:pic>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sv-SE" dirty="0"/>
              <a:t>Application adapters included with BizTalk Server 2013:</a:t>
            </a:r>
          </a:p>
          <a:p>
            <a:pPr lvl="1"/>
            <a:r>
              <a:rPr lang="sv-SE" sz="1400" dirty="0"/>
              <a:t>Sharepoint</a:t>
            </a:r>
          </a:p>
          <a:p>
            <a:pPr lvl="1"/>
            <a:r>
              <a:rPr lang="sv-SE" sz="1400" dirty="0"/>
              <a:t>SQL</a:t>
            </a:r>
          </a:p>
          <a:p>
            <a:r>
              <a:rPr lang="sv-SE" dirty="0"/>
              <a:t>Line of Business Adapters in BizTalk Server</a:t>
            </a:r>
          </a:p>
          <a:p>
            <a:pPr lvl="1"/>
            <a:r>
              <a:rPr lang="sv-SE" sz="1400" dirty="0"/>
              <a:t>JD Edwards OneWorld XE</a:t>
            </a:r>
          </a:p>
          <a:p>
            <a:pPr lvl="1"/>
            <a:r>
              <a:rPr lang="sv-SE" sz="1400" dirty="0"/>
              <a:t>JD Edwards EnterpriseOne</a:t>
            </a:r>
          </a:p>
          <a:p>
            <a:pPr lvl="1"/>
            <a:r>
              <a:rPr lang="sv-SE" sz="1400" dirty="0"/>
              <a:t>ODBC for Oracle</a:t>
            </a:r>
          </a:p>
          <a:p>
            <a:pPr lvl="1"/>
            <a:r>
              <a:rPr lang="sv-SE" sz="1400" dirty="0"/>
              <a:t>Oracle eBusiness Suite</a:t>
            </a:r>
          </a:p>
          <a:p>
            <a:pPr lvl="1"/>
            <a:r>
              <a:rPr lang="sv-SE" sz="1400" dirty="0"/>
              <a:t>Tibco Rendezvous</a:t>
            </a:r>
          </a:p>
          <a:p>
            <a:pPr lvl="1"/>
            <a:r>
              <a:rPr lang="sv-SE" sz="1400" dirty="0"/>
              <a:t>Tibco Enterprise Message Service</a:t>
            </a:r>
          </a:p>
          <a:p>
            <a:pPr lvl="1"/>
            <a:r>
              <a:rPr lang="sv-SE" sz="1400" dirty="0"/>
              <a:t>PeopleSoft Enterprise</a:t>
            </a:r>
          </a:p>
          <a:p>
            <a:pPr lvl="1"/>
            <a:r>
              <a:rPr lang="sv-SE" sz="1400" dirty="0"/>
              <a:t>SAP</a:t>
            </a:r>
          </a:p>
        </p:txBody>
      </p:sp>
      <p:sp>
        <p:nvSpPr>
          <p:cNvPr id="8" name="Rectangle 45"/>
          <p:cNvSpPr>
            <a:spLocks noChangeArrowheads="1"/>
          </p:cNvSpPr>
          <p:nvPr/>
        </p:nvSpPr>
        <p:spPr bwMode="auto">
          <a:xfrm>
            <a:off x="4716016" y="3211838"/>
            <a:ext cx="1357322" cy="572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err="1"/>
              <a:t>Sharepoint</a:t>
            </a:r>
            <a:br>
              <a:rPr lang="en-GB" b="1" dirty="0"/>
            </a:br>
            <a:r>
              <a:rPr lang="en-GB" sz="1600" b="1" dirty="0"/>
              <a:t>services</a:t>
            </a:r>
          </a:p>
        </p:txBody>
      </p:sp>
    </p:spTree>
    <p:extLst>
      <p:ext uri="{BB962C8B-B14F-4D97-AF65-F5344CB8AC3E}">
        <p14:creationId xmlns:p14="http://schemas.microsoft.com/office/powerpoint/2010/main" val="21114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sv-SE" dirty="0"/>
              <a:t>Adapters in the BizTalk Adapter Pack 2013</a:t>
            </a:r>
          </a:p>
          <a:p>
            <a:pPr lvl="1"/>
            <a:r>
              <a:rPr lang="sv-SE" sz="1400" dirty="0"/>
              <a:t>mySAP Business Suite</a:t>
            </a:r>
          </a:p>
          <a:p>
            <a:pPr lvl="1"/>
            <a:r>
              <a:rPr lang="sv-SE" sz="1400" dirty="0"/>
              <a:t>Oracle Database</a:t>
            </a:r>
          </a:p>
          <a:p>
            <a:pPr lvl="1"/>
            <a:r>
              <a:rPr lang="sv-SE" sz="1400" dirty="0"/>
              <a:t>Oracle E-Business Suite</a:t>
            </a:r>
          </a:p>
          <a:p>
            <a:pPr lvl="1"/>
            <a:r>
              <a:rPr lang="sv-SE" sz="1400" dirty="0"/>
              <a:t>Siebel sBusiness Applications</a:t>
            </a:r>
          </a:p>
          <a:p>
            <a:pPr lvl="1"/>
            <a:r>
              <a:rPr lang="sv-SE" sz="1400" dirty="0"/>
              <a:t>SQL Server</a:t>
            </a:r>
          </a:p>
          <a:p>
            <a:r>
              <a:rPr lang="sv-SE" dirty="0"/>
              <a:t>Other Application Adapters</a:t>
            </a:r>
          </a:p>
          <a:p>
            <a:pPr lvl="1"/>
            <a:r>
              <a:rPr lang="sv-SE" sz="1400" dirty="0"/>
              <a:t>Host Applications</a:t>
            </a:r>
          </a:p>
          <a:p>
            <a:pPr lvl="1"/>
            <a:r>
              <a:rPr lang="sv-SE" sz="1400" dirty="0"/>
              <a:t>IBM DB2</a:t>
            </a:r>
          </a:p>
          <a:p>
            <a:pPr lvl="1"/>
            <a:r>
              <a:rPr lang="sv-SE" sz="1400" dirty="0"/>
              <a:t>Host Files</a:t>
            </a:r>
          </a:p>
          <a:p>
            <a:pPr lvl="1"/>
            <a:r>
              <a:rPr lang="sv-SE" sz="1400" dirty="0"/>
              <a:t>WebSphere MQ</a:t>
            </a:r>
          </a:p>
        </p:txBody>
      </p:sp>
    </p:spTree>
    <p:extLst>
      <p:ext uri="{BB962C8B-B14F-4D97-AF65-F5344CB8AC3E}">
        <p14:creationId xmlns:p14="http://schemas.microsoft.com/office/powerpoint/2010/main" val="222079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a:t>Using an application adapter</a:t>
            </a:r>
          </a:p>
          <a:p>
            <a:pPr lvl="1"/>
            <a:r>
              <a:rPr lang="sv-SE"/>
              <a:t>Sharepoint Adapter</a:t>
            </a:r>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30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Custom Adapters</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Developing custom adapters</a:t>
            </a:r>
          </a:p>
          <a:p>
            <a:endParaRPr lang="en-US" dirty="0"/>
          </a:p>
        </p:txBody>
      </p:sp>
    </p:spTree>
    <p:extLst>
      <p:ext uri="{BB962C8B-B14F-4D97-AF65-F5344CB8AC3E}">
        <p14:creationId xmlns:p14="http://schemas.microsoft.com/office/powerpoint/2010/main" val="223446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Custom Adapters</a:t>
            </a:r>
            <a:endParaRPr lang="sv-SE" dirty="0"/>
          </a:p>
        </p:txBody>
      </p:sp>
      <p:sp>
        <p:nvSpPr>
          <p:cNvPr id="3" name="Content Placeholder 2"/>
          <p:cNvSpPr>
            <a:spLocks noGrp="1"/>
          </p:cNvSpPr>
          <p:nvPr>
            <p:ph idx="1"/>
          </p:nvPr>
        </p:nvSpPr>
        <p:spPr/>
        <p:txBody>
          <a:bodyPr/>
          <a:lstStyle/>
          <a:p>
            <a:r>
              <a:rPr lang="sv-SE"/>
              <a:t>Developed as a c# class library</a:t>
            </a:r>
          </a:p>
          <a:p>
            <a:r>
              <a:rPr lang="sv-SE"/>
              <a:t>Use the BizTalk Adapter Framework</a:t>
            </a:r>
          </a:p>
          <a:p>
            <a:pPr lvl="1"/>
            <a:r>
              <a:rPr lang="sv-SE"/>
              <a:t>Still viable, might not be preferred</a:t>
            </a:r>
          </a:p>
          <a:p>
            <a:pPr lvl="1"/>
            <a:r>
              <a:rPr lang="sv-SE"/>
              <a:t>API to BizTalk shared services</a:t>
            </a:r>
          </a:p>
          <a:p>
            <a:pPr lvl="1"/>
            <a:r>
              <a:rPr lang="sv-SE"/>
              <a:t>Templates and samples for creating custom adapters</a:t>
            </a:r>
          </a:p>
          <a:p>
            <a:pPr lvl="1"/>
            <a:r>
              <a:rPr lang="sv-SE"/>
              <a:t>Works like any built in adapter</a:t>
            </a:r>
          </a:p>
          <a:p>
            <a:r>
              <a:rPr lang="sv-SE"/>
              <a:t>Use the WCF LOB Adapter SDK</a:t>
            </a:r>
          </a:p>
          <a:p>
            <a:pPr lvl="1"/>
            <a:r>
              <a:rPr lang="sv-SE"/>
              <a:t>New initiative from Microsoft</a:t>
            </a:r>
          </a:p>
          <a:p>
            <a:pPr lvl="1"/>
            <a:r>
              <a:rPr lang="sv-SE"/>
              <a:t>Not really BizTalk – WCF!</a:t>
            </a:r>
          </a:p>
          <a:p>
            <a:pPr lvl="1"/>
            <a:r>
              <a:rPr lang="sv-SE"/>
              <a:t>Use through WCF-Custom/CustomIsolated adapter as a binding.</a:t>
            </a:r>
            <a:endParaRPr lang="sv-SE" dirty="0"/>
          </a:p>
        </p:txBody>
      </p:sp>
    </p:spTree>
    <p:extLst>
      <p:ext uri="{BB962C8B-B14F-4D97-AF65-F5344CB8AC3E}">
        <p14:creationId xmlns:p14="http://schemas.microsoft.com/office/powerpoint/2010/main" val="126537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Adapters are the part of the BizTalk Server infrastructure that delivers messages to and from BizTalk Server to other applications, places or data sources. </a:t>
            </a:r>
          </a:p>
          <a:p>
            <a:r>
              <a:rPr lang="sv-SE" dirty="0"/>
              <a:t>There is a wide range of adapters available for BizTalk Server.</a:t>
            </a:r>
          </a:p>
          <a:p>
            <a:r>
              <a:rPr lang="sv-SE" dirty="0"/>
              <a:t>You can develop your own adapters – but it’s not an easy task.</a:t>
            </a:r>
          </a:p>
        </p:txBody>
      </p:sp>
    </p:spTree>
    <p:extLst>
      <p:ext uri="{BB962C8B-B14F-4D97-AF65-F5344CB8AC3E}">
        <p14:creationId xmlns:p14="http://schemas.microsoft.com/office/powerpoint/2010/main" val="254191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899592" y="3103260"/>
            <a:ext cx="6995170" cy="936104"/>
          </a:xfrm>
          <a:prstGeom prst="roundRect">
            <a:avLst>
              <a:gd name="adj" fmla="val 628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buClr>
                <a:schemeClr val="bg2"/>
              </a:buClr>
              <a:defRPr/>
            </a:pPr>
            <a:endParaRPr lang="sv-SE">
              <a:solidFill>
                <a:schemeClr val="tx1"/>
              </a:solidFill>
            </a:endParaRPr>
          </a:p>
        </p:txBody>
      </p:sp>
      <p:sp>
        <p:nvSpPr>
          <p:cNvPr id="6146" name="Rectangle 2"/>
          <p:cNvSpPr>
            <a:spLocks noGrp="1" noChangeArrowheads="1"/>
          </p:cNvSpPr>
          <p:nvPr>
            <p:ph type="title"/>
          </p:nvPr>
        </p:nvSpPr>
        <p:spPr/>
        <p:txBody>
          <a:bodyPr/>
          <a:lstStyle/>
          <a:p>
            <a:r>
              <a:rPr lang="en-US" dirty="0"/>
              <a:t>Course Outline</a:t>
            </a:r>
          </a:p>
        </p:txBody>
      </p:sp>
      <p:sp>
        <p:nvSpPr>
          <p:cNvPr id="6147" name="Rectangle 3"/>
          <p:cNvSpPr>
            <a:spLocks noGrp="1" noChangeArrowheads="1"/>
          </p:cNvSpPr>
          <p:nvPr>
            <p:ph idx="1"/>
          </p:nvPr>
        </p:nvSpPr>
        <p:spPr>
          <a:xfrm>
            <a:off x="395288" y="1340768"/>
            <a:ext cx="8353425" cy="4608512"/>
          </a:xfrm>
        </p:spPr>
        <p:txBody>
          <a:bodyPr/>
          <a:lstStyle/>
          <a:p>
            <a:pPr lvl="2"/>
            <a:r>
              <a:rPr lang="en-US" sz="1400" dirty="0"/>
              <a:t>Module 1: Introduction to BizTalk Server</a:t>
            </a:r>
          </a:p>
          <a:p>
            <a:pPr lvl="2"/>
            <a:r>
              <a:rPr lang="en-US" sz="1400" dirty="0"/>
              <a:t>Module 2: Schemas</a:t>
            </a:r>
          </a:p>
          <a:p>
            <a:pPr lvl="2"/>
            <a:r>
              <a:rPr lang="en-US" sz="1400" dirty="0"/>
              <a:t>Module 3: Maps</a:t>
            </a:r>
          </a:p>
          <a:p>
            <a:pPr lvl="2"/>
            <a:r>
              <a:rPr lang="en-US" sz="1400" dirty="0"/>
              <a:t>Module 4: Testing and Deploying BizTalk projects</a:t>
            </a:r>
          </a:p>
          <a:p>
            <a:pPr lvl="2"/>
            <a:r>
              <a:rPr lang="en-US" sz="1400" dirty="0"/>
              <a:t>Module 5: Pipelines</a:t>
            </a:r>
          </a:p>
          <a:p>
            <a:pPr lvl="2"/>
            <a:r>
              <a:rPr lang="en-US" sz="1400" dirty="0"/>
              <a:t>Module 6: Routing</a:t>
            </a:r>
          </a:p>
          <a:p>
            <a:pPr lvl="2"/>
            <a:r>
              <a:rPr lang="en-US" b="1" dirty="0"/>
              <a:t>Module 7: Adapters</a:t>
            </a:r>
          </a:p>
          <a:p>
            <a:pPr lvl="3"/>
            <a:r>
              <a:rPr lang="en-US" b="1" dirty="0"/>
              <a:t>Lesson 1: Introduction to Adapters</a:t>
            </a:r>
          </a:p>
          <a:p>
            <a:pPr lvl="3"/>
            <a:r>
              <a:rPr lang="en-US" b="1" dirty="0"/>
              <a:t>Lesson 2: Custom Adapters</a:t>
            </a:r>
          </a:p>
          <a:p>
            <a:pPr lvl="2">
              <a:defRPr/>
            </a:pPr>
            <a:r>
              <a:rPr lang="en-US" sz="1400" dirty="0">
                <a:solidFill>
                  <a:schemeClr val="bg1">
                    <a:lumMod val="65000"/>
                  </a:schemeClr>
                </a:solidFill>
              </a:rPr>
              <a:t>Module 8: Web Services and WCF </a:t>
            </a:r>
          </a:p>
          <a:p>
            <a:pPr lvl="2">
              <a:defRPr/>
            </a:pPr>
            <a:r>
              <a:rPr lang="en-US" sz="1400" dirty="0">
                <a:solidFill>
                  <a:schemeClr val="bg1">
                    <a:lumMod val="65000"/>
                  </a:schemeClr>
                </a:solidFill>
              </a:rPr>
              <a:t>Module 9: Introduction to Orchestrations </a:t>
            </a:r>
          </a:p>
          <a:p>
            <a:pPr lvl="2">
              <a:defRPr/>
            </a:pPr>
            <a:r>
              <a:rPr lang="en-US" sz="1400" dirty="0">
                <a:solidFill>
                  <a:schemeClr val="bg1">
                    <a:lumMod val="65000"/>
                  </a:schemeClr>
                </a:solidFill>
              </a:rPr>
              <a:t>Module 10: Applied Orchestration Techniques</a:t>
            </a:r>
          </a:p>
          <a:p>
            <a:pPr lvl="2">
              <a:defRPr/>
            </a:pPr>
            <a:r>
              <a:rPr lang="en-US" sz="1400" dirty="0">
                <a:solidFill>
                  <a:schemeClr val="bg1">
                    <a:lumMod val="65000"/>
                  </a:schemeClr>
                </a:solidFill>
              </a:rPr>
              <a:t>Module 11: Business Activity Monitoring</a:t>
            </a:r>
          </a:p>
          <a:p>
            <a:pPr lvl="2">
              <a:defRPr/>
            </a:pPr>
            <a:r>
              <a:rPr lang="en-US" sz="1400" dirty="0">
                <a:solidFill>
                  <a:schemeClr val="bg1">
                    <a:lumMod val="65000"/>
                  </a:schemeClr>
                </a:solidFill>
              </a:rPr>
              <a:t>Module 12: Integrating Business Rules</a:t>
            </a:r>
          </a:p>
          <a:p>
            <a:pPr lvl="2">
              <a:defRPr/>
            </a:pPr>
            <a:r>
              <a:rPr lang="en-US" sz="1400" dirty="0">
                <a:solidFill>
                  <a:schemeClr val="bg1">
                    <a:lumMod val="65000"/>
                  </a:schemeClr>
                </a:solidFill>
              </a:rPr>
              <a:t>Module 13: Deploying and Managing Applications </a:t>
            </a:r>
          </a:p>
          <a:p>
            <a:pPr lvl="2">
              <a:defRPr/>
            </a:pPr>
            <a:r>
              <a:rPr lang="en-US" sz="1400" dirty="0">
                <a:solidFill>
                  <a:schemeClr val="bg1">
                    <a:lumMod val="65000"/>
                  </a:schemeClr>
                </a:solidFill>
              </a:rPr>
              <a:t>Module 14: Windows Azure </a:t>
            </a:r>
            <a:r>
              <a:rPr lang="en-US" sz="1400">
                <a:solidFill>
                  <a:schemeClr val="bg1">
                    <a:lumMod val="65000"/>
                  </a:schemeClr>
                </a:solidFill>
              </a:rPr>
              <a:t>BizTalk Services</a:t>
            </a:r>
            <a:endParaRPr lang="en-US" sz="1400" dirty="0">
              <a:solidFill>
                <a:schemeClr val="bg1">
                  <a:lumMod val="65000"/>
                </a:schemeClr>
              </a:solidFill>
            </a:endParaRPr>
          </a:p>
        </p:txBody>
      </p:sp>
      <p:pic>
        <p:nvPicPr>
          <p:cNvPr id="14" name="Picture 13"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Adapters</a:t>
            </a:r>
          </a:p>
        </p:txBody>
      </p:sp>
    </p:spTree>
    <p:extLst>
      <p:ext uri="{BB962C8B-B14F-4D97-AF65-F5344CB8AC3E}">
        <p14:creationId xmlns:p14="http://schemas.microsoft.com/office/powerpoint/2010/main" val="3688165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endParaRPr lang="sv-SE" dirty="0"/>
          </a:p>
        </p:txBody>
      </p:sp>
      <p:sp>
        <p:nvSpPr>
          <p:cNvPr id="3" name="Content Placeholder 2"/>
          <p:cNvSpPr>
            <a:spLocks noGrp="1"/>
          </p:cNvSpPr>
          <p:nvPr>
            <p:ph idx="1"/>
          </p:nvPr>
        </p:nvSpPr>
        <p:spPr>
          <a:xfrm>
            <a:off x="755576" y="1484313"/>
            <a:ext cx="7993137" cy="4608512"/>
          </a:xfrm>
        </p:spPr>
        <p:txBody>
          <a:bodyPr/>
          <a:lstStyle/>
          <a:p>
            <a:r>
              <a:rPr lang="en-US" dirty="0"/>
              <a:t>Logic Apps orchestrates messages through a set of API Apps.</a:t>
            </a:r>
          </a:p>
          <a:p>
            <a:r>
              <a:rPr lang="en-US" dirty="0"/>
              <a:t>Logic Apps can not handle code. </a:t>
            </a:r>
          </a:p>
          <a:p>
            <a:r>
              <a:rPr lang="en-US" dirty="0"/>
              <a:t>Logic Apps are hosted in Azure.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682" y="2852936"/>
            <a:ext cx="6094636" cy="2882255"/>
          </a:xfrm>
          <a:prstGeom prst="rect">
            <a:avLst/>
          </a:prstGeom>
        </p:spPr>
      </p:pic>
    </p:spTree>
    <p:extLst>
      <p:ext uri="{BB962C8B-B14F-4D97-AF65-F5344CB8AC3E}">
        <p14:creationId xmlns:p14="http://schemas.microsoft.com/office/powerpoint/2010/main" val="496669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p>
        </p:txBody>
      </p:sp>
      <p:grpSp>
        <p:nvGrpSpPr>
          <p:cNvPr id="15" name="Group 14"/>
          <p:cNvGrpSpPr/>
          <p:nvPr/>
        </p:nvGrpSpPr>
        <p:grpSpPr>
          <a:xfrm>
            <a:off x="1403648" y="2550534"/>
            <a:ext cx="1296144" cy="1296144"/>
            <a:chOff x="1403648" y="2564904"/>
            <a:chExt cx="1296144" cy="1296144"/>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8808" y="2888845"/>
              <a:ext cx="870748" cy="708472"/>
            </a:xfrm>
            <a:prstGeom prst="rect">
              <a:avLst/>
            </a:prstGeom>
          </p:spPr>
        </p:pic>
        <p:sp>
          <p:nvSpPr>
            <p:cNvPr id="8" name="Oval 7"/>
            <p:cNvSpPr/>
            <p:nvPr/>
          </p:nvSpPr>
          <p:spPr bwMode="auto">
            <a:xfrm>
              <a:off x="1403648" y="256490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4" name="Group 13"/>
          <p:cNvGrpSpPr/>
          <p:nvPr/>
        </p:nvGrpSpPr>
        <p:grpSpPr>
          <a:xfrm>
            <a:off x="3161945" y="2550534"/>
            <a:ext cx="1296144" cy="1296144"/>
            <a:chOff x="3161945" y="2595009"/>
            <a:chExt cx="1296144" cy="1296144"/>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852936"/>
              <a:ext cx="780290" cy="780290"/>
            </a:xfrm>
            <a:prstGeom prst="rect">
              <a:avLst/>
            </a:prstGeom>
          </p:spPr>
        </p:pic>
        <p:sp>
          <p:nvSpPr>
            <p:cNvPr id="9" name="Oval 8"/>
            <p:cNvSpPr/>
            <p:nvPr/>
          </p:nvSpPr>
          <p:spPr bwMode="auto">
            <a:xfrm>
              <a:off x="3161945" y="259500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3" name="Group 12"/>
          <p:cNvGrpSpPr/>
          <p:nvPr/>
        </p:nvGrpSpPr>
        <p:grpSpPr>
          <a:xfrm>
            <a:off x="4920242" y="2550534"/>
            <a:ext cx="1296144" cy="1296144"/>
            <a:chOff x="4920242" y="2625114"/>
            <a:chExt cx="1296144" cy="1296144"/>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4156" y="2832680"/>
              <a:ext cx="894121" cy="894121"/>
            </a:xfrm>
            <a:prstGeom prst="rect">
              <a:avLst/>
            </a:prstGeom>
          </p:spPr>
        </p:pic>
        <p:sp>
          <p:nvSpPr>
            <p:cNvPr id="10" name="Oval 9"/>
            <p:cNvSpPr/>
            <p:nvPr/>
          </p:nvSpPr>
          <p:spPr bwMode="auto">
            <a:xfrm>
              <a:off x="4920242" y="262511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2" name="Group 11"/>
          <p:cNvGrpSpPr/>
          <p:nvPr/>
        </p:nvGrpSpPr>
        <p:grpSpPr>
          <a:xfrm>
            <a:off x="6678539" y="2550534"/>
            <a:ext cx="1296144" cy="1296144"/>
            <a:chOff x="6678539" y="2655219"/>
            <a:chExt cx="1296144" cy="1296144"/>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256" y="2854053"/>
              <a:ext cx="934987" cy="934987"/>
            </a:xfrm>
            <a:prstGeom prst="rect">
              <a:avLst/>
            </a:prstGeom>
          </p:spPr>
        </p:pic>
        <p:sp>
          <p:nvSpPr>
            <p:cNvPr id="11" name="Oval 10"/>
            <p:cNvSpPr/>
            <p:nvPr/>
          </p:nvSpPr>
          <p:spPr bwMode="auto">
            <a:xfrm>
              <a:off x="6678539" y="265521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cxnSp>
        <p:nvCxnSpPr>
          <p:cNvPr id="17" name="Straight Arrow Connector 16"/>
          <p:cNvCxnSpPr>
            <a:stCxn id="8" idx="6"/>
            <a:endCxn id="9" idx="2"/>
          </p:cNvCxnSpPr>
          <p:nvPr/>
        </p:nvCxnSpPr>
        <p:spPr bwMode="auto">
          <a:xfrm>
            <a:off x="2699792" y="3198606"/>
            <a:ext cx="462153" cy="0"/>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18" name="Straight Arrow Connector 17"/>
          <p:cNvCxnSpPr/>
          <p:nvPr/>
        </p:nvCxnSpPr>
        <p:spPr bwMode="auto">
          <a:xfrm>
            <a:off x="6216386" y="3186693"/>
            <a:ext cx="462153" cy="0"/>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19" name="Straight Arrow Connector 18"/>
          <p:cNvCxnSpPr/>
          <p:nvPr/>
        </p:nvCxnSpPr>
        <p:spPr bwMode="auto">
          <a:xfrm>
            <a:off x="4458089" y="3180139"/>
            <a:ext cx="462153" cy="0"/>
          </a:xfrm>
          <a:prstGeom prst="straightConnector1">
            <a:avLst/>
          </a:prstGeom>
          <a:noFill/>
          <a:ln w="38100" cap="flat" cmpd="sng" algn="ctr">
            <a:solidFill>
              <a:srgbClr val="0070C0"/>
            </a:solidFill>
            <a:prstDash val="solid"/>
            <a:round/>
            <a:headEnd type="none" w="med" len="med"/>
            <a:tailEnd type="triangle" w="med" len="med"/>
          </a:ln>
          <a:effectLst/>
        </p:spPr>
      </p:cxnSp>
      <p:sp>
        <p:nvSpPr>
          <p:cNvPr id="20" name="TextBox 19"/>
          <p:cNvSpPr txBox="1"/>
          <p:nvPr/>
        </p:nvSpPr>
        <p:spPr>
          <a:xfrm>
            <a:off x="1403648" y="3930874"/>
            <a:ext cx="1296144" cy="338554"/>
          </a:xfrm>
          <a:prstGeom prst="rect">
            <a:avLst/>
          </a:prstGeom>
          <a:noFill/>
        </p:spPr>
        <p:txBody>
          <a:bodyPr wrap="square" rtlCol="0">
            <a:spAutoFit/>
          </a:bodyPr>
          <a:lstStyle/>
          <a:p>
            <a:pPr algn="ctr"/>
            <a:r>
              <a:rPr lang="en-US" dirty="0"/>
              <a:t>Twitter</a:t>
            </a:r>
          </a:p>
        </p:txBody>
      </p:sp>
      <p:sp>
        <p:nvSpPr>
          <p:cNvPr id="21" name="TextBox 20"/>
          <p:cNvSpPr txBox="1"/>
          <p:nvPr/>
        </p:nvSpPr>
        <p:spPr>
          <a:xfrm>
            <a:off x="3130989" y="3930874"/>
            <a:ext cx="1296144" cy="338554"/>
          </a:xfrm>
          <a:prstGeom prst="rect">
            <a:avLst/>
          </a:prstGeom>
          <a:noFill/>
        </p:spPr>
        <p:txBody>
          <a:bodyPr wrap="square" rtlCol="0">
            <a:spAutoFit/>
          </a:bodyPr>
          <a:lstStyle/>
          <a:p>
            <a:pPr algn="ctr"/>
            <a:r>
              <a:rPr lang="en-US" dirty="0"/>
              <a:t>Logic App</a:t>
            </a:r>
          </a:p>
        </p:txBody>
      </p:sp>
      <p:sp>
        <p:nvSpPr>
          <p:cNvPr id="22" name="TextBox 21"/>
          <p:cNvSpPr txBox="1"/>
          <p:nvPr/>
        </p:nvSpPr>
        <p:spPr>
          <a:xfrm>
            <a:off x="4904764" y="3954542"/>
            <a:ext cx="1296144" cy="338554"/>
          </a:xfrm>
          <a:prstGeom prst="rect">
            <a:avLst/>
          </a:prstGeom>
          <a:noFill/>
        </p:spPr>
        <p:txBody>
          <a:bodyPr wrap="square" rtlCol="0">
            <a:spAutoFit/>
          </a:bodyPr>
          <a:lstStyle/>
          <a:p>
            <a:pPr algn="ctr"/>
            <a:r>
              <a:rPr lang="en-US" dirty="0"/>
              <a:t>BizTalk</a:t>
            </a:r>
          </a:p>
        </p:txBody>
      </p:sp>
      <p:sp>
        <p:nvSpPr>
          <p:cNvPr id="23" name="TextBox 22"/>
          <p:cNvSpPr txBox="1"/>
          <p:nvPr/>
        </p:nvSpPr>
        <p:spPr>
          <a:xfrm>
            <a:off x="6678539" y="3930874"/>
            <a:ext cx="1296144" cy="338554"/>
          </a:xfrm>
          <a:prstGeom prst="rect">
            <a:avLst/>
          </a:prstGeom>
          <a:noFill/>
        </p:spPr>
        <p:txBody>
          <a:bodyPr wrap="square" rtlCol="0">
            <a:spAutoFit/>
          </a:bodyPr>
          <a:lstStyle/>
          <a:p>
            <a:pPr algn="ctr"/>
            <a:r>
              <a:rPr lang="en-US" dirty="0"/>
              <a:t>MS SQL</a:t>
            </a:r>
          </a:p>
        </p:txBody>
      </p:sp>
      <p:sp>
        <p:nvSpPr>
          <p:cNvPr id="24" name="Rectangle 23"/>
          <p:cNvSpPr/>
          <p:nvPr/>
        </p:nvSpPr>
        <p:spPr bwMode="auto">
          <a:xfrm>
            <a:off x="2727576"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5" name="Rectangle 24"/>
          <p:cNvSpPr/>
          <p:nvPr/>
        </p:nvSpPr>
        <p:spPr bwMode="auto">
          <a:xfrm>
            <a:off x="4496187"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6" name="Rectangle 25"/>
          <p:cNvSpPr/>
          <p:nvPr/>
        </p:nvSpPr>
        <p:spPr bwMode="auto">
          <a:xfrm>
            <a:off x="6264798"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9633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p>
        </p:txBody>
      </p:sp>
      <p:cxnSp>
        <p:nvCxnSpPr>
          <p:cNvPr id="19" name="Straight Arrow Connector 18"/>
          <p:cNvCxnSpPr>
            <a:stCxn id="9" idx="6"/>
            <a:endCxn id="10" idx="2"/>
          </p:cNvCxnSpPr>
          <p:nvPr/>
        </p:nvCxnSpPr>
        <p:spPr bwMode="auto">
          <a:xfrm>
            <a:off x="4458089" y="2780928"/>
            <a:ext cx="462153" cy="0"/>
          </a:xfrm>
          <a:prstGeom prst="straightConnector1">
            <a:avLst/>
          </a:prstGeom>
          <a:noFill/>
          <a:ln w="38100" cap="flat" cmpd="sng" algn="ctr">
            <a:solidFill>
              <a:srgbClr val="0070C0"/>
            </a:solidFill>
            <a:prstDash val="solid"/>
            <a:round/>
            <a:headEnd type="none" w="med" len="med"/>
            <a:tailEnd type="triangle" w="med" len="med"/>
          </a:ln>
          <a:effectLst/>
        </p:spPr>
      </p:cxnSp>
      <p:grpSp>
        <p:nvGrpSpPr>
          <p:cNvPr id="42" name="Group 41"/>
          <p:cNvGrpSpPr/>
          <p:nvPr/>
        </p:nvGrpSpPr>
        <p:grpSpPr>
          <a:xfrm>
            <a:off x="3130989" y="2132856"/>
            <a:ext cx="1327100" cy="1718894"/>
            <a:chOff x="3130989" y="2132856"/>
            <a:chExt cx="1327100" cy="1718894"/>
          </a:xfrm>
        </p:grpSpPr>
        <p:grpSp>
          <p:nvGrpSpPr>
            <p:cNvPr id="14" name="Group 13"/>
            <p:cNvGrpSpPr/>
            <p:nvPr/>
          </p:nvGrpSpPr>
          <p:grpSpPr>
            <a:xfrm>
              <a:off x="3161945" y="2132856"/>
              <a:ext cx="1296144" cy="1296144"/>
              <a:chOff x="3161945" y="2595009"/>
              <a:chExt cx="1296144" cy="1296144"/>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2852936"/>
                <a:ext cx="780290" cy="780290"/>
              </a:xfrm>
              <a:prstGeom prst="rect">
                <a:avLst/>
              </a:prstGeom>
            </p:spPr>
          </p:pic>
          <p:sp>
            <p:nvSpPr>
              <p:cNvPr id="9" name="Oval 8"/>
              <p:cNvSpPr/>
              <p:nvPr/>
            </p:nvSpPr>
            <p:spPr bwMode="auto">
              <a:xfrm>
                <a:off x="3161945" y="259500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21" name="TextBox 20"/>
            <p:cNvSpPr txBox="1"/>
            <p:nvPr/>
          </p:nvSpPr>
          <p:spPr>
            <a:xfrm>
              <a:off x="3130989" y="3513196"/>
              <a:ext cx="1296144" cy="338554"/>
            </a:xfrm>
            <a:prstGeom prst="rect">
              <a:avLst/>
            </a:prstGeom>
            <a:noFill/>
          </p:spPr>
          <p:txBody>
            <a:bodyPr wrap="square" rtlCol="0">
              <a:spAutoFit/>
            </a:bodyPr>
            <a:lstStyle/>
            <a:p>
              <a:pPr algn="ctr"/>
              <a:r>
                <a:rPr lang="en-US" dirty="0"/>
                <a:t>Logic App</a:t>
              </a:r>
            </a:p>
          </p:txBody>
        </p:sp>
      </p:grpSp>
      <p:grpSp>
        <p:nvGrpSpPr>
          <p:cNvPr id="43" name="Group 42"/>
          <p:cNvGrpSpPr/>
          <p:nvPr/>
        </p:nvGrpSpPr>
        <p:grpSpPr>
          <a:xfrm>
            <a:off x="4904764" y="2132856"/>
            <a:ext cx="1311622" cy="1742562"/>
            <a:chOff x="4904764" y="2132856"/>
            <a:chExt cx="1311622" cy="1742562"/>
          </a:xfrm>
        </p:grpSpPr>
        <p:grpSp>
          <p:nvGrpSpPr>
            <p:cNvPr id="13" name="Group 12"/>
            <p:cNvGrpSpPr/>
            <p:nvPr/>
          </p:nvGrpSpPr>
          <p:grpSpPr>
            <a:xfrm>
              <a:off x="4920242" y="2132856"/>
              <a:ext cx="1296144" cy="1296144"/>
              <a:chOff x="4920242" y="2625114"/>
              <a:chExt cx="1296144" cy="1296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156" y="2832680"/>
                <a:ext cx="894121" cy="894121"/>
              </a:xfrm>
              <a:prstGeom prst="rect">
                <a:avLst/>
              </a:prstGeom>
            </p:spPr>
          </p:pic>
          <p:sp>
            <p:nvSpPr>
              <p:cNvPr id="10" name="Oval 9"/>
              <p:cNvSpPr/>
              <p:nvPr/>
            </p:nvSpPr>
            <p:spPr bwMode="auto">
              <a:xfrm>
                <a:off x="4920242" y="262511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22" name="TextBox 21"/>
            <p:cNvSpPr txBox="1"/>
            <p:nvPr/>
          </p:nvSpPr>
          <p:spPr>
            <a:xfrm>
              <a:off x="4904764" y="3536864"/>
              <a:ext cx="1296144" cy="338554"/>
            </a:xfrm>
            <a:prstGeom prst="rect">
              <a:avLst/>
            </a:prstGeom>
            <a:noFill/>
          </p:spPr>
          <p:txBody>
            <a:bodyPr wrap="square" rtlCol="0">
              <a:spAutoFit/>
            </a:bodyPr>
            <a:lstStyle/>
            <a:p>
              <a:pPr algn="ctr"/>
              <a:r>
                <a:rPr lang="en-US" dirty="0"/>
                <a:t>BizTalk</a:t>
              </a:r>
            </a:p>
          </p:txBody>
        </p:sp>
      </p:grpSp>
      <p:grpSp>
        <p:nvGrpSpPr>
          <p:cNvPr id="39" name="Group 38"/>
          <p:cNvGrpSpPr/>
          <p:nvPr/>
        </p:nvGrpSpPr>
        <p:grpSpPr>
          <a:xfrm>
            <a:off x="4067944" y="2142381"/>
            <a:ext cx="1296144" cy="1689231"/>
            <a:chOff x="6263242" y="2162519"/>
            <a:chExt cx="1296144" cy="1689231"/>
          </a:xfrm>
        </p:grpSpPr>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5444" y="2408692"/>
              <a:ext cx="866783" cy="866783"/>
            </a:xfrm>
            <a:prstGeom prst="rect">
              <a:avLst/>
            </a:prstGeom>
          </p:spPr>
        </p:pic>
        <p:sp>
          <p:nvSpPr>
            <p:cNvPr id="37" name="Oval 36"/>
            <p:cNvSpPr/>
            <p:nvPr/>
          </p:nvSpPr>
          <p:spPr bwMode="auto">
            <a:xfrm>
              <a:off x="6263242" y="216251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8" name="TextBox 37"/>
            <p:cNvSpPr txBox="1"/>
            <p:nvPr/>
          </p:nvSpPr>
          <p:spPr>
            <a:xfrm>
              <a:off x="6263242" y="3513196"/>
              <a:ext cx="1296144" cy="338554"/>
            </a:xfrm>
            <a:prstGeom prst="rect">
              <a:avLst/>
            </a:prstGeom>
            <a:noFill/>
          </p:spPr>
          <p:txBody>
            <a:bodyPr wrap="square" rtlCol="0">
              <a:spAutoFit/>
            </a:bodyPr>
            <a:lstStyle/>
            <a:p>
              <a:pPr algn="ctr"/>
              <a:r>
                <a:rPr lang="en-US" dirty="0"/>
                <a:t>Service Bus</a:t>
              </a:r>
            </a:p>
          </p:txBody>
        </p:sp>
      </p:grpSp>
      <p:grpSp>
        <p:nvGrpSpPr>
          <p:cNvPr id="46" name="Group 45"/>
          <p:cNvGrpSpPr/>
          <p:nvPr/>
        </p:nvGrpSpPr>
        <p:grpSpPr>
          <a:xfrm>
            <a:off x="3161945" y="2780928"/>
            <a:ext cx="3054441" cy="9525"/>
            <a:chOff x="3161945" y="2780928"/>
            <a:chExt cx="3054441" cy="9525"/>
          </a:xfrm>
        </p:grpSpPr>
        <p:cxnSp>
          <p:nvCxnSpPr>
            <p:cNvPr id="44" name="Straight Arrow Connector 43"/>
            <p:cNvCxnSpPr>
              <a:stCxn id="9" idx="2"/>
              <a:endCxn id="37" idx="2"/>
            </p:cNvCxnSpPr>
            <p:nvPr/>
          </p:nvCxnSpPr>
          <p:spPr bwMode="auto">
            <a:xfrm>
              <a:off x="3161945" y="2780928"/>
              <a:ext cx="905999" cy="9525"/>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45" name="Straight Arrow Connector 44"/>
            <p:cNvCxnSpPr>
              <a:stCxn id="37" idx="6"/>
              <a:endCxn id="10" idx="6"/>
            </p:cNvCxnSpPr>
            <p:nvPr/>
          </p:nvCxnSpPr>
          <p:spPr bwMode="auto">
            <a:xfrm flipV="1">
              <a:off x="5364088" y="2780928"/>
              <a:ext cx="852298" cy="9525"/>
            </a:xfrm>
            <a:prstGeom prst="straightConnector1">
              <a:avLst/>
            </a:prstGeom>
            <a:noFill/>
            <a:ln w="38100" cap="flat" cmpd="sng" algn="ctr">
              <a:solidFill>
                <a:srgbClr val="0070C0"/>
              </a:solidFill>
              <a:prstDash val="solid"/>
              <a:round/>
              <a:headEnd type="none" w="med" len="med"/>
              <a:tailEnd type="triangle" w="med" len="med"/>
            </a:ln>
            <a:effectLst/>
          </p:spPr>
        </p:cxnSp>
      </p:grpSp>
    </p:spTree>
    <p:extLst>
      <p:ext uri="{BB962C8B-B14F-4D97-AF65-F5344CB8AC3E}">
        <p14:creationId xmlns:p14="http://schemas.microsoft.com/office/powerpoint/2010/main" val="10618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5.55556E-7 -2.59259E-6 L -0.14323 0.0007 " pathEditMode="relative" rAng="0" ptsTypes="AA">
                                      <p:cBhvr>
                                        <p:cTn id="6" dur="2000" fill="hold"/>
                                        <p:tgtEl>
                                          <p:spTgt spid="42"/>
                                        </p:tgtEl>
                                        <p:attrNameLst>
                                          <p:attrName>ppt_x</p:attrName>
                                          <p:attrName>ppt_y</p:attrName>
                                        </p:attrNameLst>
                                      </p:cBhvr>
                                      <p:rCtr x="-7170" y="23"/>
                                    </p:animMotion>
                                  </p:childTnLst>
                                </p:cTn>
                              </p:par>
                              <p:par>
                                <p:cTn id="7" presetID="42" presetClass="path" presetSubtype="0" accel="50000" decel="50000" fill="hold" nodeType="withEffect">
                                  <p:stCondLst>
                                    <p:cond delay="0"/>
                                  </p:stCondLst>
                                  <p:childTnLst>
                                    <p:animMotion origin="layout" path="M 2.77778E-7 -2.96296E-6 L 0.14375 -0.00092 " pathEditMode="relative" rAng="0" ptsTypes="AA">
                                      <p:cBhvr>
                                        <p:cTn id="8" dur="2000" fill="hold"/>
                                        <p:tgtEl>
                                          <p:spTgt spid="43"/>
                                        </p:tgtEl>
                                        <p:attrNameLst>
                                          <p:attrName>ppt_x</p:attrName>
                                          <p:attrName>ppt_y</p:attrName>
                                        </p:attrNameLst>
                                      </p:cBhvr>
                                      <p:rCtr x="7187" y="-46"/>
                                    </p:animMotion>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Queue and what is a Topic</a:t>
            </a:r>
          </a:p>
        </p:txBody>
      </p:sp>
      <p:sp>
        <p:nvSpPr>
          <p:cNvPr id="38" name="TextBox 37"/>
          <p:cNvSpPr txBox="1"/>
          <p:nvPr/>
        </p:nvSpPr>
        <p:spPr>
          <a:xfrm>
            <a:off x="3698776" y="2506005"/>
            <a:ext cx="1296144" cy="338554"/>
          </a:xfrm>
          <a:prstGeom prst="rect">
            <a:avLst/>
          </a:prstGeom>
          <a:noFill/>
        </p:spPr>
        <p:txBody>
          <a:bodyPr wrap="square" rtlCol="0">
            <a:spAutoFit/>
          </a:bodyPr>
          <a:lstStyle/>
          <a:p>
            <a:pPr algn="ctr"/>
            <a:r>
              <a:rPr lang="en-US" dirty="0"/>
              <a:t>Queue</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1669043"/>
            <a:ext cx="1421904" cy="88869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880828"/>
            <a:ext cx="474754" cy="474754"/>
          </a:xfrm>
          <a:prstGeom prst="rect">
            <a:avLst/>
          </a:prstGeom>
        </p:spPr>
      </p:pic>
      <p:sp>
        <p:nvSpPr>
          <p:cNvPr id="41" name="TextBox 40"/>
          <p:cNvSpPr txBox="1"/>
          <p:nvPr/>
        </p:nvSpPr>
        <p:spPr>
          <a:xfrm>
            <a:off x="1857049" y="2324729"/>
            <a:ext cx="1296144" cy="338554"/>
          </a:xfrm>
          <a:prstGeom prst="rect">
            <a:avLst/>
          </a:prstGeom>
          <a:noFill/>
        </p:spPr>
        <p:txBody>
          <a:bodyPr wrap="square" rtlCol="0">
            <a:spAutoFit/>
          </a:bodyPr>
          <a:lstStyle/>
          <a:p>
            <a:pPr algn="ctr"/>
            <a:r>
              <a:rPr lang="en-US" dirty="0"/>
              <a:t>Message</a:t>
            </a:r>
          </a:p>
        </p:txBody>
      </p:sp>
      <p:cxnSp>
        <p:nvCxnSpPr>
          <p:cNvPr id="26" name="Straight Arrow Connector 25"/>
          <p:cNvCxnSpPr/>
          <p:nvPr/>
        </p:nvCxnSpPr>
        <p:spPr bwMode="auto">
          <a:xfrm>
            <a:off x="2915816" y="2113388"/>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8" name="Rectangle: Rounded Corners 27"/>
          <p:cNvSpPr/>
          <p:nvPr/>
        </p:nvSpPr>
        <p:spPr bwMode="auto">
          <a:xfrm>
            <a:off x="1907704" y="1736812"/>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1844824"/>
            <a:ext cx="474754" cy="474754"/>
          </a:xfrm>
          <a:prstGeom prst="rect">
            <a:avLst/>
          </a:prstGeom>
        </p:spPr>
      </p:pic>
      <p:sp>
        <p:nvSpPr>
          <p:cNvPr id="49" name="TextBox 48"/>
          <p:cNvSpPr txBox="1"/>
          <p:nvPr/>
        </p:nvSpPr>
        <p:spPr>
          <a:xfrm>
            <a:off x="5457449" y="2288725"/>
            <a:ext cx="1296144" cy="338554"/>
          </a:xfrm>
          <a:prstGeom prst="rect">
            <a:avLst/>
          </a:prstGeom>
          <a:noFill/>
        </p:spPr>
        <p:txBody>
          <a:bodyPr wrap="square" rtlCol="0">
            <a:spAutoFit/>
          </a:bodyPr>
          <a:lstStyle/>
          <a:p>
            <a:pPr algn="ctr"/>
            <a:r>
              <a:rPr lang="en-US" dirty="0"/>
              <a:t>Message</a:t>
            </a:r>
          </a:p>
        </p:txBody>
      </p:sp>
      <p:cxnSp>
        <p:nvCxnSpPr>
          <p:cNvPr id="50" name="Straight Arrow Connector 49"/>
          <p:cNvCxnSpPr/>
          <p:nvPr/>
        </p:nvCxnSpPr>
        <p:spPr bwMode="auto">
          <a:xfrm>
            <a:off x="4817715" y="2113388"/>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1" name="Rectangle: Rounded Corners 50"/>
          <p:cNvSpPr/>
          <p:nvPr/>
        </p:nvSpPr>
        <p:spPr bwMode="auto">
          <a:xfrm>
            <a:off x="5508104" y="1700808"/>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5" name="TextBox 64"/>
          <p:cNvSpPr txBox="1"/>
          <p:nvPr/>
        </p:nvSpPr>
        <p:spPr>
          <a:xfrm>
            <a:off x="5321771" y="2844242"/>
            <a:ext cx="1584175" cy="338554"/>
          </a:xfrm>
          <a:prstGeom prst="rect">
            <a:avLst/>
          </a:prstGeom>
          <a:noFill/>
        </p:spPr>
        <p:txBody>
          <a:bodyPr wrap="square" rtlCol="0">
            <a:spAutoFit/>
          </a:bodyPr>
          <a:lstStyle/>
          <a:p>
            <a:pPr algn="ctr"/>
            <a:r>
              <a:rPr lang="en-US" dirty="0"/>
              <a:t>Consumer</a:t>
            </a:r>
          </a:p>
        </p:txBody>
      </p:sp>
      <p:grpSp>
        <p:nvGrpSpPr>
          <p:cNvPr id="85" name="Group 84"/>
          <p:cNvGrpSpPr/>
          <p:nvPr/>
        </p:nvGrpSpPr>
        <p:grpSpPr>
          <a:xfrm>
            <a:off x="2536726" y="2780980"/>
            <a:ext cx="6216083" cy="3283744"/>
            <a:chOff x="2536726" y="2780980"/>
            <a:chExt cx="6216083" cy="3283744"/>
          </a:xfrm>
        </p:grpSpPr>
        <p:sp>
          <p:nvSpPr>
            <p:cNvPr id="54" name="TextBox 53"/>
            <p:cNvSpPr txBox="1"/>
            <p:nvPr/>
          </p:nvSpPr>
          <p:spPr>
            <a:xfrm>
              <a:off x="3731568" y="4605793"/>
              <a:ext cx="1296144" cy="338554"/>
            </a:xfrm>
            <a:prstGeom prst="rect">
              <a:avLst/>
            </a:prstGeom>
            <a:noFill/>
          </p:spPr>
          <p:txBody>
            <a:bodyPr wrap="square" rtlCol="0">
              <a:spAutoFit/>
            </a:bodyPr>
            <a:lstStyle/>
            <a:p>
              <a:pPr algn="ctr"/>
              <a:r>
                <a:rPr lang="en-US" dirty="0"/>
                <a:t>Topic</a:t>
              </a:r>
            </a:p>
          </p:txBody>
        </p:sp>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688" y="3768831"/>
              <a:ext cx="1421904" cy="888690"/>
            </a:xfrm>
            <a:prstGeom prst="rect">
              <a:avLst/>
            </a:prstGeom>
          </p:spPr>
        </p:pic>
        <p:cxnSp>
          <p:nvCxnSpPr>
            <p:cNvPr id="63" name="Straight Arrow Connector 62"/>
            <p:cNvCxnSpPr/>
            <p:nvPr/>
          </p:nvCxnSpPr>
          <p:spPr bwMode="auto">
            <a:xfrm>
              <a:off x="4850507" y="4213176"/>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1" name="Rectangle 30"/>
            <p:cNvSpPr/>
            <p:nvPr/>
          </p:nvSpPr>
          <p:spPr bwMode="auto">
            <a:xfrm>
              <a:off x="5868144" y="3997655"/>
              <a:ext cx="1440160" cy="4577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en-US" sz="1600" b="0" i="0" u="none" strike="noStrike" cap="none" normalizeH="0" baseline="0" dirty="0">
                  <a:ln>
                    <a:noFill/>
                  </a:ln>
                  <a:solidFill>
                    <a:schemeClr val="tx1"/>
                  </a:solidFill>
                  <a:effectLst/>
                  <a:latin typeface="Arial" charset="0"/>
                </a:rPr>
                <a:t>Subscription</a:t>
              </a:r>
            </a:p>
          </p:txBody>
        </p:sp>
        <p:cxnSp>
          <p:nvCxnSpPr>
            <p:cNvPr id="67" name="Connector: Elbow 66"/>
            <p:cNvCxnSpPr/>
            <p:nvPr/>
          </p:nvCxnSpPr>
          <p:spPr bwMode="auto">
            <a:xfrm rot="16200000" flipH="1">
              <a:off x="2478225" y="2839481"/>
              <a:ext cx="1432196" cy="1315194"/>
            </a:xfrm>
            <a:prstGeom prst="bentConnector3">
              <a:avLst>
                <a:gd name="adj1" fmla="val 99880"/>
              </a:avLst>
            </a:prstGeom>
            <a:solidFill>
              <a:schemeClr val="bg1"/>
            </a:solidFill>
            <a:ln w="9525" cap="flat" cmpd="sng" algn="ctr">
              <a:solidFill>
                <a:schemeClr val="tx1"/>
              </a:solidFill>
              <a:prstDash val="solid"/>
              <a:round/>
              <a:headEnd type="none" w="med" len="med"/>
              <a:tailEnd type="triangle"/>
            </a:ln>
            <a:effectLst/>
          </p:spPr>
        </p:cxnSp>
        <p:cxnSp>
          <p:nvCxnSpPr>
            <p:cNvPr id="74" name="Connector: Elbow 73"/>
            <p:cNvCxnSpPr>
              <a:stCxn id="55" idx="3"/>
              <a:endCxn id="75" idx="1"/>
            </p:cNvCxnSpPr>
            <p:nvPr/>
          </p:nvCxnSpPr>
          <p:spPr bwMode="auto">
            <a:xfrm>
              <a:off x="5090592" y="4213176"/>
              <a:ext cx="777552" cy="1326567"/>
            </a:xfrm>
            <a:prstGeom prst="bentConnector3">
              <a:avLst/>
            </a:prstGeom>
            <a:solidFill>
              <a:schemeClr val="bg1"/>
            </a:solidFill>
            <a:ln w="9525" cap="flat" cmpd="sng" algn="ctr">
              <a:solidFill>
                <a:schemeClr val="tx1"/>
              </a:solidFill>
              <a:prstDash val="solid"/>
              <a:round/>
              <a:headEnd type="none" w="med" len="med"/>
              <a:tailEnd type="triangle"/>
            </a:ln>
            <a:effectLst/>
          </p:spPr>
        </p:cxnSp>
        <p:sp>
          <p:nvSpPr>
            <p:cNvPr id="75" name="Rectangle 74"/>
            <p:cNvSpPr/>
            <p:nvPr/>
          </p:nvSpPr>
          <p:spPr bwMode="auto">
            <a:xfrm>
              <a:off x="5868144" y="5310885"/>
              <a:ext cx="1440160" cy="4577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en-US" sz="1600" b="0" i="0" u="none" strike="noStrike" cap="none" normalizeH="0" baseline="0" dirty="0">
                  <a:ln>
                    <a:noFill/>
                  </a:ln>
                  <a:solidFill>
                    <a:schemeClr val="tx1"/>
                  </a:solidFill>
                  <a:effectLst/>
                  <a:latin typeface="Arial" charset="0"/>
                </a:rPr>
                <a:t>Subscription</a:t>
              </a:r>
            </a:p>
          </p:txBody>
        </p:sp>
        <p:grpSp>
          <p:nvGrpSpPr>
            <p:cNvPr id="79" name="Group 78"/>
            <p:cNvGrpSpPr/>
            <p:nvPr/>
          </p:nvGrpSpPr>
          <p:grpSpPr>
            <a:xfrm>
              <a:off x="7448327" y="3654636"/>
              <a:ext cx="1296144" cy="1143751"/>
              <a:chOff x="7431384" y="2399586"/>
              <a:chExt cx="1296144" cy="1143751"/>
            </a:xfrm>
          </p:grpSpPr>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079" y="2543602"/>
                <a:ext cx="474754" cy="474754"/>
              </a:xfrm>
              <a:prstGeom prst="rect">
                <a:avLst/>
              </a:prstGeom>
            </p:spPr>
          </p:pic>
          <p:sp>
            <p:nvSpPr>
              <p:cNvPr id="77" name="TextBox 76"/>
              <p:cNvSpPr txBox="1"/>
              <p:nvPr/>
            </p:nvSpPr>
            <p:spPr>
              <a:xfrm>
                <a:off x="7431384" y="2987503"/>
                <a:ext cx="1296144" cy="338554"/>
              </a:xfrm>
              <a:prstGeom prst="rect">
                <a:avLst/>
              </a:prstGeom>
              <a:noFill/>
            </p:spPr>
            <p:txBody>
              <a:bodyPr wrap="square" rtlCol="0">
                <a:spAutoFit/>
              </a:bodyPr>
              <a:lstStyle/>
              <a:p>
                <a:pPr algn="ctr"/>
                <a:r>
                  <a:rPr lang="en-US" dirty="0"/>
                  <a:t>Message</a:t>
                </a:r>
              </a:p>
            </p:txBody>
          </p:sp>
          <p:sp>
            <p:nvSpPr>
              <p:cNvPr id="78" name="Rectangle: Rounded Corners 77"/>
              <p:cNvSpPr/>
              <p:nvPr/>
            </p:nvSpPr>
            <p:spPr bwMode="auto">
              <a:xfrm>
                <a:off x="7482039" y="2399586"/>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80" name="Group 79"/>
            <p:cNvGrpSpPr/>
            <p:nvPr/>
          </p:nvGrpSpPr>
          <p:grpSpPr>
            <a:xfrm>
              <a:off x="7456665" y="4920973"/>
              <a:ext cx="1296144" cy="1143751"/>
              <a:chOff x="7431384" y="2399586"/>
              <a:chExt cx="1296144" cy="1143751"/>
            </a:xfrm>
          </p:grpSpPr>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079" y="2543602"/>
                <a:ext cx="474754" cy="474754"/>
              </a:xfrm>
              <a:prstGeom prst="rect">
                <a:avLst/>
              </a:prstGeom>
            </p:spPr>
          </p:pic>
          <p:sp>
            <p:nvSpPr>
              <p:cNvPr id="82" name="TextBox 81"/>
              <p:cNvSpPr txBox="1"/>
              <p:nvPr/>
            </p:nvSpPr>
            <p:spPr>
              <a:xfrm>
                <a:off x="7431384" y="2987503"/>
                <a:ext cx="1296144" cy="338554"/>
              </a:xfrm>
              <a:prstGeom prst="rect">
                <a:avLst/>
              </a:prstGeom>
              <a:noFill/>
            </p:spPr>
            <p:txBody>
              <a:bodyPr wrap="square" rtlCol="0">
                <a:spAutoFit/>
              </a:bodyPr>
              <a:lstStyle/>
              <a:p>
                <a:pPr algn="ctr"/>
                <a:r>
                  <a:rPr lang="en-US" dirty="0"/>
                  <a:t>Message</a:t>
                </a:r>
              </a:p>
            </p:txBody>
          </p:sp>
          <p:sp>
            <p:nvSpPr>
              <p:cNvPr id="83" name="Rectangle: Rounded Corners 82"/>
              <p:cNvSpPr/>
              <p:nvPr/>
            </p:nvSpPr>
            <p:spPr bwMode="auto">
              <a:xfrm>
                <a:off x="7482039" y="2399586"/>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spTree>
    <p:extLst>
      <p:ext uri="{BB962C8B-B14F-4D97-AF65-F5344CB8AC3E}">
        <p14:creationId xmlns:p14="http://schemas.microsoft.com/office/powerpoint/2010/main" val="24490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9" y="1484313"/>
            <a:ext cx="6048672"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en-US" dirty="0"/>
              <a:t>Integration with Azure Logic Apps</a:t>
            </a:r>
            <a:br>
              <a:rPr lang="sv-SE" dirty="0"/>
            </a:br>
            <a:endParaRPr lang="sv-SE" dirty="0"/>
          </a:p>
          <a:p>
            <a:pPr lvl="1"/>
            <a:r>
              <a:rPr lang="en-US" dirty="0"/>
              <a:t>Trainer builds Logic Apps and provides subscriptions for each student</a:t>
            </a:r>
          </a:p>
          <a:p>
            <a:pPr lvl="1"/>
            <a:r>
              <a:rPr lang="en-US" dirty="0"/>
              <a:t>(Students) creates Receive Locations picking messages of the subscriptions</a:t>
            </a:r>
          </a:p>
          <a:p>
            <a:pPr lvl="1"/>
            <a:r>
              <a:rPr lang="en-US" dirty="0"/>
              <a:t>Create Orchestration to handle the </a:t>
            </a:r>
            <a:r>
              <a:rPr lang="en-US" dirty="0" err="1"/>
              <a:t>on-premise</a:t>
            </a:r>
            <a:r>
              <a:rPr lang="en-US" dirty="0"/>
              <a:t> process</a:t>
            </a:r>
          </a:p>
          <a:p>
            <a:pPr lvl="1"/>
            <a:r>
              <a:rPr lang="en-US" dirty="0"/>
              <a:t>Create WCF-SQL Send port</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the three categories of adapters?</a:t>
            </a:r>
          </a:p>
          <a:p>
            <a:r>
              <a:rPr lang="sv-SE" dirty="0"/>
              <a:t>What is the responsibility of adapters?</a:t>
            </a:r>
          </a:p>
          <a:p>
            <a:r>
              <a:rPr lang="sv-SE" dirty="0"/>
              <a:t>Where do adapters run?</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Lesson 1: Introduction to Adapters</a:t>
            </a:r>
            <a:endParaRPr lang="en-US" dirty="0"/>
          </a:p>
        </p:txBody>
      </p:sp>
      <p:sp>
        <p:nvSpPr>
          <p:cNvPr id="6147" name="Rectangle 3"/>
          <p:cNvSpPr>
            <a:spLocks noGrp="1" noChangeArrowheads="1"/>
          </p:cNvSpPr>
          <p:nvPr>
            <p:ph type="body" idx="1"/>
          </p:nvPr>
        </p:nvSpPr>
        <p:spPr/>
        <p:txBody>
          <a:bodyPr>
            <a:normAutofit fontScale="55000" lnSpcReduction="20000"/>
          </a:bodyPr>
          <a:lstStyle/>
          <a:p>
            <a:pPr marL="342900" indent="-342900">
              <a:buFont typeface="Wingdings" pitchFamily="2" charset="2"/>
              <a:buChar char="§"/>
            </a:pPr>
            <a:r>
              <a:rPr lang="en-US" dirty="0"/>
              <a:t>What role do adapters play?</a:t>
            </a:r>
          </a:p>
          <a:p>
            <a:pPr marL="342900" indent="-342900">
              <a:buFont typeface="Wingdings" pitchFamily="2" charset="2"/>
              <a:buChar char="§"/>
            </a:pPr>
            <a:r>
              <a:rPr lang="en-US" dirty="0"/>
              <a:t>What is an Adapter?</a:t>
            </a:r>
          </a:p>
          <a:p>
            <a:pPr marL="342900" indent="-342900">
              <a:buFont typeface="Wingdings" pitchFamily="2" charset="2"/>
              <a:buChar char="§"/>
            </a:pPr>
            <a:r>
              <a:rPr lang="en-US" dirty="0"/>
              <a:t>Adapters in the BizTalk infrastructure</a:t>
            </a:r>
          </a:p>
          <a:p>
            <a:pPr marL="342900" indent="-342900">
              <a:buFont typeface="Wingdings" pitchFamily="2" charset="2"/>
              <a:buChar char="§"/>
            </a:pPr>
            <a:r>
              <a:rPr lang="en-US" dirty="0"/>
              <a:t>Protocol Adapters</a:t>
            </a:r>
          </a:p>
          <a:p>
            <a:pPr marL="342900" indent="-342900">
              <a:buFont typeface="Wingdings" pitchFamily="2" charset="2"/>
              <a:buChar char="§"/>
            </a:pPr>
            <a:r>
              <a:rPr lang="en-US" dirty="0"/>
              <a:t>Demonstration: Using a Protocol Adapter</a:t>
            </a:r>
          </a:p>
          <a:p>
            <a:pPr marL="342900" indent="-342900">
              <a:buFont typeface="Wingdings" pitchFamily="2" charset="2"/>
              <a:buChar char="§"/>
            </a:pPr>
            <a:r>
              <a:rPr lang="en-US" dirty="0"/>
              <a:t>Application Adapters</a:t>
            </a:r>
          </a:p>
          <a:p>
            <a:pPr marL="342900" indent="-342900">
              <a:buFont typeface="Wingdings" pitchFamily="2" charset="2"/>
              <a:buChar char="§"/>
            </a:pPr>
            <a:r>
              <a:rPr lang="en-US" dirty="0"/>
              <a:t>Demonstration: Using an Application Adapter</a:t>
            </a:r>
          </a:p>
          <a:p>
            <a:endParaRPr lang="en-US" dirty="0"/>
          </a:p>
        </p:txBody>
      </p:sp>
    </p:spTree>
    <p:extLst>
      <p:ext uri="{BB962C8B-B14F-4D97-AF65-F5344CB8AC3E}">
        <p14:creationId xmlns:p14="http://schemas.microsoft.com/office/powerpoint/2010/main" val="69400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role does adapters play?</a:t>
            </a:r>
            <a:endParaRPr lang="en-US" altLang="x-none" dirty="0"/>
          </a:p>
        </p:txBody>
      </p:sp>
      <p:sp>
        <p:nvSpPr>
          <p:cNvPr id="60" name="Rectangle 59"/>
          <p:cNvSpPr/>
          <p:nvPr/>
        </p:nvSpPr>
        <p:spPr bwMode="auto">
          <a:xfrm>
            <a:off x="3274817" y="3246991"/>
            <a:ext cx="65" cy="27699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pitchFamily="34" charset="0"/>
            </a:endParaRPr>
          </a:p>
        </p:txBody>
      </p:sp>
      <p:grpSp>
        <p:nvGrpSpPr>
          <p:cNvPr id="28" name="Group 27"/>
          <p:cNvGrpSpPr/>
          <p:nvPr/>
        </p:nvGrpSpPr>
        <p:grpSpPr>
          <a:xfrm>
            <a:off x="3429000" y="1527175"/>
            <a:ext cx="1011238" cy="1412044"/>
            <a:chOff x="3429000" y="1527175"/>
            <a:chExt cx="1011238" cy="1412044"/>
          </a:xfrm>
        </p:grpSpPr>
        <p:pic>
          <p:nvPicPr>
            <p:cNvPr id="8" name="Picture 36"/>
            <p:cNvPicPr>
              <a:picLocks noChangeAspect="1" noChangeArrowheads="1"/>
            </p:cNvPicPr>
            <p:nvPr/>
          </p:nvPicPr>
          <p:blipFill>
            <a:blip r:embed="rId4" cstate="print"/>
            <a:srcRect/>
            <a:stretch>
              <a:fillRect/>
            </a:stretch>
          </p:blipFill>
          <p:spPr bwMode="ltGray">
            <a:xfrm>
              <a:off x="3429000" y="1527175"/>
              <a:ext cx="1011238" cy="990600"/>
            </a:xfrm>
            <a:prstGeom prst="rect">
              <a:avLst/>
            </a:prstGeom>
            <a:noFill/>
            <a:ln w="9525">
              <a:noFill/>
              <a:miter lim="800000"/>
              <a:headEnd/>
              <a:tailEnd/>
            </a:ln>
          </p:spPr>
        </p:pic>
        <p:pic>
          <p:nvPicPr>
            <p:cNvPr id="25" name="Picture 49"/>
            <p:cNvPicPr>
              <a:picLocks noChangeAspect="1" noChangeArrowheads="1"/>
            </p:cNvPicPr>
            <p:nvPr/>
          </p:nvPicPr>
          <p:blipFill>
            <a:blip r:embed="rId5" cstate="print"/>
            <a:srcRect/>
            <a:stretch>
              <a:fillRect/>
            </a:stretch>
          </p:blipFill>
          <p:spPr bwMode="auto">
            <a:xfrm>
              <a:off x="3786182" y="2500306"/>
              <a:ext cx="451175" cy="438913"/>
            </a:xfrm>
            <a:prstGeom prst="rect">
              <a:avLst/>
            </a:prstGeom>
            <a:noFill/>
            <a:ln w="9525">
              <a:noFill/>
              <a:miter lim="800000"/>
              <a:headEnd/>
              <a:tailEnd/>
            </a:ln>
          </p:spPr>
        </p:pic>
      </p:grpSp>
      <p:grpSp>
        <p:nvGrpSpPr>
          <p:cNvPr id="29" name="Group 28"/>
          <p:cNvGrpSpPr/>
          <p:nvPr/>
        </p:nvGrpSpPr>
        <p:grpSpPr>
          <a:xfrm>
            <a:off x="2095500" y="1732740"/>
            <a:ext cx="1074256" cy="1489757"/>
            <a:chOff x="2095500" y="1732740"/>
            <a:chExt cx="1074256" cy="1489757"/>
          </a:xfrm>
        </p:grpSpPr>
        <p:pic>
          <p:nvPicPr>
            <p:cNvPr id="14" name="Picture 41"/>
            <p:cNvPicPr>
              <a:picLocks noChangeAspect="1" noChangeArrowheads="1"/>
            </p:cNvPicPr>
            <p:nvPr/>
          </p:nvPicPr>
          <p:blipFill>
            <a:blip r:embed="rId6"/>
            <a:stretch>
              <a:fillRect/>
            </a:stretch>
          </p:blipFill>
          <p:spPr bwMode="ltGray">
            <a:xfrm>
              <a:off x="2095500" y="1732740"/>
              <a:ext cx="895350" cy="888272"/>
            </a:xfrm>
            <a:prstGeom prst="rect">
              <a:avLst/>
            </a:prstGeom>
            <a:noFill/>
            <a:ln w="9525">
              <a:noFill/>
              <a:miter lim="800000"/>
              <a:headEnd/>
              <a:tailEnd/>
            </a:ln>
          </p:spPr>
        </p:pic>
        <p:sp>
          <p:nvSpPr>
            <p:cNvPr id="15" name="Text Box 42"/>
            <p:cNvSpPr txBox="1">
              <a:spLocks noChangeArrowheads="1"/>
            </p:cNvSpPr>
            <p:nvPr/>
          </p:nvSpPr>
          <p:spPr bwMode="black">
            <a:xfrm>
              <a:off x="2201555" y="2673763"/>
              <a:ext cx="663964" cy="313932"/>
            </a:xfrm>
            <a:prstGeom prst="rect">
              <a:avLst/>
            </a:prstGeom>
            <a:noFill/>
            <a:ln w="12700" algn="ctr">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WS-*</a:t>
              </a:r>
            </a:p>
          </p:txBody>
        </p:sp>
        <p:pic>
          <p:nvPicPr>
            <p:cNvPr id="27" name="Picture 21"/>
            <p:cNvPicPr>
              <a:picLocks noChangeAspect="1" noChangeArrowheads="1"/>
            </p:cNvPicPr>
            <p:nvPr/>
          </p:nvPicPr>
          <p:blipFill>
            <a:blip r:embed="rId7" cstate="print"/>
            <a:srcRect/>
            <a:stretch>
              <a:fillRect/>
            </a:stretch>
          </p:blipFill>
          <p:spPr bwMode="auto">
            <a:xfrm>
              <a:off x="2714612" y="2786058"/>
              <a:ext cx="455144" cy="436439"/>
            </a:xfrm>
            <a:prstGeom prst="rect">
              <a:avLst/>
            </a:prstGeom>
            <a:noFill/>
            <a:ln w="9525">
              <a:noFill/>
              <a:miter lim="800000"/>
              <a:headEnd/>
              <a:tailEnd/>
            </a:ln>
          </p:spPr>
        </p:pic>
      </p:grpSp>
      <p:grpSp>
        <p:nvGrpSpPr>
          <p:cNvPr id="3" name="Group 2"/>
          <p:cNvGrpSpPr/>
          <p:nvPr/>
        </p:nvGrpSpPr>
        <p:grpSpPr>
          <a:xfrm>
            <a:off x="533400" y="2453101"/>
            <a:ext cx="1779100" cy="1396607"/>
            <a:chOff x="533400" y="2453101"/>
            <a:chExt cx="1779100" cy="1396607"/>
          </a:xfrm>
        </p:grpSpPr>
        <p:pic>
          <p:nvPicPr>
            <p:cNvPr id="12" name="Picture 44"/>
            <p:cNvPicPr>
              <a:picLocks noChangeAspect="1" noChangeArrowheads="1"/>
            </p:cNvPicPr>
            <p:nvPr/>
          </p:nvPicPr>
          <p:blipFill>
            <a:blip r:embed="rId8" cstate="print"/>
            <a:srcRect/>
            <a:stretch>
              <a:fillRect/>
            </a:stretch>
          </p:blipFill>
          <p:spPr bwMode="ltGray">
            <a:xfrm>
              <a:off x="533400" y="2453101"/>
              <a:ext cx="1258888" cy="985837"/>
            </a:xfrm>
            <a:prstGeom prst="rect">
              <a:avLst/>
            </a:prstGeom>
            <a:noFill/>
            <a:ln w="9525">
              <a:noFill/>
              <a:miter lim="800000"/>
              <a:headEnd/>
              <a:tailEnd/>
            </a:ln>
          </p:spPr>
        </p:pic>
        <p:sp>
          <p:nvSpPr>
            <p:cNvPr id="13" name="Text Box 45"/>
            <p:cNvSpPr txBox="1">
              <a:spLocks noChangeArrowheads="1"/>
            </p:cNvSpPr>
            <p:nvPr/>
          </p:nvSpPr>
          <p:spPr bwMode="black">
            <a:xfrm>
              <a:off x="800100" y="3535776"/>
              <a:ext cx="1057256" cy="313932"/>
            </a:xfrm>
            <a:prstGeom prst="rect">
              <a:avLst/>
            </a:prstGeom>
            <a:noFill/>
            <a:ln w="12700" algn="ctr">
              <a:noFill/>
              <a:miter lim="800000"/>
              <a:headEnd/>
              <a:tailEnd/>
            </a:ln>
          </p:spPr>
          <p:txBody>
            <a:bodyPr wrap="squar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Web</a:t>
              </a:r>
            </a:p>
          </p:txBody>
        </p:sp>
        <p:pic>
          <p:nvPicPr>
            <p:cNvPr id="30" name="Picture 22"/>
            <p:cNvPicPr>
              <a:picLocks noChangeAspect="1" noChangeArrowheads="1"/>
            </p:cNvPicPr>
            <p:nvPr/>
          </p:nvPicPr>
          <p:blipFill>
            <a:blip r:embed="rId7" cstate="print"/>
            <a:srcRect/>
            <a:stretch>
              <a:fillRect/>
            </a:stretch>
          </p:blipFill>
          <p:spPr bwMode="auto">
            <a:xfrm>
              <a:off x="1857356" y="3214686"/>
              <a:ext cx="455144" cy="436439"/>
            </a:xfrm>
            <a:prstGeom prst="rect">
              <a:avLst/>
            </a:prstGeom>
            <a:noFill/>
            <a:ln w="9525">
              <a:noFill/>
              <a:miter lim="800000"/>
              <a:headEnd/>
              <a:tailEnd/>
            </a:ln>
          </p:spPr>
        </p:pic>
      </p:grpSp>
      <p:grpSp>
        <p:nvGrpSpPr>
          <p:cNvPr id="4" name="Group 3"/>
          <p:cNvGrpSpPr/>
          <p:nvPr/>
        </p:nvGrpSpPr>
        <p:grpSpPr>
          <a:xfrm>
            <a:off x="519325" y="4000504"/>
            <a:ext cx="2007489" cy="1416597"/>
            <a:chOff x="519325" y="4000504"/>
            <a:chExt cx="2007489" cy="1416597"/>
          </a:xfrm>
        </p:grpSpPr>
        <p:sp>
          <p:nvSpPr>
            <p:cNvPr id="43" name="Oval 11"/>
            <p:cNvSpPr>
              <a:spLocks noChangeArrowheads="1"/>
            </p:cNvSpPr>
            <p:nvPr/>
          </p:nvSpPr>
          <p:spPr bwMode="auto">
            <a:xfrm>
              <a:off x="1019156" y="4000504"/>
              <a:ext cx="838200" cy="750771"/>
            </a:xfrm>
            <a:prstGeom prst="ellipse">
              <a:avLst/>
            </a:prstGeom>
            <a:solidFill>
              <a:srgbClr val="FFFFFF"/>
            </a:solidFill>
            <a:ln w="9525">
              <a:solidFill>
                <a:schemeClr val="tx1"/>
              </a:solidFill>
              <a:round/>
              <a:headEnd/>
              <a:tailEnd/>
            </a:ln>
          </p:spPr>
          <p:txBody>
            <a:bodyPr wrap="none" anchor="ctr"/>
            <a:lstStyle/>
            <a:p>
              <a:endParaRPr lang="en-US" dirty="0"/>
            </a:p>
          </p:txBody>
        </p:sp>
        <p:pic>
          <p:nvPicPr>
            <p:cNvPr id="44" name="Picture 12"/>
            <p:cNvPicPr>
              <a:picLocks noChangeAspect="1" noChangeArrowheads="1"/>
            </p:cNvPicPr>
            <p:nvPr/>
          </p:nvPicPr>
          <p:blipFill>
            <a:blip r:embed="rId9" cstate="print"/>
            <a:srcRect/>
            <a:stretch>
              <a:fillRect/>
            </a:stretch>
          </p:blipFill>
          <p:spPr bwMode="auto">
            <a:xfrm>
              <a:off x="1062299" y="4165257"/>
              <a:ext cx="751915" cy="420223"/>
            </a:xfrm>
            <a:prstGeom prst="rect">
              <a:avLst/>
            </a:prstGeom>
            <a:noFill/>
            <a:ln w="9525">
              <a:noFill/>
              <a:miter lim="800000"/>
              <a:headEnd/>
              <a:tailEnd/>
            </a:ln>
          </p:spPr>
        </p:pic>
        <p:pic>
          <p:nvPicPr>
            <p:cNvPr id="45" name="Picture 13"/>
            <p:cNvPicPr>
              <a:picLocks noChangeAspect="1" noChangeArrowheads="1"/>
            </p:cNvPicPr>
            <p:nvPr/>
          </p:nvPicPr>
          <p:blipFill>
            <a:blip r:embed="rId10" cstate="print"/>
            <a:srcRect/>
            <a:stretch>
              <a:fillRect/>
            </a:stretch>
          </p:blipFill>
          <p:spPr bwMode="auto">
            <a:xfrm>
              <a:off x="704644" y="4500570"/>
              <a:ext cx="468217" cy="381000"/>
            </a:xfrm>
            <a:prstGeom prst="rect">
              <a:avLst/>
            </a:prstGeom>
            <a:noFill/>
            <a:ln w="9525">
              <a:noFill/>
              <a:miter lim="800000"/>
              <a:headEnd/>
              <a:tailEnd/>
            </a:ln>
          </p:spPr>
        </p:pic>
        <p:sp>
          <p:nvSpPr>
            <p:cNvPr id="46" name="Text Box 26"/>
            <p:cNvSpPr txBox="1">
              <a:spLocks noChangeArrowheads="1"/>
            </p:cNvSpPr>
            <p:nvPr/>
          </p:nvSpPr>
          <p:spPr bwMode="auto">
            <a:xfrm>
              <a:off x="519325" y="4881570"/>
              <a:ext cx="928459"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Business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Process</a:t>
              </a:r>
            </a:p>
          </p:txBody>
        </p:sp>
        <p:pic>
          <p:nvPicPr>
            <p:cNvPr id="32" name="Picture 25"/>
            <p:cNvPicPr>
              <a:picLocks noChangeAspect="1" noChangeArrowheads="1"/>
            </p:cNvPicPr>
            <p:nvPr/>
          </p:nvPicPr>
          <p:blipFill>
            <a:blip r:embed="rId7" cstate="print"/>
            <a:srcRect/>
            <a:stretch>
              <a:fillRect/>
            </a:stretch>
          </p:blipFill>
          <p:spPr bwMode="auto">
            <a:xfrm>
              <a:off x="2071670" y="4000504"/>
              <a:ext cx="455144" cy="436439"/>
            </a:xfrm>
            <a:prstGeom prst="rect">
              <a:avLst/>
            </a:prstGeom>
            <a:noFill/>
            <a:ln w="9525">
              <a:noFill/>
              <a:miter lim="800000"/>
              <a:headEnd/>
              <a:tailEnd/>
            </a:ln>
          </p:spPr>
        </p:pic>
      </p:grpSp>
      <p:grpSp>
        <p:nvGrpSpPr>
          <p:cNvPr id="7" name="Group 6"/>
          <p:cNvGrpSpPr/>
          <p:nvPr/>
        </p:nvGrpSpPr>
        <p:grpSpPr>
          <a:xfrm>
            <a:off x="3489843" y="4500570"/>
            <a:ext cx="680045" cy="2000264"/>
            <a:chOff x="3489843" y="4500570"/>
            <a:chExt cx="680045" cy="2000264"/>
          </a:xfrm>
        </p:grpSpPr>
        <p:grpSp>
          <p:nvGrpSpPr>
            <p:cNvPr id="11" name="Group 66"/>
            <p:cNvGrpSpPr/>
            <p:nvPr/>
          </p:nvGrpSpPr>
          <p:grpSpPr>
            <a:xfrm>
              <a:off x="3489843" y="5043902"/>
              <a:ext cx="653529" cy="1456932"/>
              <a:chOff x="3529534" y="4953000"/>
              <a:chExt cx="653529" cy="1456932"/>
            </a:xfrm>
          </p:grpSpPr>
          <p:pic>
            <p:nvPicPr>
              <p:cNvPr id="47" name="Picture 15"/>
              <p:cNvPicPr>
                <a:picLocks noChangeAspect="1" noChangeArrowheads="1"/>
              </p:cNvPicPr>
              <p:nvPr/>
            </p:nvPicPr>
            <p:blipFill>
              <a:blip r:embed="rId11" cstate="print"/>
              <a:srcRect/>
              <a:stretch>
                <a:fillRect/>
              </a:stretch>
            </p:blipFill>
            <p:spPr bwMode="auto">
              <a:xfrm>
                <a:off x="3536950" y="4953000"/>
                <a:ext cx="646113" cy="990600"/>
              </a:xfrm>
              <a:prstGeom prst="rect">
                <a:avLst/>
              </a:prstGeom>
              <a:noFill/>
              <a:ln w="9525">
                <a:noFill/>
                <a:miter lim="800000"/>
                <a:headEnd/>
                <a:tailEnd/>
              </a:ln>
            </p:spPr>
          </p:pic>
          <p:sp>
            <p:nvSpPr>
              <p:cNvPr id="48" name="Text Box 28"/>
              <p:cNvSpPr txBox="1">
                <a:spLocks noChangeArrowheads="1"/>
              </p:cNvSpPr>
              <p:nvPr/>
            </p:nvSpPr>
            <p:spPr bwMode="auto">
              <a:xfrm>
                <a:off x="3529534" y="6096000"/>
                <a:ext cx="546367"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LOB</a:t>
                </a:r>
              </a:p>
            </p:txBody>
          </p:sp>
        </p:grpSp>
        <p:pic>
          <p:nvPicPr>
            <p:cNvPr id="54" name="Picture 25"/>
            <p:cNvPicPr>
              <a:picLocks noChangeAspect="1" noChangeArrowheads="1"/>
            </p:cNvPicPr>
            <p:nvPr/>
          </p:nvPicPr>
          <p:blipFill>
            <a:blip r:embed="rId7" cstate="print"/>
            <a:srcRect/>
            <a:stretch>
              <a:fillRect/>
            </a:stretch>
          </p:blipFill>
          <p:spPr bwMode="auto">
            <a:xfrm>
              <a:off x="3714744" y="4500570"/>
              <a:ext cx="455144" cy="436439"/>
            </a:xfrm>
            <a:prstGeom prst="rect">
              <a:avLst/>
            </a:prstGeom>
            <a:noFill/>
            <a:ln w="9525">
              <a:noFill/>
              <a:miter lim="800000"/>
              <a:headEnd/>
              <a:tailEnd/>
            </a:ln>
          </p:spPr>
        </p:pic>
      </p:grpSp>
      <p:pic>
        <p:nvPicPr>
          <p:cNvPr id="57" name="Picture 8" descr="BizTalkSvr_h_rgb.png"/>
          <p:cNvPicPr>
            <a:picLocks noChangeAspect="1"/>
          </p:cNvPicPr>
          <p:nvPr/>
        </p:nvPicPr>
        <p:blipFill>
          <a:blip r:embed="rId12"/>
          <a:srcRect/>
          <a:stretch>
            <a:fillRect/>
          </a:stretch>
        </p:blipFill>
        <p:spPr bwMode="auto">
          <a:xfrm>
            <a:off x="3643306" y="3571877"/>
            <a:ext cx="1987034" cy="428627"/>
          </a:xfrm>
          <a:prstGeom prst="rect">
            <a:avLst/>
          </a:prstGeom>
          <a:noFill/>
          <a:ln w="9525">
            <a:noFill/>
            <a:miter lim="800000"/>
            <a:headEnd/>
            <a:tailEnd/>
          </a:ln>
        </p:spPr>
      </p:pic>
      <p:grpSp>
        <p:nvGrpSpPr>
          <p:cNvPr id="20" name="Group 19"/>
          <p:cNvGrpSpPr/>
          <p:nvPr/>
        </p:nvGrpSpPr>
        <p:grpSpPr>
          <a:xfrm>
            <a:off x="4643438" y="4500570"/>
            <a:ext cx="1251523" cy="1961760"/>
            <a:chOff x="4643438" y="4500570"/>
            <a:chExt cx="1251523" cy="1961760"/>
          </a:xfrm>
        </p:grpSpPr>
        <p:pic>
          <p:nvPicPr>
            <p:cNvPr id="1026" name="Picture 2" descr="C:\Users\ericz.REDMOND\AppData\Local\Microsoft\Windows\Temporary Internet Files\Content.IE5\B3DQC4M2\MCj02415610000[1].wmf"/>
            <p:cNvPicPr>
              <a:picLocks noChangeAspect="1" noChangeArrowheads="1"/>
            </p:cNvPicPr>
            <p:nvPr/>
          </p:nvPicPr>
          <p:blipFill>
            <a:blip r:embed="rId13" cstate="print"/>
            <a:srcRect/>
            <a:stretch>
              <a:fillRect/>
            </a:stretch>
          </p:blipFill>
          <p:spPr bwMode="auto">
            <a:xfrm>
              <a:off x="4643438" y="4929198"/>
              <a:ext cx="1162195" cy="1066800"/>
            </a:xfrm>
            <a:prstGeom prst="rect">
              <a:avLst/>
            </a:prstGeom>
            <a:noFill/>
          </p:spPr>
        </p:pic>
        <p:sp>
          <p:nvSpPr>
            <p:cNvPr id="58" name="Text Box 28"/>
            <p:cNvSpPr txBox="1">
              <a:spLocks noChangeArrowheads="1"/>
            </p:cNvSpPr>
            <p:nvPr/>
          </p:nvSpPr>
          <p:spPr bwMode="auto">
            <a:xfrm>
              <a:off x="4719638" y="6148398"/>
              <a:ext cx="1175323"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Embedded</a:t>
              </a:r>
            </a:p>
          </p:txBody>
        </p:sp>
        <p:pic>
          <p:nvPicPr>
            <p:cNvPr id="52" name="Picture 49"/>
            <p:cNvPicPr>
              <a:picLocks noChangeAspect="1" noChangeArrowheads="1"/>
            </p:cNvPicPr>
            <p:nvPr/>
          </p:nvPicPr>
          <p:blipFill>
            <a:blip r:embed="rId5" cstate="print"/>
            <a:srcRect/>
            <a:stretch>
              <a:fillRect/>
            </a:stretch>
          </p:blipFill>
          <p:spPr bwMode="auto">
            <a:xfrm>
              <a:off x="4857752" y="4500570"/>
              <a:ext cx="451175" cy="438913"/>
            </a:xfrm>
            <a:prstGeom prst="rect">
              <a:avLst/>
            </a:prstGeom>
            <a:noFill/>
            <a:ln w="9525">
              <a:noFill/>
              <a:miter lim="800000"/>
              <a:headEnd/>
              <a:tailEnd/>
            </a:ln>
          </p:spPr>
        </p:pic>
      </p:grpSp>
      <p:grpSp>
        <p:nvGrpSpPr>
          <p:cNvPr id="5" name="Group 4"/>
          <p:cNvGrpSpPr/>
          <p:nvPr/>
        </p:nvGrpSpPr>
        <p:grpSpPr>
          <a:xfrm>
            <a:off x="2028212" y="4429132"/>
            <a:ext cx="1280451" cy="1785950"/>
            <a:chOff x="2028212" y="4429132"/>
            <a:chExt cx="1280451" cy="1785950"/>
          </a:xfrm>
        </p:grpSpPr>
        <p:grpSp>
          <p:nvGrpSpPr>
            <p:cNvPr id="10" name="Group 65"/>
            <p:cNvGrpSpPr/>
            <p:nvPr/>
          </p:nvGrpSpPr>
          <p:grpSpPr>
            <a:xfrm>
              <a:off x="2028212" y="4663266"/>
              <a:ext cx="829276" cy="1551816"/>
              <a:chOff x="1855167" y="4634749"/>
              <a:chExt cx="829276" cy="1551816"/>
            </a:xfrm>
          </p:grpSpPr>
          <p:pic>
            <p:nvPicPr>
              <p:cNvPr id="49" name="Picture 14"/>
              <p:cNvPicPr>
                <a:picLocks noChangeAspect="1" noChangeArrowheads="1"/>
              </p:cNvPicPr>
              <p:nvPr/>
            </p:nvPicPr>
            <p:blipFill>
              <a:blip r:embed="rId14" cstate="print"/>
              <a:srcRect/>
              <a:stretch>
                <a:fillRect/>
              </a:stretch>
            </p:blipFill>
            <p:spPr bwMode="auto">
              <a:xfrm>
                <a:off x="1943080" y="4634749"/>
                <a:ext cx="741363" cy="1143000"/>
              </a:xfrm>
              <a:prstGeom prst="rect">
                <a:avLst/>
              </a:prstGeom>
              <a:noFill/>
              <a:ln w="9525">
                <a:noFill/>
                <a:miter lim="800000"/>
                <a:headEnd/>
                <a:tailEnd/>
              </a:ln>
            </p:spPr>
          </p:pic>
          <p:sp>
            <p:nvSpPr>
              <p:cNvPr id="50" name="Text Box 27"/>
              <p:cNvSpPr txBox="1">
                <a:spLocks noChangeArrowheads="1"/>
              </p:cNvSpPr>
              <p:nvPr/>
            </p:nvSpPr>
            <p:spPr bwMode="auto">
              <a:xfrm>
                <a:off x="1855167" y="5872633"/>
                <a:ext cx="805028"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Legacy</a:t>
                </a:r>
              </a:p>
            </p:txBody>
          </p:sp>
        </p:grpSp>
        <p:pic>
          <p:nvPicPr>
            <p:cNvPr id="53" name="Picture 49"/>
            <p:cNvPicPr>
              <a:picLocks noChangeAspect="1" noChangeArrowheads="1"/>
            </p:cNvPicPr>
            <p:nvPr/>
          </p:nvPicPr>
          <p:blipFill>
            <a:blip r:embed="rId5" cstate="print"/>
            <a:srcRect/>
            <a:stretch>
              <a:fillRect/>
            </a:stretch>
          </p:blipFill>
          <p:spPr bwMode="auto">
            <a:xfrm>
              <a:off x="2857488" y="4429132"/>
              <a:ext cx="451175" cy="438913"/>
            </a:xfrm>
            <a:prstGeom prst="rect">
              <a:avLst/>
            </a:prstGeom>
            <a:noFill/>
            <a:ln w="9525">
              <a:noFill/>
              <a:miter lim="800000"/>
              <a:headEnd/>
              <a:tailEnd/>
            </a:ln>
          </p:spPr>
        </p:pic>
      </p:grpSp>
      <p:grpSp>
        <p:nvGrpSpPr>
          <p:cNvPr id="21" name="Group 20"/>
          <p:cNvGrpSpPr/>
          <p:nvPr/>
        </p:nvGrpSpPr>
        <p:grpSpPr>
          <a:xfrm>
            <a:off x="5959475" y="4357694"/>
            <a:ext cx="1508125" cy="2139658"/>
            <a:chOff x="5959475" y="4357694"/>
            <a:chExt cx="1508125" cy="2139658"/>
          </a:xfrm>
        </p:grpSpPr>
        <p:grpSp>
          <p:nvGrpSpPr>
            <p:cNvPr id="9" name="Group 68"/>
            <p:cNvGrpSpPr/>
            <p:nvPr/>
          </p:nvGrpSpPr>
          <p:grpSpPr>
            <a:xfrm>
              <a:off x="5959475" y="4760084"/>
              <a:ext cx="1508125" cy="1737268"/>
              <a:chOff x="6096000" y="4894263"/>
              <a:chExt cx="1508125" cy="1737268"/>
            </a:xfrm>
          </p:grpSpPr>
          <p:pic>
            <p:nvPicPr>
              <p:cNvPr id="34" name="Picture 18"/>
              <p:cNvPicPr>
                <a:picLocks noChangeAspect="1" noChangeArrowheads="1"/>
              </p:cNvPicPr>
              <p:nvPr/>
            </p:nvPicPr>
            <p:blipFill>
              <a:blip r:embed="rId15" cstate="print"/>
              <a:srcRect/>
              <a:stretch>
                <a:fillRect/>
              </a:stretch>
            </p:blipFill>
            <p:spPr bwMode="auto">
              <a:xfrm>
                <a:off x="6096000" y="4970463"/>
                <a:ext cx="746125" cy="914400"/>
              </a:xfrm>
              <a:prstGeom prst="rect">
                <a:avLst/>
              </a:prstGeom>
              <a:noFill/>
              <a:ln w="9525">
                <a:noFill/>
                <a:miter lim="800000"/>
                <a:headEnd/>
                <a:tailEnd/>
              </a:ln>
            </p:spPr>
          </p:pic>
          <p:pic>
            <p:nvPicPr>
              <p:cNvPr id="35" name="Picture 19"/>
              <p:cNvPicPr>
                <a:picLocks noChangeAspect="1" noChangeArrowheads="1"/>
              </p:cNvPicPr>
              <p:nvPr/>
            </p:nvPicPr>
            <p:blipFill>
              <a:blip r:embed="rId16" cstate="print"/>
              <a:srcRect/>
              <a:stretch>
                <a:fillRect/>
              </a:stretch>
            </p:blipFill>
            <p:spPr bwMode="auto">
              <a:xfrm>
                <a:off x="6613525" y="4894263"/>
                <a:ext cx="577850" cy="866775"/>
              </a:xfrm>
              <a:prstGeom prst="rect">
                <a:avLst/>
              </a:prstGeom>
              <a:noFill/>
              <a:ln w="9525">
                <a:noFill/>
                <a:miter lim="800000"/>
                <a:headEnd/>
                <a:tailEnd/>
              </a:ln>
            </p:spPr>
          </p:pic>
          <p:pic>
            <p:nvPicPr>
              <p:cNvPr id="36" name="Picture 20"/>
              <p:cNvPicPr>
                <a:picLocks noChangeAspect="1" noChangeArrowheads="1"/>
              </p:cNvPicPr>
              <p:nvPr/>
            </p:nvPicPr>
            <p:blipFill>
              <a:blip r:embed="rId17" cstate="print"/>
              <a:srcRect/>
              <a:stretch>
                <a:fillRect/>
              </a:stretch>
            </p:blipFill>
            <p:spPr bwMode="auto">
              <a:xfrm>
                <a:off x="6765925" y="5199063"/>
                <a:ext cx="838200" cy="820737"/>
              </a:xfrm>
              <a:prstGeom prst="rect">
                <a:avLst/>
              </a:prstGeom>
              <a:noFill/>
              <a:ln w="9525">
                <a:noFill/>
                <a:miter lim="800000"/>
                <a:headEnd/>
                <a:tailEnd/>
              </a:ln>
            </p:spPr>
          </p:pic>
          <p:sp>
            <p:nvSpPr>
              <p:cNvPr id="37" name="Text Box 30"/>
              <p:cNvSpPr txBox="1">
                <a:spLocks noChangeArrowheads="1"/>
              </p:cNvSpPr>
              <p:nvPr/>
            </p:nvSpPr>
            <p:spPr bwMode="auto">
              <a:xfrm>
                <a:off x="6411761" y="6096000"/>
                <a:ext cx="919547"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Trading</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Partners</a:t>
                </a:r>
              </a:p>
            </p:txBody>
          </p:sp>
        </p:grpSp>
        <p:pic>
          <p:nvPicPr>
            <p:cNvPr id="55" name="Picture 49"/>
            <p:cNvPicPr>
              <a:picLocks noChangeAspect="1" noChangeArrowheads="1"/>
            </p:cNvPicPr>
            <p:nvPr/>
          </p:nvPicPr>
          <p:blipFill>
            <a:blip r:embed="rId5" cstate="print"/>
            <a:srcRect/>
            <a:stretch>
              <a:fillRect/>
            </a:stretch>
          </p:blipFill>
          <p:spPr bwMode="auto">
            <a:xfrm>
              <a:off x="6000760" y="4357694"/>
              <a:ext cx="451175" cy="438913"/>
            </a:xfrm>
            <a:prstGeom prst="rect">
              <a:avLst/>
            </a:prstGeom>
            <a:noFill/>
            <a:ln w="9525">
              <a:noFill/>
              <a:miter lim="800000"/>
              <a:headEnd/>
              <a:tailEnd/>
            </a:ln>
          </p:spPr>
        </p:pic>
      </p:grpSp>
      <p:grpSp>
        <p:nvGrpSpPr>
          <p:cNvPr id="22" name="Group 21"/>
          <p:cNvGrpSpPr/>
          <p:nvPr/>
        </p:nvGrpSpPr>
        <p:grpSpPr>
          <a:xfrm>
            <a:off x="6906907" y="4143380"/>
            <a:ext cx="1743606" cy="1562420"/>
            <a:chOff x="6906907" y="4143380"/>
            <a:chExt cx="1743606" cy="1562420"/>
          </a:xfrm>
        </p:grpSpPr>
        <p:sp>
          <p:nvSpPr>
            <p:cNvPr id="56" name="Text Box 30"/>
            <p:cNvSpPr txBox="1">
              <a:spLocks noChangeArrowheads="1"/>
            </p:cNvSpPr>
            <p:nvPr/>
          </p:nvSpPr>
          <p:spPr bwMode="auto">
            <a:xfrm>
              <a:off x="7772400" y="5072074"/>
              <a:ext cx="776175"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Cloud </a:t>
              </a:r>
            </a:p>
          </p:txBody>
        </p:sp>
        <p:pic>
          <p:nvPicPr>
            <p:cNvPr id="62" name="Picture 2" descr="C:\Program Files\Microsoft Resource DVD Artwork\DVD_ART\Artwork_Imagery\Shapes and Graphics\Internet Cloud\cloud internet.png"/>
            <p:cNvPicPr>
              <a:picLocks noChangeAspect="1" noChangeArrowheads="1"/>
            </p:cNvPicPr>
            <p:nvPr/>
          </p:nvPicPr>
          <p:blipFill>
            <a:blip r:embed="rId18" cstate="print"/>
            <a:stretch>
              <a:fillRect/>
            </a:stretch>
          </p:blipFill>
          <p:spPr bwMode="auto">
            <a:xfrm flipH="1">
              <a:off x="7546058" y="4214818"/>
              <a:ext cx="1104455" cy="895286"/>
            </a:xfrm>
            <a:prstGeom prst="rect">
              <a:avLst/>
            </a:prstGeom>
            <a:noFill/>
          </p:spPr>
        </p:pic>
        <p:sp>
          <p:nvSpPr>
            <p:cNvPr id="63" name="TextBox 62"/>
            <p:cNvSpPr txBox="1"/>
            <p:nvPr/>
          </p:nvSpPr>
          <p:spPr>
            <a:xfrm>
              <a:off x="7728857" y="5170269"/>
              <a:ext cx="857927" cy="535531"/>
            </a:xfrm>
            <a:prstGeom prst="rect">
              <a:avLst/>
            </a:prstGeom>
            <a:noFill/>
          </p:spPr>
          <p:txBody>
            <a:bodyPr wrap="none" rtlCol="0">
              <a:spAutoFit/>
            </a:bodyPr>
            <a:lstStyle/>
            <a:p>
              <a:pPr algn="ctr">
                <a:lnSpc>
                  <a:spcPct val="90000"/>
                </a:lnSpc>
                <a:spcBef>
                  <a:spcPts val="0"/>
                </a:spcBef>
              </a:pPr>
              <a:endParaRPr lang="en-US" sz="1600" dirty="0">
                <a:solidFill>
                  <a:schemeClr val="bg1"/>
                </a:solidFill>
                <a:latin typeface="+mn-lt"/>
              </a:endParaRPr>
            </a:p>
            <a:p>
              <a:pPr algn="ctr">
                <a:lnSpc>
                  <a:spcPct val="90000"/>
                </a:lnSpc>
                <a:spcBef>
                  <a:spcPts val="0"/>
                </a:spcBef>
              </a:pPr>
              <a:r>
                <a:rPr lang="en-US" sz="1600" dirty="0">
                  <a:solidFill>
                    <a:schemeClr val="bg1"/>
                  </a:solidFill>
                  <a:latin typeface="+mn-lt"/>
                </a:rPr>
                <a:t>Partner</a:t>
              </a:r>
            </a:p>
          </p:txBody>
        </p:sp>
        <p:pic>
          <p:nvPicPr>
            <p:cNvPr id="61" name="Picture 49"/>
            <p:cNvPicPr>
              <a:picLocks noChangeAspect="1" noChangeArrowheads="1"/>
            </p:cNvPicPr>
            <p:nvPr/>
          </p:nvPicPr>
          <p:blipFill>
            <a:blip r:embed="rId5" cstate="print"/>
            <a:srcRect/>
            <a:stretch>
              <a:fillRect/>
            </a:stretch>
          </p:blipFill>
          <p:spPr bwMode="auto">
            <a:xfrm>
              <a:off x="6906907" y="4143380"/>
              <a:ext cx="451175" cy="438913"/>
            </a:xfrm>
            <a:prstGeom prst="rect">
              <a:avLst/>
            </a:prstGeom>
            <a:noFill/>
            <a:ln w="9525">
              <a:noFill/>
              <a:miter lim="800000"/>
              <a:headEnd/>
              <a:tailEnd/>
            </a:ln>
          </p:spPr>
        </p:pic>
      </p:grpSp>
      <p:grpSp>
        <p:nvGrpSpPr>
          <p:cNvPr id="23" name="Group 22"/>
          <p:cNvGrpSpPr/>
          <p:nvPr/>
        </p:nvGrpSpPr>
        <p:grpSpPr>
          <a:xfrm>
            <a:off x="6929454" y="2337214"/>
            <a:ext cx="1833546" cy="1663700"/>
            <a:chOff x="6929454" y="2337214"/>
            <a:chExt cx="1833546" cy="1663700"/>
          </a:xfrm>
        </p:grpSpPr>
        <p:pic>
          <p:nvPicPr>
            <p:cNvPr id="16" name="Picture 38"/>
            <p:cNvPicPr>
              <a:picLocks noChangeAspect="1" noChangeArrowheads="1"/>
            </p:cNvPicPr>
            <p:nvPr/>
          </p:nvPicPr>
          <p:blipFill>
            <a:blip r:embed="rId19" cstate="print"/>
            <a:srcRect/>
            <a:stretch>
              <a:fillRect/>
            </a:stretch>
          </p:blipFill>
          <p:spPr bwMode="ltGray">
            <a:xfrm>
              <a:off x="7400925" y="2337214"/>
              <a:ext cx="1301750" cy="1301750"/>
            </a:xfrm>
            <a:prstGeom prst="rect">
              <a:avLst/>
            </a:prstGeom>
            <a:noFill/>
            <a:ln w="9525">
              <a:noFill/>
              <a:miter lim="800000"/>
              <a:headEnd/>
              <a:tailEnd/>
            </a:ln>
          </p:spPr>
        </p:pic>
        <p:sp>
          <p:nvSpPr>
            <p:cNvPr id="17" name="Text Box 39"/>
            <p:cNvSpPr txBox="1">
              <a:spLocks noChangeArrowheads="1"/>
            </p:cNvSpPr>
            <p:nvPr/>
          </p:nvSpPr>
          <p:spPr bwMode="black">
            <a:xfrm>
              <a:off x="7473950" y="3467514"/>
              <a:ext cx="1289050" cy="533400"/>
            </a:xfrm>
            <a:prstGeom prst="rect">
              <a:avLst/>
            </a:prstGeom>
            <a:noFill/>
            <a:ln w="12700" algn="ctr">
              <a:noFill/>
              <a:miter lim="800000"/>
              <a:headEnd/>
              <a:tailEnd/>
            </a:ln>
          </p:spPr>
          <p:txBody>
            <a:bodyPr>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Devices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and People</a:t>
              </a:r>
            </a:p>
          </p:txBody>
        </p:sp>
        <p:pic>
          <p:nvPicPr>
            <p:cNvPr id="65" name="Picture 49"/>
            <p:cNvPicPr>
              <a:picLocks noChangeAspect="1" noChangeArrowheads="1"/>
            </p:cNvPicPr>
            <p:nvPr/>
          </p:nvPicPr>
          <p:blipFill>
            <a:blip r:embed="rId5" cstate="print"/>
            <a:srcRect/>
            <a:stretch>
              <a:fillRect/>
            </a:stretch>
          </p:blipFill>
          <p:spPr bwMode="auto">
            <a:xfrm>
              <a:off x="6929454" y="3286124"/>
              <a:ext cx="451175" cy="438913"/>
            </a:xfrm>
            <a:prstGeom prst="rect">
              <a:avLst/>
            </a:prstGeom>
            <a:noFill/>
            <a:ln w="9525">
              <a:noFill/>
              <a:miter lim="800000"/>
              <a:headEnd/>
              <a:tailEnd/>
            </a:ln>
          </p:spPr>
        </p:pic>
      </p:grpSp>
      <p:grpSp>
        <p:nvGrpSpPr>
          <p:cNvPr id="24" name="Group 23"/>
          <p:cNvGrpSpPr/>
          <p:nvPr/>
        </p:nvGrpSpPr>
        <p:grpSpPr>
          <a:xfrm>
            <a:off x="5978213" y="1729201"/>
            <a:ext cx="1289395" cy="1485485"/>
            <a:chOff x="5978213" y="1729201"/>
            <a:chExt cx="1289395" cy="1485485"/>
          </a:xfrm>
        </p:grpSpPr>
        <p:pic>
          <p:nvPicPr>
            <p:cNvPr id="18" name="Picture 34"/>
            <p:cNvPicPr>
              <a:picLocks noChangeAspect="1" noChangeArrowheads="1"/>
            </p:cNvPicPr>
            <p:nvPr/>
          </p:nvPicPr>
          <p:blipFill>
            <a:blip r:embed="rId20" cstate="print"/>
            <a:srcRect/>
            <a:stretch>
              <a:fillRect/>
            </a:stretch>
          </p:blipFill>
          <p:spPr bwMode="ltGray">
            <a:xfrm>
              <a:off x="6367463" y="1729201"/>
              <a:ext cx="868362" cy="871538"/>
            </a:xfrm>
            <a:prstGeom prst="rect">
              <a:avLst/>
            </a:prstGeom>
            <a:noFill/>
            <a:ln w="9525">
              <a:noFill/>
              <a:miter lim="800000"/>
              <a:headEnd/>
              <a:tailEnd/>
            </a:ln>
          </p:spPr>
        </p:pic>
        <p:sp>
          <p:nvSpPr>
            <p:cNvPr id="19" name="Text Box 35"/>
            <p:cNvSpPr txBox="1">
              <a:spLocks noChangeArrowheads="1"/>
            </p:cNvSpPr>
            <p:nvPr/>
          </p:nvSpPr>
          <p:spPr bwMode="black">
            <a:xfrm>
              <a:off x="6305550" y="2656301"/>
              <a:ext cx="962058"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Packaged</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Apps</a:t>
              </a:r>
            </a:p>
          </p:txBody>
        </p:sp>
        <p:pic>
          <p:nvPicPr>
            <p:cNvPr id="66" name="Picture 49"/>
            <p:cNvPicPr>
              <a:picLocks noChangeAspect="1" noChangeArrowheads="1"/>
            </p:cNvPicPr>
            <p:nvPr/>
          </p:nvPicPr>
          <p:blipFill>
            <a:blip r:embed="rId5" cstate="print"/>
            <a:srcRect/>
            <a:stretch>
              <a:fillRect/>
            </a:stretch>
          </p:blipFill>
          <p:spPr bwMode="auto">
            <a:xfrm>
              <a:off x="5978213" y="2775773"/>
              <a:ext cx="451175" cy="438913"/>
            </a:xfrm>
            <a:prstGeom prst="rect">
              <a:avLst/>
            </a:prstGeom>
            <a:noFill/>
            <a:ln w="9525">
              <a:noFill/>
              <a:miter lim="800000"/>
              <a:headEnd/>
              <a:tailEnd/>
            </a:ln>
          </p:spPr>
        </p:pic>
      </p:grpSp>
      <p:grpSp>
        <p:nvGrpSpPr>
          <p:cNvPr id="26" name="Group 25"/>
          <p:cNvGrpSpPr/>
          <p:nvPr/>
        </p:nvGrpSpPr>
        <p:grpSpPr>
          <a:xfrm>
            <a:off x="4837112" y="1528763"/>
            <a:ext cx="1068388" cy="1481894"/>
            <a:chOff x="4837112" y="1528763"/>
            <a:chExt cx="1068388" cy="1481894"/>
          </a:xfrm>
        </p:grpSpPr>
        <p:pic>
          <p:nvPicPr>
            <p:cNvPr id="6" name="Picture 32"/>
            <p:cNvPicPr>
              <a:picLocks noChangeAspect="1" noChangeArrowheads="1"/>
            </p:cNvPicPr>
            <p:nvPr/>
          </p:nvPicPr>
          <p:blipFill>
            <a:blip r:embed="rId21" cstate="print"/>
            <a:srcRect/>
            <a:stretch>
              <a:fillRect/>
            </a:stretch>
          </p:blipFill>
          <p:spPr bwMode="ltGray">
            <a:xfrm>
              <a:off x="4837112" y="1528763"/>
              <a:ext cx="1068388" cy="1065212"/>
            </a:xfrm>
            <a:prstGeom prst="rect">
              <a:avLst/>
            </a:prstGeom>
            <a:noFill/>
            <a:ln w="9525">
              <a:noFill/>
              <a:miter lim="800000"/>
              <a:headEnd/>
              <a:tailEnd/>
            </a:ln>
          </p:spPr>
        </p:pic>
        <p:pic>
          <p:nvPicPr>
            <p:cNvPr id="67" name="Picture 49"/>
            <p:cNvPicPr>
              <a:picLocks noChangeAspect="1" noChangeArrowheads="1"/>
            </p:cNvPicPr>
            <p:nvPr/>
          </p:nvPicPr>
          <p:blipFill>
            <a:blip r:embed="rId5" cstate="print"/>
            <a:srcRect/>
            <a:stretch>
              <a:fillRect/>
            </a:stretch>
          </p:blipFill>
          <p:spPr bwMode="auto">
            <a:xfrm>
              <a:off x="5000628" y="2571744"/>
              <a:ext cx="451175" cy="438913"/>
            </a:xfrm>
            <a:prstGeom prst="rect">
              <a:avLst/>
            </a:prstGeom>
            <a:noFill/>
            <a:ln w="9525">
              <a:noFill/>
              <a:miter lim="800000"/>
              <a:headEnd/>
              <a:tailEnd/>
            </a:ln>
          </p:spPr>
        </p:pic>
      </p:grpSp>
      <p:grpSp>
        <p:nvGrpSpPr>
          <p:cNvPr id="31" name="Group 30"/>
          <p:cNvGrpSpPr/>
          <p:nvPr/>
        </p:nvGrpSpPr>
        <p:grpSpPr>
          <a:xfrm>
            <a:off x="1928794" y="3061536"/>
            <a:ext cx="5388192" cy="1510472"/>
            <a:chOff x="1857356" y="3000372"/>
            <a:chExt cx="5388192" cy="1510472"/>
          </a:xfrm>
        </p:grpSpPr>
        <p:sp>
          <p:nvSpPr>
            <p:cNvPr id="69" name="Freeform 11"/>
            <p:cNvSpPr>
              <a:spLocks/>
            </p:cNvSpPr>
            <p:nvPr/>
          </p:nvSpPr>
          <p:spPr bwMode="auto">
            <a:xfrm>
              <a:off x="5500694" y="3643314"/>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0" name="Freeform 11"/>
            <p:cNvSpPr>
              <a:spLocks/>
            </p:cNvSpPr>
            <p:nvPr/>
          </p:nvSpPr>
          <p:spPr bwMode="auto">
            <a:xfrm flipH="1">
              <a:off x="1857356" y="3643314"/>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2" name="Freeform 17"/>
            <p:cNvSpPr>
              <a:spLocks/>
            </p:cNvSpPr>
            <p:nvPr/>
          </p:nvSpPr>
          <p:spPr bwMode="auto">
            <a:xfrm>
              <a:off x="3214678" y="3000372"/>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3" name="Freeform 11"/>
            <p:cNvSpPr>
              <a:spLocks/>
            </p:cNvSpPr>
            <p:nvPr/>
          </p:nvSpPr>
          <p:spPr bwMode="auto">
            <a:xfrm flipH="1" flipV="1">
              <a:off x="1918520" y="3143248"/>
              <a:ext cx="1336774" cy="714380"/>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4" name="Freeform 11"/>
            <p:cNvSpPr>
              <a:spLocks/>
            </p:cNvSpPr>
            <p:nvPr/>
          </p:nvSpPr>
          <p:spPr bwMode="auto">
            <a:xfrm flipV="1">
              <a:off x="5501016" y="3122700"/>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7" name="Freeform 17"/>
            <p:cNvSpPr>
              <a:spLocks/>
            </p:cNvSpPr>
            <p:nvPr/>
          </p:nvSpPr>
          <p:spPr bwMode="auto">
            <a:xfrm flipV="1">
              <a:off x="3428992" y="4378242"/>
              <a:ext cx="2133616" cy="132602"/>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pic>
        <p:nvPicPr>
          <p:cNvPr id="68"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9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10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100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nodeType="afterEffect">
                                  <p:stCondLst>
                                    <p:cond delay="10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7000"/>
                            </p:stCondLst>
                            <p:childTnLst>
                              <p:par>
                                <p:cTn id="23" presetID="1" presetClass="entr" presetSubtype="0" fill="hold" nodeType="afterEffect">
                                  <p:stCondLst>
                                    <p:cond delay="10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8000"/>
                            </p:stCondLst>
                            <p:childTnLst>
                              <p:par>
                                <p:cTn id="26" presetID="1" presetClass="entr" presetSubtype="0" fill="hold" nodeType="afterEffect">
                                  <p:stCondLst>
                                    <p:cond delay="1000"/>
                                  </p:stCondLst>
                                  <p:childTnLst>
                                    <p:set>
                                      <p:cBhvr>
                                        <p:cTn id="27" dur="1" fill="hold">
                                          <p:stCondLst>
                                            <p:cond delay="0"/>
                                          </p:stCondLst>
                                        </p:cTn>
                                        <p:tgtEl>
                                          <p:spTgt spid="23"/>
                                        </p:tgtEl>
                                        <p:attrNameLst>
                                          <p:attrName>style.visibility</p:attrName>
                                        </p:attrNameLst>
                                      </p:cBhvr>
                                      <p:to>
                                        <p:strVal val="visible"/>
                                      </p:to>
                                    </p:set>
                                  </p:childTnLst>
                                </p:cTn>
                              </p:par>
                            </p:childTnLst>
                          </p:cTn>
                        </p:par>
                        <p:par>
                          <p:cTn id="28" fill="hold">
                            <p:stCondLst>
                              <p:cond delay="9000"/>
                            </p:stCondLst>
                            <p:childTnLst>
                              <p:par>
                                <p:cTn id="29" presetID="1" presetClass="entr" presetSubtype="0" fill="hold" nodeType="afterEffect">
                                  <p:stCondLst>
                                    <p:cond delay="100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10000"/>
                            </p:stCondLst>
                            <p:childTnLst>
                              <p:par>
                                <p:cTn id="32" presetID="1" presetClass="entr" presetSubtype="0" fill="hold" nodeType="afterEffect">
                                  <p:stCondLst>
                                    <p:cond delay="100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11000"/>
                            </p:stCondLst>
                            <p:childTnLst>
                              <p:par>
                                <p:cTn id="35" presetID="1" presetClass="entr" presetSubtype="0" fill="hold" nodeType="afterEffect">
                                  <p:stCondLst>
                                    <p:cond delay="100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12000"/>
                            </p:stCondLst>
                            <p:childTnLst>
                              <p:par>
                                <p:cTn id="38" presetID="1" presetClass="entr" presetSubtype="0" fill="hold" nodeType="afterEffect">
                                  <p:stCondLst>
                                    <p:cond delay="100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p:stCondLst>
                              <p:cond delay="13000"/>
                            </p:stCondLst>
                            <p:childTnLst>
                              <p:par>
                                <p:cTn id="41" presetID="1" presetClass="entr" presetSubtype="0" fill="hold" nodeType="afterEffect">
                                  <p:stCondLst>
                                    <p:cond delay="200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are adapters placed?</a:t>
            </a:r>
            <a:endParaRPr lang="sv-SE" dirty="0"/>
          </a:p>
        </p:txBody>
      </p:sp>
      <p:grpSp>
        <p:nvGrpSpPr>
          <p:cNvPr id="6" name="Group 5"/>
          <p:cNvGrpSpPr/>
          <p:nvPr/>
        </p:nvGrpSpPr>
        <p:grpSpPr>
          <a:xfrm>
            <a:off x="5172865" y="2243138"/>
            <a:ext cx="3113080" cy="2228850"/>
            <a:chOff x="1601788" y="1828800"/>
            <a:chExt cx="6096000" cy="4351338"/>
          </a:xfrm>
        </p:grpSpPr>
        <p:sp>
          <p:nvSpPr>
            <p:cNvPr id="33" name="Can 32"/>
            <p:cNvSpPr>
              <a:spLocks noChangeArrowheads="1"/>
            </p:cNvSpPr>
            <p:nvPr/>
          </p:nvSpPr>
          <p:spPr bwMode="auto">
            <a:xfrm rot="10800000">
              <a:off x="47450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4" name="Can 33"/>
            <p:cNvSpPr>
              <a:spLocks noChangeArrowheads="1"/>
            </p:cNvSpPr>
            <p:nvPr/>
          </p:nvSpPr>
          <p:spPr bwMode="auto">
            <a:xfrm rot="10800000">
              <a:off x="47402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5" name="Can 34"/>
            <p:cNvSpPr>
              <a:spLocks noChangeArrowheads="1"/>
            </p:cNvSpPr>
            <p:nvPr/>
          </p:nvSpPr>
          <p:spPr bwMode="auto">
            <a:xfrm rot="10800000">
              <a:off x="31067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6" name="Can 35"/>
            <p:cNvSpPr>
              <a:spLocks noChangeArrowheads="1"/>
            </p:cNvSpPr>
            <p:nvPr/>
          </p:nvSpPr>
          <p:spPr bwMode="auto">
            <a:xfrm rot="10800000">
              <a:off x="31019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7" name="Can 36"/>
            <p:cNvSpPr>
              <a:spLocks noChangeArrowheads="1"/>
            </p:cNvSpPr>
            <p:nvPr/>
          </p:nvSpPr>
          <p:spPr bwMode="auto">
            <a:xfrm rot="10800000">
              <a:off x="63833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8" name="Can 37"/>
            <p:cNvSpPr>
              <a:spLocks noChangeArrowheads="1"/>
            </p:cNvSpPr>
            <p:nvPr/>
          </p:nvSpPr>
          <p:spPr bwMode="auto">
            <a:xfrm rot="10800000">
              <a:off x="63785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39" name="Group 38"/>
            <p:cNvGrpSpPr>
              <a:grpSpLocks/>
            </p:cNvGrpSpPr>
            <p:nvPr/>
          </p:nvGrpSpPr>
          <p:grpSpPr bwMode="auto">
            <a:xfrm>
              <a:off x="4343400" y="5029200"/>
              <a:ext cx="992188" cy="1150938"/>
              <a:chOff x="732" y="1056"/>
              <a:chExt cx="804" cy="933"/>
            </a:xfrm>
          </p:grpSpPr>
          <p:pic>
            <p:nvPicPr>
              <p:cNvPr id="62" name="Rectangle 1027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3" name="Rectangle 1027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0" name="Group 39"/>
            <p:cNvGrpSpPr>
              <a:grpSpLocks/>
            </p:cNvGrpSpPr>
            <p:nvPr/>
          </p:nvGrpSpPr>
          <p:grpSpPr bwMode="auto">
            <a:xfrm>
              <a:off x="5943600" y="5029200"/>
              <a:ext cx="992188" cy="1150938"/>
              <a:chOff x="732" y="1056"/>
              <a:chExt cx="804" cy="933"/>
            </a:xfrm>
          </p:grpSpPr>
          <p:pic>
            <p:nvPicPr>
              <p:cNvPr id="60" name="Rectangle 10270"/>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1" name="Rectangle 10271"/>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1" name="Group 40"/>
            <p:cNvGrpSpPr>
              <a:grpSpLocks/>
            </p:cNvGrpSpPr>
            <p:nvPr/>
          </p:nvGrpSpPr>
          <p:grpSpPr bwMode="auto">
            <a:xfrm>
              <a:off x="2744788" y="5029200"/>
              <a:ext cx="992187" cy="1150938"/>
              <a:chOff x="732" y="1056"/>
              <a:chExt cx="804" cy="933"/>
            </a:xfrm>
          </p:grpSpPr>
          <p:pic>
            <p:nvPicPr>
              <p:cNvPr id="58" name="Rectangle 10268"/>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9" name="Rectangle 10269"/>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sp>
          <p:nvSpPr>
            <p:cNvPr id="42" name="Can 41"/>
            <p:cNvSpPr>
              <a:spLocks noChangeArrowheads="1"/>
            </p:cNvSpPr>
            <p:nvPr/>
          </p:nvSpPr>
          <p:spPr bwMode="auto">
            <a:xfrm>
              <a:off x="42878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3" name="Can 42"/>
            <p:cNvSpPr>
              <a:spLocks noChangeArrowheads="1"/>
            </p:cNvSpPr>
            <p:nvPr/>
          </p:nvSpPr>
          <p:spPr bwMode="auto">
            <a:xfrm>
              <a:off x="4294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4" name="Can 43"/>
            <p:cNvSpPr>
              <a:spLocks noChangeArrowheads="1"/>
            </p:cNvSpPr>
            <p:nvPr/>
          </p:nvSpPr>
          <p:spPr bwMode="auto">
            <a:xfrm>
              <a:off x="26495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5" name="Can 44"/>
            <p:cNvSpPr>
              <a:spLocks noChangeArrowheads="1"/>
            </p:cNvSpPr>
            <p:nvPr/>
          </p:nvSpPr>
          <p:spPr bwMode="auto">
            <a:xfrm>
              <a:off x="2643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6" name="Can 45"/>
            <p:cNvSpPr>
              <a:spLocks noChangeArrowheads="1"/>
            </p:cNvSpPr>
            <p:nvPr/>
          </p:nvSpPr>
          <p:spPr bwMode="auto">
            <a:xfrm>
              <a:off x="59261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7" name="Can 46"/>
            <p:cNvSpPr>
              <a:spLocks noChangeArrowheads="1"/>
            </p:cNvSpPr>
            <p:nvPr/>
          </p:nvSpPr>
          <p:spPr bwMode="auto">
            <a:xfrm>
              <a:off x="5921375"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pic>
          <p:nvPicPr>
            <p:cNvPr id="48" name="Rectangle 10257"/>
            <p:cNvPicPr>
              <a:picLocks noChangeAspect="1" noChangeArrowheads="1"/>
            </p:cNvPicPr>
            <p:nvPr/>
          </p:nvPicPr>
          <p:blipFill>
            <a:blip r:embed="rId4"/>
            <a:srcRect/>
            <a:stretch>
              <a:fillRect/>
            </a:stretch>
          </p:blipFill>
          <p:spPr bwMode="auto">
            <a:xfrm>
              <a:off x="1601788" y="3513138"/>
              <a:ext cx="6096000" cy="879475"/>
            </a:xfrm>
            <a:prstGeom prst="rect">
              <a:avLst/>
            </a:prstGeom>
            <a:noFill/>
            <a:ln w="9525">
              <a:noFill/>
              <a:miter lim="800000"/>
              <a:headEnd/>
              <a:tailEnd/>
            </a:ln>
          </p:spPr>
        </p:pic>
        <p:grpSp>
          <p:nvGrpSpPr>
            <p:cNvPr id="49" name="Group 48"/>
            <p:cNvGrpSpPr>
              <a:grpSpLocks/>
            </p:cNvGrpSpPr>
            <p:nvPr/>
          </p:nvGrpSpPr>
          <p:grpSpPr bwMode="auto">
            <a:xfrm>
              <a:off x="3886200" y="1828800"/>
              <a:ext cx="992188" cy="1150938"/>
              <a:chOff x="732" y="1056"/>
              <a:chExt cx="804" cy="933"/>
            </a:xfrm>
          </p:grpSpPr>
          <p:pic>
            <p:nvPicPr>
              <p:cNvPr id="56" name="Rectangle 10266"/>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7" name="Rectangle 10267"/>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0" name="Group 49"/>
            <p:cNvGrpSpPr>
              <a:grpSpLocks/>
            </p:cNvGrpSpPr>
            <p:nvPr/>
          </p:nvGrpSpPr>
          <p:grpSpPr bwMode="auto">
            <a:xfrm>
              <a:off x="5486400" y="1828800"/>
              <a:ext cx="992188" cy="1150938"/>
              <a:chOff x="732" y="1056"/>
              <a:chExt cx="804" cy="933"/>
            </a:xfrm>
          </p:grpSpPr>
          <p:pic>
            <p:nvPicPr>
              <p:cNvPr id="54" name="Rectangle 10264"/>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5" name="Rectangle 10265"/>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1" name="Group 50"/>
            <p:cNvGrpSpPr>
              <a:grpSpLocks/>
            </p:cNvGrpSpPr>
            <p:nvPr/>
          </p:nvGrpSpPr>
          <p:grpSpPr bwMode="auto">
            <a:xfrm>
              <a:off x="2287588" y="1828800"/>
              <a:ext cx="992187" cy="1150938"/>
              <a:chOff x="732" y="1056"/>
              <a:chExt cx="804" cy="933"/>
            </a:xfrm>
          </p:grpSpPr>
          <p:pic>
            <p:nvPicPr>
              <p:cNvPr id="52" name="Rectangle 1026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3" name="Rectangle 1026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grpSp>
        <p:nvGrpSpPr>
          <p:cNvPr id="7" name="Group 6"/>
          <p:cNvGrpSpPr/>
          <p:nvPr/>
        </p:nvGrpSpPr>
        <p:grpSpPr>
          <a:xfrm>
            <a:off x="858041" y="2157411"/>
            <a:ext cx="2427278" cy="2543172"/>
            <a:chOff x="1077913" y="2506662"/>
            <a:chExt cx="3676650" cy="3894138"/>
          </a:xfrm>
        </p:grpSpPr>
        <p:sp>
          <p:nvSpPr>
            <p:cNvPr id="8" name="Can 7"/>
            <p:cNvSpPr>
              <a:spLocks noChangeArrowheads="1"/>
            </p:cNvSpPr>
            <p:nvPr/>
          </p:nvSpPr>
          <p:spPr bwMode="auto">
            <a:xfrm rot="8100000">
              <a:off x="3544890" y="454977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9" name="Can 8"/>
            <p:cNvSpPr>
              <a:spLocks noChangeArrowheads="1"/>
            </p:cNvSpPr>
            <p:nvPr/>
          </p:nvSpPr>
          <p:spPr bwMode="auto">
            <a:xfrm rot="2700000">
              <a:off x="2144714" y="450215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0" name="Can 9"/>
            <p:cNvSpPr>
              <a:spLocks noChangeArrowheads="1"/>
            </p:cNvSpPr>
            <p:nvPr/>
          </p:nvSpPr>
          <p:spPr bwMode="auto">
            <a:xfrm rot="10800000">
              <a:off x="2830513" y="43783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1" name="Group 10"/>
            <p:cNvGrpSpPr>
              <a:grpSpLocks/>
            </p:cNvGrpSpPr>
            <p:nvPr/>
          </p:nvGrpSpPr>
          <p:grpSpPr bwMode="auto">
            <a:xfrm>
              <a:off x="2333625" y="5221287"/>
              <a:ext cx="992188" cy="1150938"/>
              <a:chOff x="732" y="1056"/>
              <a:chExt cx="804" cy="933"/>
            </a:xfrm>
          </p:grpSpPr>
          <p:pic>
            <p:nvPicPr>
              <p:cNvPr id="31" name="Rectangle 1027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2" name="Rectangle 1027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2" name="Group 11"/>
            <p:cNvGrpSpPr>
              <a:grpSpLocks/>
            </p:cNvGrpSpPr>
            <p:nvPr/>
          </p:nvGrpSpPr>
          <p:grpSpPr bwMode="auto">
            <a:xfrm>
              <a:off x="3724275" y="5240337"/>
              <a:ext cx="992188" cy="1150938"/>
              <a:chOff x="732" y="1056"/>
              <a:chExt cx="804" cy="933"/>
            </a:xfrm>
          </p:grpSpPr>
          <p:pic>
            <p:nvPicPr>
              <p:cNvPr id="29" name="Rectangle 10270"/>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0" name="Rectangle 10271"/>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3" name="Group 12"/>
            <p:cNvGrpSpPr>
              <a:grpSpLocks/>
            </p:cNvGrpSpPr>
            <p:nvPr/>
          </p:nvGrpSpPr>
          <p:grpSpPr bwMode="auto">
            <a:xfrm>
              <a:off x="1106488" y="5249862"/>
              <a:ext cx="992187" cy="1150938"/>
              <a:chOff x="732" y="1056"/>
              <a:chExt cx="804" cy="933"/>
            </a:xfrm>
          </p:grpSpPr>
          <p:pic>
            <p:nvPicPr>
              <p:cNvPr id="27" name="Rectangle 10268"/>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8" name="Rectangle 10269"/>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4" name="Group 13"/>
            <p:cNvGrpSpPr>
              <a:grpSpLocks/>
            </p:cNvGrpSpPr>
            <p:nvPr/>
          </p:nvGrpSpPr>
          <p:grpSpPr bwMode="auto">
            <a:xfrm>
              <a:off x="2409825" y="2506662"/>
              <a:ext cx="992188" cy="1150938"/>
              <a:chOff x="732" y="1056"/>
              <a:chExt cx="804" cy="933"/>
            </a:xfrm>
          </p:grpSpPr>
          <p:pic>
            <p:nvPicPr>
              <p:cNvPr id="25" name="Rectangle 10266"/>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6" name="Rectangle 10267"/>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5" name="Can 14"/>
            <p:cNvSpPr>
              <a:spLocks noChangeArrowheads="1"/>
            </p:cNvSpPr>
            <p:nvPr/>
          </p:nvSpPr>
          <p:spPr bwMode="auto">
            <a:xfrm rot="10800000">
              <a:off x="2830513" y="3454400"/>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6" name="Can 15"/>
            <p:cNvSpPr>
              <a:spLocks noChangeArrowheads="1"/>
            </p:cNvSpPr>
            <p:nvPr/>
          </p:nvSpPr>
          <p:spPr bwMode="auto">
            <a:xfrm rot="2700000">
              <a:off x="3611564" y="326390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7" name="Group 16"/>
            <p:cNvGrpSpPr>
              <a:grpSpLocks/>
            </p:cNvGrpSpPr>
            <p:nvPr/>
          </p:nvGrpSpPr>
          <p:grpSpPr bwMode="auto">
            <a:xfrm>
              <a:off x="3762375" y="2506662"/>
              <a:ext cx="992188" cy="1150938"/>
              <a:chOff x="732" y="1056"/>
              <a:chExt cx="804" cy="933"/>
            </a:xfrm>
          </p:grpSpPr>
          <p:pic>
            <p:nvPicPr>
              <p:cNvPr id="23" name="Rectangle 10264"/>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4" name="Rectangle 10265"/>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8" name="Can 17"/>
            <p:cNvSpPr>
              <a:spLocks noChangeArrowheads="1"/>
            </p:cNvSpPr>
            <p:nvPr/>
          </p:nvSpPr>
          <p:spPr bwMode="auto">
            <a:xfrm rot="8100000">
              <a:off x="2030414" y="327342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9" name="Oval 18"/>
            <p:cNvSpPr/>
            <p:nvPr/>
          </p:nvSpPr>
          <p:spPr bwMode="auto">
            <a:xfrm>
              <a:off x="2352675" y="3895724"/>
              <a:ext cx="1085850" cy="1047751"/>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CA" sz="2300" dirty="0">
                <a:solidFill>
                  <a:srgbClr val="FFFFFF"/>
                </a:solidFill>
                <a:effectLst>
                  <a:outerShdw blurRad="38100" dist="38100" dir="2700000" algn="tl">
                    <a:srgbClr val="000000">
                      <a:alpha val="43137"/>
                    </a:srgbClr>
                  </a:outerShdw>
                </a:effectLst>
                <a:latin typeface="Trebuchet MS" pitchFamily="34" charset="0"/>
              </a:endParaRPr>
            </a:p>
          </p:txBody>
        </p:sp>
        <p:grpSp>
          <p:nvGrpSpPr>
            <p:cNvPr id="20" name="Group 19"/>
            <p:cNvGrpSpPr>
              <a:grpSpLocks/>
            </p:cNvGrpSpPr>
            <p:nvPr/>
          </p:nvGrpSpPr>
          <p:grpSpPr bwMode="auto">
            <a:xfrm>
              <a:off x="1077913" y="2506662"/>
              <a:ext cx="992187" cy="1150938"/>
              <a:chOff x="732" y="1056"/>
              <a:chExt cx="804" cy="933"/>
            </a:xfrm>
          </p:grpSpPr>
          <p:pic>
            <p:nvPicPr>
              <p:cNvPr id="21" name="Rectangle 1026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2" name="Rectangle 1026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pic>
        <p:nvPicPr>
          <p:cNvPr id="64" name="Picture 21"/>
          <p:cNvPicPr>
            <a:picLocks noChangeAspect="1" noChangeArrowheads="1"/>
          </p:cNvPicPr>
          <p:nvPr/>
        </p:nvPicPr>
        <p:blipFill>
          <a:blip r:embed="rId7" cstate="print"/>
          <a:srcRect/>
          <a:stretch>
            <a:fillRect/>
          </a:stretch>
        </p:blipFill>
        <p:spPr bwMode="auto">
          <a:xfrm>
            <a:off x="2245368" y="3081604"/>
            <a:ext cx="223499" cy="214314"/>
          </a:xfrm>
          <a:prstGeom prst="rect">
            <a:avLst/>
          </a:prstGeom>
          <a:noFill/>
          <a:ln w="9525">
            <a:noFill/>
            <a:miter lim="800000"/>
            <a:headEnd/>
            <a:tailEnd/>
          </a:ln>
        </p:spPr>
      </p:pic>
      <p:pic>
        <p:nvPicPr>
          <p:cNvPr id="65" name="Picture 21"/>
          <p:cNvPicPr>
            <a:picLocks noChangeAspect="1" noChangeArrowheads="1"/>
          </p:cNvPicPr>
          <p:nvPr/>
        </p:nvPicPr>
        <p:blipFill>
          <a:blip r:embed="rId7" cstate="print"/>
          <a:srcRect/>
          <a:stretch>
            <a:fillRect/>
          </a:stretch>
        </p:blipFill>
        <p:spPr bwMode="auto">
          <a:xfrm>
            <a:off x="1949342" y="2939208"/>
            <a:ext cx="223499" cy="214314"/>
          </a:xfrm>
          <a:prstGeom prst="rect">
            <a:avLst/>
          </a:prstGeom>
          <a:noFill/>
          <a:ln w="9525">
            <a:noFill/>
            <a:miter lim="800000"/>
            <a:headEnd/>
            <a:tailEnd/>
          </a:ln>
        </p:spPr>
      </p:pic>
      <p:pic>
        <p:nvPicPr>
          <p:cNvPr id="66" name="Picture 21"/>
          <p:cNvPicPr>
            <a:picLocks noChangeAspect="1" noChangeArrowheads="1"/>
          </p:cNvPicPr>
          <p:nvPr/>
        </p:nvPicPr>
        <p:blipFill>
          <a:blip r:embed="rId7" cstate="print"/>
          <a:srcRect/>
          <a:stretch>
            <a:fillRect/>
          </a:stretch>
        </p:blipFill>
        <p:spPr bwMode="auto">
          <a:xfrm>
            <a:off x="1643042" y="3132704"/>
            <a:ext cx="223499" cy="214314"/>
          </a:xfrm>
          <a:prstGeom prst="rect">
            <a:avLst/>
          </a:prstGeom>
          <a:noFill/>
          <a:ln w="9525">
            <a:noFill/>
            <a:miter lim="800000"/>
            <a:headEnd/>
            <a:tailEnd/>
          </a:ln>
        </p:spPr>
      </p:pic>
      <p:pic>
        <p:nvPicPr>
          <p:cNvPr id="67" name="Picture 21"/>
          <p:cNvPicPr>
            <a:picLocks noChangeAspect="1" noChangeArrowheads="1"/>
          </p:cNvPicPr>
          <p:nvPr/>
        </p:nvPicPr>
        <p:blipFill>
          <a:blip r:embed="rId7" cstate="print"/>
          <a:srcRect/>
          <a:stretch>
            <a:fillRect/>
          </a:stretch>
        </p:blipFill>
        <p:spPr bwMode="auto">
          <a:xfrm>
            <a:off x="1684747" y="3520506"/>
            <a:ext cx="223499" cy="214314"/>
          </a:xfrm>
          <a:prstGeom prst="rect">
            <a:avLst/>
          </a:prstGeom>
          <a:noFill/>
          <a:ln w="9525">
            <a:noFill/>
            <a:miter lim="800000"/>
            <a:headEnd/>
            <a:tailEnd/>
          </a:ln>
        </p:spPr>
      </p:pic>
      <p:pic>
        <p:nvPicPr>
          <p:cNvPr id="68" name="Picture 21"/>
          <p:cNvPicPr>
            <a:picLocks noChangeAspect="1" noChangeArrowheads="1"/>
          </p:cNvPicPr>
          <p:nvPr/>
        </p:nvPicPr>
        <p:blipFill>
          <a:blip r:embed="rId7" cstate="print"/>
          <a:srcRect/>
          <a:stretch>
            <a:fillRect/>
          </a:stretch>
        </p:blipFill>
        <p:spPr bwMode="auto">
          <a:xfrm>
            <a:off x="1940157" y="3621536"/>
            <a:ext cx="223499" cy="214314"/>
          </a:xfrm>
          <a:prstGeom prst="rect">
            <a:avLst/>
          </a:prstGeom>
          <a:noFill/>
          <a:ln w="9525">
            <a:noFill/>
            <a:miter lim="800000"/>
            <a:headEnd/>
            <a:tailEnd/>
          </a:ln>
        </p:spPr>
      </p:pic>
      <p:pic>
        <p:nvPicPr>
          <p:cNvPr id="69" name="Picture 21"/>
          <p:cNvPicPr>
            <a:picLocks noChangeAspect="1" noChangeArrowheads="1"/>
          </p:cNvPicPr>
          <p:nvPr/>
        </p:nvPicPr>
        <p:blipFill>
          <a:blip r:embed="rId7" cstate="print"/>
          <a:srcRect/>
          <a:stretch>
            <a:fillRect/>
          </a:stretch>
        </p:blipFill>
        <p:spPr bwMode="auto">
          <a:xfrm>
            <a:off x="2205361" y="3496538"/>
            <a:ext cx="223499" cy="214314"/>
          </a:xfrm>
          <a:prstGeom prst="rect">
            <a:avLst/>
          </a:prstGeom>
          <a:noFill/>
          <a:ln w="9525">
            <a:noFill/>
            <a:miter lim="800000"/>
            <a:headEnd/>
            <a:tailEnd/>
          </a:ln>
        </p:spPr>
      </p:pic>
      <p:pic>
        <p:nvPicPr>
          <p:cNvPr id="70" name="Picture 21"/>
          <p:cNvPicPr>
            <a:picLocks noChangeAspect="1" noChangeArrowheads="1"/>
          </p:cNvPicPr>
          <p:nvPr/>
        </p:nvPicPr>
        <p:blipFill>
          <a:blip r:embed="rId7" cstate="print"/>
          <a:srcRect/>
          <a:stretch>
            <a:fillRect/>
          </a:stretch>
        </p:blipFill>
        <p:spPr bwMode="auto">
          <a:xfrm>
            <a:off x="5858973" y="3397218"/>
            <a:ext cx="223499" cy="214314"/>
          </a:xfrm>
          <a:prstGeom prst="rect">
            <a:avLst/>
          </a:prstGeom>
          <a:noFill/>
          <a:ln w="9525">
            <a:noFill/>
            <a:miter lim="800000"/>
            <a:headEnd/>
            <a:tailEnd/>
          </a:ln>
        </p:spPr>
      </p:pic>
      <p:pic>
        <p:nvPicPr>
          <p:cNvPr id="71" name="Picture 21"/>
          <p:cNvPicPr>
            <a:picLocks noChangeAspect="1" noChangeArrowheads="1"/>
          </p:cNvPicPr>
          <p:nvPr/>
        </p:nvPicPr>
        <p:blipFill>
          <a:blip r:embed="rId7" cstate="print"/>
          <a:srcRect/>
          <a:stretch>
            <a:fillRect/>
          </a:stretch>
        </p:blipFill>
        <p:spPr bwMode="auto">
          <a:xfrm>
            <a:off x="5633296" y="3000372"/>
            <a:ext cx="223499" cy="214314"/>
          </a:xfrm>
          <a:prstGeom prst="rect">
            <a:avLst/>
          </a:prstGeom>
          <a:noFill/>
          <a:ln w="9525">
            <a:noFill/>
            <a:miter lim="800000"/>
            <a:headEnd/>
            <a:tailEnd/>
          </a:ln>
        </p:spPr>
      </p:pic>
      <p:pic>
        <p:nvPicPr>
          <p:cNvPr id="72" name="Picture 21"/>
          <p:cNvPicPr>
            <a:picLocks noChangeAspect="1" noChangeArrowheads="1"/>
          </p:cNvPicPr>
          <p:nvPr/>
        </p:nvPicPr>
        <p:blipFill>
          <a:blip r:embed="rId7" cstate="print"/>
          <a:srcRect/>
          <a:stretch>
            <a:fillRect/>
          </a:stretch>
        </p:blipFill>
        <p:spPr bwMode="auto">
          <a:xfrm>
            <a:off x="6471093" y="2998662"/>
            <a:ext cx="223499" cy="214314"/>
          </a:xfrm>
          <a:prstGeom prst="rect">
            <a:avLst/>
          </a:prstGeom>
          <a:noFill/>
          <a:ln w="9525">
            <a:noFill/>
            <a:miter lim="800000"/>
            <a:headEnd/>
            <a:tailEnd/>
          </a:ln>
        </p:spPr>
      </p:pic>
      <p:pic>
        <p:nvPicPr>
          <p:cNvPr id="73" name="Picture 21"/>
          <p:cNvPicPr>
            <a:picLocks noChangeAspect="1" noChangeArrowheads="1"/>
          </p:cNvPicPr>
          <p:nvPr/>
        </p:nvPicPr>
        <p:blipFill>
          <a:blip r:embed="rId7" cstate="print"/>
          <a:srcRect/>
          <a:stretch>
            <a:fillRect/>
          </a:stretch>
        </p:blipFill>
        <p:spPr bwMode="auto">
          <a:xfrm>
            <a:off x="7308281" y="3000372"/>
            <a:ext cx="223499" cy="214314"/>
          </a:xfrm>
          <a:prstGeom prst="rect">
            <a:avLst/>
          </a:prstGeom>
          <a:noFill/>
          <a:ln w="9525">
            <a:noFill/>
            <a:miter lim="800000"/>
            <a:headEnd/>
            <a:tailEnd/>
          </a:ln>
        </p:spPr>
      </p:pic>
      <p:pic>
        <p:nvPicPr>
          <p:cNvPr id="74" name="Picture 21"/>
          <p:cNvPicPr>
            <a:picLocks noChangeAspect="1" noChangeArrowheads="1"/>
          </p:cNvPicPr>
          <p:nvPr/>
        </p:nvPicPr>
        <p:blipFill>
          <a:blip r:embed="rId7" cstate="print"/>
          <a:srcRect/>
          <a:stretch>
            <a:fillRect/>
          </a:stretch>
        </p:blipFill>
        <p:spPr bwMode="auto">
          <a:xfrm>
            <a:off x="6694592" y="3398178"/>
            <a:ext cx="223499" cy="214314"/>
          </a:xfrm>
          <a:prstGeom prst="rect">
            <a:avLst/>
          </a:prstGeom>
          <a:noFill/>
          <a:ln w="9525">
            <a:noFill/>
            <a:miter lim="800000"/>
            <a:headEnd/>
            <a:tailEnd/>
          </a:ln>
        </p:spPr>
      </p:pic>
      <p:pic>
        <p:nvPicPr>
          <p:cNvPr id="75" name="Picture 21"/>
          <p:cNvPicPr>
            <a:picLocks noChangeAspect="1" noChangeArrowheads="1"/>
          </p:cNvPicPr>
          <p:nvPr/>
        </p:nvPicPr>
        <p:blipFill>
          <a:blip r:embed="rId7" cstate="print"/>
          <a:srcRect/>
          <a:stretch>
            <a:fillRect/>
          </a:stretch>
        </p:blipFill>
        <p:spPr bwMode="auto">
          <a:xfrm>
            <a:off x="7532869" y="3388384"/>
            <a:ext cx="223499" cy="214314"/>
          </a:xfrm>
          <a:prstGeom prst="rect">
            <a:avLst/>
          </a:prstGeom>
          <a:noFill/>
          <a:ln w="9525">
            <a:noFill/>
            <a:miter lim="800000"/>
            <a:headEnd/>
            <a:tailEnd/>
          </a:ln>
        </p:spPr>
      </p:pic>
      <p:pic>
        <p:nvPicPr>
          <p:cNvPr id="76" name="Picture 8" descr="BizTalkSvr_h_rgb.png"/>
          <p:cNvPicPr>
            <a:picLocks noChangeAspect="1"/>
          </p:cNvPicPr>
          <p:nvPr/>
        </p:nvPicPr>
        <p:blipFill>
          <a:blip r:embed="rId8"/>
          <a:srcRect/>
          <a:stretch>
            <a:fillRect/>
          </a:stretch>
        </p:blipFill>
        <p:spPr bwMode="auto">
          <a:xfrm>
            <a:off x="1694412" y="3336064"/>
            <a:ext cx="714380" cy="154100"/>
          </a:xfrm>
          <a:prstGeom prst="rect">
            <a:avLst/>
          </a:prstGeom>
          <a:noFill/>
          <a:ln w="9525">
            <a:noFill/>
            <a:miter lim="800000"/>
            <a:headEnd/>
            <a:tailEnd/>
          </a:ln>
        </p:spPr>
      </p:pic>
      <p:pic>
        <p:nvPicPr>
          <p:cNvPr id="77" name="Picture 8" descr="BizTalkSvr_h_rgb.png"/>
          <p:cNvPicPr>
            <a:picLocks noChangeAspect="1"/>
          </p:cNvPicPr>
          <p:nvPr/>
        </p:nvPicPr>
        <p:blipFill>
          <a:blip r:embed="rId8"/>
          <a:srcRect/>
          <a:stretch>
            <a:fillRect/>
          </a:stretch>
        </p:blipFill>
        <p:spPr bwMode="auto">
          <a:xfrm>
            <a:off x="6000760" y="3143248"/>
            <a:ext cx="1357322" cy="292790"/>
          </a:xfrm>
          <a:prstGeom prst="rect">
            <a:avLst/>
          </a:prstGeom>
          <a:noFill/>
          <a:ln w="9525">
            <a:noFill/>
            <a:miter lim="800000"/>
            <a:headEnd/>
            <a:tailEnd/>
          </a:ln>
        </p:spPr>
      </p:pic>
    </p:spTree>
    <p:extLst>
      <p:ext uri="{BB962C8B-B14F-4D97-AF65-F5344CB8AC3E}">
        <p14:creationId xmlns:p14="http://schemas.microsoft.com/office/powerpoint/2010/main" val="274804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What is an adapter?</a:t>
            </a:r>
            <a:endParaRPr lang="sv-SE" dirty="0"/>
          </a:p>
        </p:txBody>
      </p:sp>
      <p:sp>
        <p:nvSpPr>
          <p:cNvPr id="5" name="Content Placeholder 4"/>
          <p:cNvSpPr>
            <a:spLocks noGrp="1"/>
          </p:cNvSpPr>
          <p:nvPr>
            <p:ph idx="1"/>
          </p:nvPr>
        </p:nvSpPr>
        <p:spPr/>
        <p:txBody>
          <a:bodyPr/>
          <a:lstStyle/>
          <a:p>
            <a:r>
              <a:rPr lang="sv-SE" dirty="0"/>
              <a:t>.NET or COM components</a:t>
            </a:r>
          </a:p>
          <a:p>
            <a:r>
              <a:rPr lang="sv-SE" dirty="0"/>
              <a:t>Allows BizTalk to communicate over some kind of protocol with another system</a:t>
            </a:r>
          </a:p>
          <a:p>
            <a:r>
              <a:rPr lang="sv-SE" dirty="0"/>
              <a:t>Can support a one way or two way Message Exchange Pattern (MEP)</a:t>
            </a:r>
          </a:p>
          <a:p>
            <a:r>
              <a:rPr lang="sv-SE" dirty="0"/>
              <a:t>Can handle metadata and </a:t>
            </a:r>
            <a:r>
              <a:rPr lang="sv-SE"/>
              <a:t>message context</a:t>
            </a:r>
            <a:endParaRPr lang="sv-SE" dirty="0"/>
          </a:p>
        </p:txBody>
      </p:sp>
      <p:sp>
        <p:nvSpPr>
          <p:cNvPr id="6" name="Rounded Rectangle 15"/>
          <p:cNvSpPr/>
          <p:nvPr/>
        </p:nvSpPr>
        <p:spPr bwMode="blackWhite">
          <a:xfrm>
            <a:off x="3286116" y="336993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Tree>
    <p:extLst>
      <p:ext uri="{BB962C8B-B14F-4D97-AF65-F5344CB8AC3E}">
        <p14:creationId xmlns:p14="http://schemas.microsoft.com/office/powerpoint/2010/main" val="180107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Receive Adapters</a:t>
            </a:r>
            <a:endParaRPr lang="sv-SE" dirty="0"/>
          </a:p>
        </p:txBody>
      </p:sp>
      <p:sp>
        <p:nvSpPr>
          <p:cNvPr id="8" name="Content Placeholder 7"/>
          <p:cNvSpPr>
            <a:spLocks noGrp="1"/>
          </p:cNvSpPr>
          <p:nvPr>
            <p:ph sz="half" idx="1"/>
          </p:nvPr>
        </p:nvSpPr>
        <p:spPr>
          <a:xfrm>
            <a:off x="4648200" y="1484313"/>
            <a:ext cx="4388296" cy="4608512"/>
          </a:xfrm>
        </p:spPr>
        <p:txBody>
          <a:bodyPr/>
          <a:lstStyle/>
          <a:p>
            <a:r>
              <a:rPr lang="sv-SE" sz="2000" dirty="0"/>
              <a:t>Responsible for delivering the message to BizTalk</a:t>
            </a:r>
          </a:p>
          <a:p>
            <a:r>
              <a:rPr lang="sv-SE" sz="2000" dirty="0"/>
              <a:t>Can support OneWay, Request/Response or Asynchronous callback MEPs.</a:t>
            </a:r>
          </a:p>
          <a:p>
            <a:r>
              <a:rPr lang="sv-SE" sz="2000" dirty="0"/>
              <a:t>Can add metadata to the message context before publishing the message to the MessageBox.</a:t>
            </a:r>
          </a:p>
          <a:p>
            <a:endParaRPr lang="sv-SE" dirty="0"/>
          </a:p>
        </p:txBody>
      </p:sp>
      <p:sp>
        <p:nvSpPr>
          <p:cNvPr id="41" name="Rounded Rectangle 7"/>
          <p:cNvSpPr/>
          <p:nvPr/>
        </p:nvSpPr>
        <p:spPr bwMode="blackWhite">
          <a:xfrm>
            <a:off x="859752" y="1561570"/>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931190" y="1652680"/>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6" name="Rounded Rectangle 9"/>
          <p:cNvSpPr/>
          <p:nvPr/>
        </p:nvSpPr>
        <p:spPr bwMode="blackWhite">
          <a:xfrm>
            <a:off x="1026931" y="1769969"/>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1216942" y="4341736"/>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9" name="Rounded Rectangle 15"/>
          <p:cNvSpPr/>
          <p:nvPr/>
        </p:nvSpPr>
        <p:spPr bwMode="blackWhite">
          <a:xfrm>
            <a:off x="1243085" y="2879246"/>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58" name="Rounded Rectangle 15"/>
          <p:cNvSpPr/>
          <p:nvPr/>
        </p:nvSpPr>
        <p:spPr bwMode="blackWhite">
          <a:xfrm>
            <a:off x="1239774" y="201585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60" name="Bent Arrow 26"/>
          <p:cNvSpPr/>
          <p:nvPr/>
        </p:nvSpPr>
        <p:spPr bwMode="ltGray">
          <a:xfrm flipV="1">
            <a:off x="1931322" y="1412776"/>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1" name="Grupp 50"/>
          <p:cNvGrpSpPr/>
          <p:nvPr/>
        </p:nvGrpSpPr>
        <p:grpSpPr>
          <a:xfrm>
            <a:off x="3788710" y="4627488"/>
            <a:ext cx="1719394" cy="994437"/>
            <a:chOff x="3500430" y="4500570"/>
            <a:chExt cx="2071702" cy="1285884"/>
          </a:xfrm>
        </p:grpSpPr>
        <p:pic>
          <p:nvPicPr>
            <p:cNvPr id="3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3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421183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Send Adapters</a:t>
            </a:r>
            <a:endParaRPr lang="sv-SE" dirty="0"/>
          </a:p>
        </p:txBody>
      </p:sp>
      <p:sp>
        <p:nvSpPr>
          <p:cNvPr id="5" name="Content Placeholder 4"/>
          <p:cNvSpPr>
            <a:spLocks noGrp="1"/>
          </p:cNvSpPr>
          <p:nvPr>
            <p:ph sz="half" idx="1"/>
          </p:nvPr>
        </p:nvSpPr>
        <p:spPr/>
        <p:txBody>
          <a:bodyPr/>
          <a:lstStyle/>
          <a:p>
            <a:r>
              <a:rPr lang="sv-SE" sz="2400" dirty="0"/>
              <a:t>Responsible for delivering the message from BizTalk to URI.</a:t>
            </a:r>
          </a:p>
          <a:p>
            <a:r>
              <a:rPr lang="sv-SE" sz="2400" dirty="0"/>
              <a:t>Can support OneWay or Solicit/Response MEPs.</a:t>
            </a:r>
          </a:p>
          <a:p>
            <a:r>
              <a:rPr lang="sv-SE" sz="2400" dirty="0"/>
              <a:t>Can use metadata delivered in the message context to make decisions on how to send message.</a:t>
            </a:r>
          </a:p>
          <a:p>
            <a:endParaRPr lang="sv-SE" dirty="0"/>
          </a:p>
        </p:txBody>
      </p:sp>
      <p:sp>
        <p:nvSpPr>
          <p:cNvPr id="36" name="Rounded Rectangle 7"/>
          <p:cNvSpPr/>
          <p:nvPr/>
        </p:nvSpPr>
        <p:spPr bwMode="blackWhite">
          <a:xfrm>
            <a:off x="624984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632128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6629866" y="353223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40" name="Rounded Rectangle 15"/>
          <p:cNvSpPr/>
          <p:nvPr/>
        </p:nvSpPr>
        <p:spPr bwMode="blackWhite">
          <a:xfrm>
            <a:off x="663317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39" name="Rounded Rectangle 15"/>
          <p:cNvSpPr/>
          <p:nvPr/>
        </p:nvSpPr>
        <p:spPr bwMode="blackWhite">
          <a:xfrm>
            <a:off x="662986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4" name="Bent Arrow 27"/>
          <p:cNvSpPr/>
          <p:nvPr/>
        </p:nvSpPr>
        <p:spPr bwMode="ltGray">
          <a:xfrm rot="16200000" flipV="1">
            <a:off x="5592679"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18" name="Grupp 50"/>
          <p:cNvGrpSpPr/>
          <p:nvPr/>
        </p:nvGrpSpPr>
        <p:grpSpPr>
          <a:xfrm>
            <a:off x="4427984" y="4429132"/>
            <a:ext cx="1719394" cy="994437"/>
            <a:chOff x="3500430" y="4500570"/>
            <a:chExt cx="2071702" cy="1285884"/>
          </a:xfrm>
        </p:grpSpPr>
        <p:pic>
          <p:nvPicPr>
            <p:cNvPr id="19"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20"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259441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Where do I get adapters?</a:t>
            </a:r>
            <a:endParaRPr lang="sv-SE" dirty="0"/>
          </a:p>
        </p:txBody>
      </p:sp>
      <p:sp>
        <p:nvSpPr>
          <p:cNvPr id="3" name="Content Placeholder 2"/>
          <p:cNvSpPr>
            <a:spLocks noGrp="1"/>
          </p:cNvSpPr>
          <p:nvPr>
            <p:ph idx="1"/>
          </p:nvPr>
        </p:nvSpPr>
        <p:spPr/>
        <p:txBody>
          <a:bodyPr/>
          <a:lstStyle/>
          <a:p>
            <a:r>
              <a:rPr lang="sv-SE" dirty="0"/>
              <a:t>Out of the box – delivered with BizTalk</a:t>
            </a:r>
          </a:p>
          <a:p>
            <a:r>
              <a:rPr lang="sv-SE" dirty="0"/>
              <a:t>Extra adapters downloadable from Microsoft</a:t>
            </a:r>
          </a:p>
          <a:p>
            <a:pPr lvl="1"/>
            <a:r>
              <a:rPr lang="sv-SE" dirty="0"/>
              <a:t>Line of Business Adapters</a:t>
            </a:r>
          </a:p>
          <a:p>
            <a:pPr lvl="1"/>
            <a:r>
              <a:rPr lang="sv-SE" dirty="0"/>
              <a:t>BizTalk Adapter Pack</a:t>
            </a:r>
          </a:p>
          <a:p>
            <a:pPr lvl="1"/>
            <a:r>
              <a:rPr lang="sv-SE" dirty="0"/>
              <a:t>Other adapters</a:t>
            </a:r>
          </a:p>
          <a:p>
            <a:r>
              <a:rPr lang="sv-SE" dirty="0"/>
              <a:t>Offered by third party ISV’s.</a:t>
            </a:r>
          </a:p>
          <a:p>
            <a:pPr lvl="1"/>
            <a:r>
              <a:rPr lang="sv-SE" dirty="0"/>
              <a:t>For example /n software</a:t>
            </a:r>
          </a:p>
          <a:p>
            <a:r>
              <a:rPr lang="sv-SE" dirty="0"/>
              <a:t>Through the community</a:t>
            </a:r>
          </a:p>
          <a:p>
            <a:pPr lvl="1"/>
            <a:r>
              <a:rPr lang="sv-SE" dirty="0"/>
              <a:t>For example the SFTP, null, Tcp/ip, TALK adapters, among others.</a:t>
            </a:r>
          </a:p>
          <a:p>
            <a:r>
              <a:rPr lang="sv-SE" dirty="0"/>
              <a:t>Custom Adapters</a:t>
            </a:r>
          </a:p>
          <a:p>
            <a:pPr lvl="1"/>
            <a:r>
              <a:rPr lang="sv-SE" dirty="0"/>
              <a:t>Build it yourself using one of the available framworks.</a:t>
            </a:r>
          </a:p>
        </p:txBody>
      </p:sp>
    </p:spTree>
    <p:extLst>
      <p:ext uri="{BB962C8B-B14F-4D97-AF65-F5344CB8AC3E}">
        <p14:creationId xmlns:p14="http://schemas.microsoft.com/office/powerpoint/2010/main" val="293515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8.8|8.8|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2009-11-13T23:08:29Z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10071</TotalTime>
  <Words>1236</Words>
  <Application>Microsoft Office PowerPoint</Application>
  <PresentationFormat>On-screen Show (4:3)</PresentationFormat>
  <Paragraphs>294</Paragraphs>
  <Slides>26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Segoe</vt:lpstr>
      <vt:lpstr>Segoe UI</vt:lpstr>
      <vt:lpstr>Trebuchet MS</vt:lpstr>
      <vt:lpstr>Wingdings</vt:lpstr>
      <vt:lpstr>Office Theme</vt:lpstr>
      <vt:lpstr>Developing Integration Solutions using Microsoft BizTalk Server 2013</vt:lpstr>
      <vt:lpstr>Course Outline</vt:lpstr>
      <vt:lpstr>Lesson 1: Introduction to Adapters</vt:lpstr>
      <vt:lpstr>What role does adapters play?</vt:lpstr>
      <vt:lpstr>Where are adapters placed?</vt:lpstr>
      <vt:lpstr>What is an adapter?</vt:lpstr>
      <vt:lpstr>Receive Adapters</vt:lpstr>
      <vt:lpstr>Send Adapters</vt:lpstr>
      <vt:lpstr>Where do I get adapters?</vt:lpstr>
      <vt:lpstr>Different kinds of adapters</vt:lpstr>
      <vt:lpstr>BizTalk Adapters and Accelerators</vt:lpstr>
      <vt:lpstr>Protocol adapters</vt:lpstr>
      <vt:lpstr>Demo</vt:lpstr>
      <vt:lpstr>Application adapters</vt:lpstr>
      <vt:lpstr>Application adapters</vt:lpstr>
      <vt:lpstr>Demo</vt:lpstr>
      <vt:lpstr>Lesson 2: Custom Adapters</vt:lpstr>
      <vt:lpstr>Custom Adapters</vt:lpstr>
      <vt:lpstr>Summary</vt:lpstr>
      <vt:lpstr>Q &amp; A</vt:lpstr>
      <vt:lpstr>BTSHOL07b Integration with Azure Logic Apps</vt:lpstr>
      <vt:lpstr>BTSHOL07b Integration with Azure Logic Apps</vt:lpstr>
      <vt:lpstr>BTSHOL07b Integration with Azure Logic Apps</vt:lpstr>
      <vt:lpstr>What is a Queue and what is a Topic</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331</cp:revision>
  <dcterms:created xsi:type="dcterms:W3CDTF">2009-03-09T21:00:21Z</dcterms:created>
  <dcterms:modified xsi:type="dcterms:W3CDTF">2016-12-09T12:37:48Z</dcterms:modified>
  <cp:category>Sales &amp; Marketing</cp:category>
</cp:coreProperties>
</file>