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</p:sldMasterIdLst>
  <p:notesMasterIdLst>
    <p:notesMasterId r:id="rId33"/>
  </p:notesMasterIdLst>
  <p:handoutMasterIdLst>
    <p:handoutMasterId r:id="rId34"/>
  </p:handoutMasterIdLst>
  <p:sldIdLst>
    <p:sldId id="326" r:id="rId3"/>
    <p:sldId id="276" r:id="rId4"/>
    <p:sldId id="308" r:id="rId5"/>
    <p:sldId id="315" r:id="rId6"/>
    <p:sldId id="312" r:id="rId7"/>
    <p:sldId id="348" r:id="rId8"/>
    <p:sldId id="349" r:id="rId9"/>
    <p:sldId id="336" r:id="rId10"/>
    <p:sldId id="350" r:id="rId11"/>
    <p:sldId id="351" r:id="rId12"/>
    <p:sldId id="337" r:id="rId13"/>
    <p:sldId id="339" r:id="rId14"/>
    <p:sldId id="357" r:id="rId15"/>
    <p:sldId id="352" r:id="rId16"/>
    <p:sldId id="341" r:id="rId17"/>
    <p:sldId id="359" r:id="rId18"/>
    <p:sldId id="356" r:id="rId19"/>
    <p:sldId id="338" r:id="rId20"/>
    <p:sldId id="340" r:id="rId21"/>
    <p:sldId id="353" r:id="rId22"/>
    <p:sldId id="354" r:id="rId23"/>
    <p:sldId id="358" r:id="rId24"/>
    <p:sldId id="342" r:id="rId25"/>
    <p:sldId id="343" r:id="rId26"/>
    <p:sldId id="322" r:id="rId27"/>
    <p:sldId id="319" r:id="rId28"/>
    <p:sldId id="327" r:id="rId29"/>
    <p:sldId id="328" r:id="rId30"/>
    <p:sldId id="360" r:id="rId31"/>
    <p:sldId id="361" r:id="rId3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291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shapes to represent the business process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schemas to describe message formats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Define ports through which messages are received and sent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8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17B596B2-2629-4204-804E-67D584D9054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and test the orchestration</a:t>
          </a:r>
        </a:p>
      </dgm:t>
    </dgm:pt>
    <dgm:pt modelId="{0C90934B-9772-407D-8A3D-A1A45DA6C9AF}" type="parTrans" cxnId="{6DD61FFF-34C2-4A65-9D4D-52DF4EF46897}">
      <dgm:prSet/>
      <dgm:spPr/>
      <dgm:t>
        <a:bodyPr/>
        <a:lstStyle/>
        <a:p>
          <a:endParaRPr lang="sv-SE"/>
        </a:p>
      </dgm:t>
    </dgm:pt>
    <dgm:pt modelId="{07222E57-EEE6-42B5-8BAC-56CBF368E829}" type="sibTrans" cxnId="{6DD61FFF-34C2-4A65-9D4D-52DF4EF46897}">
      <dgm:prSet/>
      <dgm:spPr/>
      <dgm:t>
        <a:bodyPr/>
        <a:lstStyle/>
        <a:p>
          <a:endParaRPr lang="sv-SE"/>
        </a:p>
      </dgm:t>
    </dgm:pt>
    <dgm:pt modelId="{D91DD4D5-802F-47A2-9F0C-DE560AC85EC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4</a:t>
          </a:r>
          <a:endParaRPr lang="en-US" dirty="0"/>
        </a:p>
      </dgm:t>
    </dgm:pt>
    <dgm:pt modelId="{4D676EFB-DB09-41E2-B15F-71CD64187CA1}" type="parTrans" cxnId="{B52DC2E9-EFFA-4197-AE19-4EA75F54BB6A}">
      <dgm:prSet/>
      <dgm:spPr/>
      <dgm:t>
        <a:bodyPr/>
        <a:lstStyle/>
        <a:p>
          <a:endParaRPr lang="sv-SE"/>
        </a:p>
      </dgm:t>
    </dgm:pt>
    <dgm:pt modelId="{4A7D2DE0-1776-4B2B-9B7D-15FFAA8E1A0F}" type="sibTrans" cxnId="{B52DC2E9-EFFA-4197-AE19-4EA75F54BB6A}">
      <dgm:prSet/>
      <dgm:spPr/>
      <dgm:t>
        <a:bodyPr/>
        <a:lstStyle/>
        <a:p>
          <a:endParaRPr lang="sv-SE"/>
        </a:p>
      </dgm:t>
    </dgm:pt>
    <dgm:pt modelId="{17619674-A03F-4446-9591-39C19DADE44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Connect receive and send shapes to ports</a:t>
          </a:r>
        </a:p>
      </dgm:t>
    </dgm:pt>
    <dgm:pt modelId="{3D4F67CB-C075-4ABB-9B9F-92026C33C9EB}" type="parTrans" cxnId="{62A93F83-CA3F-4495-8C99-94371F7D8AFB}">
      <dgm:prSet/>
      <dgm:spPr/>
      <dgm:t>
        <a:bodyPr/>
        <a:lstStyle/>
        <a:p>
          <a:endParaRPr lang="sv-SE"/>
        </a:p>
      </dgm:t>
    </dgm:pt>
    <dgm:pt modelId="{0879C7BC-7B65-415F-BD5E-C9F3B26983B7}" type="sibTrans" cxnId="{62A93F83-CA3F-4495-8C99-94371F7D8AFB}">
      <dgm:prSet/>
      <dgm:spPr/>
      <dgm:t>
        <a:bodyPr/>
        <a:lstStyle/>
        <a:p>
          <a:endParaRPr lang="sv-SE"/>
        </a:p>
      </dgm:t>
    </dgm:pt>
    <dgm:pt modelId="{972AEF0B-972F-4B4B-A9A1-2998BDE0EAB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4BF7664E-9CE5-4600-8E79-D14C5CC91608}" type="parTrans" cxnId="{1929DF58-1E83-4CBF-89F3-C418D4598C2D}">
      <dgm:prSet/>
      <dgm:spPr/>
      <dgm:t>
        <a:bodyPr/>
        <a:lstStyle/>
        <a:p>
          <a:endParaRPr lang="sv-SE"/>
        </a:p>
      </dgm:t>
    </dgm:pt>
    <dgm:pt modelId="{1798D80F-92C0-4BCD-BC57-B9DB0E2FB311}" type="sibTrans" cxnId="{1929DF58-1E83-4CBF-89F3-C418D4598C2D}">
      <dgm:prSet/>
      <dgm:spPr/>
      <dgm:t>
        <a:bodyPr/>
        <a:lstStyle/>
        <a:p>
          <a:endParaRPr lang="sv-SE"/>
        </a:p>
      </dgm:t>
    </dgm:pt>
    <dgm:pt modelId="{35BBCE35-E336-4A7B-9F63-606945A16F8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Transform and otherwise process the messages to complete the business process</a:t>
          </a:r>
        </a:p>
      </dgm:t>
    </dgm:pt>
    <dgm:pt modelId="{38376C62-5919-468B-9374-CE5A9A3095A5}" type="parTrans" cxnId="{467ECEA3-7880-4199-8786-A8F9DB9C4283}">
      <dgm:prSet/>
      <dgm:spPr/>
      <dgm:t>
        <a:bodyPr/>
        <a:lstStyle/>
        <a:p>
          <a:endParaRPr lang="sv-SE"/>
        </a:p>
      </dgm:t>
    </dgm:pt>
    <dgm:pt modelId="{7427CD07-83E0-47C4-BC3C-50E7E21D94FD}" type="sibTrans" cxnId="{467ECEA3-7880-4199-8786-A8F9DB9C4283}">
      <dgm:prSet/>
      <dgm:spPr/>
      <dgm:t>
        <a:bodyPr/>
        <a:lstStyle/>
        <a:p>
          <a:endParaRPr lang="sv-SE"/>
        </a:p>
      </dgm:t>
    </dgm:pt>
    <dgm:pt modelId="{26690EF2-EE43-4D8C-98E9-7B442B9CE47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27C61550-DE1B-4573-A7ED-44C3229FAF75}" type="parTrans" cxnId="{4C619FDD-7C97-44CB-8047-E4669B7A8AEF}">
      <dgm:prSet/>
      <dgm:spPr/>
      <dgm:t>
        <a:bodyPr/>
        <a:lstStyle/>
        <a:p>
          <a:endParaRPr lang="sv-SE"/>
        </a:p>
      </dgm:t>
    </dgm:pt>
    <dgm:pt modelId="{2D9607BC-A78B-4D32-BD82-B5FDE3703346}" type="sibTrans" cxnId="{4C619FDD-7C97-44CB-8047-E4669B7A8AEF}">
      <dgm:prSet/>
      <dgm:spPr/>
      <dgm:t>
        <a:bodyPr/>
        <a:lstStyle/>
        <a:p>
          <a:endParaRPr lang="sv-SE"/>
        </a:p>
      </dgm:t>
    </dgm:pt>
    <dgm:pt modelId="{D7200611-BFFC-4156-8296-8F2B743211E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the orchestration</a:t>
          </a:r>
        </a:p>
      </dgm:t>
    </dgm:pt>
    <dgm:pt modelId="{6E590FEA-3B80-4936-9946-896AC1A7CE42}" type="parTrans" cxnId="{43647C2F-4E68-4CBD-AB6C-25BA100CE82D}">
      <dgm:prSet/>
      <dgm:spPr/>
      <dgm:t>
        <a:bodyPr/>
        <a:lstStyle/>
        <a:p>
          <a:endParaRPr lang="sv-SE"/>
        </a:p>
      </dgm:t>
    </dgm:pt>
    <dgm:pt modelId="{67C57374-25CB-432B-BBA5-3E72577CB812}" type="sibTrans" cxnId="{43647C2F-4E68-4CBD-AB6C-25BA100CE82D}">
      <dgm:prSet/>
      <dgm:spPr/>
      <dgm:t>
        <a:bodyPr/>
        <a:lstStyle/>
        <a:p>
          <a:endParaRPr lang="sv-SE"/>
        </a:p>
      </dgm:t>
    </dgm:pt>
    <dgm:pt modelId="{DE946402-EB2C-4293-BA78-7B85ABC1FD0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C004B054-AF29-43AE-9DBA-B73A13F14EC9}" type="parTrans" cxnId="{515A6600-F6A0-4D02-9507-0C23134E1395}">
      <dgm:prSet/>
      <dgm:spPr/>
      <dgm:t>
        <a:bodyPr/>
        <a:lstStyle/>
        <a:p>
          <a:endParaRPr lang="sv-SE"/>
        </a:p>
      </dgm:t>
    </dgm:pt>
    <dgm:pt modelId="{63B1F8D3-8453-4555-8CE5-46179DE48DF1}" type="sibTrans" cxnId="{515A6600-F6A0-4D02-9507-0C23134E1395}">
      <dgm:prSet/>
      <dgm:spPr/>
      <dgm:t>
        <a:bodyPr/>
        <a:lstStyle/>
        <a:p>
          <a:endParaRPr lang="sv-SE"/>
        </a:p>
      </dgm:t>
    </dgm:pt>
    <dgm:pt modelId="{50DA5083-3C85-4B34-A270-89C11DE4D86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Deploy and bind the orchestration</a:t>
          </a:r>
          <a:endParaRPr lang="sv-SE" dirty="0"/>
        </a:p>
      </dgm:t>
    </dgm:pt>
    <dgm:pt modelId="{A3EFBB37-3500-4D75-9CE0-124E066D4260}" type="parTrans" cxnId="{2C308D4D-DF2B-40EC-B88C-8705E032BE87}">
      <dgm:prSet/>
      <dgm:spPr/>
      <dgm:t>
        <a:bodyPr/>
        <a:lstStyle/>
        <a:p>
          <a:endParaRPr lang="sv-SE"/>
        </a:p>
      </dgm:t>
    </dgm:pt>
    <dgm:pt modelId="{1F188848-7DE6-4F75-98EC-9208E0DCF905}" type="sibTrans" cxnId="{2C308D4D-DF2B-40EC-B88C-8705E032BE87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588999C1-8312-4A99-8ADC-F8BC3249B0FB}" type="pres">
      <dgm:prSet presAssocID="{D91DD4D5-802F-47A2-9F0C-DE560AC85EC8}" presName="linNode" presStyleCnt="0"/>
      <dgm:spPr/>
    </dgm:pt>
    <dgm:pt modelId="{2B5F9629-87A4-4333-8255-3876546754DC}" type="pres">
      <dgm:prSet presAssocID="{D91DD4D5-802F-47A2-9F0C-DE560AC85EC8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BE5DC509-EF7C-4DB0-B3AB-DF9320A0FF2B}" type="pres">
      <dgm:prSet presAssocID="{D91DD4D5-802F-47A2-9F0C-DE560AC85EC8}" presName="descendantText" presStyleLbl="alignAccFollowNode1" presStyleIdx="3" presStyleCnt="8">
        <dgm:presLayoutVars>
          <dgm:bulletEnabled val="1"/>
        </dgm:presLayoutVars>
      </dgm:prSet>
      <dgm:spPr/>
    </dgm:pt>
    <dgm:pt modelId="{CE0BBB0E-3E79-446A-9BD4-B7D7A4CC1D73}" type="pres">
      <dgm:prSet presAssocID="{4A7D2DE0-1776-4B2B-9B7D-15FFAA8E1A0F}" presName="sp" presStyleCnt="0"/>
      <dgm:spPr/>
    </dgm:pt>
    <dgm:pt modelId="{87EAF04D-2BF3-42C2-98AB-C7EB57263E66}" type="pres">
      <dgm:prSet presAssocID="{972AEF0B-972F-4B4B-A9A1-2998BDE0EAB9}" presName="linNode" presStyleCnt="0"/>
      <dgm:spPr/>
    </dgm:pt>
    <dgm:pt modelId="{39A0F9F3-4CB7-4BF6-BAC8-7A839E4552BC}" type="pres">
      <dgm:prSet presAssocID="{972AEF0B-972F-4B4B-A9A1-2998BDE0EAB9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3D1B0631-0032-40A3-85B0-FD9B8847A623}" type="pres">
      <dgm:prSet presAssocID="{972AEF0B-972F-4B4B-A9A1-2998BDE0EAB9}" presName="descendantText" presStyleLbl="alignAccFollowNode1" presStyleIdx="4" presStyleCnt="8">
        <dgm:presLayoutVars>
          <dgm:bulletEnabled val="1"/>
        </dgm:presLayoutVars>
      </dgm:prSet>
      <dgm:spPr/>
    </dgm:pt>
    <dgm:pt modelId="{32919DC5-B4EB-4EAB-91F1-31E84BAB1505}" type="pres">
      <dgm:prSet presAssocID="{1798D80F-92C0-4BCD-BC57-B9DB0E2FB311}" presName="sp" presStyleCnt="0"/>
      <dgm:spPr/>
    </dgm:pt>
    <dgm:pt modelId="{9D6731D0-BB47-4DB9-833E-67DE59109BC3}" type="pres">
      <dgm:prSet presAssocID="{26690EF2-EE43-4D8C-98E9-7B442B9CE47F}" presName="linNode" presStyleCnt="0"/>
      <dgm:spPr/>
    </dgm:pt>
    <dgm:pt modelId="{90266AE3-A32C-4E0B-A200-54AB7459131E}" type="pres">
      <dgm:prSet presAssocID="{26690EF2-EE43-4D8C-98E9-7B442B9CE47F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30AB6637-9A62-4D5A-B033-8441DA4840C6}" type="pres">
      <dgm:prSet presAssocID="{26690EF2-EE43-4D8C-98E9-7B442B9CE47F}" presName="descendantText" presStyleLbl="alignAccFollowNode1" presStyleIdx="5" presStyleCnt="8">
        <dgm:presLayoutVars>
          <dgm:bulletEnabled val="1"/>
        </dgm:presLayoutVars>
      </dgm:prSet>
      <dgm:spPr/>
    </dgm:pt>
    <dgm:pt modelId="{815E6B26-F7E3-4C88-95F8-EC5FE038BC7D}" type="pres">
      <dgm:prSet presAssocID="{2D9607BC-A78B-4D32-BD82-B5FDE3703346}" presName="sp" presStyleCnt="0"/>
      <dgm:spPr/>
    </dgm:pt>
    <dgm:pt modelId="{45AA4FC0-D609-4E4A-BB84-685587B8E2EE}" type="pres">
      <dgm:prSet presAssocID="{DE946402-EB2C-4293-BA78-7B85ABC1FD03}" presName="linNode" presStyleCnt="0"/>
      <dgm:spPr/>
    </dgm:pt>
    <dgm:pt modelId="{4DC76654-D347-49FF-AFF2-9901AB9DB73E}" type="pres">
      <dgm:prSet presAssocID="{DE946402-EB2C-4293-BA78-7B85ABC1FD03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725053-3690-4A4A-97CF-0AFFCCD144BE}" type="pres">
      <dgm:prSet presAssocID="{DE946402-EB2C-4293-BA78-7B85ABC1FD03}" presName="descendantText" presStyleLbl="alignAccFollowNode1" presStyleIdx="6" presStyleCnt="8">
        <dgm:presLayoutVars>
          <dgm:bulletEnabled val="1"/>
        </dgm:presLayoutVars>
      </dgm:prSet>
      <dgm:spPr/>
    </dgm:pt>
    <dgm:pt modelId="{9C3AD1F0-8B28-422E-914A-4094628A7653}" type="pres">
      <dgm:prSet presAssocID="{63B1F8D3-8453-4555-8CE5-46179DE48DF1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7" destOrd="0" parTransId="{DD012C86-1E50-468B-9C59-345B52212D7B}" sibTransId="{A4852E42-E2A8-47A5-8214-FF6A5F6842E4}"/>
    <dgm:cxn modelId="{9AD7ACC4-55DF-4C7D-A208-67B8108A194F}" type="presOf" srcId="{17619674-A03F-4446-9591-39C19DADE44F}" destId="{BE5DC509-EF7C-4DB0-B3AB-DF9320A0FF2B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A485961D-9F8B-40AC-B945-B9BF05F6E500}" type="presOf" srcId="{DE946402-EB2C-4293-BA78-7B85ABC1FD03}" destId="{4DC76654-D347-49FF-AFF2-9901AB9DB73E}" srcOrd="0" destOrd="0" presId="urn:microsoft.com/office/officeart/2005/8/layout/vList5"/>
    <dgm:cxn modelId="{B52DC2E9-EFFA-4197-AE19-4EA75F54BB6A}" srcId="{CC50D243-2C53-433D-83B5-11E46DF35305}" destId="{D91DD4D5-802F-47A2-9F0C-DE560AC85EC8}" srcOrd="3" destOrd="0" parTransId="{4D676EFB-DB09-41E2-B15F-71CD64187CA1}" sibTransId="{4A7D2DE0-1776-4B2B-9B7D-15FFAA8E1A0F}"/>
    <dgm:cxn modelId="{0141A3F7-776D-4D0C-A9A5-057401D10702}" type="presOf" srcId="{543C4D73-2BD9-4FD3-B225-BA927636A30E}" destId="{839A0C55-6F4F-487B-ABCB-7E5C2EC4A22A}" srcOrd="0" destOrd="0" presId="urn:microsoft.com/office/officeart/2005/8/layout/vList5"/>
    <dgm:cxn modelId="{99727650-75C6-440F-A058-35062B7C5422}" type="presOf" srcId="{CC50D243-2C53-433D-83B5-11E46DF35305}" destId="{008FD7B1-49B2-4BA3-B80E-C5B2EAD406EA}" srcOrd="0" destOrd="0" presId="urn:microsoft.com/office/officeart/2005/8/layout/vList5"/>
    <dgm:cxn modelId="{0DDB0FFC-C343-42EA-874D-A01588F53511}" type="presOf" srcId="{972AEF0B-972F-4B4B-A9A1-2998BDE0EAB9}" destId="{39A0F9F3-4CB7-4BF6-BAC8-7A839E4552BC}" srcOrd="0" destOrd="0" presId="urn:microsoft.com/office/officeart/2005/8/layout/vList5"/>
    <dgm:cxn modelId="{6DD61FFF-34C2-4A65-9D4D-52DF4EF46897}" srcId="{9276FFF9-D79C-40AF-8922-4549E158446F}" destId="{17B596B2-2629-4204-804E-67D584D9054B}" srcOrd="0" destOrd="0" parTransId="{0C90934B-9772-407D-8A3D-A1A45DA6C9AF}" sibTransId="{07222E57-EEE6-42B5-8BAC-56CBF368E829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1B736EFB-962F-44E1-A45B-BE3ED85AF7FA}" type="presOf" srcId="{50DA5083-3C85-4B34-A270-89C11DE4D86F}" destId="{29725053-3690-4A4A-97CF-0AFFCCD144BE}" srcOrd="0" destOrd="0" presId="urn:microsoft.com/office/officeart/2005/8/layout/vList5"/>
    <dgm:cxn modelId="{3F142D68-819E-4D3E-B827-21068A750F8B}" type="presOf" srcId="{D7200611-BFFC-4156-8296-8F2B743211EC}" destId="{30AB6637-9A62-4D5A-B033-8441DA4840C6}" srcOrd="0" destOrd="0" presId="urn:microsoft.com/office/officeart/2005/8/layout/vList5"/>
    <dgm:cxn modelId="{2C308D4D-DF2B-40EC-B88C-8705E032BE87}" srcId="{DE946402-EB2C-4293-BA78-7B85ABC1FD03}" destId="{50DA5083-3C85-4B34-A270-89C11DE4D86F}" srcOrd="0" destOrd="0" parTransId="{A3EFBB37-3500-4D75-9CE0-124E066D4260}" sibTransId="{1F188848-7DE6-4F75-98EC-9208E0DCF905}"/>
    <dgm:cxn modelId="{515A6600-F6A0-4D02-9507-0C23134E1395}" srcId="{CC50D243-2C53-433D-83B5-11E46DF35305}" destId="{DE946402-EB2C-4293-BA78-7B85ABC1FD03}" srcOrd="6" destOrd="0" parTransId="{C004B054-AF29-43AE-9DBA-B73A13F14EC9}" sibTransId="{63B1F8D3-8453-4555-8CE5-46179DE48DF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3647C2F-4E68-4CBD-AB6C-25BA100CE82D}" srcId="{26690EF2-EE43-4D8C-98E9-7B442B9CE47F}" destId="{D7200611-BFFC-4156-8296-8F2B743211EC}" srcOrd="0" destOrd="0" parTransId="{6E590FEA-3B80-4936-9946-896AC1A7CE42}" sibTransId="{67C57374-25CB-432B-BBA5-3E72577CB812}"/>
    <dgm:cxn modelId="{B88CB4F7-35B6-4C8B-AE91-DF4C6DAFBD6C}" type="presOf" srcId="{17B596B2-2629-4204-804E-67D584D9054B}" destId="{6B068343-8AEE-4D1A-BB98-49539ECB81C6}" srcOrd="0" destOrd="0" presId="urn:microsoft.com/office/officeart/2005/8/layout/vList5"/>
    <dgm:cxn modelId="{1929DF58-1E83-4CBF-89F3-C418D4598C2D}" srcId="{CC50D243-2C53-433D-83B5-11E46DF35305}" destId="{972AEF0B-972F-4B4B-A9A1-2998BDE0EAB9}" srcOrd="4" destOrd="0" parTransId="{4BF7664E-9CE5-4600-8E79-D14C5CC91608}" sibTransId="{1798D80F-92C0-4BCD-BC57-B9DB0E2FB311}"/>
    <dgm:cxn modelId="{62A93F83-CA3F-4495-8C99-94371F7D8AFB}" srcId="{D91DD4D5-802F-47A2-9F0C-DE560AC85EC8}" destId="{17619674-A03F-4446-9591-39C19DADE44F}" srcOrd="0" destOrd="0" parTransId="{3D4F67CB-C075-4ABB-9B9F-92026C33C9EB}" sibTransId="{0879C7BC-7B65-415F-BD5E-C9F3B26983B7}"/>
    <dgm:cxn modelId="{0D2AFFDE-5741-4A7D-BD76-786CBD3918F3}" type="presOf" srcId="{26690EF2-EE43-4D8C-98E9-7B442B9CE47F}" destId="{90266AE3-A32C-4E0B-A200-54AB7459131E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4C619FDD-7C97-44CB-8047-E4669B7A8AEF}" srcId="{CC50D243-2C53-433D-83B5-11E46DF35305}" destId="{26690EF2-EE43-4D8C-98E9-7B442B9CE47F}" srcOrd="5" destOrd="0" parTransId="{27C61550-DE1B-4573-A7ED-44C3229FAF75}" sibTransId="{2D9607BC-A78B-4D32-BD82-B5FDE3703346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6BBFB977-9DCB-4242-AE8D-CAB6E0CFA064}" type="presOf" srcId="{28F8D379-8B78-4F75-9B33-605DB1D0BA3E}" destId="{11908AA2-17DB-48BB-B152-062C361AC5C4}" srcOrd="0" destOrd="0" presId="urn:microsoft.com/office/officeart/2005/8/layout/vList5"/>
    <dgm:cxn modelId="{3D02984B-964F-467B-A6AC-65B55024E826}" type="presOf" srcId="{91C62179-2964-4056-BEC8-6F947A0A7F38}" destId="{CC005D75-9949-46F5-816A-84FDF35D1A84}" srcOrd="0" destOrd="0" presId="urn:microsoft.com/office/officeart/2005/8/layout/vList5"/>
    <dgm:cxn modelId="{4E0E8D8F-5F53-4A43-82ED-248134ED2259}" type="presOf" srcId="{35BBCE35-E336-4A7B-9F63-606945A16F8B}" destId="{3D1B0631-0032-40A3-85B0-FD9B8847A623}" srcOrd="0" destOrd="0" presId="urn:microsoft.com/office/officeart/2005/8/layout/vList5"/>
    <dgm:cxn modelId="{53738870-A193-49EE-8D4D-31FC1C0D7118}" type="presOf" srcId="{D91DD4D5-802F-47A2-9F0C-DE560AC85EC8}" destId="{2B5F9629-87A4-4333-8255-3876546754DC}" srcOrd="0" destOrd="0" presId="urn:microsoft.com/office/officeart/2005/8/layout/vList5"/>
    <dgm:cxn modelId="{A422428B-1FCA-41F1-984D-BBA335ECED73}" type="presOf" srcId="{918E5147-95D9-4A10-A481-3DD7B72ACD27}" destId="{5D864B8D-FACF-48E7-8326-E483DE976D5A}" srcOrd="0" destOrd="0" presId="urn:microsoft.com/office/officeart/2005/8/layout/vList5"/>
    <dgm:cxn modelId="{723D6068-FCB4-4EFD-8FD4-126C33114E3A}" type="presOf" srcId="{5D54E867-2EE5-4E6E-ADF3-70FD46C29A9E}" destId="{97A5505E-23ED-47A6-8FD4-A49DECDD05D3}" srcOrd="0" destOrd="0" presId="urn:microsoft.com/office/officeart/2005/8/layout/vList5"/>
    <dgm:cxn modelId="{05604C95-CFCA-4535-B039-E25438F7D0BD}" type="presOf" srcId="{9276FFF9-D79C-40AF-8922-4549E158446F}" destId="{5EB87B31-1029-4A1F-9C0A-AFFB28CA0F5E}" srcOrd="0" destOrd="0" presId="urn:microsoft.com/office/officeart/2005/8/layout/vList5"/>
    <dgm:cxn modelId="{467ECEA3-7880-4199-8786-A8F9DB9C4283}" srcId="{972AEF0B-972F-4B4B-A9A1-2998BDE0EAB9}" destId="{35BBCE35-E336-4A7B-9F63-606945A16F8B}" srcOrd="0" destOrd="0" parTransId="{38376C62-5919-468B-9374-CE5A9A3095A5}" sibTransId="{7427CD07-83E0-47C4-BC3C-50E7E21D94FD}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3529E9EC-0590-427C-A8FA-143C70EE63E0}" type="presOf" srcId="{48D294A6-4B7E-4C0F-98AE-E649F44D7A31}" destId="{B2E8BDA2-7497-48D7-82A9-BA15BF6459D6}" srcOrd="0" destOrd="0" presId="urn:microsoft.com/office/officeart/2005/8/layout/vList5"/>
    <dgm:cxn modelId="{80A8C019-F10A-40E5-9E08-0943C4A13D06}" type="presParOf" srcId="{008FD7B1-49B2-4BA3-B80E-C5B2EAD406EA}" destId="{3F7F0EEE-74DE-4FFF-ADD7-A426C33A7C48}" srcOrd="0" destOrd="0" presId="urn:microsoft.com/office/officeart/2005/8/layout/vList5"/>
    <dgm:cxn modelId="{D0A609B8-1E2F-4C60-B9EF-637555DB2945}" type="presParOf" srcId="{3F7F0EEE-74DE-4FFF-ADD7-A426C33A7C48}" destId="{11908AA2-17DB-48BB-B152-062C361AC5C4}" srcOrd="0" destOrd="0" presId="urn:microsoft.com/office/officeart/2005/8/layout/vList5"/>
    <dgm:cxn modelId="{37ACADC2-99A6-43B3-9CFE-D5F84BFD6509}" type="presParOf" srcId="{3F7F0EEE-74DE-4FFF-ADD7-A426C33A7C48}" destId="{97A5505E-23ED-47A6-8FD4-A49DECDD05D3}" srcOrd="1" destOrd="0" presId="urn:microsoft.com/office/officeart/2005/8/layout/vList5"/>
    <dgm:cxn modelId="{A606BEEB-D84F-411B-AEEA-EB43161F7B9A}" type="presParOf" srcId="{008FD7B1-49B2-4BA3-B80E-C5B2EAD406EA}" destId="{68F33C57-0132-49E6-9E88-E9E59EC45718}" srcOrd="1" destOrd="0" presId="urn:microsoft.com/office/officeart/2005/8/layout/vList5"/>
    <dgm:cxn modelId="{67C519A7-A061-4B77-87F6-90878F6A3263}" type="presParOf" srcId="{008FD7B1-49B2-4BA3-B80E-C5B2EAD406EA}" destId="{A41A2C35-F26C-4C96-8342-4EBB078F3130}" srcOrd="2" destOrd="0" presId="urn:microsoft.com/office/officeart/2005/8/layout/vList5"/>
    <dgm:cxn modelId="{D9EE6917-9DB2-4408-A8B3-D7DC1D3F9A79}" type="presParOf" srcId="{A41A2C35-F26C-4C96-8342-4EBB078F3130}" destId="{B2E8BDA2-7497-48D7-82A9-BA15BF6459D6}" srcOrd="0" destOrd="0" presId="urn:microsoft.com/office/officeart/2005/8/layout/vList5"/>
    <dgm:cxn modelId="{0DD0A3ED-FBD5-45DA-8FA9-C95989812B2E}" type="presParOf" srcId="{A41A2C35-F26C-4C96-8342-4EBB078F3130}" destId="{CC005D75-9949-46F5-816A-84FDF35D1A84}" srcOrd="1" destOrd="0" presId="urn:microsoft.com/office/officeart/2005/8/layout/vList5"/>
    <dgm:cxn modelId="{95EAA371-C8E2-43AB-8994-E182089B45AC}" type="presParOf" srcId="{008FD7B1-49B2-4BA3-B80E-C5B2EAD406EA}" destId="{7CEB5429-5600-4488-A52F-5B3CFC4630BB}" srcOrd="3" destOrd="0" presId="urn:microsoft.com/office/officeart/2005/8/layout/vList5"/>
    <dgm:cxn modelId="{419C9F5B-00A0-49B9-9A55-BEDD12FA32CE}" type="presParOf" srcId="{008FD7B1-49B2-4BA3-B80E-C5B2EAD406EA}" destId="{5FF031F6-7EA3-4605-BDD7-1B99EA2D2D5E}" srcOrd="4" destOrd="0" presId="urn:microsoft.com/office/officeart/2005/8/layout/vList5"/>
    <dgm:cxn modelId="{E948738F-9E66-4DFF-ACDE-9459F53BF749}" type="presParOf" srcId="{5FF031F6-7EA3-4605-BDD7-1B99EA2D2D5E}" destId="{839A0C55-6F4F-487B-ABCB-7E5C2EC4A22A}" srcOrd="0" destOrd="0" presId="urn:microsoft.com/office/officeart/2005/8/layout/vList5"/>
    <dgm:cxn modelId="{D07D8C03-D2BF-4217-9D7D-4B87194DC13E}" type="presParOf" srcId="{5FF031F6-7EA3-4605-BDD7-1B99EA2D2D5E}" destId="{5D864B8D-FACF-48E7-8326-E483DE976D5A}" srcOrd="1" destOrd="0" presId="urn:microsoft.com/office/officeart/2005/8/layout/vList5"/>
    <dgm:cxn modelId="{9C4534F7-B24C-4DE8-AA01-9C7273792E3F}" type="presParOf" srcId="{008FD7B1-49B2-4BA3-B80E-C5B2EAD406EA}" destId="{97AF1158-ACE7-4C23-B451-3DCEA53F2400}" srcOrd="5" destOrd="0" presId="urn:microsoft.com/office/officeart/2005/8/layout/vList5"/>
    <dgm:cxn modelId="{88306561-8C40-4899-8BF4-1CA835C55864}" type="presParOf" srcId="{008FD7B1-49B2-4BA3-B80E-C5B2EAD406EA}" destId="{588999C1-8312-4A99-8ADC-F8BC3249B0FB}" srcOrd="6" destOrd="0" presId="urn:microsoft.com/office/officeart/2005/8/layout/vList5"/>
    <dgm:cxn modelId="{F15A3A3E-3B75-4BC7-B416-ADED12255BB2}" type="presParOf" srcId="{588999C1-8312-4A99-8ADC-F8BC3249B0FB}" destId="{2B5F9629-87A4-4333-8255-3876546754DC}" srcOrd="0" destOrd="0" presId="urn:microsoft.com/office/officeart/2005/8/layout/vList5"/>
    <dgm:cxn modelId="{73727706-827C-4487-BB2D-B9D93AD5B8CC}" type="presParOf" srcId="{588999C1-8312-4A99-8ADC-F8BC3249B0FB}" destId="{BE5DC509-EF7C-4DB0-B3AB-DF9320A0FF2B}" srcOrd="1" destOrd="0" presId="urn:microsoft.com/office/officeart/2005/8/layout/vList5"/>
    <dgm:cxn modelId="{19E3EEDD-48B5-4ADD-B22B-8A698DE6877A}" type="presParOf" srcId="{008FD7B1-49B2-4BA3-B80E-C5B2EAD406EA}" destId="{CE0BBB0E-3E79-446A-9BD4-B7D7A4CC1D73}" srcOrd="7" destOrd="0" presId="urn:microsoft.com/office/officeart/2005/8/layout/vList5"/>
    <dgm:cxn modelId="{A67CEF4A-49B2-4441-9A97-3308D33D1E38}" type="presParOf" srcId="{008FD7B1-49B2-4BA3-B80E-C5B2EAD406EA}" destId="{87EAF04D-2BF3-42C2-98AB-C7EB57263E66}" srcOrd="8" destOrd="0" presId="urn:microsoft.com/office/officeart/2005/8/layout/vList5"/>
    <dgm:cxn modelId="{B0D80580-F9A4-4F13-9943-173094E3F230}" type="presParOf" srcId="{87EAF04D-2BF3-42C2-98AB-C7EB57263E66}" destId="{39A0F9F3-4CB7-4BF6-BAC8-7A839E4552BC}" srcOrd="0" destOrd="0" presId="urn:microsoft.com/office/officeart/2005/8/layout/vList5"/>
    <dgm:cxn modelId="{A32BAF35-6E53-4B6E-9E8E-19ACD9A4EF50}" type="presParOf" srcId="{87EAF04D-2BF3-42C2-98AB-C7EB57263E66}" destId="{3D1B0631-0032-40A3-85B0-FD9B8847A623}" srcOrd="1" destOrd="0" presId="urn:microsoft.com/office/officeart/2005/8/layout/vList5"/>
    <dgm:cxn modelId="{74E13271-3556-4408-8712-8D9BD605E83E}" type="presParOf" srcId="{008FD7B1-49B2-4BA3-B80E-C5B2EAD406EA}" destId="{32919DC5-B4EB-4EAB-91F1-31E84BAB1505}" srcOrd="9" destOrd="0" presId="urn:microsoft.com/office/officeart/2005/8/layout/vList5"/>
    <dgm:cxn modelId="{35E3ACD4-8127-4C39-A118-606CCBE3EEED}" type="presParOf" srcId="{008FD7B1-49B2-4BA3-B80E-C5B2EAD406EA}" destId="{9D6731D0-BB47-4DB9-833E-67DE59109BC3}" srcOrd="10" destOrd="0" presId="urn:microsoft.com/office/officeart/2005/8/layout/vList5"/>
    <dgm:cxn modelId="{DBEF60D5-8CFE-4D7F-8AE6-ABB665F5FBCE}" type="presParOf" srcId="{9D6731D0-BB47-4DB9-833E-67DE59109BC3}" destId="{90266AE3-A32C-4E0B-A200-54AB7459131E}" srcOrd="0" destOrd="0" presId="urn:microsoft.com/office/officeart/2005/8/layout/vList5"/>
    <dgm:cxn modelId="{B80B215C-B18B-479E-BBA5-01D4391B6C9E}" type="presParOf" srcId="{9D6731D0-BB47-4DB9-833E-67DE59109BC3}" destId="{30AB6637-9A62-4D5A-B033-8441DA4840C6}" srcOrd="1" destOrd="0" presId="urn:microsoft.com/office/officeart/2005/8/layout/vList5"/>
    <dgm:cxn modelId="{635390AF-39D1-421C-A5E4-E670120BBEB9}" type="presParOf" srcId="{008FD7B1-49B2-4BA3-B80E-C5B2EAD406EA}" destId="{815E6B26-F7E3-4C88-95F8-EC5FE038BC7D}" srcOrd="11" destOrd="0" presId="urn:microsoft.com/office/officeart/2005/8/layout/vList5"/>
    <dgm:cxn modelId="{ECB95348-DEB4-4152-AFCE-AC3150D9EAC4}" type="presParOf" srcId="{008FD7B1-49B2-4BA3-B80E-C5B2EAD406EA}" destId="{45AA4FC0-D609-4E4A-BB84-685587B8E2EE}" srcOrd="12" destOrd="0" presId="urn:microsoft.com/office/officeart/2005/8/layout/vList5"/>
    <dgm:cxn modelId="{B6D21F54-288F-4BCE-9B9D-A9BA13F5C36C}" type="presParOf" srcId="{45AA4FC0-D609-4E4A-BB84-685587B8E2EE}" destId="{4DC76654-D347-49FF-AFF2-9901AB9DB73E}" srcOrd="0" destOrd="0" presId="urn:microsoft.com/office/officeart/2005/8/layout/vList5"/>
    <dgm:cxn modelId="{6BA5EF7E-DB63-4473-8348-4025853ABCF0}" type="presParOf" srcId="{45AA4FC0-D609-4E4A-BB84-685587B8E2EE}" destId="{29725053-3690-4A4A-97CF-0AFFCCD144BE}" srcOrd="1" destOrd="0" presId="urn:microsoft.com/office/officeart/2005/8/layout/vList5"/>
    <dgm:cxn modelId="{8A080B95-A351-48D0-8433-DB4C0F41B5CD}" type="presParOf" srcId="{008FD7B1-49B2-4BA3-B80E-C5B2EAD406EA}" destId="{9C3AD1F0-8B28-422E-914A-4094628A7653}" srcOrd="13" destOrd="0" presId="urn:microsoft.com/office/officeart/2005/8/layout/vList5"/>
    <dgm:cxn modelId="{76A16FAA-5066-4D1D-9C3A-CBAD1D3128E2}" type="presParOf" srcId="{008FD7B1-49B2-4BA3-B80E-C5B2EAD406EA}" destId="{0BC2E7EB-8636-4506-B1AD-A2EB76A15E7A}" srcOrd="14" destOrd="0" presId="urn:microsoft.com/office/officeart/2005/8/layout/vList5"/>
    <dgm:cxn modelId="{64A335A2-E8E7-40CC-A5D0-2D7947B0226C}" type="presParOf" srcId="{0BC2E7EB-8636-4506-B1AD-A2EB76A15E7A}" destId="{5EB87B31-1029-4A1F-9C0A-AFFB28CA0F5E}" srcOrd="0" destOrd="0" presId="urn:microsoft.com/office/officeart/2005/8/layout/vList5"/>
    <dgm:cxn modelId="{18264822-B845-4F48-BE71-4BCC85E3DBA9}" type="presParOf" srcId="{0BC2E7EB-8636-4506-B1AD-A2EB76A15E7A}" destId="{6B068343-8AEE-4D1A-BB98-49539ECB8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100368" y="-226303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shapes to represent the business process</a:t>
          </a:r>
        </a:p>
      </dsp:txBody>
      <dsp:txXfrm rot="-5400000">
        <a:off x="1785055" y="72630"/>
        <a:ext cx="5027139" cy="376163"/>
      </dsp:txXfrm>
    </dsp:sp>
    <dsp:sp modelId="{11908AA2-17DB-48BB-B152-062C361AC5C4}">
      <dsp:nvSpPr>
        <dsp:cNvPr id="0" name=""/>
        <dsp:cNvSpPr/>
      </dsp:nvSpPr>
      <dsp:spPr>
        <a:xfrm>
          <a:off x="1054156" y="172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079593" y="25609"/>
        <a:ext cx="680024" cy="470202"/>
      </dsp:txXfrm>
    </dsp:sp>
    <dsp:sp modelId="{CC005D75-9949-46F5-816A-84FDF35D1A84}">
      <dsp:nvSpPr>
        <dsp:cNvPr id="0" name=""/>
        <dsp:cNvSpPr/>
      </dsp:nvSpPr>
      <dsp:spPr>
        <a:xfrm rot="5400000">
          <a:off x="4100368" y="-171590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schemas to describe message formats</a:t>
          </a:r>
        </a:p>
      </dsp:txBody>
      <dsp:txXfrm rot="-5400000">
        <a:off x="1785055" y="619760"/>
        <a:ext cx="5027139" cy="376163"/>
      </dsp:txXfrm>
    </dsp:sp>
    <dsp:sp modelId="{B2E8BDA2-7497-48D7-82A9-BA15BF6459D6}">
      <dsp:nvSpPr>
        <dsp:cNvPr id="0" name=""/>
        <dsp:cNvSpPr/>
      </dsp:nvSpPr>
      <dsp:spPr>
        <a:xfrm>
          <a:off x="1054156" y="547303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1079593" y="572740"/>
        <a:ext cx="680024" cy="470202"/>
      </dsp:txXfrm>
    </dsp:sp>
    <dsp:sp modelId="{5D864B8D-FACF-48E7-8326-E483DE976D5A}">
      <dsp:nvSpPr>
        <dsp:cNvPr id="0" name=""/>
        <dsp:cNvSpPr/>
      </dsp:nvSpPr>
      <dsp:spPr>
        <a:xfrm rot="5400000">
          <a:off x="4100368" y="-1168771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Define ports through which messages are received and sent</a:t>
          </a:r>
        </a:p>
      </dsp:txBody>
      <dsp:txXfrm rot="-5400000">
        <a:off x="1785055" y="1166891"/>
        <a:ext cx="5027139" cy="376163"/>
      </dsp:txXfrm>
    </dsp:sp>
    <dsp:sp modelId="{839A0C55-6F4F-487B-ABCB-7E5C2EC4A22A}">
      <dsp:nvSpPr>
        <dsp:cNvPr id="0" name=""/>
        <dsp:cNvSpPr/>
      </dsp:nvSpPr>
      <dsp:spPr>
        <a:xfrm>
          <a:off x="1054156" y="1094434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079593" y="1119871"/>
        <a:ext cx="680024" cy="470202"/>
      </dsp:txXfrm>
    </dsp:sp>
    <dsp:sp modelId="{BE5DC509-EF7C-4DB0-B3AB-DF9320A0FF2B}">
      <dsp:nvSpPr>
        <dsp:cNvPr id="0" name=""/>
        <dsp:cNvSpPr/>
      </dsp:nvSpPr>
      <dsp:spPr>
        <a:xfrm rot="5400000">
          <a:off x="4100368" y="-621640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Connect receive and send shapes to ports</a:t>
          </a:r>
        </a:p>
      </dsp:txBody>
      <dsp:txXfrm rot="-5400000">
        <a:off x="1785055" y="1714022"/>
        <a:ext cx="5027139" cy="376163"/>
      </dsp:txXfrm>
    </dsp:sp>
    <dsp:sp modelId="{2B5F9629-87A4-4333-8255-3876546754DC}">
      <dsp:nvSpPr>
        <dsp:cNvPr id="0" name=""/>
        <dsp:cNvSpPr/>
      </dsp:nvSpPr>
      <dsp:spPr>
        <a:xfrm>
          <a:off x="1054156" y="1641565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  <a:endParaRPr lang="en-US" sz="2600" kern="1200" dirty="0"/>
        </a:p>
      </dsp:txBody>
      <dsp:txXfrm>
        <a:off x="1079593" y="1667002"/>
        <a:ext cx="680024" cy="470202"/>
      </dsp:txXfrm>
    </dsp:sp>
    <dsp:sp modelId="{3D1B0631-0032-40A3-85B0-FD9B8847A623}">
      <dsp:nvSpPr>
        <dsp:cNvPr id="0" name=""/>
        <dsp:cNvSpPr/>
      </dsp:nvSpPr>
      <dsp:spPr>
        <a:xfrm rot="5400000">
          <a:off x="4100368" y="-74509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Transform and otherwise process the messages to complete the business process</a:t>
          </a:r>
        </a:p>
      </dsp:txBody>
      <dsp:txXfrm rot="-5400000">
        <a:off x="1785055" y="2261153"/>
        <a:ext cx="5027139" cy="376163"/>
      </dsp:txXfrm>
    </dsp:sp>
    <dsp:sp modelId="{39A0F9F3-4CB7-4BF6-BAC8-7A839E4552BC}">
      <dsp:nvSpPr>
        <dsp:cNvPr id="0" name=""/>
        <dsp:cNvSpPr/>
      </dsp:nvSpPr>
      <dsp:spPr>
        <a:xfrm>
          <a:off x="1054156" y="2188695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1079593" y="2214132"/>
        <a:ext cx="680024" cy="470202"/>
      </dsp:txXfrm>
    </dsp:sp>
    <dsp:sp modelId="{30AB6637-9A62-4D5A-B033-8441DA4840C6}">
      <dsp:nvSpPr>
        <dsp:cNvPr id="0" name=""/>
        <dsp:cNvSpPr/>
      </dsp:nvSpPr>
      <dsp:spPr>
        <a:xfrm rot="5400000">
          <a:off x="4100368" y="472621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Build the orchestration</a:t>
          </a:r>
        </a:p>
      </dsp:txBody>
      <dsp:txXfrm rot="-5400000">
        <a:off x="1785055" y="2808284"/>
        <a:ext cx="5027139" cy="376163"/>
      </dsp:txXfrm>
    </dsp:sp>
    <dsp:sp modelId="{90266AE3-A32C-4E0B-A200-54AB7459131E}">
      <dsp:nvSpPr>
        <dsp:cNvPr id="0" name=""/>
        <dsp:cNvSpPr/>
      </dsp:nvSpPr>
      <dsp:spPr>
        <a:xfrm>
          <a:off x="1054156" y="2735826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</a:p>
      </dsp:txBody>
      <dsp:txXfrm>
        <a:off x="1079593" y="2761263"/>
        <a:ext cx="680024" cy="470202"/>
      </dsp:txXfrm>
    </dsp:sp>
    <dsp:sp modelId="{29725053-3690-4A4A-97CF-0AFFCCD144BE}">
      <dsp:nvSpPr>
        <dsp:cNvPr id="0" name=""/>
        <dsp:cNvSpPr/>
      </dsp:nvSpPr>
      <dsp:spPr>
        <a:xfrm rot="5400000">
          <a:off x="4100368" y="101975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Deploy and bind the orchestration</a:t>
          </a:r>
          <a:endParaRPr lang="sv-SE" sz="1100" kern="1200" dirty="0"/>
        </a:p>
      </dsp:txBody>
      <dsp:txXfrm rot="-5400000">
        <a:off x="1785055" y="3355415"/>
        <a:ext cx="5027139" cy="376163"/>
      </dsp:txXfrm>
    </dsp:sp>
    <dsp:sp modelId="{4DC76654-D347-49FF-AFF2-9901AB9DB73E}">
      <dsp:nvSpPr>
        <dsp:cNvPr id="0" name=""/>
        <dsp:cNvSpPr/>
      </dsp:nvSpPr>
      <dsp:spPr>
        <a:xfrm>
          <a:off x="1054156" y="3282957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079593" y="3308394"/>
        <a:ext cx="680024" cy="470202"/>
      </dsp:txXfrm>
    </dsp:sp>
    <dsp:sp modelId="{6B068343-8AEE-4D1A-BB98-49539ECB81C6}">
      <dsp:nvSpPr>
        <dsp:cNvPr id="0" name=""/>
        <dsp:cNvSpPr/>
      </dsp:nvSpPr>
      <dsp:spPr>
        <a:xfrm rot="5400000">
          <a:off x="4100368" y="156688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Start and test the orchestration</a:t>
          </a:r>
        </a:p>
      </dsp:txBody>
      <dsp:txXfrm rot="-5400000">
        <a:off x="1785055" y="3902545"/>
        <a:ext cx="5027139" cy="376163"/>
      </dsp:txXfrm>
    </dsp:sp>
    <dsp:sp modelId="{5EB87B31-1029-4A1F-9C0A-AFFB28CA0F5E}">
      <dsp:nvSpPr>
        <dsp:cNvPr id="0" name=""/>
        <dsp:cNvSpPr/>
      </dsp:nvSpPr>
      <dsp:spPr>
        <a:xfrm>
          <a:off x="1054156" y="3830088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1079593" y="3855525"/>
        <a:ext cx="680024" cy="4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CD0D7-D700-423D-93C1-E5399EA79D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92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A68293-1DA0-477A-842D-9EC8166C25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34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1" dirty="0"/>
              <a:t>(Slide 14)</a:t>
            </a:r>
            <a:br>
              <a:rPr lang="sv-SE" b="0" i="1" dirty="0"/>
            </a:br>
            <a:r>
              <a:rPr lang="sv-SE" b="0" i="1" dirty="0"/>
              <a:t>Scenario: Get a customer, lookup an adress, map them to one document</a:t>
            </a:r>
            <a:br>
              <a:rPr lang="sv-SE" b="0" i="1" dirty="0"/>
            </a:br>
            <a:r>
              <a:rPr lang="sv-SE" b="0" i="1" dirty="0"/>
              <a:t>If</a:t>
            </a:r>
            <a:r>
              <a:rPr lang="sv-SE" b="0" i="1" baseline="0" dirty="0"/>
              <a:t> adress is sweden, send local, else send international </a:t>
            </a:r>
            <a:endParaRPr lang="sv-SE" b="0" i="1" dirty="0"/>
          </a:p>
          <a:p>
            <a:pPr marL="228600" indent="-228600">
              <a:buFont typeface="+mj-lt"/>
              <a:buAutoNum type="arabicPeriod"/>
            </a:pPr>
            <a:r>
              <a:rPr lang="sv-SE" b="0" i="0" dirty="0"/>
              <a:t>Open</a:t>
            </a:r>
            <a:r>
              <a:rPr lang="sv-SE" b="0" i="0" baseline="0" dirty="0"/>
              <a:t> </a:t>
            </a:r>
            <a:r>
              <a:rPr lang="sv-SE" b="0" i="1" baseline="0" dirty="0"/>
              <a:t>C:\Demos\Mod9\Start\Mod9\Mod9.sln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Add New Item – Orchestration – CustomerProcess.odx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Add two receive shapes, a transform, a decision, and one send per rule. 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Create messages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Position messages on send shapes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Create the map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/>
              <a:t>Create ports</a:t>
            </a:r>
            <a:endParaRPr lang="sv-SE" b="0" i="1" baseline="0" dirty="0"/>
          </a:p>
          <a:p>
            <a:pPr marL="228600" indent="-228600">
              <a:buFont typeface="+mj-lt"/>
              <a:buAutoNum type="arabicPeriod"/>
            </a:pPr>
            <a:endParaRPr lang="sv-SE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8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1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624259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8507-6AEA-4C49-9333-41CEBC21841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microsoft.com/office/2007/relationships/hdphoto" Target="../media/hdphoto9.wdp"/><Relationship Id="rId1" Type="http://schemas.openxmlformats.org/officeDocument/2006/relationships/slideLayout" Target="../slideLayouts/slideLayout6.xml"/><Relationship Id="rId6" Type="http://schemas.microsoft.com/office/2007/relationships/hdphoto" Target="../media/hdphoto5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Orchestrations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9552" y="1338433"/>
            <a:ext cx="5308807" cy="20566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Container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781777" y="1773407"/>
            <a:ext cx="4833831" cy="136756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181473"/>
              </p:ext>
            </p:extLst>
          </p:nvPr>
        </p:nvGraphicFramePr>
        <p:xfrm>
          <a:off x="944652" y="1986506"/>
          <a:ext cx="4491444" cy="103629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Scope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Enables transactional</a:t>
                      </a:r>
                      <a:r>
                        <a:rPr lang="sv-SE" sz="1400" baseline="0" dirty="0"/>
                        <a:t> behavior </a:t>
                      </a:r>
                      <a:r>
                        <a:rPr lang="sv-SE" sz="1400" dirty="0"/>
                        <a:t>and  exception handling.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Group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grouping of shapes for easier overview.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" y="2517584"/>
            <a:ext cx="288032" cy="26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" y="2054957"/>
            <a:ext cx="216024" cy="20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635896" y="2780928"/>
            <a:ext cx="5308807" cy="234113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Nesting Orchestrations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39552" y="4667192"/>
            <a:ext cx="5308807" cy="208144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878121" y="3215902"/>
            <a:ext cx="4833831" cy="16901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211495"/>
              </p:ext>
            </p:extLst>
          </p:nvPr>
        </p:nvGraphicFramePr>
        <p:xfrm>
          <a:off x="4040996" y="3429001"/>
          <a:ext cx="4491444" cy="1405028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1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45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Call</a:t>
                      </a:r>
                      <a:br>
                        <a:rPr lang="sv-SE" sz="1400" baseline="0" dirty="0"/>
                      </a:br>
                      <a:r>
                        <a:rPr lang="sv-SE" sz="1400" baseline="0" dirty="0"/>
                        <a:t>     Orchestration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Enables you to synchronously</a:t>
                      </a:r>
                      <a:r>
                        <a:rPr lang="sv-SE" sz="1400" baseline="0" dirty="0"/>
                        <a:t> call another orchestration with input and output parameters.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70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Start</a:t>
                      </a:r>
                      <a:b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Orchestration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“fire and forget” start another orchestration.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2" y="3468801"/>
            <a:ext cx="293024" cy="2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55" y="4276694"/>
            <a:ext cx="257418" cy="25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81777" y="5035133"/>
            <a:ext cx="4833831" cy="163990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58422"/>
              </p:ext>
            </p:extLst>
          </p:nvPr>
        </p:nvGraphicFramePr>
        <p:xfrm>
          <a:off x="944652" y="5201434"/>
          <a:ext cx="4491444" cy="13661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8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Expression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Perform</a:t>
                      </a:r>
                      <a:r>
                        <a:rPr lang="sv-SE" sz="1400" baseline="0" dirty="0"/>
                        <a:t> XLANG/s statements or call .NET components.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Call Rules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a Business Rules Policy.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Compensation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Enables you apply compensation logic after a failure has occurred.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2" y="5225284"/>
            <a:ext cx="270625" cy="26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" y="5753830"/>
            <a:ext cx="288032" cy="26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05" y="6086263"/>
            <a:ext cx="249299" cy="2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View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72"/>
          <a:stretch/>
        </p:blipFill>
        <p:spPr bwMode="auto">
          <a:xfrm>
            <a:off x="6516216" y="1628800"/>
            <a:ext cx="20786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 View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99590" y="1984192"/>
            <a:ext cx="4824536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3994" y="2105572"/>
            <a:ext cx="476904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Allows tree view structured design and configuration access to for example types, messages, variables and correlations.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9570" y="3717032"/>
            <a:ext cx="5184576" cy="230425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Message variables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63585" y="4121657"/>
            <a:ext cx="4824536" cy="168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989" y="4243037"/>
            <a:ext cx="4769048" cy="14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represent input and output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are immutable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match a </a:t>
            </a:r>
            <a:r>
              <a:rPr lang="en-US" dirty="0" err="1"/>
              <a:t>MessageType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can alternatively be of type </a:t>
            </a:r>
            <a:r>
              <a:rPr lang="en-US" dirty="0" err="1"/>
              <a:t>XmlDocument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7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89768" y="2157180"/>
            <a:ext cx="3136309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Communication pattern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886246" y="2157180"/>
            <a:ext cx="3352334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Communication direction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030261" y="2561805"/>
            <a:ext cx="2992295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4665" y="2683185"/>
            <a:ext cx="2539859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Receive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Ports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033783" y="2561805"/>
            <a:ext cx="2776270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8187" y="2683185"/>
            <a:ext cx="2755882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One-Way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Request-Response</a:t>
            </a:r>
          </a:p>
        </p:txBody>
      </p:sp>
    </p:spTree>
    <p:extLst>
      <p:ext uri="{BB962C8B-B14F-4D97-AF65-F5344CB8AC3E}">
        <p14:creationId xmlns:p14="http://schemas.microsoft.com/office/powerpoint/2010/main" val="260092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63990" y="1874442"/>
            <a:ext cx="3384376" cy="30245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Binding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Ports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808005" y="2279067"/>
            <a:ext cx="3024337" cy="2355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2409" y="2400447"/>
            <a:ext cx="2859933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Specify Now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Specify Later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Direct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Filter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Self-correlating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Partner orchestration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Dynamic (send only)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762213" y="1874442"/>
            <a:ext cx="3986251" cy="30245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Logical vs. physical  ports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4860030" y="2307103"/>
            <a:ext cx="3672411" cy="23278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4435" y="2428483"/>
            <a:ext cx="3508006" cy="152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Physical ports (receive and send ports) are connected to orchestrations through binding.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sets up a subscription between the orchestration and the port.</a:t>
            </a:r>
          </a:p>
        </p:txBody>
      </p:sp>
    </p:spTree>
    <p:extLst>
      <p:ext uri="{BB962C8B-B14F-4D97-AF65-F5344CB8AC3E}">
        <p14:creationId xmlns:p14="http://schemas.microsoft.com/office/powerpoint/2010/main" val="23907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Creating </a:t>
            </a:r>
            <a:r>
              <a:rPr lang="en-US" dirty="0"/>
              <a:t>Orchestrations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Adding basic shapes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decisions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messages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65911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go through to build, configure and start an orchestration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7281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48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states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87824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/ Bound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27584" y="218337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(unbound)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040052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Stopped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092280" y="323185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Started</a:t>
            </a:r>
          </a:p>
        </p:txBody>
      </p:sp>
      <p:cxnSp>
        <p:nvCxnSpPr>
          <p:cNvPr id="19" name="Elbow Connector 18"/>
          <p:cNvCxnSpPr>
            <a:stCxn id="16" idx="2"/>
            <a:endCxn id="15" idx="1"/>
          </p:cNvCxnSpPr>
          <p:nvPr/>
        </p:nvCxnSpPr>
        <p:spPr bwMode="auto">
          <a:xfrm rot="16200000" flipH="1">
            <a:off x="1886690" y="2417097"/>
            <a:ext cx="762109" cy="144016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H="1">
            <a:off x="4741729" y="2589714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 bwMode="auto">
          <a:xfrm rot="5400000" flipH="1">
            <a:off x="4741729" y="3217203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 rot="16200000" flipH="1">
            <a:off x="6829961" y="2603362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 bwMode="auto">
          <a:xfrm rot="5400000" flipH="1">
            <a:off x="6829961" y="3230851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043608" y="3518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Setup Bindings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5976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Enlist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964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44208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6196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4088" y="18448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cxnSp>
        <p:nvCxnSpPr>
          <p:cNvPr id="65" name="Elbow Connector 64"/>
          <p:cNvCxnSpPr/>
          <p:nvPr/>
        </p:nvCxnSpPr>
        <p:spPr bwMode="auto">
          <a:xfrm flipV="1">
            <a:off x="3707904" y="3191490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 bwMode="auto">
          <a:xfrm flipH="1">
            <a:off x="3707904" y="3825448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4058" y="489064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cxnSp>
        <p:nvCxnSpPr>
          <p:cNvPr id="87" name="Elbow Connector 86"/>
          <p:cNvCxnSpPr/>
          <p:nvPr/>
        </p:nvCxnSpPr>
        <p:spPr bwMode="auto">
          <a:xfrm rot="10800000">
            <a:off x="2267744" y="2650561"/>
            <a:ext cx="1184434" cy="581299"/>
          </a:xfrm>
          <a:prstGeom prst="bentConnector3">
            <a:avLst>
              <a:gd name="adj1" fmla="val 453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6" idx="3"/>
          </p:cNvCxnSpPr>
          <p:nvPr/>
        </p:nvCxnSpPr>
        <p:spPr bwMode="auto">
          <a:xfrm rot="10800000">
            <a:off x="2267744" y="2469752"/>
            <a:ext cx="3488690" cy="748461"/>
          </a:xfrm>
          <a:prstGeom prst="bentConnector3">
            <a:avLst>
              <a:gd name="adj1" fmla="val -46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 bwMode="auto">
          <a:xfrm rot="10800000">
            <a:off x="2267744" y="2276875"/>
            <a:ext cx="5904657" cy="954986"/>
          </a:xfrm>
          <a:prstGeom prst="bentConnector3">
            <a:avLst>
              <a:gd name="adj1" fmla="val -156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Orchestrations</a:t>
            </a: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6012160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Send Port</a:t>
            </a:r>
          </a:p>
        </p:txBody>
      </p:sp>
      <p:sp>
        <p:nvSpPr>
          <p:cNvPr id="14" name="Rounded Rectangle 9"/>
          <p:cNvSpPr/>
          <p:nvPr/>
        </p:nvSpPr>
        <p:spPr bwMode="blackWhite">
          <a:xfrm>
            <a:off x="553802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Receive Port</a:t>
            </a:r>
          </a:p>
        </p:txBody>
      </p:sp>
      <p:grpSp>
        <p:nvGrpSpPr>
          <p:cNvPr id="15" name="Grupp 48"/>
          <p:cNvGrpSpPr/>
          <p:nvPr/>
        </p:nvGrpSpPr>
        <p:grpSpPr>
          <a:xfrm>
            <a:off x="3500430" y="1340768"/>
            <a:ext cx="2090718" cy="1252913"/>
            <a:chOff x="3500430" y="2108268"/>
            <a:chExt cx="2090718" cy="1191795"/>
          </a:xfrm>
        </p:grpSpPr>
        <p:sp>
          <p:nvSpPr>
            <p:cNvPr id="16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7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18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20" name="Grupp 50"/>
          <p:cNvGrpSpPr/>
          <p:nvPr/>
        </p:nvGrpSpPr>
        <p:grpSpPr>
          <a:xfrm>
            <a:off x="3500430" y="3698222"/>
            <a:ext cx="2071702" cy="1285884"/>
            <a:chOff x="3500430" y="4500570"/>
            <a:chExt cx="2071702" cy="1285884"/>
          </a:xfrm>
        </p:grpSpPr>
        <p:pic>
          <p:nvPicPr>
            <p:cNvPr id="2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7" name="Line 30"/>
          <p:cNvSpPr>
            <a:spLocks noChangeShapeType="1"/>
          </p:cNvSpPr>
          <p:nvPr/>
        </p:nvSpPr>
        <p:spPr bwMode="auto">
          <a:xfrm rot="-5400000" flipV="1">
            <a:off x="3665257" y="3113702"/>
            <a:ext cx="1359215" cy="401848"/>
          </a:xfrm>
          <a:prstGeom prst="line">
            <a:avLst/>
          </a:prstGeom>
          <a:ln>
            <a:prstDash val="sysDash"/>
            <a:headEnd/>
            <a:tailEnd type="triangle" w="lg" len="med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cxnSp>
        <p:nvCxnSpPr>
          <p:cNvPr id="29" name="Curved Connector 28"/>
          <p:cNvCxnSpPr>
            <a:stCxn id="14" idx="0"/>
          </p:cNvCxnSpPr>
          <p:nvPr/>
        </p:nvCxnSpPr>
        <p:spPr bwMode="auto">
          <a:xfrm rot="5400000" flipH="1" flipV="1">
            <a:off x="2468751" y="3712099"/>
            <a:ext cx="402614" cy="166074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0"/>
          </p:cNvCxnSpPr>
          <p:nvPr/>
        </p:nvCxnSpPr>
        <p:spPr bwMode="auto">
          <a:xfrm rot="16200000" flipV="1">
            <a:off x="6233781" y="3679515"/>
            <a:ext cx="402614" cy="1725912"/>
          </a:xfrm>
          <a:prstGeom prst="curvedConnector2">
            <a:avLst/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 bwMode="blackWhite">
          <a:xfrm>
            <a:off x="3847930" y="2309052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blackWhite">
          <a:xfrm>
            <a:off x="4932040" y="2296465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9686" y="2296465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Receive 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6070" y="2287528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Send Port</a:t>
            </a:r>
          </a:p>
        </p:txBody>
      </p:sp>
      <p:cxnSp>
        <p:nvCxnSpPr>
          <p:cNvPr id="89" name="Curved Connector 88"/>
          <p:cNvCxnSpPr/>
          <p:nvPr/>
        </p:nvCxnSpPr>
        <p:spPr bwMode="auto">
          <a:xfrm rot="10800000" flipH="1">
            <a:off x="3500430" y="257941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 bwMode="auto">
          <a:xfrm rot="10800000">
            <a:off x="5076057" y="255407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70058" y="3363724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55976" y="316425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Direct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4387" y="337064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pic>
        <p:nvPicPr>
          <p:cNvPr id="98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362" y="4412602"/>
            <a:ext cx="427820" cy="427820"/>
          </a:xfrm>
          <a:prstGeom prst="rect">
            <a:avLst/>
          </a:prstGeom>
          <a:noFill/>
        </p:spPr>
      </p:pic>
      <p:pic>
        <p:nvPicPr>
          <p:cNvPr id="10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448" y="3796387"/>
            <a:ext cx="427820" cy="427820"/>
          </a:xfrm>
          <a:prstGeom prst="rect">
            <a:avLst/>
          </a:prstGeom>
          <a:noFill/>
        </p:spPr>
      </p:pic>
      <p:pic>
        <p:nvPicPr>
          <p:cNvPr id="101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2" y="379638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3131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48" y="4412602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Testing </a:t>
            </a:r>
            <a:r>
              <a:rPr lang="en-US" dirty="0"/>
              <a:t>Orchestrations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Build, deploy, bind, start and test an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16984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The Orchestration ENGINE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Introduction to the Orchestration Engine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Understanding Persistence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Service Instance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857250" y="3744328"/>
            <a:ext cx="7715250" cy="1298996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340768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pPr>
              <a:defRPr/>
            </a:pPr>
            <a:r>
              <a:rPr lang="en-US" b="1" dirty="0"/>
              <a:t>Module 9: Introduction to Orchestrations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Lesson 1: Building an Orchestration</a:t>
            </a:r>
          </a:p>
          <a:p>
            <a:pPr lvl="1">
              <a:defRPr/>
            </a:pPr>
            <a:r>
              <a:rPr lang="en-US" dirty="0"/>
              <a:t>Lesson 2: The Orchestration Engine</a:t>
            </a:r>
          </a:p>
          <a:p>
            <a:pPr lvl="1">
              <a:defRPr/>
            </a:pPr>
            <a:r>
              <a:rPr lang="en-US" dirty="0"/>
              <a:t>Lesson 3: Monitoring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Picture 17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303275" y="1833372"/>
            <a:ext cx="4826997" cy="307252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Functions of the Orchestration engine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Orchestration Engine?</a:t>
            </a:r>
            <a:endParaRPr lang="sv-SE" dirty="0"/>
          </a:p>
        </p:txBody>
      </p:sp>
      <p:sp>
        <p:nvSpPr>
          <p:cNvPr id="11265" name="Rounded Rectangle 11264"/>
          <p:cNvSpPr>
            <a:spLocks noChangeArrowheads="1"/>
          </p:cNvSpPr>
          <p:nvPr/>
        </p:nvSpPr>
        <p:spPr bwMode="auto">
          <a:xfrm>
            <a:off x="2393156" y="2279113"/>
            <a:ext cx="4286250" cy="2441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264" name="TextBox 11263"/>
          <p:cNvSpPr txBox="1"/>
          <p:nvPr/>
        </p:nvSpPr>
        <p:spPr>
          <a:xfrm>
            <a:off x="2442368" y="2388481"/>
            <a:ext cx="3256020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Create orchestration instances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Handle persistence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Host .NET components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Resource optimization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Load throttling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Runtime validation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526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Persistence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36246" y="4767191"/>
            <a:ext cx="1214438" cy="923925"/>
            <a:chOff x="3786182" y="3000372"/>
            <a:chExt cx="1214446" cy="923403"/>
          </a:xfrm>
        </p:grpSpPr>
        <p:pic>
          <p:nvPicPr>
            <p:cNvPr id="5" name="Rectangle 4792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50496" y="3052691"/>
            <a:ext cx="614363" cy="571500"/>
            <a:chOff x="4572000" y="1500174"/>
            <a:chExt cx="1304940" cy="1214446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12" name="Straight Arrow Connector 12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7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28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607496" y="3767066"/>
            <a:ext cx="614363" cy="571500"/>
            <a:chOff x="4572000" y="1500174"/>
            <a:chExt cx="1304940" cy="121444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20" name="Straight Arrow Connector 59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60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Freeform 58"/>
          <p:cNvSpPr>
            <a:spLocks/>
          </p:cNvSpPr>
          <p:nvPr/>
        </p:nvSpPr>
        <p:spPr bwMode="auto">
          <a:xfrm rot="4720886">
            <a:off x="6751290" y="3791673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4" name="Freeform 58"/>
          <p:cNvSpPr>
            <a:spLocks/>
          </p:cNvSpPr>
          <p:nvPr/>
        </p:nvSpPr>
        <p:spPr bwMode="auto">
          <a:xfrm rot="11781987" flipV="1">
            <a:off x="6012309" y="4090916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7964934" y="3338441"/>
            <a:ext cx="1071562" cy="357188"/>
          </a:xfrm>
          <a:prstGeom prst="wedgeRoundRectCallout">
            <a:avLst>
              <a:gd name="adj1" fmla="val -79500"/>
              <a:gd name="adj2" fmla="val 206500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Dehydrate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5393184" y="4767191"/>
            <a:ext cx="1071562" cy="357188"/>
          </a:xfrm>
          <a:prstGeom prst="wedgeRoundRectCallout">
            <a:avLst>
              <a:gd name="adj1" fmla="val 80500"/>
              <a:gd name="adj2" fmla="val -158833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Rehydrate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01342" y="1196752"/>
            <a:ext cx="5970970" cy="222519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91222" y="1642492"/>
            <a:ext cx="5537396" cy="15161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435" y="1836167"/>
            <a:ext cx="5806398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Saves the entire state of the orchestration to the database.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Provides reliable recovery and resource optimization.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Persistence is expensive!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You can </a:t>
            </a:r>
            <a:r>
              <a:rPr lang="sv-SE" i="1" dirty="0"/>
              <a:t>sometimes</a:t>
            </a:r>
            <a:r>
              <a:rPr lang="sv-SE" dirty="0"/>
              <a:t> control when persistence occurs!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1489" y="3564331"/>
            <a:ext cx="4826997" cy="31200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 points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1369" y="4010072"/>
            <a:ext cx="4400083" cy="2512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582" y="4203747"/>
            <a:ext cx="4350871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End of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debugging breakpoints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Start Orchestration and Send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is suspended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 controlled shutdown of BizTalk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finishes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i="1" dirty="0"/>
              <a:t>When the engine determines it appropriate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29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Monitoring Orchestrations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The Group Hub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The Orchestration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6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6" y="1700808"/>
            <a:ext cx="6939309" cy="4555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Administration Console and Group Hub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033602" y="2708920"/>
            <a:ext cx="2910860" cy="21278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Configure binding and tracking for orchestrations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Alter state of 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Monitor and track orchestrations instances</a:t>
            </a: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340578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20956"/>
            <a:ext cx="6182242" cy="4777488"/>
          </a:xfrm>
          <a:prstGeom prst="rect">
            <a:avLst/>
          </a:prstGeom>
          <a:effectLst>
            <a:softEdge rad="38100"/>
          </a:effectLst>
          <a:scene3d>
            <a:camera prst="perspectiveContrastingLeftFacing" fov="2700000">
              <a:rot lat="21588139" lon="2074461" rev="21389136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Debugger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193733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Service Instance States</a:t>
            </a:r>
            <a:endParaRPr lang="sv-S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194417"/>
            <a:ext cx="8352928" cy="54029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Service Instance States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9770" y="1629391"/>
            <a:ext cx="7886324" cy="467992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884910"/>
              </p:ext>
            </p:extLst>
          </p:nvPr>
        </p:nvGraphicFramePr>
        <p:xfrm>
          <a:off x="971600" y="1795951"/>
          <a:ext cx="7402188" cy="4019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Breakpoint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Orchestration</a:t>
                      </a: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hit a breakpoint set in the Orchestration Debugger.</a:t>
                      </a:r>
                      <a:endParaRPr lang="sv-S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run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activated instance that has not yet started running, normally due to throttling or unavailability of resources.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Executing service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Dehydrated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database waiting to be activated.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 suspend/Pending terminate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A control message has been submitted but not yet picked up by the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</a:t>
                      </a:r>
                      <a:r>
                        <a:rPr lang="sv-SE" sz="1400" baseline="0" dirty="0">
                          <a:latin typeface="+mn-lt"/>
                        </a:rPr>
                        <a:t> can be resumed.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(not-resumable)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 can not be resumed.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 with discarded messages 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Instance</a:t>
                      </a:r>
                      <a:r>
                        <a:rPr lang="sv-SE" sz="1400" baseline="0" dirty="0">
                          <a:latin typeface="+mn-lt"/>
                        </a:rPr>
                        <a:t> completed without consuming all of it’s messages, leaving ”Zombies” behind. 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Monitoring O</a:t>
            </a:r>
            <a:r>
              <a:rPr lang="en-US" dirty="0" err="1"/>
              <a:t>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Monitoring Orchestrations</a:t>
            </a:r>
            <a:endParaRPr lang="sv-SE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Orchestrations are a way to implement workflows, or business processes.</a:t>
            </a:r>
          </a:p>
          <a:p>
            <a:r>
              <a:rPr lang="sv-SE" dirty="0"/>
              <a:t>Persistence is when BizTalk serializes all in-memory data to the database, to improve performance and fault tolerance.</a:t>
            </a:r>
          </a:p>
          <a:p>
            <a:r>
              <a:rPr lang="sv-SE" dirty="0"/>
              <a:t>Once deployed, orchestrations has to bound to create subscriptions, and stopped or started for those subscriptions to be active.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Introduction to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Creating BizTalk Server Orchestrations</a:t>
            </a:r>
          </a:p>
          <a:p>
            <a:pPr lvl="1"/>
            <a:r>
              <a:rPr lang="sv-SE" dirty="0"/>
              <a:t>Creating Orchestrations</a:t>
            </a:r>
          </a:p>
          <a:p>
            <a:pPr lvl="1"/>
            <a:r>
              <a:rPr lang="sv-SE" dirty="0"/>
              <a:t>Binding logical ports to physical ports</a:t>
            </a:r>
          </a:p>
          <a:p>
            <a:pPr lvl="1"/>
            <a:r>
              <a:rPr lang="sv-SE" dirty="0"/>
              <a:t>Working with correlation</a:t>
            </a:r>
          </a:p>
          <a:p>
            <a:pPr lvl="1"/>
            <a:r>
              <a:rPr lang="sv-SE" dirty="0"/>
              <a:t>Creating messages</a:t>
            </a:r>
          </a:p>
          <a:p>
            <a:pPr lvl="1"/>
            <a:r>
              <a:rPr lang="sv-SE" dirty="0"/>
              <a:t>Manipulate context properties and working with distinguished fields.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building Orchestrations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Modeling a Business Process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an Orchestration?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Building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Deploying and Testing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Deploy and Test Orchestrations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When would you use the parallell shape?</a:t>
            </a:r>
          </a:p>
          <a:p>
            <a:r>
              <a:rPr lang="sv-SE" dirty="0"/>
              <a:t>What happens to messages headed for an orchestration that is in the Stopped state?</a:t>
            </a:r>
          </a:p>
          <a:p>
            <a:r>
              <a:rPr lang="sv-SE" dirty="0"/>
              <a:t>How would you go about calling a custom component from an orchestration?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a Business Process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14312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</a:t>
            </a:r>
          </a:p>
        </p:txBody>
      </p:sp>
      <p:cxnSp>
        <p:nvCxnSpPr>
          <p:cNvPr id="15366" name="Straight Arrow Connector 7"/>
          <p:cNvCxnSpPr>
            <a:cxnSpLocks noChangeShapeType="1"/>
          </p:cNvCxnSpPr>
          <p:nvPr/>
        </p:nvCxnSpPr>
        <p:spPr bwMode="auto">
          <a:xfrm>
            <a:off x="1500188" y="2643188"/>
            <a:ext cx="13192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1520825" y="2286000"/>
            <a:ext cx="1050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New Order</a:t>
            </a:r>
          </a:p>
        </p:txBody>
      </p:sp>
      <p:cxnSp>
        <p:nvCxnSpPr>
          <p:cNvPr id="15368" name="Straight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58896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3377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CRM</a:t>
            </a:r>
          </a:p>
        </p:txBody>
      </p:sp>
      <p:cxnSp>
        <p:nvCxnSpPr>
          <p:cNvPr id="15370" name="Straight Connector 14"/>
          <p:cNvCxnSpPr>
            <a:cxnSpLocks noChangeShapeType="1"/>
            <a:stCxn id="14" idx="2"/>
          </p:cNvCxnSpPr>
          <p:nvPr/>
        </p:nvCxnSpPr>
        <p:spPr bwMode="auto">
          <a:xfrm rot="5400000">
            <a:off x="197961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492442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Order Service</a:t>
            </a:r>
          </a:p>
        </p:txBody>
      </p:sp>
      <p:cxnSp>
        <p:nvCxnSpPr>
          <p:cNvPr id="15372" name="Straight Connector 16"/>
          <p:cNvCxnSpPr>
            <a:cxnSpLocks noChangeShapeType="1"/>
            <a:stCxn id="16" idx="2"/>
          </p:cNvCxnSpPr>
          <p:nvPr/>
        </p:nvCxnSpPr>
        <p:spPr bwMode="auto">
          <a:xfrm rot="5400000">
            <a:off x="337026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31507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OLF</a:t>
            </a:r>
          </a:p>
        </p:txBody>
      </p:sp>
      <p:cxnSp>
        <p:nvCxnSpPr>
          <p:cNvPr id="15374" name="Straight Connector 18"/>
          <p:cNvCxnSpPr>
            <a:cxnSpLocks noChangeShapeType="1"/>
            <a:stCxn id="18" idx="2"/>
          </p:cNvCxnSpPr>
          <p:nvPr/>
        </p:nvCxnSpPr>
        <p:spPr bwMode="auto">
          <a:xfrm rot="5400000">
            <a:off x="476091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22"/>
          <p:cNvCxnSpPr>
            <a:cxnSpLocks noChangeShapeType="1"/>
          </p:cNvCxnSpPr>
          <p:nvPr/>
        </p:nvCxnSpPr>
        <p:spPr bwMode="auto">
          <a:xfrm>
            <a:off x="2824163" y="3000375"/>
            <a:ext cx="13906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23"/>
          <p:cNvSpPr txBox="1">
            <a:spLocks noChangeArrowheads="1"/>
          </p:cNvSpPr>
          <p:nvPr/>
        </p:nvSpPr>
        <p:spPr bwMode="auto">
          <a:xfrm>
            <a:off x="2428875" y="2643188"/>
            <a:ext cx="166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Send For Approval</a:t>
            </a:r>
          </a:p>
        </p:txBody>
      </p:sp>
      <p:cxnSp>
        <p:nvCxnSpPr>
          <p:cNvPr id="15377" name="Straight Arrow Connector 22"/>
          <p:cNvCxnSpPr>
            <a:cxnSpLocks noChangeShapeType="1"/>
          </p:cNvCxnSpPr>
          <p:nvPr/>
        </p:nvCxnSpPr>
        <p:spPr bwMode="auto">
          <a:xfrm>
            <a:off x="2824163" y="3856038"/>
            <a:ext cx="27479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TextBox 23"/>
          <p:cNvSpPr txBox="1">
            <a:spLocks noChangeArrowheads="1"/>
          </p:cNvSpPr>
          <p:nvPr/>
        </p:nvSpPr>
        <p:spPr bwMode="auto">
          <a:xfrm>
            <a:off x="3865563" y="3498850"/>
            <a:ext cx="1706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Complement Order</a:t>
            </a:r>
          </a:p>
        </p:txBody>
      </p:sp>
      <p:cxnSp>
        <p:nvCxnSpPr>
          <p:cNvPr id="15379" name="Straight Arrow Connector 8"/>
          <p:cNvCxnSpPr>
            <a:cxnSpLocks noChangeShapeType="1"/>
          </p:cNvCxnSpPr>
          <p:nvPr/>
        </p:nvCxnSpPr>
        <p:spPr bwMode="auto">
          <a:xfrm rot="10800000">
            <a:off x="2786063" y="3286125"/>
            <a:ext cx="1428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34"/>
          <p:cNvCxnSpPr>
            <a:cxnSpLocks noChangeShapeType="1"/>
          </p:cNvCxnSpPr>
          <p:nvPr/>
        </p:nvCxnSpPr>
        <p:spPr bwMode="auto">
          <a:xfrm rot="10800000">
            <a:off x="2786063" y="4143375"/>
            <a:ext cx="2786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22"/>
          <p:cNvCxnSpPr>
            <a:cxnSpLocks noChangeShapeType="1"/>
          </p:cNvCxnSpPr>
          <p:nvPr/>
        </p:nvCxnSpPr>
        <p:spPr bwMode="auto">
          <a:xfrm>
            <a:off x="2824163" y="4714875"/>
            <a:ext cx="41767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Box 23"/>
          <p:cNvSpPr txBox="1">
            <a:spLocks noChangeArrowheads="1"/>
          </p:cNvSpPr>
          <p:nvPr/>
        </p:nvSpPr>
        <p:spPr bwMode="auto">
          <a:xfrm>
            <a:off x="3865563" y="4357688"/>
            <a:ext cx="1249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Submit Order</a:t>
            </a:r>
          </a:p>
        </p:txBody>
      </p:sp>
      <p:pic>
        <p:nvPicPr>
          <p:cNvPr id="15383" name="Picture 24" descr="Sche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86000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3707904" y="1844824"/>
            <a:ext cx="5184576" cy="21602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Orchestration?</a:t>
            </a:r>
            <a:endParaRPr lang="sv-SE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68" y="1785938"/>
            <a:ext cx="2884488" cy="2919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" name="Rounded Rectangle 11264"/>
          <p:cNvSpPr>
            <a:spLocks noChangeArrowheads="1"/>
          </p:cNvSpPr>
          <p:nvPr/>
        </p:nvSpPr>
        <p:spPr bwMode="auto">
          <a:xfrm>
            <a:off x="3851919" y="2249449"/>
            <a:ext cx="4824536" cy="15395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264" name="TextBox 11263"/>
          <p:cNvSpPr txBox="1"/>
          <p:nvPr/>
        </p:nvSpPr>
        <p:spPr>
          <a:xfrm>
            <a:off x="4016323" y="2370829"/>
            <a:ext cx="4769048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Represents an executable business process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Based on a c# like language, XLANG/s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Subscribes to and publishes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construct new messages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95932"/>
            <a:ext cx="6246948" cy="4281340"/>
          </a:xfrm>
          <a:prstGeom prst="rect">
            <a:avLst/>
          </a:prstGeom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Designer</a:t>
            </a:r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Designer</a:t>
            </a:r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6444208" y="2332693"/>
            <a:ext cx="80234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8009187" y="3564451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3818610" y="42059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</p:spTree>
    <p:extLst>
      <p:ext uri="{BB962C8B-B14F-4D97-AF65-F5344CB8AC3E}">
        <p14:creationId xmlns:p14="http://schemas.microsoft.com/office/powerpoint/2010/main" val="8751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55876"/>
              </p:ext>
            </p:extLst>
          </p:nvPr>
        </p:nvGraphicFramePr>
        <p:xfrm>
          <a:off x="395288" y="1484313"/>
          <a:ext cx="8215312" cy="357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Shapes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Message and data handling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Receive, Send, Construct, Assign, Transform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Containers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Scope, Group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Flow control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Decide, Delay, Listen, Loop, Parallell, Suspend, Terminate, Throw Exception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Nesting Orchestrations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Call Orchestration, Start Orchestration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Expression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907704" y="1556792"/>
            <a:ext cx="5308807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Message and data handling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149929" y="1991765"/>
            <a:ext cx="4833831" cy="21573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45208"/>
              </p:ext>
            </p:extLst>
          </p:nvPr>
        </p:nvGraphicFramePr>
        <p:xfrm>
          <a:off x="2312804" y="2204864"/>
          <a:ext cx="4491444" cy="179753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</a:t>
                      </a:r>
                      <a:r>
                        <a:rPr lang="sv-SE" sz="1400" dirty="0"/>
                        <a:t>Receive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Receive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dirty="0"/>
                        <a:t>     Send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Send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sv-SE" sz="1400" dirty="0"/>
                        <a:t>     Construct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Construct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message values or entire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Transform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Map</a:t>
                      </a:r>
                      <a:r>
                        <a:rPr lang="sv-SE" sz="1400" baseline="0" dirty="0">
                          <a:latin typeface="+mn-lt"/>
                        </a:rPr>
                        <a:t> fields between messages.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2" y="2256776"/>
            <a:ext cx="256529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5"/>
            <a:ext cx="248755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4" b="92593" l="5714" r="88571">
                        <a14:foregroundMark x1="45714" y1="96296" x2="54286" y2="88889"/>
                        <a14:foregroundMark x1="31429" y1="81481" x2="40000" y2="77778"/>
                        <a14:foregroundMark x1="62857" y1="66667" x2="80000" y2="44444"/>
                        <a14:foregroundMark x1="80000" y1="29630" x2="80000" y2="18519"/>
                        <a14:foregroundMark x1="88571" y1="14815" x2="80000" y2="18519"/>
                        <a14:backgroundMark x1="94286" y1="14815" x2="94286" y2="3704"/>
                        <a14:backgroundMark x1="80000" y1="3704" x2="85714" y2="3704"/>
                        <a14:backgroundMark x1="88571" y1="29630" x2="94286" y2="18519"/>
                        <a14:backgroundMark x1="42857" y1="85185" x2="34286" y2="92593"/>
                        <a14:backgroundMark x1="91429" y1="14815" x2="94286" y2="14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56" y="2883080"/>
            <a:ext cx="308128" cy="23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61" b="90909" l="0" r="94872">
                        <a14:foregroundMark x1="5128" y1="6061" x2="7692" y2="48485"/>
                        <a14:foregroundMark x1="94872" y1="57576" x2="82051" y2="54545"/>
                        <a14:foregroundMark x1="69231" y1="90909" x2="71795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85281"/>
            <a:ext cx="288032" cy="2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03" b="94595" l="7143" r="92857">
                        <a14:foregroundMark x1="53571" y1="94595" x2="53571" y2="45946"/>
                        <a14:foregroundMark x1="10714" y1="8108" x2="92857" y2="51351"/>
                        <a14:foregroundMark x1="28571" y1="10811" x2="92857" y2="10811"/>
                        <a14:foregroundMark x1="10714" y1="56757" x2="10714" y2="8108"/>
                        <a14:backgroundMark x1="0" y1="54054" x2="0" y2="0"/>
                        <a14:backgroundMark x1="10714" y1="0" x2="96429" y2="0"/>
                        <a14:backgroundMark x1="0" y1="64865" x2="3571" y2="64865"/>
                        <a14:backgroundMark x1="3571" y1="64865" x2="3571" y2="64865"/>
                        <a14:backgroundMark x1="0" y1="62162" x2="3571" y2="64865"/>
                        <a14:backgroundMark x1="3571" y1="64865" x2="10714" y2="64865"/>
                        <a14:backgroundMark x1="10714" y1="64865" x2="10714" y2="64865"/>
                        <a14:backgroundMark x1="3571" y1="62162" x2="3571" y2="6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04" y="3689709"/>
            <a:ext cx="252000" cy="28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983260" y="4611092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33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9655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067397" y="5039717"/>
            <a:ext cx="3464340" cy="156966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shapes 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nested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others.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3" y="5134967"/>
            <a:ext cx="1657503" cy="13955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979712" y="1484784"/>
            <a:ext cx="5308807" cy="46085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Flow control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221937" y="1919757"/>
            <a:ext cx="4833831" cy="39575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982366"/>
              </p:ext>
            </p:extLst>
          </p:nvPr>
        </p:nvGraphicFramePr>
        <p:xfrm>
          <a:off x="2384812" y="2132856"/>
          <a:ext cx="4491444" cy="356533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Decide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Do </a:t>
                      </a: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branching (if, if.., else).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dirty="0"/>
                        <a:t>     Delay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 based on a time-out interval.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sv-SE" sz="1400" dirty="0"/>
                        <a:t>     Listen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based on a message being received or a time-out period expiring.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Loop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 while or until a condition is met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Parallell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Perform two or more independent</a:t>
                      </a:r>
                      <a:r>
                        <a:rPr lang="sv-SE" sz="1400" baseline="0" dirty="0">
                          <a:latin typeface="+mn-lt"/>
                        </a:rPr>
                        <a:t> actions.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Suspend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Place the</a:t>
                      </a:r>
                      <a:r>
                        <a:rPr lang="sv-SE" sz="1400" baseline="0" dirty="0">
                          <a:latin typeface="+mn-lt"/>
                        </a:rPr>
                        <a:t> orchestration in a suspended state to allow administrative intervention.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baseline="0" dirty="0">
                          <a:latin typeface="+mn-lt"/>
                        </a:rPr>
                        <a:t>     Terminate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End the orchestration.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Throw</a:t>
                      </a:r>
                      <a:br>
                        <a:rPr lang="sv-SE" sz="1400" dirty="0">
                          <a:latin typeface="+mn-lt"/>
                        </a:rPr>
                      </a:br>
                      <a:r>
                        <a:rPr lang="sv-SE" sz="1400" baseline="0" dirty="0">
                          <a:latin typeface="+mn-lt"/>
                        </a:rPr>
                        <a:t>     </a:t>
                      </a:r>
                      <a:r>
                        <a:rPr lang="sv-SE" sz="1400" dirty="0">
                          <a:latin typeface="+mn-lt"/>
                        </a:rPr>
                        <a:t>Exception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Explicitly throw an exception.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4000" l="6000" r="94000">
                        <a14:foregroundMark x1="50000" y1="16000" x2="52000" y2="4000"/>
                        <a14:foregroundMark x1="16000" y1="52000" x2="6000" y2="50000"/>
                        <a14:foregroundMark x1="86000" y1="52000" x2="94000" y2="52000"/>
                        <a14:foregroundMark x1="52000" y1="86000" x2="500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19" y="2154372"/>
            <a:ext cx="266516" cy="2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5000" l="2564" r="92308">
                        <a14:foregroundMark x1="12821" y1="27500" x2="38462" y2="5000"/>
                        <a14:foregroundMark x1="43590" y1="7500" x2="74359" y2="12500"/>
                        <a14:foregroundMark x1="79487" y1="12500" x2="89744" y2="37500"/>
                        <a14:foregroundMark x1="92308" y1="40000" x2="92308" y2="57500"/>
                        <a14:foregroundMark x1="89744" y1="65000" x2="79487" y2="82500"/>
                        <a14:foregroundMark x1="71795" y1="87500" x2="51282" y2="95000"/>
                        <a14:foregroundMark x1="48718" y1="95000" x2="25641" y2="87500"/>
                        <a14:foregroundMark x1="28205" y1="87500" x2="5128" y2="70000"/>
                        <a14:foregroundMark x1="7692" y1="65000" x2="7692" y2="32500"/>
                        <a14:foregroundMark x1="46154" y1="42500" x2="46154" y2="25000"/>
                        <a14:backgroundMark x1="2564" y1="10000" x2="12821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61" y="2463921"/>
            <a:ext cx="2808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75" b="96875" l="14706" r="100000">
                        <a14:foregroundMark x1="5882" y1="46875" x2="5882" y2="31250"/>
                        <a14:foregroundMark x1="26471" y1="6250" x2="41176" y2="6250"/>
                        <a14:foregroundMark x1="67647" y1="96875" x2="70588" y2="90625"/>
                        <a14:backgroundMark x1="97059" y1="31250" x2="79412" y2="3125"/>
                        <a14:backgroundMark x1="2941" y1="71875" x2="20588" y2="90625"/>
                        <a14:backgroundMark x1="5882" y1="3125" x2="0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9"/>
            <a:ext cx="30603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4286" y1="40000" x2="42857" y2="53333"/>
                        <a14:backgroundMark x1="65714" y1="3333" x2="94286" y2="3333"/>
                        <a14:backgroundMark x1="51429" y1="66667" x2="65714" y2="40000"/>
                        <a14:backgroundMark x1="25714" y1="70000" x2="25714" y2="33333"/>
                        <a14:backgroundMark x1="28571" y1="70000" x2="74286" y2="73333"/>
                        <a14:backgroundMark x1="74286" y1="73333" x2="74286" y2="30000"/>
                        <a14:backgroundMark x1="62857" y1="30000" x2="71429" y2="30000"/>
                        <a14:backgroundMark x1="51429" y1="60000" x2="31429" y2="60000"/>
                        <a14:backgroundMark x1="57143" y1="46667" x2="45714" y2="53333"/>
                        <a14:backgroundMark x1="51429" y1="46667" x2="31429" y2="23333"/>
                        <a14:backgroundMark x1="28571" y1="13333" x2="34286" y2="0"/>
                        <a14:backgroundMark x1="28571" y1="3333" x2="0" y2="3333"/>
                        <a14:backgroundMark x1="0" y1="6667" x2="2857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61" y="3335476"/>
            <a:ext cx="288032" cy="24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061" b="87879" l="9091" r="93939">
                        <a14:foregroundMark x1="21212" y1="6061" x2="21212" y2="93939"/>
                        <a14:foregroundMark x1="78788" y1="6061" x2="78788" y2="93939"/>
                        <a14:backgroundMark x1="51515" y1="96970" x2="48485" y2="0"/>
                        <a14:backgroundMark x1="6061" y1="96970" x2="6061" y2="72727"/>
                        <a14:backgroundMark x1="3030" y1="72727" x2="3030" y2="96970"/>
                        <a14:backgroundMark x1="30303" y1="75758" x2="69697" y2="75758"/>
                        <a14:backgroundMark x1="30303" y1="84848" x2="30303" y2="96970"/>
                        <a14:backgroundMark x1="69697" y1="84848" x2="69697" y2="96970"/>
                        <a14:backgroundMark x1="33333" y1="96970" x2="66667" y2="96970"/>
                        <a14:backgroundMark x1="3030" y1="96970" x2="3030" y2="96970"/>
                        <a14:backgroundMark x1="96970" y1="75758" x2="96970" y2="96970"/>
                        <a14:backgroundMark x1="6061" y1="24242" x2="9091" y2="0"/>
                        <a14:backgroundMark x1="3030" y1="24242" x2="3030" y2="0"/>
                        <a14:backgroundMark x1="33333" y1="24242" x2="33333" y2="0"/>
                        <a14:backgroundMark x1="39394" y1="27273" x2="39394" y2="0"/>
                        <a14:backgroundMark x1="60606" y1="24242" x2="60606" y2="3030"/>
                        <a14:backgroundMark x1="66667" y1="24242" x2="66667" y2="0"/>
                        <a14:backgroundMark x1="93939" y1="24242" x2="93939" y2="0"/>
                        <a14:backgroundMark x1="96970" y1="24242" x2="96970" y2="0"/>
                        <a14:backgroundMark x1="27273" y1="15152" x2="27273" y2="15152"/>
                        <a14:backgroundMark x1="27273" y1="12121" x2="27273" y2="12121"/>
                        <a14:backgroundMark x1="27273" y1="3030" x2="27273" y2="3030"/>
                        <a14:backgroundMark x1="21212" y1="0" x2="21212" y2="0"/>
                        <a14:backgroundMark x1="30303" y1="24242" x2="30303" y2="24242"/>
                        <a14:backgroundMark x1="72727" y1="15152" x2="72727" y2="15152"/>
                        <a14:backgroundMark x1="72727" y1="9091" x2="72727" y2="9091"/>
                        <a14:backgroundMark x1="72727" y1="3030" x2="72727" y2="3030"/>
                        <a14:backgroundMark x1="78788" y1="0" x2="78788" y2="0"/>
                        <a14:backgroundMark x1="87879" y1="0" x2="87879" y2="0"/>
                        <a14:backgroundMark x1="90909" y1="75758" x2="90909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9" y="3645024"/>
            <a:ext cx="283437" cy="28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92" y="4152378"/>
            <a:ext cx="269571" cy="27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5" y="4887378"/>
            <a:ext cx="24132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564" b="97436" l="2564" r="97436">
                        <a14:foregroundMark x1="58974" y1="58974" x2="97436" y2="97436"/>
                        <a14:foregroundMark x1="2564" y1="58974" x2="2564" y2="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7" y="5247418"/>
            <a:ext cx="237540" cy="23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18940</TotalTime>
  <Words>1181</Words>
  <Application>Microsoft Office PowerPoint</Application>
  <PresentationFormat>On-screen Show (4:3)</PresentationFormat>
  <Paragraphs>298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2013</vt:lpstr>
      <vt:lpstr>Course Outline</vt:lpstr>
      <vt:lpstr>Lesson 1: building Orchestrations</vt:lpstr>
      <vt:lpstr>Modeling a Business Process</vt:lpstr>
      <vt:lpstr>What is an Orchestration?</vt:lpstr>
      <vt:lpstr>Orchestration Designer</vt:lpstr>
      <vt:lpstr>Orchestration shapes</vt:lpstr>
      <vt:lpstr>Orchestration Shapes</vt:lpstr>
      <vt:lpstr>Orchestration Shapes</vt:lpstr>
      <vt:lpstr>Orchestration Shapes</vt:lpstr>
      <vt:lpstr>Orchestration View</vt:lpstr>
      <vt:lpstr>Ports</vt:lpstr>
      <vt:lpstr>Ports</vt:lpstr>
      <vt:lpstr>Demonstration: Creating Orchestrations</vt:lpstr>
      <vt:lpstr>Steps to go through to build, configure and start an orchestration</vt:lpstr>
      <vt:lpstr>Orchestration states</vt:lpstr>
      <vt:lpstr>Binding Orchestrations</vt:lpstr>
      <vt:lpstr>Demonstration: Testing Orchestrations</vt:lpstr>
      <vt:lpstr>Lesson 2: The Orchestration ENGINE</vt:lpstr>
      <vt:lpstr>What is the Orchestration Engine?</vt:lpstr>
      <vt:lpstr>Persistence</vt:lpstr>
      <vt:lpstr>Lesson 3: Monitoring Orchestrations</vt:lpstr>
      <vt:lpstr>Administration Console and Group Hub</vt:lpstr>
      <vt:lpstr>Orchestration Debugger</vt:lpstr>
      <vt:lpstr>Orchestration Service Instance States</vt:lpstr>
      <vt:lpstr>Demonstration: Monitoring Orchestrations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356</cp:revision>
  <dcterms:created xsi:type="dcterms:W3CDTF">2009-03-09T21:00:21Z</dcterms:created>
  <dcterms:modified xsi:type="dcterms:W3CDTF">2016-12-09T12:39:32Z</dcterms:modified>
  <cp:category>Sales &amp; Marketing</cp:category>
</cp:coreProperties>
</file>