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2"/>
    <p:sldMasterId id="2147483864" r:id="rId3"/>
    <p:sldMasterId id="2147483877" r:id="rId4"/>
  </p:sldMasterIdLst>
  <p:notesMasterIdLst>
    <p:notesMasterId r:id="rId27"/>
  </p:notesMasterIdLst>
  <p:handoutMasterIdLst>
    <p:handoutMasterId r:id="rId28"/>
  </p:handoutMasterIdLst>
  <p:sldIdLst>
    <p:sldId id="268" r:id="rId5"/>
    <p:sldId id="391" r:id="rId6"/>
    <p:sldId id="279" r:id="rId7"/>
    <p:sldId id="367" r:id="rId8"/>
    <p:sldId id="373" r:id="rId9"/>
    <p:sldId id="368" r:id="rId10"/>
    <p:sldId id="372" r:id="rId11"/>
    <p:sldId id="371" r:id="rId12"/>
    <p:sldId id="349" r:id="rId13"/>
    <p:sldId id="352" r:id="rId14"/>
    <p:sldId id="380" r:id="rId15"/>
    <p:sldId id="351" r:id="rId16"/>
    <p:sldId id="327" r:id="rId17"/>
    <p:sldId id="379" r:id="rId18"/>
    <p:sldId id="387" r:id="rId19"/>
    <p:sldId id="381" r:id="rId20"/>
    <p:sldId id="392" r:id="rId21"/>
    <p:sldId id="376" r:id="rId22"/>
    <p:sldId id="382" r:id="rId23"/>
    <p:sldId id="383" r:id="rId24"/>
    <p:sldId id="389" r:id="rId25"/>
    <p:sldId id="390" r:id="rId2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16"/>
    <a:srgbClr val="00A20F"/>
    <a:srgbClr val="00C025"/>
    <a:srgbClr val="01FF07"/>
    <a:srgbClr val="5BFF5B"/>
    <a:srgbClr val="FF4141"/>
    <a:srgbClr val="FF0000"/>
    <a:srgbClr val="292929"/>
    <a:srgbClr val="B2B2B2"/>
    <a:srgbClr val="CFD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5" autoAdjust="0"/>
    <p:restoredTop sz="80473" autoAdjust="0"/>
  </p:normalViewPr>
  <p:slideViewPr>
    <p:cSldViewPr>
      <p:cViewPr varScale="1">
        <p:scale>
          <a:sx n="85" d="100"/>
          <a:sy n="85" d="100"/>
        </p:scale>
        <p:origin x="120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C27D46A-650E-45D3-B816-A9AB500ABD63}" type="datetime4">
              <a:rPr lang="en-GB"/>
              <a:pPr>
                <a:defRPr/>
              </a:pPr>
              <a:t>17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7CFA36B-73B4-4CE2-9A6E-A751A6A9CC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617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17.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4A6FE1A-8D4E-4FD0-ACAD-4AF52BE634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9438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17.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7EAD5C-329A-47F8-B7BA-0C16571AE95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64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17.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042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0" i="1" dirty="0"/>
              <a:t>(Slide 9)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17.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820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17.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7EAD5C-329A-47F8-B7BA-0C16571AE95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62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2489E0B-C125-4BF5-B3BF-058F97905FEB}" type="slidenum">
              <a:rPr lang="en-US"/>
              <a:pPr/>
              <a:t>9</a:t>
            </a:fld>
            <a:endParaRPr lang="en-US"/>
          </a:p>
        </p:txBody>
      </p:sp>
      <p:sp>
        <p:nvSpPr>
          <p:cNvPr id="83970" name="Rectangle 52121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83971" name="Rectangle 5212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03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0F3A51A-652E-4386-BACC-F68BEB800344}" type="slidenum">
              <a:rPr lang="en-US"/>
              <a:pPr/>
              <a:t>12</a:t>
            </a:fld>
            <a:endParaRPr lang="en-US"/>
          </a:p>
        </p:txBody>
      </p:sp>
      <p:sp>
        <p:nvSpPr>
          <p:cNvPr id="84994" name="Rectangle 52531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84995" name="Rectangle 5253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3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17.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02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17.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37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1835150" y="4221163"/>
            <a:ext cx="73088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bg2"/>
              </a:buClr>
              <a:defRPr/>
            </a:pPr>
            <a:endParaRPr lang="sv-SE"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21163"/>
            <a:ext cx="6913563" cy="1800225"/>
          </a:xfrm>
        </p:spPr>
        <p:txBody>
          <a:bodyPr tIns="118800" bIns="45720"/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3500438"/>
            <a:ext cx="6913563" cy="720725"/>
          </a:xfrm>
        </p:spPr>
        <p:txBody>
          <a:bodyPr tIns="45720" bIns="82800"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25" name="Bildobjekt 6" descr="ADDSKILLS_NEGATIVE_TRANSPARENCY_RGB.png"/>
          <p:cNvPicPr>
            <a:picLocks noChangeAspect="1"/>
          </p:cNvPicPr>
          <p:nvPr/>
        </p:nvPicPr>
        <p:blipFill>
          <a:blip r:embed="rId2"/>
          <a:srcRect l="11055" t="23690" r="11068" b="23772"/>
          <a:stretch>
            <a:fillRect/>
          </a:stretch>
        </p:blipFill>
        <p:spPr>
          <a:xfrm>
            <a:off x="7423200" y="6116400"/>
            <a:ext cx="1440000" cy="45572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885" y="-177800"/>
            <a:ext cx="9523413" cy="721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790217" y="6350023"/>
            <a:ext cx="900000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233C19F3-55FC-47DB-A646-05D7157761C9}" type="datetimeFigureOut">
              <a:rPr lang="sv-SE" smtClean="0"/>
              <a:pPr/>
              <a:t>2016-12-17</a:t>
            </a:fld>
            <a:endParaRPr lang="sv-SE" dirty="0"/>
          </a:p>
        </p:txBody>
      </p:sp>
      <p:sp>
        <p:nvSpPr>
          <p:cNvPr id="3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746546" y="6350023"/>
            <a:ext cx="2895600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3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75504" y="6350023"/>
            <a:ext cx="468000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FE31450E-34DA-474F-BC6E-30BC5F0A7877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879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el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475432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4587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9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8721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5175"/>
            <a:ext cx="2087563" cy="532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765175"/>
            <a:ext cx="6113462" cy="532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2198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7357"/>
            <a:ext cx="7773988" cy="74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531044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84997"/>
      </p:ext>
    </p:extLst>
  </p:cSld>
  <p:clrMapOvr>
    <a:masterClrMapping/>
  </p:clrMapOvr>
  <p:transition>
    <p:fade/>
  </p:transition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4184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v-SE"/>
              <a:t>Klicka om du vill redigera mall för underrubrikformat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19F3-55FC-47DB-A646-05D7157761C9}" type="datetimeFigureOut">
              <a:rPr lang="sv-SE" smtClean="0"/>
              <a:pPr/>
              <a:t>2016-12-17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450E-34DA-474F-BC6E-30BC5F0A7877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61730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Bildobjekt 7" descr="ADDSKILLS_NEGATIVE_TRANSPARENCY_RGB.png"/>
          <p:cNvPicPr>
            <a:picLocks noChangeAspect="1"/>
          </p:cNvPicPr>
          <p:nvPr/>
        </p:nvPicPr>
        <p:blipFill>
          <a:blip r:embed="rId2"/>
          <a:srcRect l="11055" t="23690" r="11068" b="23772"/>
          <a:stretch>
            <a:fillRect/>
          </a:stretch>
        </p:blipFill>
        <p:spPr>
          <a:xfrm>
            <a:off x="7565514" y="6247586"/>
            <a:ext cx="1440000" cy="47627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8006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FD6810E7-735E-4CB7-8C3C-DAE6EAC8062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71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810E7-735E-4CB7-8C3C-DAE6EAC8062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4429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61053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67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159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93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59252"/>
      </p:ext>
    </p:extLst>
  </p:cSld>
  <p:clrMapOvr>
    <a:masterClrMapping/>
  </p:clrMapOvr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436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18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882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165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541338" indent="-184150">
              <a:buClr>
                <a:schemeClr val="accent1"/>
              </a:buClr>
              <a:buFont typeface="Wingdings" pitchFamily="2" charset="2"/>
              <a:buChar char="§"/>
              <a:defRPr/>
            </a:lvl2pPr>
            <a:lvl3pPr marL="896938" indent="-176213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252538" indent="-176213">
              <a:buClr>
                <a:schemeClr val="accent1"/>
              </a:buClr>
              <a:buFont typeface="Wingdings" pitchFamily="2" charset="2"/>
              <a:buChar char="§"/>
              <a:defRPr/>
            </a:lvl4pPr>
            <a:lvl5pPr marL="1616075" indent="-184150">
              <a:buClr>
                <a:schemeClr val="accent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56024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1835150" y="4221163"/>
            <a:ext cx="73088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bg2"/>
              </a:buClr>
              <a:defRPr/>
            </a:pPr>
            <a:endParaRPr lang="sv-SE"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21163"/>
            <a:ext cx="6913563" cy="1800225"/>
          </a:xfrm>
        </p:spPr>
        <p:txBody>
          <a:bodyPr tIns="118800" bIns="45720"/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om du vill redigera mall för underrubrikformat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3500438"/>
            <a:ext cx="6913563" cy="720725"/>
          </a:xfrm>
        </p:spPr>
        <p:txBody>
          <a:bodyPr tIns="45720" bIns="82800"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9097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8006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939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541338" indent="-184150">
              <a:buClr>
                <a:schemeClr val="accent1"/>
              </a:buClr>
              <a:buFont typeface="Wingdings" pitchFamily="2" charset="2"/>
              <a:buChar char="§"/>
              <a:defRPr/>
            </a:lvl2pPr>
            <a:lvl3pPr marL="896938" indent="-176213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252538" indent="-176213">
              <a:buClr>
                <a:schemeClr val="accent1"/>
              </a:buClr>
              <a:buFont typeface="Wingdings" pitchFamily="2" charset="2"/>
              <a:buChar char="§"/>
              <a:defRPr/>
            </a:lvl4pPr>
            <a:lvl5pPr marL="1616075" indent="-184150">
              <a:buClr>
                <a:schemeClr val="accent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089513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36433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036148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22632337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040947" y="5974854"/>
            <a:ext cx="2088232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38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4144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elt to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32420102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el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77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52336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</p:spTree>
    <p:extLst>
      <p:ext uri="{BB962C8B-B14F-4D97-AF65-F5344CB8AC3E}">
        <p14:creationId xmlns:p14="http://schemas.microsoft.com/office/powerpoint/2010/main" val="19096601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/>
              <a:t>Klicka på ikonen för att lägga till en bild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</p:spTree>
    <p:extLst>
      <p:ext uri="{BB962C8B-B14F-4D97-AF65-F5344CB8AC3E}">
        <p14:creationId xmlns:p14="http://schemas.microsoft.com/office/powerpoint/2010/main" val="34051454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3576397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5175"/>
            <a:ext cx="2087563" cy="5327650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765175"/>
            <a:ext cx="6113462" cy="5327650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40459939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Rubrik och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7357"/>
            <a:ext cx="7773988" cy="7413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r>
              <a:rPr lang="sv-SE" noProof="0"/>
              <a:t>Klicka på ikonen för att lägga till en tabell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03738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8034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71244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0122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77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2"/>
          <p:cNvSpPr/>
          <p:nvPr/>
        </p:nvSpPr>
        <p:spPr bwMode="auto">
          <a:xfrm>
            <a:off x="7050472" y="5993904"/>
            <a:ext cx="2088232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535796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99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elt to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9914365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885" y="-177800"/>
            <a:ext cx="9523413" cy="721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288" y="1484313"/>
            <a:ext cx="8353425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76517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add title</a:t>
            </a:r>
          </a:p>
        </p:txBody>
      </p:sp>
      <p:pic>
        <p:nvPicPr>
          <p:cNvPr id="19" name="Bildobjekt 13" descr="ADDSKILLS_NEGATIVE_TRANSPARENCY_RGB.png"/>
          <p:cNvPicPr>
            <a:picLocks noChangeAspect="1"/>
          </p:cNvPicPr>
          <p:nvPr/>
        </p:nvPicPr>
        <p:blipFill>
          <a:blip r:embed="rId20" cstate="print"/>
          <a:srcRect l="10704" t="22681" r="10949" b="23195"/>
          <a:stretch>
            <a:fillRect/>
          </a:stretch>
        </p:blipFill>
        <p:spPr>
          <a:xfrm>
            <a:off x="7561156" y="6248482"/>
            <a:ext cx="1440000" cy="466666"/>
          </a:xfrm>
          <a:prstGeom prst="rect">
            <a:avLst/>
          </a:prstGeom>
        </p:spPr>
      </p:pic>
      <p:sp>
        <p:nvSpPr>
          <p:cNvPr id="31" name="Platshållare för bildnummer 5"/>
          <p:cNvSpPr txBox="1">
            <a:spLocks/>
          </p:cNvSpPr>
          <p:nvPr/>
        </p:nvSpPr>
        <p:spPr>
          <a:xfrm>
            <a:off x="467550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FE31450E-34DA-474F-BC6E-30BC5F0A7877}" type="slidenum">
              <a:rPr lang="sv-SE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sv-SE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120000"/>
        <a:buFont typeface="Wingdings" pitchFamily="2" charset="2"/>
        <a:buChar char="§"/>
        <a:defRPr lang="sv-SE" sz="14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GB" sz="1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732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304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876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448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38507-6AEA-4C49-9333-41CEBC218416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5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288" y="1484313"/>
            <a:ext cx="8353425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76517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4519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120000"/>
        <a:buFont typeface="Wingdings" pitchFamily="2" charset="2"/>
        <a:buChar char="§"/>
        <a:defRPr lang="sv-SE" sz="14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GB" sz="1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732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304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876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448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http://blogical.se/blogs/mikael/image_072190E4.png" TargetMode="External"/><Relationship Id="rId2" Type="http://schemas.openxmlformats.org/officeDocument/2006/relationships/hyperlink" Target="http://blogical.se/blogs/mikael/image_494437C0.png" TargetMode="Externa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blogical.se/blogs/mikael/image_03337AAD.png" TargetMode="Externa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Deploying and </a:t>
            </a:r>
            <a:r>
              <a:rPr lang="en-GB"/>
              <a:t>Managing Applications</a:t>
            </a:r>
            <a:endParaRPr lang="en-GB" dirty="0"/>
          </a:p>
        </p:txBody>
      </p:sp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  <p:sp>
        <p:nvSpPr>
          <p:cNvPr id="4101" name="Platshållare för datum 4"/>
          <p:cNvSpPr>
            <a:spLocks noGrp="1"/>
          </p:cNvSpPr>
          <p:nvPr>
            <p:ph type="dt" sz="half" idx="4294967295"/>
          </p:nvPr>
        </p:nvSpPr>
        <p:spPr>
          <a:xfrm>
            <a:off x="0" y="6597650"/>
            <a:ext cx="2087563" cy="2603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0803541-D032-4DE9-8B1A-7D5A99127074}" type="datetime3">
              <a:rPr lang="en-GB" smtClean="0">
                <a:latin typeface="Arial" pitchFamily="34" charset="0"/>
              </a:rPr>
              <a:pPr>
                <a:defRPr/>
              </a:pPr>
              <a:t>17 December, 2016</a:t>
            </a:fld>
            <a:endParaRPr lang="en-GB">
              <a:latin typeface="Arial" pitchFamily="34" charset="0"/>
            </a:endParaRPr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4294967295"/>
          </p:nvPr>
        </p:nvSpPr>
        <p:spPr>
          <a:xfrm>
            <a:off x="8496300" y="6597650"/>
            <a:ext cx="647700" cy="2603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7263310-FD83-4AA7-B24E-B918A77480DB}" type="slidenum">
              <a:rPr lang="en-GB" smtClean="0">
                <a:latin typeface="Arial" pitchFamily="34" charset="0"/>
              </a:rPr>
              <a:pPr>
                <a:defRPr/>
              </a:pPr>
              <a:t>1</a:t>
            </a:fld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Health and Activity Tracking in BizTalk Server 2016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1428736"/>
            <a:ext cx="7077075" cy="4429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24292"/>
          <p:cNvSpPr>
            <a:spLocks noChangeArrowheads="1"/>
          </p:cNvSpPr>
          <p:nvPr/>
        </p:nvSpPr>
        <p:spPr bwMode="auto">
          <a:xfrm>
            <a:off x="357158" y="2924944"/>
            <a:ext cx="2428892" cy="71495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Tracked Service Instances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Tracked Message Events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786050" y="4786322"/>
            <a:ext cx="1785950" cy="100013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0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Message Flow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1571612"/>
            <a:ext cx="5775626" cy="44148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524292"/>
          <p:cNvSpPr>
            <a:spLocks noChangeArrowheads="1"/>
          </p:cNvSpPr>
          <p:nvPr/>
        </p:nvSpPr>
        <p:spPr bwMode="auto">
          <a:xfrm>
            <a:off x="5857884" y="2643182"/>
            <a:ext cx="2357454" cy="42862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 anchor="ctr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Looking at Message Flow</a:t>
            </a:r>
          </a:p>
        </p:txBody>
      </p:sp>
    </p:spTree>
    <p:extLst>
      <p:ext uri="{BB962C8B-B14F-4D97-AF65-F5344CB8AC3E}">
        <p14:creationId xmlns:p14="http://schemas.microsoft.com/office/powerpoint/2010/main" val="51042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ctangle 54989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4290"/>
            <a:ext cx="7143800" cy="705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4291" name="Rounded Rectangle 524290"/>
          <p:cNvSpPr>
            <a:spLocks noChangeArrowheads="1"/>
          </p:cNvSpPr>
          <p:nvPr/>
        </p:nvSpPr>
        <p:spPr bwMode="auto">
          <a:xfrm>
            <a:off x="676937" y="3609700"/>
            <a:ext cx="1251857" cy="6051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Orchestration Debugger</a:t>
            </a:r>
          </a:p>
        </p:txBody>
      </p:sp>
      <p:sp>
        <p:nvSpPr>
          <p:cNvPr id="524293" name="Rounded Rectangle 524292"/>
          <p:cNvSpPr>
            <a:spLocks noChangeArrowheads="1"/>
          </p:cNvSpPr>
          <p:nvPr/>
        </p:nvSpPr>
        <p:spPr bwMode="auto">
          <a:xfrm>
            <a:off x="6454321" y="3429000"/>
            <a:ext cx="2254250" cy="239805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Debugging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Monitor orchestration instances and messages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Set breakpoints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Suspend, terminate, or resume processes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View variables and data</a:t>
            </a:r>
          </a:p>
        </p:txBody>
      </p:sp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HAT - Orchestration Debugger</a:t>
            </a:r>
          </a:p>
        </p:txBody>
      </p:sp>
    </p:spTree>
    <p:extLst>
      <p:ext uri="{BB962C8B-B14F-4D97-AF65-F5344CB8AC3E}">
        <p14:creationId xmlns:p14="http://schemas.microsoft.com/office/powerpoint/2010/main" val="23362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Using command line tools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90" y="1357298"/>
            <a:ext cx="6362700" cy="49815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57158" y="1857364"/>
            <a:ext cx="1537609" cy="6051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BTSTask.exe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6500826" y="1857364"/>
            <a:ext cx="2428892" cy="3071834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t"/>
          <a:lstStyle/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ListApps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AddApp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ImportApp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ExportApp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RemoveApp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UnistallApp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ListApp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ListPackage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ListTypes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AddResource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RemoveResource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ImportBindings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ExportBindings</a:t>
            </a:r>
            <a:endParaRPr lang="en-US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Using scripting and APIs</a:t>
            </a:r>
          </a:p>
        </p:txBody>
      </p:sp>
      <p:sp>
        <p:nvSpPr>
          <p:cNvPr id="8" name="Rounded Rectangle 524292"/>
          <p:cNvSpPr>
            <a:spLocks noChangeArrowheads="1"/>
          </p:cNvSpPr>
          <p:nvPr/>
        </p:nvSpPr>
        <p:spPr bwMode="auto">
          <a:xfrm>
            <a:off x="876286" y="1500174"/>
            <a:ext cx="2643206" cy="314327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Scripting</a:t>
            </a:r>
          </a:p>
        </p:txBody>
      </p:sp>
      <p:sp>
        <p:nvSpPr>
          <p:cNvPr id="9" name="Rounded Rectangle 524292"/>
          <p:cNvSpPr>
            <a:spLocks noChangeArrowheads="1"/>
          </p:cNvSpPr>
          <p:nvPr/>
        </p:nvSpPr>
        <p:spPr bwMode="auto">
          <a:xfrm>
            <a:off x="1019162" y="1928802"/>
            <a:ext cx="2286016" cy="257176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Either </a:t>
            </a:r>
            <a:r>
              <a:rPr lang="en-US" b="1" dirty="0" err="1">
                <a:latin typeface="Arial Narrow" pitchFamily="34" charset="0"/>
              </a:rPr>
              <a:t>BTSTask</a:t>
            </a:r>
            <a:r>
              <a:rPr lang="en-US" b="1" dirty="0">
                <a:latin typeface="Arial Narrow" pitchFamily="34" charset="0"/>
              </a:rPr>
              <a:t> or WMI.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WMI allows you to manage the core objects associated with BizTalk Server.</a:t>
            </a:r>
          </a:p>
        </p:txBody>
      </p:sp>
      <p:pic>
        <p:nvPicPr>
          <p:cNvPr id="8195" name="Picture 3" descr="C:\Users\hedbergjh\Pictures\Microsoft Clip Organizer\j0404647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56" y="3071810"/>
            <a:ext cx="1695450" cy="1835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524292"/>
          <p:cNvSpPr>
            <a:spLocks noChangeArrowheads="1"/>
          </p:cNvSpPr>
          <p:nvPr/>
        </p:nvSpPr>
        <p:spPr bwMode="auto">
          <a:xfrm>
            <a:off x="4929190" y="1357298"/>
            <a:ext cx="3500462" cy="314327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Explorer Object Model</a:t>
            </a:r>
          </a:p>
        </p:txBody>
      </p:sp>
      <p:sp>
        <p:nvSpPr>
          <p:cNvPr id="11" name="Rounded Rectangle 524292"/>
          <p:cNvSpPr>
            <a:spLocks noChangeArrowheads="1"/>
          </p:cNvSpPr>
          <p:nvPr/>
        </p:nvSpPr>
        <p:spPr bwMode="auto">
          <a:xfrm>
            <a:off x="5143504" y="1785926"/>
            <a:ext cx="3143272" cy="250033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Microsoft.BizTalk.ExplorerOM.dll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32-bit only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endParaRPr lang="en-US" b="1" dirty="0">
              <a:latin typeface="Arial Narrow" pitchFamily="34" charset="0"/>
            </a:endParaRPr>
          </a:p>
        </p:txBody>
      </p:sp>
      <p:pic>
        <p:nvPicPr>
          <p:cNvPr id="8194" name="Picture 2" descr="C:\Users\hedbergjh\Pictures\Microsoft Clip Organizer\j04315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2" y="2857496"/>
            <a:ext cx="1905000" cy="191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90628" y="4786325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14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8" y="4714888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74765" y="5233843"/>
            <a:ext cx="1987537" cy="1323439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dirty="0"/>
              <a:t>See Admin\WMI (BizTalk Server Samples Folder) and WMI Samples in BizTalk Help.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86442" y="4695994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17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42" y="4624557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70579" y="5143512"/>
            <a:ext cx="2571768" cy="1077218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dirty="0"/>
              <a:t>See Admin\</a:t>
            </a:r>
            <a:r>
              <a:rPr lang="en-US" dirty="0" err="1"/>
              <a:t>ExplorerOM</a:t>
            </a:r>
            <a:r>
              <a:rPr lang="en-US" dirty="0"/>
              <a:t> (BizTalk Server Samples Folder) and </a:t>
            </a:r>
            <a:r>
              <a:rPr lang="en-US" dirty="0" err="1"/>
              <a:t>ExplorerOM</a:t>
            </a:r>
            <a:r>
              <a:rPr lang="en-US" dirty="0"/>
              <a:t> Samples in BizTalk Help.</a:t>
            </a:r>
          </a:p>
        </p:txBody>
      </p:sp>
      <p:pic>
        <p:nvPicPr>
          <p:cNvPr id="19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8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5" grpId="0" animBg="1"/>
      <p:bldP spid="15" grpId="1" animBg="1"/>
      <p:bldP spid="15" grpId="2" animBg="1"/>
      <p:bldP spid="16" grpId="0"/>
      <p:bldP spid="16" grpId="1"/>
      <p:bldP spid="16" grpId="2"/>
      <p:bldP spid="18" grpId="0" animBg="1"/>
      <p:bldP spid="18" grpId="1" animBg="1"/>
      <p:bldP spid="18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Binding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691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Export and Import</a:t>
            </a:r>
          </a:p>
          <a:p>
            <a:pPr lvl="1"/>
            <a:r>
              <a:rPr lang="sv-SE" sz="2000" b="1" dirty="0"/>
              <a:t>Export a MSI package through the Administration Console</a:t>
            </a:r>
          </a:p>
          <a:p>
            <a:pPr lvl="1"/>
            <a:r>
              <a:rPr lang="sv-SE" sz="2000" b="1" dirty="0"/>
              <a:t>Exporting a binding file</a:t>
            </a:r>
          </a:p>
          <a:p>
            <a:pPr lvl="1"/>
            <a:r>
              <a:rPr lang="sv-SE" sz="2000" b="1" dirty="0"/>
              <a:t>Removing an application</a:t>
            </a:r>
          </a:p>
          <a:p>
            <a:pPr lvl="1"/>
            <a:r>
              <a:rPr lang="sv-SE" sz="2000" b="1" dirty="0"/>
              <a:t>Importing an application and binding file </a:t>
            </a:r>
            <a:br>
              <a:rPr lang="sv-SE" sz="2000" b="1" dirty="0"/>
            </a:br>
            <a:r>
              <a:rPr lang="sv-SE" sz="2000" b="1" dirty="0"/>
              <a:t>through the command line</a:t>
            </a:r>
          </a:p>
          <a:p>
            <a:pPr lvl="1"/>
            <a:endParaRPr lang="sv-SE" sz="2000" b="1" dirty="0"/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035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Deploying assemblies to BizTalk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1E106A-1FFE-4371-891A-5E8E9BD2EF3B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572132" y="1643050"/>
            <a:ext cx="2428892" cy="400052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 anchor="b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Server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28596" y="1643050"/>
            <a:ext cx="2428892" cy="1893107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 anchor="b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Non-BizTalk assemblies</a:t>
            </a:r>
          </a:p>
        </p:txBody>
      </p:sp>
      <p:pic>
        <p:nvPicPr>
          <p:cNvPr id="10" name="Picture 2" descr="C:\Users\hedbergjh\Pictures\Microsoft Clip Organizer\j04348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3" y="2178835"/>
            <a:ext cx="1214446" cy="12144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 bwMode="auto">
          <a:xfrm>
            <a:off x="3059832" y="2416734"/>
            <a:ext cx="2071702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Install</a:t>
            </a:r>
          </a:p>
        </p:txBody>
      </p:sp>
      <p:sp>
        <p:nvSpPr>
          <p:cNvPr id="16" name="Can 549920"/>
          <p:cNvSpPr>
            <a:spLocks noChangeArrowheads="1"/>
          </p:cNvSpPr>
          <p:nvPr/>
        </p:nvSpPr>
        <p:spPr bwMode="auto">
          <a:xfrm>
            <a:off x="6286512" y="4429132"/>
            <a:ext cx="785818" cy="642942"/>
          </a:xfrm>
          <a:prstGeom prst="can">
            <a:avLst>
              <a:gd name="adj" fmla="val 25000"/>
            </a:avLst>
          </a:prstGeom>
          <a:ln w="28575">
            <a:solidFill>
              <a:schemeClr val="accent5">
                <a:lumMod val="75000"/>
              </a:schemeClr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7000894" y="2464587"/>
            <a:ext cx="642942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GAC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6715140" y="4857760"/>
            <a:ext cx="2249348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Configuration Database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414916" y="3717032"/>
            <a:ext cx="2428892" cy="1893107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 anchor="b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Assemblies</a:t>
            </a:r>
          </a:p>
        </p:txBody>
      </p:sp>
      <p:pic>
        <p:nvPicPr>
          <p:cNvPr id="24" name="Picture 2" descr="C:\Users\Mikael\Desktop\fol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4412" y="2766969"/>
            <a:ext cx="609954" cy="609954"/>
          </a:xfrm>
          <a:prstGeom prst="rect">
            <a:avLst/>
          </a:prstGeom>
          <a:noFill/>
        </p:spPr>
      </p:pic>
      <p:grpSp>
        <p:nvGrpSpPr>
          <p:cNvPr id="32" name="Group 31"/>
          <p:cNvGrpSpPr/>
          <p:nvPr/>
        </p:nvGrpSpPr>
        <p:grpSpPr>
          <a:xfrm>
            <a:off x="621249" y="1823483"/>
            <a:ext cx="1008113" cy="596687"/>
            <a:chOff x="3491880" y="4020550"/>
            <a:chExt cx="1008113" cy="596687"/>
          </a:xfrm>
        </p:grpSpPr>
        <p:grpSp>
          <p:nvGrpSpPr>
            <p:cNvPr id="25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26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7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28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" name="Straight Connector 29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79796" y="2420272"/>
            <a:ext cx="1008113" cy="596687"/>
            <a:chOff x="3491880" y="4020550"/>
            <a:chExt cx="1008113" cy="596687"/>
          </a:xfrm>
        </p:grpSpPr>
        <p:grpSp>
          <p:nvGrpSpPr>
            <p:cNvPr id="34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37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8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35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" name="Straight Connector 35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075739" y="3848073"/>
            <a:ext cx="1008113" cy="596687"/>
            <a:chOff x="3491880" y="4020550"/>
            <a:chExt cx="1008113" cy="596687"/>
          </a:xfrm>
        </p:grpSpPr>
        <p:grpSp>
          <p:nvGrpSpPr>
            <p:cNvPr id="40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43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4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41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2" name="Straight Connector 41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29858" y="4568603"/>
            <a:ext cx="1008113" cy="596687"/>
            <a:chOff x="3491880" y="4020550"/>
            <a:chExt cx="1008113" cy="596687"/>
          </a:xfrm>
        </p:grpSpPr>
        <p:grpSp>
          <p:nvGrpSpPr>
            <p:cNvPr id="46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49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0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47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8" name="Straight Connector 47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766187" y="4555102"/>
            <a:ext cx="1008113" cy="596687"/>
            <a:chOff x="3491880" y="4020550"/>
            <a:chExt cx="1008113" cy="596687"/>
          </a:xfrm>
        </p:grpSpPr>
        <p:grpSp>
          <p:nvGrpSpPr>
            <p:cNvPr id="52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55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6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53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4" name="Straight Connector 53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 bwMode="auto">
          <a:xfrm rot="19887277">
            <a:off x="2920358" y="3586433"/>
            <a:ext cx="2431474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Install</a:t>
            </a:r>
          </a:p>
        </p:txBody>
      </p:sp>
      <p:sp>
        <p:nvSpPr>
          <p:cNvPr id="58" name="Right Arrow 57"/>
          <p:cNvSpPr/>
          <p:nvPr/>
        </p:nvSpPr>
        <p:spPr bwMode="auto">
          <a:xfrm>
            <a:off x="3059832" y="4599304"/>
            <a:ext cx="2071702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3526428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>
            <a:spLocks noChangeArrowheads="1"/>
          </p:cNvSpPr>
          <p:nvPr/>
        </p:nvSpPr>
        <p:spPr bwMode="auto">
          <a:xfrm>
            <a:off x="5572132" y="1643050"/>
            <a:ext cx="2428892" cy="400052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 anchor="b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Production</a:t>
            </a:r>
          </a:p>
        </p:txBody>
      </p:sp>
      <p:sp>
        <p:nvSpPr>
          <p:cNvPr id="24" name="Rounded Rectangle 23"/>
          <p:cNvSpPr>
            <a:spLocks noChangeArrowheads="1"/>
          </p:cNvSpPr>
          <p:nvPr/>
        </p:nvSpPr>
        <p:spPr bwMode="auto">
          <a:xfrm>
            <a:off x="428596" y="1643050"/>
            <a:ext cx="2428892" cy="400052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 anchor="b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Development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Multi Server scenarios</a:t>
            </a:r>
          </a:p>
        </p:txBody>
      </p:sp>
      <p:pic>
        <p:nvPicPr>
          <p:cNvPr id="7170" name="Picture 2" descr="C:\Users\hedbergjh\Pictures\Microsoft Clip Organizer\j04348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2071678"/>
            <a:ext cx="1214446" cy="12144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hedbergjh\Pictures\Microsoft Clip Organizer\j04348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6" y="1714488"/>
            <a:ext cx="1214446" cy="12144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hedbergjh\Pictures\Microsoft Clip Organizer\j04348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6" y="3000372"/>
            <a:ext cx="1214446" cy="12144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hedbergjh\Pictures\Microsoft Clip Organizer\j043157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2" y="4357694"/>
            <a:ext cx="1000132" cy="8949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 bwMode="auto">
          <a:xfrm rot="2005584">
            <a:off x="1538002" y="3672506"/>
            <a:ext cx="2071702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Export Application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00430" y="521495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.msi file</a:t>
            </a:r>
          </a:p>
        </p:txBody>
      </p:sp>
      <p:sp>
        <p:nvSpPr>
          <p:cNvPr id="16" name="Can 549920"/>
          <p:cNvSpPr>
            <a:spLocks noChangeArrowheads="1"/>
          </p:cNvSpPr>
          <p:nvPr/>
        </p:nvSpPr>
        <p:spPr bwMode="auto">
          <a:xfrm>
            <a:off x="1500166" y="2786058"/>
            <a:ext cx="500066" cy="357190"/>
          </a:xfrm>
          <a:prstGeom prst="can">
            <a:avLst>
              <a:gd name="adj" fmla="val 25000"/>
            </a:avLst>
          </a:prstGeom>
          <a:ln w="28575">
            <a:solidFill>
              <a:schemeClr val="accent5">
                <a:lumMod val="75000"/>
              </a:schemeClr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7" name="Can 549920"/>
          <p:cNvSpPr>
            <a:spLocks noChangeArrowheads="1"/>
          </p:cNvSpPr>
          <p:nvPr/>
        </p:nvSpPr>
        <p:spPr bwMode="auto">
          <a:xfrm>
            <a:off x="6286512" y="4429132"/>
            <a:ext cx="785818" cy="642942"/>
          </a:xfrm>
          <a:prstGeom prst="can">
            <a:avLst>
              <a:gd name="adj" fmla="val 25000"/>
            </a:avLst>
          </a:prstGeom>
          <a:ln w="28575">
            <a:solidFill>
              <a:schemeClr val="accent5">
                <a:lumMod val="75000"/>
              </a:schemeClr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8762330">
            <a:off x="4022278" y="3235943"/>
            <a:ext cx="2380874" cy="33603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</p:txBody>
      </p:sp>
      <p:sp>
        <p:nvSpPr>
          <p:cNvPr id="19" name="Right Arrow 18"/>
          <p:cNvSpPr/>
          <p:nvPr/>
        </p:nvSpPr>
        <p:spPr bwMode="auto">
          <a:xfrm rot="20303558">
            <a:off x="4529223" y="4083954"/>
            <a:ext cx="1620710" cy="297997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</p:txBody>
      </p:sp>
      <p:sp>
        <p:nvSpPr>
          <p:cNvPr id="20" name="Right Arrow 19"/>
          <p:cNvSpPr/>
          <p:nvPr/>
        </p:nvSpPr>
        <p:spPr bwMode="auto">
          <a:xfrm>
            <a:off x="4569924" y="4631201"/>
            <a:ext cx="1620710" cy="297997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6858017" y="2000240"/>
            <a:ext cx="642942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Install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6929454" y="3357562"/>
            <a:ext cx="642942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Install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6715140" y="4857760"/>
            <a:ext cx="785818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Import</a:t>
            </a:r>
          </a:p>
        </p:txBody>
      </p:sp>
      <p:pic>
        <p:nvPicPr>
          <p:cNvPr id="2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27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BizTalk applications is a container that simplifies administration and development.</a:t>
            </a:r>
          </a:p>
          <a:p>
            <a:r>
              <a:rPr lang="sv-SE" dirty="0"/>
              <a:t>You group artifacts, ports, and resources into an application in an arbitrary fashion. An application can for example be the equivalent of a system, a process or a unit of deployment.</a:t>
            </a:r>
          </a:p>
          <a:p>
            <a:r>
              <a:rPr lang="sv-SE" dirty="0"/>
              <a:t>Binding file contain can be used to transport the configuration of an application (or part of) across environments.</a:t>
            </a:r>
          </a:p>
          <a:p>
            <a:r>
              <a:rPr lang="sv-SE" dirty="0"/>
              <a:t>MSI files can be used to transport all the resources of an applcation (or selected resources) across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74407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714348" y="5013176"/>
            <a:ext cx="7715250" cy="1080120"/>
          </a:xfrm>
          <a:prstGeom prst="roundRect">
            <a:avLst>
              <a:gd name="adj" fmla="val 62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solidFill>
                <a:schemeClr val="tx1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endParaRPr lang="en-US" i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5263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1400" dirty="0"/>
              <a:t>Module 1: Introduction to BizTalk Server</a:t>
            </a:r>
          </a:p>
          <a:p>
            <a:r>
              <a:rPr lang="en-US" sz="1400" dirty="0"/>
              <a:t>Module 2: Schemas</a:t>
            </a:r>
          </a:p>
          <a:p>
            <a:r>
              <a:rPr lang="en-US" sz="1400" dirty="0"/>
              <a:t>Module 3: Maps</a:t>
            </a:r>
          </a:p>
          <a:p>
            <a:r>
              <a:rPr lang="en-US" sz="1400" dirty="0"/>
              <a:t>Module 4: Testing and Deploying BizTalk projects</a:t>
            </a:r>
          </a:p>
          <a:p>
            <a:r>
              <a:rPr lang="en-US" sz="1400" dirty="0"/>
              <a:t>Module 5: Pipelines</a:t>
            </a:r>
          </a:p>
          <a:p>
            <a:r>
              <a:rPr lang="en-US" sz="1400" dirty="0"/>
              <a:t>Module 6: Routing</a:t>
            </a:r>
          </a:p>
          <a:p>
            <a:r>
              <a:rPr lang="en-US" sz="1400" dirty="0"/>
              <a:t>Module 7: Adapters</a:t>
            </a:r>
          </a:p>
          <a:p>
            <a:r>
              <a:rPr lang="en-US" sz="1400" dirty="0"/>
              <a:t>Module 8: Web Services and WCF</a:t>
            </a:r>
          </a:p>
          <a:p>
            <a:r>
              <a:rPr lang="en-US" sz="1400" dirty="0"/>
              <a:t>Module 9: Introduction to Orchestrations</a:t>
            </a:r>
          </a:p>
          <a:p>
            <a:r>
              <a:rPr lang="en-US" sz="1400" dirty="0"/>
              <a:t>Module 10: Applied Orchestration Techniques</a:t>
            </a:r>
          </a:p>
          <a:p>
            <a:r>
              <a:rPr lang="en-US" sz="1400" dirty="0"/>
              <a:t>Module 11: Business Activity Monitoring</a:t>
            </a:r>
          </a:p>
          <a:p>
            <a:r>
              <a:rPr lang="en-US" sz="1400" dirty="0"/>
              <a:t>Module 12: Business Rules</a:t>
            </a:r>
          </a:p>
          <a:p>
            <a:pPr>
              <a:defRPr/>
            </a:pPr>
            <a:r>
              <a:rPr lang="en-US" b="1" dirty="0"/>
              <a:t>Module 13: Deploying and Managing Applications</a:t>
            </a:r>
          </a:p>
          <a:p>
            <a:pPr lvl="1">
              <a:defRPr/>
            </a:pPr>
            <a:r>
              <a:rPr lang="en-US" b="1" dirty="0"/>
              <a:t>Lesson 1: Introduction to Applications and Projects</a:t>
            </a:r>
          </a:p>
          <a:p>
            <a:pPr lvl="1">
              <a:defRPr/>
            </a:pPr>
            <a:r>
              <a:rPr lang="en-US" b="1" dirty="0"/>
              <a:t>Lesson 2: Working with the BizTalk Administration tools</a:t>
            </a:r>
          </a:p>
        </p:txBody>
      </p:sp>
      <p:pic>
        <p:nvPicPr>
          <p:cNvPr id="14" name="Picture 13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8793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8826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68859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68892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68925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5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8991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69024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69057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5417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42210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253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Deploying and Managing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26168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dirty="0"/>
              <a:t>Deployment and Management</a:t>
            </a:r>
          </a:p>
          <a:p>
            <a:pPr lvl="1"/>
            <a:r>
              <a:rPr lang="sv-SE" dirty="0"/>
              <a:t>Setting properties and deploying projects</a:t>
            </a:r>
          </a:p>
          <a:p>
            <a:pPr lvl="1"/>
            <a:r>
              <a:rPr lang="sv-SE" dirty="0"/>
              <a:t>Use the Administration Console to create ports</a:t>
            </a:r>
          </a:p>
          <a:p>
            <a:pPr lvl="1"/>
            <a:r>
              <a:rPr lang="sv-SE" dirty="0"/>
              <a:t>Use the Administration Console to Import Binding information</a:t>
            </a:r>
          </a:p>
          <a:p>
            <a:pPr lvl="1"/>
            <a:r>
              <a:rPr lang="sv-SE" dirty="0"/>
              <a:t>Bind Orchestration ports to physical ports</a:t>
            </a:r>
          </a:p>
          <a:p>
            <a:pPr lvl="1"/>
            <a:r>
              <a:rPr lang="sv-SE" dirty="0"/>
              <a:t>Export a BizTalk application to an MSI package</a:t>
            </a:r>
          </a:p>
          <a:p>
            <a:pPr lvl="1"/>
            <a:r>
              <a:rPr lang="sv-SE" dirty="0"/>
              <a:t>Import a BizTalk application from an MSI package</a:t>
            </a:r>
          </a:p>
          <a:p>
            <a:pPr lvl="1"/>
            <a:r>
              <a:rPr lang="sv-SE" dirty="0"/>
              <a:t>Use the Group Hub to manage suspended messages</a:t>
            </a:r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270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is a binding file?</a:t>
            </a:r>
          </a:p>
          <a:p>
            <a:pPr lvl="1"/>
            <a:r>
              <a:rPr lang="sv-SE" dirty="0"/>
              <a:t>What are some of the things stored in a binding file?</a:t>
            </a:r>
          </a:p>
          <a:p>
            <a:r>
              <a:rPr lang="sv-SE" dirty="0"/>
              <a:t>What is a MSI package?</a:t>
            </a:r>
          </a:p>
          <a:p>
            <a:pPr lvl="1"/>
            <a:r>
              <a:rPr lang="sv-SE" dirty="0"/>
              <a:t>What can it </a:t>
            </a:r>
            <a:r>
              <a:rPr lang="sv-SE"/>
              <a:t>contain?</a:t>
            </a:r>
            <a:endParaRPr lang="sv-SE" dirty="0"/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9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dirty="0"/>
              <a:t>Lesson 1: 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The Application container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Deploying a project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Demonstration: Deploying from Visual Studio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Grouping artifacts into projects and solutions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Versioning artifacts</a:t>
            </a:r>
          </a:p>
          <a:p>
            <a:pPr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400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352665"/>
            <a:ext cx="2987274" cy="4203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is a BizTalk Application?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669180" y="1484313"/>
            <a:ext cx="7215188" cy="7302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sv-SE" dirty="0"/>
              <a:t>A BizTalk Application is a logical container for BizTalk Artifacts </a:t>
            </a:r>
            <a:br>
              <a:rPr lang="sv-SE" dirty="0"/>
            </a:br>
            <a:r>
              <a:rPr lang="sv-SE" dirty="0"/>
              <a:t>and Messaging Components (and other resources).</a:t>
            </a:r>
          </a:p>
        </p:txBody>
      </p:sp>
      <p:sp>
        <p:nvSpPr>
          <p:cNvPr id="11" name="Rounded Rectangle 524292"/>
          <p:cNvSpPr>
            <a:spLocks noChangeArrowheads="1"/>
          </p:cNvSpPr>
          <p:nvPr/>
        </p:nvSpPr>
        <p:spPr bwMode="auto">
          <a:xfrm>
            <a:off x="480654" y="2500306"/>
            <a:ext cx="1643074" cy="239805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Artifacts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Schemas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Maps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Pipelines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Orchestrations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13" name="Rounded Rectangle 524292"/>
          <p:cNvSpPr>
            <a:spLocks noChangeArrowheads="1"/>
          </p:cNvSpPr>
          <p:nvPr/>
        </p:nvSpPr>
        <p:spPr bwMode="auto">
          <a:xfrm>
            <a:off x="4429124" y="2643182"/>
            <a:ext cx="2254250" cy="239805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Messaging Components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Receive ports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Receive locations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Send ports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Send port groups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14" name="Rounded Rectangle 524292"/>
          <p:cNvSpPr>
            <a:spLocks noChangeArrowheads="1"/>
          </p:cNvSpPr>
          <p:nvPr/>
        </p:nvSpPr>
        <p:spPr bwMode="auto">
          <a:xfrm>
            <a:off x="4929190" y="4869160"/>
            <a:ext cx="3929090" cy="1296144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sz="1400" b="1" dirty="0">
                <a:latin typeface="Arial Narrow" pitchFamily="34" charset="0"/>
              </a:rPr>
              <a:t>Other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Policies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Role Links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Resources (BAM definitions, binding files, assemblies, scripts etc.)</a:t>
            </a:r>
          </a:p>
        </p:txBody>
      </p:sp>
    </p:spTree>
    <p:extLst>
      <p:ext uri="{BB962C8B-B14F-4D97-AF65-F5344CB8AC3E}">
        <p14:creationId xmlns:p14="http://schemas.microsoft.com/office/powerpoint/2010/main" val="369161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46" y="4643446"/>
            <a:ext cx="2928958" cy="12731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is a BizTalk Application?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2714619"/>
            <a:ext cx="8353425" cy="3378205"/>
          </a:xfrm>
        </p:spPr>
        <p:txBody>
          <a:bodyPr/>
          <a:lstStyle/>
          <a:p>
            <a:r>
              <a:rPr lang="sv-SE" sz="2000" b="1" dirty="0"/>
              <a:t>What do we equate it with?</a:t>
            </a:r>
          </a:p>
          <a:p>
            <a:r>
              <a:rPr lang="sv-SE" dirty="0"/>
              <a:t>System</a:t>
            </a:r>
          </a:p>
          <a:p>
            <a:endParaRPr lang="sv-SE" dirty="0"/>
          </a:p>
          <a:p>
            <a:r>
              <a:rPr lang="sv-SE" dirty="0"/>
              <a:t>Process</a:t>
            </a:r>
          </a:p>
          <a:p>
            <a:endParaRPr lang="sv-SE" dirty="0"/>
          </a:p>
          <a:p>
            <a:r>
              <a:rPr lang="sv-SE" dirty="0"/>
              <a:t>Hybrids</a:t>
            </a:r>
          </a:p>
          <a:p>
            <a:endParaRPr lang="sv-SE" dirty="0"/>
          </a:p>
          <a:p>
            <a:r>
              <a:rPr lang="sv-SE" dirty="0"/>
              <a:t>Unit of deployment</a:t>
            </a:r>
          </a:p>
          <a:p>
            <a:endParaRPr lang="sv-SE" dirty="0"/>
          </a:p>
        </p:txBody>
      </p:sp>
      <p:pic>
        <p:nvPicPr>
          <p:cNvPr id="1028" name="Picture 4" descr="imag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32" y="3071810"/>
            <a:ext cx="3071834" cy="849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5"/>
          <p:cNvSpPr txBox="1">
            <a:spLocks/>
          </p:cNvSpPr>
          <p:nvPr/>
        </p:nvSpPr>
        <p:spPr bwMode="gray">
          <a:xfrm>
            <a:off x="714348" y="1484313"/>
            <a:ext cx="7215238" cy="7302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177800" indent="-1778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1338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969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25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◦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16075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732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304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876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448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sv-SE" dirty="0"/>
              <a:t>A BizTalk Application allows us to create logical groups for management, deployment and troubleshooting purposes.</a:t>
            </a:r>
          </a:p>
        </p:txBody>
      </p:sp>
      <p:pic>
        <p:nvPicPr>
          <p:cNvPr id="14" name="Picture 2" descr="C:\Users\hedbergjh\Pictures\Microsoft Clip Organizer\j043157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500702"/>
            <a:ext cx="1000132" cy="8949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6" y="4000504"/>
            <a:ext cx="3357586" cy="5925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64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Special Applications</a:t>
            </a:r>
          </a:p>
        </p:txBody>
      </p:sp>
      <p:sp>
        <p:nvSpPr>
          <p:cNvPr id="7" name="Rounded Rectangle 524292"/>
          <p:cNvSpPr>
            <a:spLocks noChangeArrowheads="1"/>
          </p:cNvSpPr>
          <p:nvPr/>
        </p:nvSpPr>
        <p:spPr bwMode="auto">
          <a:xfrm>
            <a:off x="357158" y="1500174"/>
            <a:ext cx="2643206" cy="314327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 err="1">
                <a:latin typeface="Arial Narrow" pitchFamily="34" charset="0"/>
              </a:rPr>
              <a:t>BizTalk.System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8" name="Rounded Rectangle 524292"/>
          <p:cNvSpPr>
            <a:spLocks noChangeArrowheads="1"/>
          </p:cNvSpPr>
          <p:nvPr/>
        </p:nvSpPr>
        <p:spPr bwMode="auto">
          <a:xfrm>
            <a:off x="500034" y="1928802"/>
            <a:ext cx="2357454" cy="257176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Contains common artifacts such as default schemas and pipelines.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Automatically referenced by all other applications.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Read-Only.</a:t>
            </a:r>
          </a:p>
        </p:txBody>
      </p:sp>
      <p:sp>
        <p:nvSpPr>
          <p:cNvPr id="9" name="Rounded Rectangle 524292"/>
          <p:cNvSpPr>
            <a:spLocks noChangeArrowheads="1"/>
          </p:cNvSpPr>
          <p:nvPr/>
        </p:nvSpPr>
        <p:spPr bwMode="auto">
          <a:xfrm>
            <a:off x="5786446" y="1571612"/>
            <a:ext cx="2643206" cy="314327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Default Application</a:t>
            </a:r>
          </a:p>
        </p:txBody>
      </p:sp>
      <p:sp>
        <p:nvSpPr>
          <p:cNvPr id="10" name="Rounded Rectangle 524292"/>
          <p:cNvSpPr>
            <a:spLocks noChangeArrowheads="1"/>
          </p:cNvSpPr>
          <p:nvPr/>
        </p:nvSpPr>
        <p:spPr bwMode="auto">
          <a:xfrm>
            <a:off x="5929322" y="2000240"/>
            <a:ext cx="2357454" cy="250033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After install the default application is “BizTalk Application 1”.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Any application can become the default.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Application 1 can be modified just as any other application and can even be removed.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5074" y="4714884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12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74" y="4643447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299211" y="5143509"/>
            <a:ext cx="2666114" cy="83099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no application is set on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 – it will be deployed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the default application.</a:t>
            </a:r>
          </a:p>
        </p:txBody>
      </p:sp>
      <p:pic>
        <p:nvPicPr>
          <p:cNvPr id="14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1988840"/>
            <a:ext cx="2167817" cy="30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Special </a:t>
            </a:r>
            <a:r>
              <a:rPr lang="sv-SE" sz="2400" b="1" dirty="0" err="1"/>
              <a:t>Applications</a:t>
            </a:r>
            <a:endParaRPr lang="sv-SE" sz="2000" b="1" dirty="0"/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35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dirty="0"/>
              <a:t>Lesson 2: Working with the BizTalk Administration Tools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Administration tools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Exporting and Importing an Application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Using command line tools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Using scripting and APIs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Demonstration: Export and Import</a:t>
            </a:r>
          </a:p>
          <a:p>
            <a:pPr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057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9" y="1539557"/>
            <a:ext cx="7874643" cy="4503680"/>
          </a:xfrm>
          <a:prstGeom prst="rect">
            <a:avLst/>
          </a:prstGeom>
        </p:spPr>
      </p:pic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Administration Console</a:t>
            </a:r>
          </a:p>
        </p:txBody>
      </p:sp>
      <p:sp>
        <p:nvSpPr>
          <p:cNvPr id="6" name="Rounded Rectangle 524292"/>
          <p:cNvSpPr>
            <a:spLocks noChangeArrowheads="1"/>
          </p:cNvSpPr>
          <p:nvPr/>
        </p:nvSpPr>
        <p:spPr bwMode="auto">
          <a:xfrm>
            <a:off x="5940152" y="2276872"/>
            <a:ext cx="2254250" cy="278686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Configuration and Management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Applications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Ports, Adapters, Pipelines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Orchestrations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Start, Stop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Import, Export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Troubleshoot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7" name="Rounded Rectangle 524290"/>
          <p:cNvSpPr>
            <a:spLocks noChangeArrowheads="1"/>
          </p:cNvSpPr>
          <p:nvPr/>
        </p:nvSpPr>
        <p:spPr bwMode="auto">
          <a:xfrm>
            <a:off x="467544" y="4941168"/>
            <a:ext cx="1251857" cy="6051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MMC Console</a:t>
            </a:r>
          </a:p>
        </p:txBody>
      </p:sp>
    </p:spTree>
    <p:extLst>
      <p:ext uri="{BB962C8B-B14F-4D97-AF65-F5344CB8AC3E}">
        <p14:creationId xmlns:p14="http://schemas.microsoft.com/office/powerpoint/2010/main" val="2886620820"/>
      </p:ext>
    </p:extLst>
  </p:cSld>
  <p:clrMapOvr>
    <a:masterClrMapping/>
  </p:clrMapOvr>
</p:sld>
</file>

<file path=ppt/theme/theme1.xml><?xml version="1.0" encoding="utf-8"?>
<a:theme xmlns:a="http://schemas.openxmlformats.org/drawingml/2006/main" name="Anpassad Addskills Theme">
  <a:themeElements>
    <a:clrScheme name="© 2008 Logica Slide Master 1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© 2008 Logica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© 2008 Logica Slide Master 1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FFCC00"/>
        </a:accent1>
        <a:accent2>
          <a:srgbClr val="8D979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F888C"/>
        </a:accent6>
        <a:hlink>
          <a:srgbClr val="A5AA78"/>
        </a:hlink>
        <a:folHlink>
          <a:srgbClr val="CE6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3DE6528E-E32C-4729-A32E-A7B1C547F372}" vid="{E96FE02B-A3F8-47BC-B364-DE59B538B94A}"/>
    </a:ext>
  </a:extLst>
</a:theme>
</file>

<file path=ppt/theme/theme3.xml><?xml version="1.0" encoding="utf-8"?>
<a:theme xmlns:a="http://schemas.openxmlformats.org/drawingml/2006/main" name="1_Anpassad Addskills Theme">
  <a:themeElements>
    <a:clrScheme name="© 2008 Logica Slide Master 1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© 2008 Logica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© 2008 Logica Slide Master 1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FFCC00"/>
        </a:accent1>
        <a:accent2>
          <a:srgbClr val="8D979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F888C"/>
        </a:accent6>
        <a:hlink>
          <a:srgbClr val="A5AA78"/>
        </a:hlink>
        <a:folHlink>
          <a:srgbClr val="CE6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.potx" id="{50080178-9A08-4EFD-9B63-B252A6E24CE2}" vid="{E87812AB-6A0B-4E42-B8B8-4F8BBA431F6F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2009-11-30T22:22:25Z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Hedberg, Johan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12745</TotalTime>
  <Words>750</Words>
  <Application>Microsoft Office PowerPoint</Application>
  <PresentationFormat>Bildspel på skärmen (4:3)</PresentationFormat>
  <Paragraphs>182</Paragraphs>
  <Slides>22</Slides>
  <Notes>8</Notes>
  <HiddenSlides>1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3</vt:i4>
      </vt:variant>
      <vt:variant>
        <vt:lpstr>Bildrubriker</vt:lpstr>
      </vt:variant>
      <vt:variant>
        <vt:i4>22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Verdana</vt:lpstr>
      <vt:lpstr>Wingdings</vt:lpstr>
      <vt:lpstr>Anpassad Addskills Theme</vt:lpstr>
      <vt:lpstr>Tema1</vt:lpstr>
      <vt:lpstr>1_Anpassad Addskills Theme</vt:lpstr>
      <vt:lpstr>Developing Integration Solutions using Microsoft BizTalk Server 2016</vt:lpstr>
      <vt:lpstr>Course Outline</vt:lpstr>
      <vt:lpstr>Lesson 1: Introduction</vt:lpstr>
      <vt:lpstr>What is a BizTalk Application?</vt:lpstr>
      <vt:lpstr>What is a BizTalk Application?</vt:lpstr>
      <vt:lpstr>Special Applications</vt:lpstr>
      <vt:lpstr>Demo</vt:lpstr>
      <vt:lpstr>Lesson 2: Working with the BizTalk Administration Tools</vt:lpstr>
      <vt:lpstr>Administration Console</vt:lpstr>
      <vt:lpstr>Health and Activity Tracking in BizTalk Server 2016</vt:lpstr>
      <vt:lpstr>Message Flow</vt:lpstr>
      <vt:lpstr>HAT - Orchestration Debugger</vt:lpstr>
      <vt:lpstr>Using command line tools</vt:lpstr>
      <vt:lpstr>Using scripting and APIs</vt:lpstr>
      <vt:lpstr>Binding files</vt:lpstr>
      <vt:lpstr>Demo</vt:lpstr>
      <vt:lpstr>Deploying assemblies to BizTalk Server</vt:lpstr>
      <vt:lpstr>Multi Server scenarios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Robin Erslo</cp:lastModifiedBy>
  <cp:revision>279</cp:revision>
  <dcterms:created xsi:type="dcterms:W3CDTF">2009-03-09T21:00:21Z</dcterms:created>
  <dcterms:modified xsi:type="dcterms:W3CDTF">2016-12-17T18:16:24Z</dcterms:modified>
  <cp:category>Sales &amp; Marketing</cp:category>
</cp:coreProperties>
</file>